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4"/>
    <p:restoredTop sz="94671"/>
  </p:normalViewPr>
  <p:slideViewPr>
    <p:cSldViewPr snapToGrid="0">
      <p:cViewPr>
        <p:scale>
          <a:sx n="66" d="100"/>
          <a:sy n="66" d="100"/>
        </p:scale>
        <p:origin x="480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73B850-D298-4ADA-A7C2-96EE4C08DCC6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</dgm:pt>
    <dgm:pt modelId="{33E9FD61-A92F-45FC-88EB-6C42D65BA53C}">
      <dgm:prSet phldrT="[Text]" custT="1"/>
      <dgm:spPr/>
      <dgm:t>
        <a:bodyPr/>
        <a:lstStyle/>
        <a:p>
          <a:r>
            <a:rPr lang="en" sz="2000" b="1" dirty="0"/>
            <a:t>Developed MVP</a:t>
          </a:r>
          <a:endParaRPr lang="en-US" sz="2000" dirty="0"/>
        </a:p>
      </dgm:t>
    </dgm:pt>
    <dgm:pt modelId="{885C8FFA-07C2-4401-B879-FF4313886020}" type="parTrans" cxnId="{730652AB-64BE-4D31-B89D-DF5322CE698F}">
      <dgm:prSet/>
      <dgm:spPr/>
      <dgm:t>
        <a:bodyPr/>
        <a:lstStyle/>
        <a:p>
          <a:endParaRPr lang="en-US"/>
        </a:p>
      </dgm:t>
    </dgm:pt>
    <dgm:pt modelId="{4A486CFF-4107-4164-A55A-97972DA8C802}" type="sibTrans" cxnId="{730652AB-64BE-4D31-B89D-DF5322CE698F}">
      <dgm:prSet/>
      <dgm:spPr/>
      <dgm:t>
        <a:bodyPr/>
        <a:lstStyle/>
        <a:p>
          <a:endParaRPr lang="en-US"/>
        </a:p>
      </dgm:t>
    </dgm:pt>
    <dgm:pt modelId="{9B3F7254-D947-42EF-9CF8-AAAE18F65142}">
      <dgm:prSet phldrT="[Text]" custT="1"/>
      <dgm:spPr/>
      <dgm:t>
        <a:bodyPr/>
        <a:lstStyle/>
        <a:p>
          <a:r>
            <a:rPr lang="en-US" sz="2000" dirty="0"/>
            <a:t>Feedback Received</a:t>
          </a:r>
        </a:p>
      </dgm:t>
    </dgm:pt>
    <dgm:pt modelId="{FB43DA98-AB9A-4082-A246-24279DA2659B}" type="parTrans" cxnId="{BB6FA545-6865-41E7-BD77-B45577BD20B5}">
      <dgm:prSet/>
      <dgm:spPr/>
      <dgm:t>
        <a:bodyPr/>
        <a:lstStyle/>
        <a:p>
          <a:endParaRPr lang="en-US"/>
        </a:p>
      </dgm:t>
    </dgm:pt>
    <dgm:pt modelId="{62596CBA-BAF6-46A0-8D01-D43C3632C72E}" type="sibTrans" cxnId="{BB6FA545-6865-41E7-BD77-B45577BD20B5}">
      <dgm:prSet/>
      <dgm:spPr/>
      <dgm:t>
        <a:bodyPr/>
        <a:lstStyle/>
        <a:p>
          <a:endParaRPr lang="en-US"/>
        </a:p>
      </dgm:t>
    </dgm:pt>
    <dgm:pt modelId="{C12D047D-BB70-417F-ACF3-7962ADCCDC6D}">
      <dgm:prSet phldrT="[Text]" custT="1"/>
      <dgm:spPr/>
      <dgm:t>
        <a:bodyPr/>
        <a:lstStyle/>
        <a:p>
          <a:r>
            <a:rPr lang="en-US" sz="800" dirty="0"/>
            <a:t>Analyzed feedback </a:t>
          </a:r>
        </a:p>
        <a:p>
          <a:r>
            <a:rPr lang="en-US" sz="800" dirty="0"/>
            <a:t>Only 7 respondents showed intent to buy.
Highlights possible gaps in perceived value, pricing, or product-market fit.</a:t>
          </a:r>
        </a:p>
      </dgm:t>
    </dgm:pt>
    <dgm:pt modelId="{48D53BD8-9B09-4998-BBC5-D0ADDD0CB71F}" type="parTrans" cxnId="{F4F25F12-617A-41AE-B474-BAF974232148}">
      <dgm:prSet/>
      <dgm:spPr/>
      <dgm:t>
        <a:bodyPr/>
        <a:lstStyle/>
        <a:p>
          <a:endParaRPr lang="en-US"/>
        </a:p>
      </dgm:t>
    </dgm:pt>
    <dgm:pt modelId="{AAB135C3-79F2-4A75-BADF-A474C2B774D2}" type="sibTrans" cxnId="{F4F25F12-617A-41AE-B474-BAF974232148}">
      <dgm:prSet/>
      <dgm:spPr/>
      <dgm:t>
        <a:bodyPr/>
        <a:lstStyle/>
        <a:p>
          <a:endParaRPr lang="en-US"/>
        </a:p>
      </dgm:t>
    </dgm:pt>
    <dgm:pt modelId="{970431DD-CBC8-46DD-8526-928CAE7FE9E6}">
      <dgm:prSet custT="1"/>
      <dgm:spPr/>
      <dgm:t>
        <a:bodyPr/>
        <a:lstStyle/>
        <a:p>
          <a:r>
            <a:rPr lang="en-US" sz="1400" dirty="0"/>
            <a:t>Based Customer visits and responses </a:t>
          </a:r>
        </a:p>
      </dgm:t>
    </dgm:pt>
    <dgm:pt modelId="{10E51557-1B23-4B7D-A028-98244FE9ADAA}" type="sibTrans" cxnId="{8DFB22BE-1BE1-4172-96A0-B5ED21044DFA}">
      <dgm:prSet/>
      <dgm:spPr/>
      <dgm:t>
        <a:bodyPr/>
        <a:lstStyle/>
        <a:p>
          <a:endParaRPr lang="en-US"/>
        </a:p>
      </dgm:t>
    </dgm:pt>
    <dgm:pt modelId="{72B99698-69B0-4DDE-BF60-FEE137F4DD2B}" type="parTrans" cxnId="{8DFB22BE-1BE1-4172-96A0-B5ED21044DFA}">
      <dgm:prSet/>
      <dgm:spPr/>
      <dgm:t>
        <a:bodyPr/>
        <a:lstStyle/>
        <a:p>
          <a:endParaRPr lang="en-US"/>
        </a:p>
      </dgm:t>
    </dgm:pt>
    <dgm:pt modelId="{CC04C4D3-1270-4027-9737-3F033621B0B7}">
      <dgm:prSet phldrT="[Text]" custT="1"/>
      <dgm:spPr/>
      <dgm:t>
        <a:bodyPr/>
        <a:lstStyle/>
        <a:p>
          <a:r>
            <a:rPr lang="en-US" sz="2000" dirty="0"/>
            <a:t>25 out of 153</a:t>
          </a:r>
        </a:p>
      </dgm:t>
    </dgm:pt>
    <dgm:pt modelId="{FDAE3387-192A-4734-AF6D-9B6F59B975F5}" type="parTrans" cxnId="{0B09DA94-A4D4-4F5B-BA4E-6AE88F0B532B}">
      <dgm:prSet/>
      <dgm:spPr/>
      <dgm:t>
        <a:bodyPr/>
        <a:lstStyle/>
        <a:p>
          <a:endParaRPr lang="en-US"/>
        </a:p>
      </dgm:t>
    </dgm:pt>
    <dgm:pt modelId="{570B40BC-9C83-4B6E-904A-65338DC62E45}" type="sibTrans" cxnId="{0B09DA94-A4D4-4F5B-BA4E-6AE88F0B532B}">
      <dgm:prSet/>
      <dgm:spPr/>
      <dgm:t>
        <a:bodyPr/>
        <a:lstStyle/>
        <a:p>
          <a:endParaRPr lang="en-US"/>
        </a:p>
      </dgm:t>
    </dgm:pt>
    <dgm:pt modelId="{B1912D5B-8198-4E84-9D26-E3EC218B7479}">
      <dgm:prSet phldrT="[Text]"/>
      <dgm:spPr/>
      <dgm:t>
        <a:bodyPr/>
        <a:lstStyle/>
        <a:p>
          <a:r>
            <a:rPr lang="en-US" dirty="0"/>
            <a:t>Evaluated</a:t>
          </a:r>
          <a:r>
            <a:rPr lang="en-US" baseline="0" dirty="0"/>
            <a:t> MVP</a:t>
          </a:r>
        </a:p>
        <a:p>
          <a:r>
            <a:rPr lang="en-US" baseline="0" dirty="0"/>
            <a:t>Out of 25 people, 12 are willing to keep their dog in a pet care center rather than buy devices, 5 do not travel frequently enough to require a device, and 7 are interested. </a:t>
          </a:r>
        </a:p>
        <a:p>
          <a:endParaRPr lang="en-US" dirty="0"/>
        </a:p>
      </dgm:t>
    </dgm:pt>
    <dgm:pt modelId="{C6E7E9EC-0DC5-405E-99EF-FD09402ECDF7}" type="parTrans" cxnId="{2D4D9343-26F6-4058-93E1-820234F03CEA}">
      <dgm:prSet/>
      <dgm:spPr/>
      <dgm:t>
        <a:bodyPr/>
        <a:lstStyle/>
        <a:p>
          <a:endParaRPr lang="en-US"/>
        </a:p>
      </dgm:t>
    </dgm:pt>
    <dgm:pt modelId="{69739A62-0162-4484-BDA9-ABCF2CA7ECC4}" type="sibTrans" cxnId="{2D4D9343-26F6-4058-93E1-820234F03CEA}">
      <dgm:prSet/>
      <dgm:spPr/>
      <dgm:t>
        <a:bodyPr/>
        <a:lstStyle/>
        <a:p>
          <a:endParaRPr lang="en-US"/>
        </a:p>
      </dgm:t>
    </dgm:pt>
    <dgm:pt modelId="{44AA8B4C-0B79-4029-9223-AB6F7596FBED}">
      <dgm:prSet phldrT="[Text]"/>
      <dgm:spPr/>
      <dgm:t>
        <a:bodyPr/>
        <a:lstStyle/>
        <a:p>
          <a:r>
            <a:rPr lang="en-US" dirty="0"/>
            <a:t>Pivot</a:t>
          </a:r>
        </a:p>
        <a:p>
          <a:r>
            <a:rPr lang="en-US" baseline="0" dirty="0"/>
            <a:t>Product  reaching people requirement but the percentage of people who are interested are very less then expected which makes the product fail  </a:t>
          </a:r>
        </a:p>
        <a:p>
          <a:endParaRPr lang="en-US" dirty="0"/>
        </a:p>
      </dgm:t>
    </dgm:pt>
    <dgm:pt modelId="{C35AEAF6-9AA7-4DD7-ABF9-4D14CBD065C9}" type="parTrans" cxnId="{4013251E-8383-4865-816A-DF252994B2AB}">
      <dgm:prSet/>
      <dgm:spPr/>
      <dgm:t>
        <a:bodyPr/>
        <a:lstStyle/>
        <a:p>
          <a:endParaRPr lang="en-US"/>
        </a:p>
      </dgm:t>
    </dgm:pt>
    <dgm:pt modelId="{376B2EDA-6445-440E-B872-AEE2860165F5}" type="sibTrans" cxnId="{4013251E-8383-4865-816A-DF252994B2AB}">
      <dgm:prSet/>
      <dgm:spPr/>
      <dgm:t>
        <a:bodyPr/>
        <a:lstStyle/>
        <a:p>
          <a:endParaRPr lang="en-US"/>
        </a:p>
      </dgm:t>
    </dgm:pt>
    <dgm:pt modelId="{0C298474-E161-4045-85C0-E5681F7A9F00}" type="pres">
      <dgm:prSet presAssocID="{8973B850-D298-4ADA-A7C2-96EE4C08DCC6}" presName="Name0" presStyleCnt="0">
        <dgm:presLayoutVars>
          <dgm:dir/>
          <dgm:resizeHandles val="exact"/>
        </dgm:presLayoutVars>
      </dgm:prSet>
      <dgm:spPr/>
    </dgm:pt>
    <dgm:pt modelId="{FAC9FBCB-D962-4BD3-9552-C5A14D04759B}" type="pres">
      <dgm:prSet presAssocID="{33E9FD61-A92F-45FC-88EB-6C42D65BA53C}" presName="parAndChTx" presStyleLbl="node1" presStyleIdx="0" presStyleCnt="5" custScaleX="213258" custScaleY="103791">
        <dgm:presLayoutVars>
          <dgm:bulletEnabled val="1"/>
        </dgm:presLayoutVars>
      </dgm:prSet>
      <dgm:spPr/>
    </dgm:pt>
    <dgm:pt modelId="{5E2129B5-CA48-4DEA-970F-F71C38925524}" type="pres">
      <dgm:prSet presAssocID="{4A486CFF-4107-4164-A55A-97972DA8C802}" presName="parAndChSpace" presStyleCnt="0"/>
      <dgm:spPr/>
    </dgm:pt>
    <dgm:pt modelId="{B66A1EB0-D66A-4594-9A45-A803518D270A}" type="pres">
      <dgm:prSet presAssocID="{9B3F7254-D947-42EF-9CF8-AAAE18F65142}" presName="parAndChTx" presStyleLbl="node1" presStyleIdx="1" presStyleCnt="5" custScaleX="196048" custScaleY="106779">
        <dgm:presLayoutVars>
          <dgm:bulletEnabled val="1"/>
        </dgm:presLayoutVars>
      </dgm:prSet>
      <dgm:spPr/>
    </dgm:pt>
    <dgm:pt modelId="{1DFBAE31-636E-4598-83BA-0AFA2E184527}" type="pres">
      <dgm:prSet presAssocID="{62596CBA-BAF6-46A0-8D01-D43C3632C72E}" presName="parAndChSpace" presStyleCnt="0"/>
      <dgm:spPr/>
    </dgm:pt>
    <dgm:pt modelId="{0BE5B9F1-7A62-4EFC-9ABC-6534E85DC0FB}" type="pres">
      <dgm:prSet presAssocID="{C12D047D-BB70-417F-ACF3-7962ADCCDC6D}" presName="parAndChTx" presStyleLbl="node1" presStyleIdx="2" presStyleCnt="5" custScaleX="210209" custScaleY="100566">
        <dgm:presLayoutVars>
          <dgm:bulletEnabled val="1"/>
        </dgm:presLayoutVars>
      </dgm:prSet>
      <dgm:spPr/>
    </dgm:pt>
    <dgm:pt modelId="{DAE057B8-ADC8-46C2-8E29-C68B3B0D2F31}" type="pres">
      <dgm:prSet presAssocID="{AAB135C3-79F2-4A75-BADF-A474C2B774D2}" presName="parAndChSpace" presStyleCnt="0"/>
      <dgm:spPr/>
    </dgm:pt>
    <dgm:pt modelId="{F327D96E-6204-4232-9166-BE0C4BE1B19F}" type="pres">
      <dgm:prSet presAssocID="{B1912D5B-8198-4E84-9D26-E3EC218B7479}" presName="parAndChTx" presStyleLbl="node1" presStyleIdx="3" presStyleCnt="5" custScaleX="201783" custScaleY="102367">
        <dgm:presLayoutVars>
          <dgm:bulletEnabled val="1"/>
        </dgm:presLayoutVars>
      </dgm:prSet>
      <dgm:spPr/>
    </dgm:pt>
    <dgm:pt modelId="{F894FCC3-3212-4455-9E0C-AD9CF9B73AFE}" type="pres">
      <dgm:prSet presAssocID="{69739A62-0162-4484-BDA9-ABCF2CA7ECC4}" presName="parAndChSpace" presStyleCnt="0"/>
      <dgm:spPr/>
    </dgm:pt>
    <dgm:pt modelId="{C857F3CD-22D1-44E1-8A8A-C3DC65A0178F}" type="pres">
      <dgm:prSet presAssocID="{44AA8B4C-0B79-4029-9223-AB6F7596FBED}" presName="parAndChTx" presStyleLbl="node1" presStyleIdx="4" presStyleCnt="5" custScaleX="203204">
        <dgm:presLayoutVars>
          <dgm:bulletEnabled val="1"/>
        </dgm:presLayoutVars>
      </dgm:prSet>
      <dgm:spPr/>
    </dgm:pt>
  </dgm:ptLst>
  <dgm:cxnLst>
    <dgm:cxn modelId="{81F49110-0A8C-4F8B-8D74-D227A6D2D8DD}" type="presOf" srcId="{B1912D5B-8198-4E84-9D26-E3EC218B7479}" destId="{F327D96E-6204-4232-9166-BE0C4BE1B19F}" srcOrd="0" destOrd="0" presId="urn:microsoft.com/office/officeart/2005/8/layout/hChevron3"/>
    <dgm:cxn modelId="{BAB66411-9ADC-426D-A051-D3A563E16B78}" type="presOf" srcId="{8973B850-D298-4ADA-A7C2-96EE4C08DCC6}" destId="{0C298474-E161-4045-85C0-E5681F7A9F00}" srcOrd="0" destOrd="0" presId="urn:microsoft.com/office/officeart/2005/8/layout/hChevron3"/>
    <dgm:cxn modelId="{F4F25F12-617A-41AE-B474-BAF974232148}" srcId="{8973B850-D298-4ADA-A7C2-96EE4C08DCC6}" destId="{C12D047D-BB70-417F-ACF3-7962ADCCDC6D}" srcOrd="2" destOrd="0" parTransId="{48D53BD8-9B09-4998-BBC5-D0ADDD0CB71F}" sibTransId="{AAB135C3-79F2-4A75-BADF-A474C2B774D2}"/>
    <dgm:cxn modelId="{4013251E-8383-4865-816A-DF252994B2AB}" srcId="{8973B850-D298-4ADA-A7C2-96EE4C08DCC6}" destId="{44AA8B4C-0B79-4029-9223-AB6F7596FBED}" srcOrd="4" destOrd="0" parTransId="{C35AEAF6-9AA7-4DD7-ABF9-4D14CBD065C9}" sibTransId="{376B2EDA-6445-440E-B872-AEE2860165F5}"/>
    <dgm:cxn modelId="{86D9EC32-5B1B-4A6D-8DA3-F603BE8A437F}" type="presOf" srcId="{CC04C4D3-1270-4027-9737-3F033621B0B7}" destId="{B66A1EB0-D66A-4594-9A45-A803518D270A}" srcOrd="0" destOrd="1" presId="urn:microsoft.com/office/officeart/2005/8/layout/hChevron3"/>
    <dgm:cxn modelId="{6DCB9F5B-6839-409A-9F35-FFCA7D75CDBD}" type="presOf" srcId="{970431DD-CBC8-46DD-8526-928CAE7FE9E6}" destId="{FAC9FBCB-D962-4BD3-9552-C5A14D04759B}" srcOrd="0" destOrd="1" presId="urn:microsoft.com/office/officeart/2005/8/layout/hChevron3"/>
    <dgm:cxn modelId="{2D4D9343-26F6-4058-93E1-820234F03CEA}" srcId="{8973B850-D298-4ADA-A7C2-96EE4C08DCC6}" destId="{B1912D5B-8198-4E84-9D26-E3EC218B7479}" srcOrd="3" destOrd="0" parTransId="{C6E7E9EC-0DC5-405E-99EF-FD09402ECDF7}" sibTransId="{69739A62-0162-4484-BDA9-ABCF2CA7ECC4}"/>
    <dgm:cxn modelId="{4DF28A44-6F73-479D-88F5-C47FA7A80F4E}" type="presOf" srcId="{33E9FD61-A92F-45FC-88EB-6C42D65BA53C}" destId="{FAC9FBCB-D962-4BD3-9552-C5A14D04759B}" srcOrd="0" destOrd="0" presId="urn:microsoft.com/office/officeart/2005/8/layout/hChevron3"/>
    <dgm:cxn modelId="{BB6FA545-6865-41E7-BD77-B45577BD20B5}" srcId="{8973B850-D298-4ADA-A7C2-96EE4C08DCC6}" destId="{9B3F7254-D947-42EF-9CF8-AAAE18F65142}" srcOrd="1" destOrd="0" parTransId="{FB43DA98-AB9A-4082-A246-24279DA2659B}" sibTransId="{62596CBA-BAF6-46A0-8D01-D43C3632C72E}"/>
    <dgm:cxn modelId="{247DAA54-4514-40C2-AD6D-98956BA679CD}" type="presOf" srcId="{C12D047D-BB70-417F-ACF3-7962ADCCDC6D}" destId="{0BE5B9F1-7A62-4EFC-9ABC-6534E85DC0FB}" srcOrd="0" destOrd="0" presId="urn:microsoft.com/office/officeart/2005/8/layout/hChevron3"/>
    <dgm:cxn modelId="{0B09DA94-A4D4-4F5B-BA4E-6AE88F0B532B}" srcId="{9B3F7254-D947-42EF-9CF8-AAAE18F65142}" destId="{CC04C4D3-1270-4027-9737-3F033621B0B7}" srcOrd="0" destOrd="0" parTransId="{FDAE3387-192A-4734-AF6D-9B6F59B975F5}" sibTransId="{570B40BC-9C83-4B6E-904A-65338DC62E45}"/>
    <dgm:cxn modelId="{730652AB-64BE-4D31-B89D-DF5322CE698F}" srcId="{8973B850-D298-4ADA-A7C2-96EE4C08DCC6}" destId="{33E9FD61-A92F-45FC-88EB-6C42D65BA53C}" srcOrd="0" destOrd="0" parTransId="{885C8FFA-07C2-4401-B879-FF4313886020}" sibTransId="{4A486CFF-4107-4164-A55A-97972DA8C802}"/>
    <dgm:cxn modelId="{8DFB22BE-1BE1-4172-96A0-B5ED21044DFA}" srcId="{33E9FD61-A92F-45FC-88EB-6C42D65BA53C}" destId="{970431DD-CBC8-46DD-8526-928CAE7FE9E6}" srcOrd="0" destOrd="0" parTransId="{72B99698-69B0-4DDE-BF60-FEE137F4DD2B}" sibTransId="{10E51557-1B23-4B7D-A028-98244FE9ADAA}"/>
    <dgm:cxn modelId="{1D6BACBE-2100-4327-959C-BA50CAB58A51}" type="presOf" srcId="{9B3F7254-D947-42EF-9CF8-AAAE18F65142}" destId="{B66A1EB0-D66A-4594-9A45-A803518D270A}" srcOrd="0" destOrd="0" presId="urn:microsoft.com/office/officeart/2005/8/layout/hChevron3"/>
    <dgm:cxn modelId="{3682B1C0-0C46-465A-A53E-1CFBA9E45CBA}" type="presOf" srcId="{44AA8B4C-0B79-4029-9223-AB6F7596FBED}" destId="{C857F3CD-22D1-44E1-8A8A-C3DC65A0178F}" srcOrd="0" destOrd="0" presId="urn:microsoft.com/office/officeart/2005/8/layout/hChevron3"/>
    <dgm:cxn modelId="{03430103-3397-4BFA-B410-4AE7237FF0FF}" type="presParOf" srcId="{0C298474-E161-4045-85C0-E5681F7A9F00}" destId="{FAC9FBCB-D962-4BD3-9552-C5A14D04759B}" srcOrd="0" destOrd="0" presId="urn:microsoft.com/office/officeart/2005/8/layout/hChevron3"/>
    <dgm:cxn modelId="{ABAB024B-70FA-4E09-BA95-D3026F1D91E4}" type="presParOf" srcId="{0C298474-E161-4045-85C0-E5681F7A9F00}" destId="{5E2129B5-CA48-4DEA-970F-F71C38925524}" srcOrd="1" destOrd="0" presId="urn:microsoft.com/office/officeart/2005/8/layout/hChevron3"/>
    <dgm:cxn modelId="{8CB7B77D-BDF5-4200-978F-C78F2D1BB931}" type="presParOf" srcId="{0C298474-E161-4045-85C0-E5681F7A9F00}" destId="{B66A1EB0-D66A-4594-9A45-A803518D270A}" srcOrd="2" destOrd="0" presId="urn:microsoft.com/office/officeart/2005/8/layout/hChevron3"/>
    <dgm:cxn modelId="{F523A4F0-2DEC-4A6C-ADCC-82A89FD8328B}" type="presParOf" srcId="{0C298474-E161-4045-85C0-E5681F7A9F00}" destId="{1DFBAE31-636E-4598-83BA-0AFA2E184527}" srcOrd="3" destOrd="0" presId="urn:microsoft.com/office/officeart/2005/8/layout/hChevron3"/>
    <dgm:cxn modelId="{23B34D69-A1D9-4518-BB3B-6941FEE77B42}" type="presParOf" srcId="{0C298474-E161-4045-85C0-E5681F7A9F00}" destId="{0BE5B9F1-7A62-4EFC-9ABC-6534E85DC0FB}" srcOrd="4" destOrd="0" presId="urn:microsoft.com/office/officeart/2005/8/layout/hChevron3"/>
    <dgm:cxn modelId="{511B7F68-E6D7-4098-9049-6C24946D97AC}" type="presParOf" srcId="{0C298474-E161-4045-85C0-E5681F7A9F00}" destId="{DAE057B8-ADC8-46C2-8E29-C68B3B0D2F31}" srcOrd="5" destOrd="0" presId="urn:microsoft.com/office/officeart/2005/8/layout/hChevron3"/>
    <dgm:cxn modelId="{67F23F90-B985-4F12-AE8B-3F1CB0225E71}" type="presParOf" srcId="{0C298474-E161-4045-85C0-E5681F7A9F00}" destId="{F327D96E-6204-4232-9166-BE0C4BE1B19F}" srcOrd="6" destOrd="0" presId="urn:microsoft.com/office/officeart/2005/8/layout/hChevron3"/>
    <dgm:cxn modelId="{8A322A4A-8066-400A-BEC0-FF851BE5A6F5}" type="presParOf" srcId="{0C298474-E161-4045-85C0-E5681F7A9F00}" destId="{F894FCC3-3212-4455-9E0C-AD9CF9B73AFE}" srcOrd="7" destOrd="0" presId="urn:microsoft.com/office/officeart/2005/8/layout/hChevron3"/>
    <dgm:cxn modelId="{180D35AC-9631-461D-9348-211B380DCCEC}" type="presParOf" srcId="{0C298474-E161-4045-85C0-E5681F7A9F00}" destId="{C857F3CD-22D1-44E1-8A8A-C3DC65A0178F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C9FBCB-D962-4BD3-9552-C5A14D04759B}">
      <dsp:nvSpPr>
        <dsp:cNvPr id="0" name=""/>
        <dsp:cNvSpPr/>
      </dsp:nvSpPr>
      <dsp:spPr>
        <a:xfrm>
          <a:off x="2051" y="335379"/>
          <a:ext cx="2395292" cy="932616"/>
        </a:xfrm>
        <a:prstGeom prst="homePlate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4" tIns="50800" rIns="158495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000" b="1" kern="1200" dirty="0"/>
            <a:t>Developed MVP</a:t>
          </a:r>
          <a:endParaRPr lang="en-US" sz="20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Based Customer visits and responses </a:t>
          </a:r>
        </a:p>
      </dsp:txBody>
      <dsp:txXfrm>
        <a:off x="2051" y="335379"/>
        <a:ext cx="2278715" cy="932616"/>
      </dsp:txXfrm>
    </dsp:sp>
    <dsp:sp modelId="{B66A1EB0-D66A-4594-9A45-A803518D270A}">
      <dsp:nvSpPr>
        <dsp:cNvPr id="0" name=""/>
        <dsp:cNvSpPr/>
      </dsp:nvSpPr>
      <dsp:spPr>
        <a:xfrm>
          <a:off x="2172706" y="321955"/>
          <a:ext cx="2201991" cy="959464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4" tIns="50800" rIns="39624" bIns="508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Feedback Received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25 out of 153</a:t>
          </a:r>
        </a:p>
      </dsp:txBody>
      <dsp:txXfrm>
        <a:off x="2412572" y="321955"/>
        <a:ext cx="1722259" cy="959464"/>
      </dsp:txXfrm>
    </dsp:sp>
    <dsp:sp modelId="{0BE5B9F1-7A62-4EFC-9ABC-6534E85DC0FB}">
      <dsp:nvSpPr>
        <dsp:cNvPr id="0" name=""/>
        <dsp:cNvSpPr/>
      </dsp:nvSpPr>
      <dsp:spPr>
        <a:xfrm>
          <a:off x="4150059" y="349868"/>
          <a:ext cx="2361046" cy="903637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4" tIns="20320" rIns="39624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Analyzed feedback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Only 7 respondents showed intent to buy.
Highlights possible gaps in perceived value, pricing, or product-market fit.</a:t>
          </a:r>
        </a:p>
      </dsp:txBody>
      <dsp:txXfrm>
        <a:off x="4375968" y="349868"/>
        <a:ext cx="1909228" cy="903637"/>
      </dsp:txXfrm>
    </dsp:sp>
    <dsp:sp modelId="{F327D96E-6204-4232-9166-BE0C4BE1B19F}">
      <dsp:nvSpPr>
        <dsp:cNvPr id="0" name=""/>
        <dsp:cNvSpPr/>
      </dsp:nvSpPr>
      <dsp:spPr>
        <a:xfrm>
          <a:off x="6286467" y="341777"/>
          <a:ext cx="2266406" cy="919820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4" tIns="20320" rIns="39624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Evaluated</a:t>
          </a:r>
          <a:r>
            <a:rPr lang="en-US" sz="800" kern="1200" baseline="0" dirty="0"/>
            <a:t> MVP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 dirty="0"/>
            <a:t>Out of 25 people, 12 are willing to keep their dog in a pet care center rather than buy devices, 5 do not travel frequently enough to require a device, and 7 are interested.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6516422" y="341777"/>
        <a:ext cx="1806496" cy="919820"/>
      </dsp:txXfrm>
    </dsp:sp>
    <dsp:sp modelId="{C857F3CD-22D1-44E1-8A8A-C3DC65A0178F}">
      <dsp:nvSpPr>
        <dsp:cNvPr id="0" name=""/>
        <dsp:cNvSpPr/>
      </dsp:nvSpPr>
      <dsp:spPr>
        <a:xfrm>
          <a:off x="8328236" y="352411"/>
          <a:ext cx="2282366" cy="898551"/>
        </a:xfrm>
        <a:prstGeom prst="chevron">
          <a:avLst>
            <a:gd name="adj" fmla="val 2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624" tIns="20320" rIns="39624" bIns="2032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Pivot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baseline="0" dirty="0"/>
            <a:t>Product  reaching people requirement but the percentage of people who are interested are very less then expected which makes the product fail 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</dsp:txBody>
      <dsp:txXfrm>
        <a:off x="8552874" y="352411"/>
        <a:ext cx="1833090" cy="8985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20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0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6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32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11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6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213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0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AAA9A-291F-BE4C-854E-D17CE6D97FB0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CDD040-5385-4A43-B1D5-08EEB25D7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2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xo.io/site/pawpal-ie0u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ySNcdtmcU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31C7627-10D7-FABA-BAEF-AB650DA0A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75977"/>
            <a:ext cx="5204489" cy="31501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000" b="1" dirty="0">
                <a:solidFill>
                  <a:schemeClr val="bg1"/>
                </a:solidFill>
              </a:rPr>
              <a:t>R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uthwik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	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hanmukh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dirty="0">
                <a:solidFill>
                  <a:schemeClr val="bg1"/>
                </a:solidFill>
              </a:rPr>
              <a:t>          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anesh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            </a:t>
            </a:r>
            <a:r>
              <a:rPr lang="en-US" sz="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IYAA</a:t>
            </a:r>
            <a:b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9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1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9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A22712C-8E92-9D99-BFB2-5EBE6D346186}"/>
              </a:ext>
            </a:extLst>
          </p:cNvPr>
          <p:cNvSpPr txBox="1"/>
          <p:nvPr/>
        </p:nvSpPr>
        <p:spPr>
          <a:xfrm>
            <a:off x="3971544" y="2258687"/>
            <a:ext cx="17800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eam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07067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DE9BF-206F-1E6A-34B1-44E8B7096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25" y="329455"/>
            <a:ext cx="5204489" cy="16781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Website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2D76D-06A6-1806-8A92-34AA42AE8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1679" y="3047920"/>
            <a:ext cx="4508641" cy="111641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  <a:hlinkClick r:id="rId2"/>
              </a:rPr>
              <a:t>https://www.mixo.io/site/pawpal-ie0u5</a:t>
            </a:r>
            <a:endParaRPr lang="en-US" sz="20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8223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2EB8A-7261-7C42-0EFA-5F758FE93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9625" y="978782"/>
            <a:ext cx="5204489" cy="8587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Explainer video 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FCF1B0F-C05F-08B1-CEA5-E58AE5B7D203}"/>
              </a:ext>
            </a:extLst>
          </p:cNvPr>
          <p:cNvSpPr txBox="1"/>
          <p:nvPr/>
        </p:nvSpPr>
        <p:spPr>
          <a:xfrm>
            <a:off x="4142786" y="2563141"/>
            <a:ext cx="448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https://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youtu.be</a:t>
            </a:r>
            <a:r>
              <a:rPr lang="en-US" dirty="0">
                <a:solidFill>
                  <a:schemeClr val="bg1"/>
                </a:solidFill>
                <a:hlinkClick r:id="rId2"/>
              </a:rPr>
              <a:t>/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VySNcdtmcUU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09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967B3E-0408-1E56-B584-C10580D4F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534" y="454040"/>
            <a:ext cx="4800600" cy="1325563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Results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21DE-0B08-2D71-5B02-DE07F9048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" y="2273078"/>
            <a:ext cx="8061723" cy="4166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 metric: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 with Smart Collar Goals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Respondents emphasized the importance of intuitive notifications and features like health and emotional monitoring, which align with your goals.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Features: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GPS tracking, health updates, and safety checks are valued, indicating a strong fit with your target feature set.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Durability and Pet-Friendliness: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respondents did not directly comment on durability, the emphasis on comfort and usability implies this as a baseline expectation.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Gaps: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Features: Suggestions like customizable diets, socialization insights, and pet-sitter collaboration tools highlight areas for growth.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Sensitivity:</a:t>
            </a:r>
          </a:p>
          <a:p>
            <a:pPr marL="0" indent="0">
              <a:buNone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respondents preferred a subscription cost in the $5-$15 range, indicating sensitivity to higher price points.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B59752-32F2-0124-3603-336A212D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6185"/>
          <a:stretch/>
        </p:blipFill>
        <p:spPr>
          <a:xfrm>
            <a:off x="8601004" y="669925"/>
            <a:ext cx="2865103" cy="37817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0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275D4-6C1A-994B-5BA1-E3AC0DFB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MVP of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0075-AE9C-6C19-1DB3-655D07C9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Target Metric and Result </a:t>
            </a:r>
          </a:p>
          <a:p>
            <a:r>
              <a:rPr lang="en-US" dirty="0"/>
              <a:t>We Shared our form to 153 people and we got response of 25(12.5) which is much lesser excepted response </a:t>
            </a:r>
          </a:p>
          <a:p>
            <a:r>
              <a:rPr lang="en-US" dirty="0"/>
              <a:t>We expected around 70 of response which is 50%</a:t>
            </a:r>
          </a:p>
          <a:p>
            <a:r>
              <a:rPr lang="en-US" dirty="0"/>
              <a:t>Based on key Options 5,6,7,8,10, the interested people to choose the product is 7 people out of 25.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08680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6DA9-9EC5-A14C-7115-101D24940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946" y="525580"/>
            <a:ext cx="10515600" cy="1325563"/>
          </a:xfrm>
        </p:spPr>
        <p:txBody>
          <a:bodyPr/>
          <a:lstStyle/>
          <a:p>
            <a:r>
              <a:rPr lang="en" dirty="0">
                <a:latin typeface="Roboto Medium"/>
                <a:ea typeface="Roboto Medium"/>
                <a:cs typeface="Roboto Medium"/>
                <a:sym typeface="Roboto Medium"/>
              </a:rPr>
              <a:t>User Narrative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3DDE4CC-C2FD-5760-8C1D-95A0C9D076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6100142"/>
              </p:ext>
            </p:extLst>
          </p:nvPr>
        </p:nvGraphicFramePr>
        <p:xfrm>
          <a:off x="567891" y="5006858"/>
          <a:ext cx="10612655" cy="1603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640E517-95E4-1AEB-AF4A-E9B6B82DE69C}"/>
              </a:ext>
            </a:extLst>
          </p:cNvPr>
          <p:cNvSpPr txBox="1"/>
          <p:nvPr/>
        </p:nvSpPr>
        <p:spPr>
          <a:xfrm>
            <a:off x="490889" y="2019049"/>
            <a:ext cx="560511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Positives</a:t>
            </a:r>
          </a:p>
          <a:p>
            <a:r>
              <a:rPr lang="en-US" dirty="0"/>
              <a:t> </a:t>
            </a:r>
            <a:r>
              <a:rPr lang="en-US" b="1" dirty="0"/>
              <a:t>Core Features Validated</a:t>
            </a:r>
            <a:r>
              <a:rPr lang="en-US" dirty="0"/>
              <a:t>: GPS tracking and health monitoring were highly appreciated.</a:t>
            </a:r>
          </a:p>
          <a:p>
            <a:r>
              <a:rPr lang="en-US" dirty="0"/>
              <a:t> </a:t>
            </a:r>
            <a:r>
              <a:rPr lang="en-US" b="1" dirty="0"/>
              <a:t>User Engagement</a:t>
            </a:r>
            <a:r>
              <a:rPr lang="en-US" dirty="0"/>
              <a:t>: Pet-sitter tools and visual reports boosted satisfaction.</a:t>
            </a:r>
          </a:p>
          <a:p>
            <a:r>
              <a:rPr lang="en-US" b="1" dirty="0"/>
              <a:t>Affordable Pricing</a:t>
            </a:r>
            <a:r>
              <a:rPr lang="en-US" dirty="0"/>
              <a:t>: $5-$15/month resonated well with users.</a:t>
            </a:r>
          </a:p>
          <a:p>
            <a:r>
              <a:rPr lang="en-US" b="1" dirty="0"/>
              <a:t>Ease of Use</a:t>
            </a:r>
            <a:r>
              <a:rPr lang="en-US" dirty="0"/>
              <a:t>: The app's simplicity was praised.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6E67E0-8AD4-5542-1D95-7C8C17E4AA0D}"/>
              </a:ext>
            </a:extLst>
          </p:cNvPr>
          <p:cNvSpPr txBox="1"/>
          <p:nvPr/>
        </p:nvSpPr>
        <p:spPr>
          <a:xfrm>
            <a:off x="6853188" y="1822264"/>
            <a:ext cx="420623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Negatives</a:t>
            </a:r>
          </a:p>
          <a:p>
            <a:r>
              <a:rPr lang="en-US" dirty="0"/>
              <a:t> </a:t>
            </a:r>
            <a:r>
              <a:rPr lang="en-US" b="1" dirty="0"/>
              <a:t>Feature Gaps: </a:t>
            </a:r>
            <a:r>
              <a:rPr lang="en-US" dirty="0"/>
              <a:t>Missing diet customization and deeper emotional monitoring.</a:t>
            </a:r>
          </a:p>
          <a:p>
            <a:r>
              <a:rPr lang="en-US" b="1" dirty="0"/>
              <a:t>Onboarding Issues</a:t>
            </a:r>
            <a:r>
              <a:rPr lang="en-US" dirty="0"/>
              <a:t>: Setup was not intuitive for some users.</a:t>
            </a:r>
          </a:p>
          <a:p>
            <a:r>
              <a:rPr lang="en-US" b="1" dirty="0"/>
              <a:t>Cost Sensitivity</a:t>
            </a:r>
            <a:r>
              <a:rPr lang="en-US" dirty="0"/>
              <a:t>: Resistance to pricing above $15/month.</a:t>
            </a:r>
          </a:p>
          <a:p>
            <a:r>
              <a:rPr lang="en-US" b="1" dirty="0"/>
              <a:t>Overlooked Personas:</a:t>
            </a:r>
            <a:r>
              <a:rPr lang="en-US" dirty="0"/>
              <a:t> Limited focus on pet sitters and caregivers.</a:t>
            </a:r>
          </a:p>
        </p:txBody>
      </p:sp>
    </p:spTree>
    <p:extLst>
      <p:ext uri="{BB962C8B-B14F-4D97-AF65-F5344CB8AC3E}">
        <p14:creationId xmlns:p14="http://schemas.microsoft.com/office/powerpoint/2010/main" val="116428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51160-321A-317A-FB82-44DD8B6FD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Roboto Medium"/>
                <a:ea typeface="Roboto Medium"/>
                <a:cs typeface="Roboto Medium"/>
                <a:sym typeface="Roboto Medium"/>
              </a:rPr>
              <a:t>Persevere, Iterate or Pivot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E028D-5F8E-6BE8-7D50-9FC4AC232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Pivot</a:t>
            </a:r>
            <a:br>
              <a:rPr lang="en-US" dirty="0"/>
            </a:br>
            <a:r>
              <a:rPr lang="en-US" dirty="0"/>
              <a:t>Low Market Relevance: Only 3.5% (7 buyers) of the total target audience expressed interest, indicating limited appeal to the broader market.</a:t>
            </a:r>
          </a:p>
          <a:p>
            <a:r>
              <a:rPr lang="en-US" dirty="0"/>
              <a:t>Niche Demand: Emotional wellness and behavioral training resonate strongly with a specific subset of users (owners of anxiety-prone or behaviorally challenged pets).</a:t>
            </a:r>
          </a:p>
          <a:p>
            <a:r>
              <a:rPr lang="en-US" dirty="0"/>
              <a:t>Pricing Concerns: Sensitivity to subscription costs ($5–$15/month) limited wider adoption. </a:t>
            </a:r>
          </a:p>
        </p:txBody>
      </p:sp>
    </p:spTree>
    <p:extLst>
      <p:ext uri="{BB962C8B-B14F-4D97-AF65-F5344CB8AC3E}">
        <p14:creationId xmlns:p14="http://schemas.microsoft.com/office/powerpoint/2010/main" val="2355090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white bracelet with a bear on it&#10;&#10;Description automatically generated">
            <a:extLst>
              <a:ext uri="{FF2B5EF4-FFF2-40B4-BE49-F238E27FC236}">
                <a16:creationId xmlns:a16="http://schemas.microsoft.com/office/drawing/2014/main" id="{7B1D48DA-4152-133B-94DD-577FCD615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0191" y="778220"/>
            <a:ext cx="6534977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A82D8E-9BEE-DAD7-F6ED-7732D21B0DF6}"/>
              </a:ext>
            </a:extLst>
          </p:cNvPr>
          <p:cNvSpPr txBox="1"/>
          <p:nvPr/>
        </p:nvSpPr>
        <p:spPr>
          <a:xfrm>
            <a:off x="587141" y="1097279"/>
            <a:ext cx="2473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Smart collar</a:t>
            </a:r>
          </a:p>
        </p:txBody>
      </p:sp>
    </p:spTree>
    <p:extLst>
      <p:ext uri="{BB962C8B-B14F-4D97-AF65-F5344CB8AC3E}">
        <p14:creationId xmlns:p14="http://schemas.microsoft.com/office/powerpoint/2010/main" val="79077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499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Roboto Medium</vt:lpstr>
      <vt:lpstr>Times New Roman</vt:lpstr>
      <vt:lpstr>Office Theme</vt:lpstr>
      <vt:lpstr>Ruthwik  Shanmukh           Ganesh               DIYAA </vt:lpstr>
      <vt:lpstr>Website </vt:lpstr>
      <vt:lpstr>Explainer video </vt:lpstr>
      <vt:lpstr>Results </vt:lpstr>
      <vt:lpstr>MVP of Solution</vt:lpstr>
      <vt:lpstr>User Narrative</vt:lpstr>
      <vt:lpstr>Persevere, Iterate or Pivot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RACHA SRIGANESH</dc:creator>
  <cp:lastModifiedBy>shanmukh  sri surya gopi</cp:lastModifiedBy>
  <cp:revision>5</cp:revision>
  <dcterms:created xsi:type="dcterms:W3CDTF">2024-11-20T21:56:37Z</dcterms:created>
  <dcterms:modified xsi:type="dcterms:W3CDTF">2024-12-04T23:33:00Z</dcterms:modified>
</cp:coreProperties>
</file>