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Garamon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jX4vocqERkBBVxEJYSZkZmuTuE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Garamond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Garamond-italic.fntdata"/><Relationship Id="rId10" Type="http://schemas.openxmlformats.org/officeDocument/2006/relationships/slide" Target="slides/slide6.xml"/><Relationship Id="rId32" Type="http://schemas.openxmlformats.org/officeDocument/2006/relationships/font" Target="fonts/Garamond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Garamond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8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8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8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8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37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8" name="Google Shape;88;p3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95" name="Google Shape;95;p3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9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3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39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0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4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40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3" name="Google Shape;113;p40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4" name="Google Shape;114;p40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1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2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42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4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4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9" name="Google Shape;129;p4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30" name="Google Shape;130;p4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3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3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43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5" name="Google Shape;135;p4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8" name="Google Shape;138;p43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4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2" name="Google Shape;142;p4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5" name="Google Shape;145;p4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5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5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9" name="Google Shape;149;p4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2" name="Google Shape;152;p45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3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3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32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3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3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3" name="Google Shape;63;p34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5" name="Google Shape;65;p34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3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3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0" name="Google Shape;80;p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36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jpg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7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2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0.xml"/><Relationship Id="rId10" Type="http://schemas.openxmlformats.org/officeDocument/2006/relationships/slide" Target="/ppt/slides/slide17.xml"/><Relationship Id="rId13" Type="http://schemas.openxmlformats.org/officeDocument/2006/relationships/slide" Target="/ppt/slides/slide23.xml"/><Relationship Id="rId12" Type="http://schemas.openxmlformats.org/officeDocument/2006/relationships/slide" Target="/ppt/slides/slide2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5.xml"/><Relationship Id="rId4" Type="http://schemas.openxmlformats.org/officeDocument/2006/relationships/slide" Target="/ppt/slides/slide6.xml"/><Relationship Id="rId9" Type="http://schemas.openxmlformats.org/officeDocument/2006/relationships/slide" Target="/ppt/slides/slide13.xml"/><Relationship Id="rId15" Type="http://schemas.openxmlformats.org/officeDocument/2006/relationships/slide" Target="/ppt/slides/slide25.xml"/><Relationship Id="rId14" Type="http://schemas.openxmlformats.org/officeDocument/2006/relationships/slide" Target="/ppt/slides/slide24.xml"/><Relationship Id="rId5" Type="http://schemas.openxmlformats.org/officeDocument/2006/relationships/slide" Target="/ppt/slides/slide7.xml"/><Relationship Id="rId6" Type="http://schemas.openxmlformats.org/officeDocument/2006/relationships/slide" Target="/ppt/slides/slide9.xml"/><Relationship Id="rId7" Type="http://schemas.openxmlformats.org/officeDocument/2006/relationships/slide" Target="/ppt/slides/slide8.xml"/><Relationship Id="rId8" Type="http://schemas.openxmlformats.org/officeDocument/2006/relationships/slide" Target="/ppt/slides/slide1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 txBox="1"/>
          <p:nvPr>
            <p:ph type="ctrTitle"/>
          </p:nvPr>
        </p:nvSpPr>
        <p:spPr>
          <a:xfrm>
            <a:off x="2417914" y="2208748"/>
            <a:ext cx="7472516" cy="1285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6000"/>
              <a:buFont typeface="Cambria"/>
              <a:buNone/>
            </a:pPr>
            <a:r>
              <a:rPr b="1" lang="en-US" sz="60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MAJOR PROJECT</a:t>
            </a:r>
            <a:endParaRPr/>
          </a:p>
        </p:txBody>
      </p:sp>
      <p:sp>
        <p:nvSpPr>
          <p:cNvPr id="158" name="Google Shape;158;p1"/>
          <p:cNvSpPr txBox="1"/>
          <p:nvPr>
            <p:ph idx="1" type="subTitle"/>
          </p:nvPr>
        </p:nvSpPr>
        <p:spPr>
          <a:xfrm>
            <a:off x="2692398" y="3657597"/>
            <a:ext cx="6923549" cy="1612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360"/>
              <a:buNone/>
            </a:pPr>
            <a:r>
              <a:t/>
            </a:r>
            <a:endParaRPr sz="6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415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3389343" y="3675820"/>
            <a:ext cx="54133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413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SUBJECT CODE : BCE-P861</a:t>
            </a:r>
            <a:endParaRPr/>
          </a:p>
        </p:txBody>
      </p:sp>
      <p:sp>
        <p:nvSpPr>
          <p:cNvPr id="160" name="Google Shape;160;p1"/>
          <p:cNvSpPr txBox="1"/>
          <p:nvPr/>
        </p:nvSpPr>
        <p:spPr>
          <a:xfrm>
            <a:off x="3389343" y="4463844"/>
            <a:ext cx="5413314" cy="687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413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DEPARTMENT OF CSE,</a:t>
            </a:r>
            <a:endParaRPr/>
          </a:p>
          <a:p>
            <a:pPr indent="0" lvl="0" marL="64135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FET, GKV , HARIDWAR</a:t>
            </a:r>
            <a:endParaRPr b="0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Times New Roman"/>
              <a:buNone/>
            </a:pPr>
            <a:br>
              <a:rPr b="1" lang="en-US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0"/>
          <p:cNvSpPr txBox="1"/>
          <p:nvPr>
            <p:ph idx="1" type="body"/>
          </p:nvPr>
        </p:nvSpPr>
        <p:spPr>
          <a:xfrm>
            <a:off x="913774" y="2096219"/>
            <a:ext cx="10429962" cy="4037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HARDWARE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REQUIREMENTS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 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Processor           : Intel i3 or above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Memory             : 2GB or above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Hard Disk          : 40GB or above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Monitor             :  14’’ colour Monitor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Mouse               : Optical Mouse , Touch pad.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500"/>
              <a:buFont typeface="Cambria"/>
              <a:buNone/>
            </a:pPr>
            <a: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MACHINE LEARNING</a:t>
            </a:r>
            <a:br>
              <a:rPr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5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11"/>
          <p:cNvSpPr txBox="1"/>
          <p:nvPr>
            <p:ph idx="1" type="body"/>
          </p:nvPr>
        </p:nvSpPr>
        <p:spPr>
          <a:xfrm>
            <a:off x="914399" y="1727200"/>
            <a:ext cx="10363826" cy="45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Machine learning involves developing algorithms that can learn from data, identify patterns and make predictions or decisions without being explicitly programmed for each task.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Machine learning algorithms are used in email filtering, face recognition, etc.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Types of ML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-Supervised Learning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-Unsupervised Learning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-Reinforcement Learning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914399" y="1727200"/>
            <a:ext cx="10363826" cy="45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Types of ML 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Supervised Learning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: It is a type of ML, where the algorithm is trained on 	labeled data, meaning the desired output is already known, in order to 	predict future outcomes.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Unsupervised learning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: It is a machine learning technique where the 	algorithm learns from data that is not labeled or classified and identifies 	patterns or structures within the data without any specific guidance or 	supervision.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Reinforcement learning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: It is a type of machine learning technique that 	involves an agent learning to make decisions based on the environment it 	Interacts with, by receiving feedback in the form of rewards or 	punishments.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Plot a Logistic Regression Curve in Python - Statology" id="232" name="Google Shape;2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5783" y="2318804"/>
            <a:ext cx="3761818" cy="249785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500"/>
              <a:buFont typeface="Cambria"/>
              <a:buNone/>
            </a:pPr>
            <a: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ALGORITHMS USED </a:t>
            </a:r>
            <a:br>
              <a:rPr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5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914399" y="1727200"/>
            <a:ext cx="6522721" cy="3089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Logistic Regression 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It is a statistical model used in ML that is used to predict the probability of a binary outcome based on one or more input variables.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 simple terms, it is a technique that can be used to predict a "yes" or "no" answer based on given input variables. </a:t>
            </a:r>
            <a:endParaRPr/>
          </a:p>
        </p:txBody>
      </p:sp>
      <p:sp>
        <p:nvSpPr>
          <p:cNvPr id="235" name="Google Shape;235;p13"/>
          <p:cNvSpPr txBox="1"/>
          <p:nvPr/>
        </p:nvSpPr>
        <p:spPr>
          <a:xfrm>
            <a:off x="914398" y="4816660"/>
            <a:ext cx="10622282" cy="15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For example, it can use historical data on weather patterns, river water levels, and other environmental factors to predict the likelihood of a flood occurring in a certain area.</a:t>
            </a:r>
            <a:endParaRPr b="0" i="0" sz="24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157" y="2011041"/>
            <a:ext cx="3587812" cy="28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914399" y="1727200"/>
            <a:ext cx="7315201" cy="33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K-Nearest Neighbors(KNN) 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It is a ML algorithm used for classification or regression tasks, where the output is a class membership or a real value, respectively.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 simple terms, it works by finding the K closest data points in the training dataset to a new input data point, and then assigning the label of the majority class among those K nearest neighbors to the new data point. </a:t>
            </a: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914398" y="5090980"/>
            <a:ext cx="10622282" cy="1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For example, it can be used to classify whether an email is spam or not based on the similarity between its content and the content of previously labeled emails.</a:t>
            </a:r>
            <a:endParaRPr b="0" i="0" sz="24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002" y="2026281"/>
            <a:ext cx="3528601" cy="28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5"/>
          <p:cNvSpPr txBox="1"/>
          <p:nvPr>
            <p:ph idx="1" type="body"/>
          </p:nvPr>
        </p:nvSpPr>
        <p:spPr>
          <a:xfrm>
            <a:off x="914399" y="1727200"/>
            <a:ext cx="7315201" cy="33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Naïve Bayes(NB) 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Naive Bayes is a machine learning algorithm based on Bayes' theorem that is commonly used for classification problems.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 simple terms, Naive Bayes works by calculating the probability of a new data point belonging to each possible class based on its input features, and then predicting the class with the highest probability.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914398" y="5090980"/>
            <a:ext cx="10622282" cy="1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For example, it can be used to classify an email as spam or not based on the frequency of certain words in the email.</a:t>
            </a:r>
            <a:endParaRPr b="0" i="0" sz="24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002" y="2027912"/>
            <a:ext cx="3528601" cy="286698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6"/>
          <p:cNvSpPr txBox="1"/>
          <p:nvPr>
            <p:ph idx="1" type="body"/>
          </p:nvPr>
        </p:nvSpPr>
        <p:spPr>
          <a:xfrm>
            <a:off x="914399" y="1727200"/>
            <a:ext cx="7315201" cy="33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Support Vector Machine(SVM) 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SVM is a machine learning algorithm that can be used for both classification and regression tasks.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 simple terms, SVM works by finding the hyperplane that best separates the data into different classes. The hyperplane is chosen in such a way that the distance between it and the closest data points from each class is maximized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914398" y="5090980"/>
            <a:ext cx="10622282" cy="1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For example, it can be used to classify whether a tumor is benign or malignant based on the characteristics of the tumor such as size, shape, and texture.</a:t>
            </a:r>
            <a:endParaRPr b="0" i="0" sz="24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500"/>
              <a:buFont typeface="Cambria"/>
              <a:buNone/>
            </a:pPr>
            <a: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ABOUT DATASET </a:t>
            </a:r>
            <a:br>
              <a:rPr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5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914399" y="1727200"/>
            <a:ext cx="10363826" cy="45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The Dataset that is used for credit card fraud detection is derived from the Kaggle.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Kaggle is a data science platform that provides access to datasets, coding competitions, and a community of data scientists and machine learning practitioners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80% of the data was used for training the four different machine learning models( Logistic Regression, KNN, Naive Bayes, SVM).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The remaining 20% of the data was used for testing the performance of the trained models on unseen data. This approach allowed for a comparison of the performance of these models so that we known the best Model.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090" y="1736559"/>
            <a:ext cx="7747820" cy="432876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8"/>
          <p:cNvSpPr txBox="1"/>
          <p:nvPr>
            <p:ph type="title"/>
          </p:nvPr>
        </p:nvSpPr>
        <p:spPr>
          <a:xfrm>
            <a:off x="1270964" y="1736559"/>
            <a:ext cx="2357139" cy="1016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FLOW CHART :</a:t>
            </a:r>
            <a:br>
              <a:rPr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5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>
            <p:ph idx="1" type="body"/>
          </p:nvPr>
        </p:nvSpPr>
        <p:spPr>
          <a:xfrm>
            <a:off x="914399" y="1727200"/>
            <a:ext cx="10363826" cy="45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Steps to Follow :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Collection of Data 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Download Dataset from Kaggle 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Import the libraries 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Pandas, NumPy, Sk.learn, Streamlit(Interface) etc. 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Process the data for analysis.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Perform the logistic regression, KNN, Naïve Bayes, SVM on data  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Perform in-depth analysis. (INTERFACE)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Communicate results of the analysis.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type="ctrTitle"/>
          </p:nvPr>
        </p:nvSpPr>
        <p:spPr>
          <a:xfrm>
            <a:off x="2309839" y="2173522"/>
            <a:ext cx="7472516" cy="1285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000"/>
              <a:buFont typeface="Cambria"/>
              <a:buNone/>
            </a:pPr>
            <a:r>
              <a:rPr b="1" lang="en-US" sz="30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REVEALING FRAUDLENT TRANSACTIONS USING MACHINE LEARNING</a:t>
            </a:r>
            <a:endParaRPr/>
          </a:p>
        </p:txBody>
      </p:sp>
      <p:sp>
        <p:nvSpPr>
          <p:cNvPr id="166" name="Google Shape;166;p2"/>
          <p:cNvSpPr txBox="1"/>
          <p:nvPr>
            <p:ph idx="1" type="subTitle"/>
          </p:nvPr>
        </p:nvSpPr>
        <p:spPr>
          <a:xfrm>
            <a:off x="2692398" y="3657597"/>
            <a:ext cx="6923549" cy="1612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360"/>
              <a:buNone/>
            </a:pPr>
            <a:r>
              <a:t/>
            </a:r>
            <a:endParaRPr sz="6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415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2399071" y="3657597"/>
            <a:ext cx="2222090" cy="142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413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UNDER GUIDENCE OF :                                                                                 </a:t>
            </a:r>
            <a:endParaRPr/>
          </a:p>
          <a:p>
            <a:pPr indent="0" lvl="0" marL="64135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Dr.Suyash Bhardwaj </a:t>
            </a:r>
            <a:endParaRPr/>
          </a:p>
          <a:p>
            <a:pPr indent="0" lvl="0" marL="64135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Professor                                                                                                 </a:t>
            </a:r>
            <a:endParaRPr/>
          </a:p>
          <a:p>
            <a:pPr indent="0" lvl="0" marL="64135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Department Of CSE </a:t>
            </a:r>
            <a:endParaRPr/>
          </a:p>
          <a:p>
            <a:pPr indent="0" lvl="0" marL="64135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FET, GKV, Haridwar </a:t>
            </a:r>
            <a:endParaRPr/>
          </a:p>
        </p:txBody>
      </p:sp>
      <p:pic>
        <p:nvPicPr>
          <p:cNvPr id="168" name="Google Shape;168;p2"/>
          <p:cNvPicPr preferRelativeResize="0"/>
          <p:nvPr/>
        </p:nvPicPr>
        <p:blipFill rotWithShape="1">
          <a:blip r:embed="rId3">
            <a:alphaModFix/>
          </a:blip>
          <a:srcRect b="3148" l="1117" r="1652" t="1285"/>
          <a:stretch/>
        </p:blipFill>
        <p:spPr>
          <a:xfrm>
            <a:off x="5405120" y="863140"/>
            <a:ext cx="1381760" cy="126859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69" name="Google Shape;169;p2"/>
          <p:cNvSpPr txBox="1"/>
          <p:nvPr/>
        </p:nvSpPr>
        <p:spPr>
          <a:xfrm>
            <a:off x="6786880" y="3657597"/>
            <a:ext cx="300604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413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PRESENTED BY :                                                                                 </a:t>
            </a:r>
            <a:endParaRPr/>
          </a:p>
          <a:p>
            <a:pPr indent="0" lvl="0" marL="64135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D.Revanth Naik            (196301033 ) </a:t>
            </a:r>
            <a:endParaRPr/>
          </a:p>
          <a:p>
            <a:pPr indent="0" lvl="0" marL="64135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B.Shanmukha                (196301028)                                                                                                 </a:t>
            </a:r>
            <a:endParaRPr/>
          </a:p>
          <a:p>
            <a:pPr indent="0" lvl="0" marL="64135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D.Sunil Kumar Reddy  (196301038)</a:t>
            </a:r>
            <a:endParaRPr/>
          </a:p>
          <a:p>
            <a:pPr indent="0" lvl="0" marL="64135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B.Vineeth                        (196301027)</a:t>
            </a:r>
            <a:endParaRPr/>
          </a:p>
          <a:p>
            <a:pPr indent="0" lvl="0" marL="64135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64135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500"/>
              <a:buFont typeface="Cambria"/>
              <a:buNone/>
            </a:pPr>
            <a: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PERFORMANCE OF OUR ALGORITHMS </a:t>
            </a:r>
            <a:br>
              <a:rPr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5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79" name="Google Shape;2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760" y="1775684"/>
            <a:ext cx="2848100" cy="2030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4804" y="1775684"/>
            <a:ext cx="2789678" cy="2030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8079" y="3878804"/>
            <a:ext cx="2789678" cy="2030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24804" y="3878804"/>
            <a:ext cx="2789678" cy="203018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0"/>
          <p:cNvSpPr txBox="1"/>
          <p:nvPr>
            <p:ph idx="1" type="body"/>
          </p:nvPr>
        </p:nvSpPr>
        <p:spPr>
          <a:xfrm>
            <a:off x="2251829" y="5932696"/>
            <a:ext cx="8187710" cy="486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b="1" lang="en-US" sz="1400">
                <a:latin typeface="Cambria"/>
                <a:ea typeface="Cambria"/>
                <a:cs typeface="Cambria"/>
                <a:sym typeface="Cambria"/>
              </a:rPr>
              <a:t>Logistic Regression Model </a:t>
            </a:r>
            <a:r>
              <a:rPr lang="en-US" sz="1400">
                <a:latin typeface="Cambria"/>
                <a:ea typeface="Cambria"/>
                <a:cs typeface="Cambria"/>
                <a:sym typeface="Cambria"/>
              </a:rPr>
              <a:t>gives more Accuracy(Train &amp; Test) among All, so we choose LG for Interface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002" y="2190744"/>
            <a:ext cx="3528601" cy="254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>
            <p:ph idx="1" type="body"/>
          </p:nvPr>
        </p:nvSpPr>
        <p:spPr>
          <a:xfrm>
            <a:off x="914399" y="1727200"/>
            <a:ext cx="7315201" cy="33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Receiver Operating Characteristic of LR: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 ROC curve is a graph that summarizes the performance of a binary classification model by plotting the true positive rate against the false positive rate at various threshold settings.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The AUC (Area Under the Curve) is a numerical measure of the ROC curve's performance, with a higher AUC indicating a better-performing model.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914398" y="5090980"/>
            <a:ext cx="10622282" cy="1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AUC of 0.98 suggests that the machine learning model has excellent performance in distinguishing between the positive and negative class labels</a:t>
            </a:r>
            <a:endParaRPr b="0" i="0" sz="24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mbria"/>
              <a:buNone/>
            </a:pPr>
            <a:r>
              <a:rPr b="1" lang="en-US" sz="39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ADVANTAGES</a:t>
            </a:r>
            <a:br>
              <a:rPr b="1" lang="en-US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1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22"/>
          <p:cNvSpPr txBox="1"/>
          <p:nvPr>
            <p:ph idx="1" type="body"/>
          </p:nvPr>
        </p:nvSpPr>
        <p:spPr>
          <a:xfrm>
            <a:off x="913774" y="1909411"/>
            <a:ext cx="10429962" cy="430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Preventing further fraudulent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activity by deterring potential fraudsters from attempting similar activities.</a:t>
            </a:r>
            <a:endParaRPr/>
          </a:p>
          <a:p>
            <a:pPr indent="-285750" lvl="0" marL="285750" rtl="0" algn="just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Protecting victims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by making them aware of the situation and allowing them to take steps to protect themselves.</a:t>
            </a:r>
            <a:endParaRPr/>
          </a:p>
          <a:p>
            <a:pPr indent="-285750" lvl="0" marL="285750" rtl="0" algn="just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Promoting trust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by demonstrating that security is taken seriously, and that action is taken to protect customers.</a:t>
            </a:r>
            <a:endParaRPr/>
          </a:p>
          <a:p>
            <a:pPr indent="-285750" lvl="0" marL="285750" rtl="0" algn="just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Ensuring legal compliance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by reporting fraudulent activity as required by law.</a:t>
            </a:r>
            <a:endParaRPr/>
          </a:p>
          <a:p>
            <a:pPr indent="-285750" lvl="0" marL="285750" rtl="0" algn="just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Managing reputation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by being transparent about fraudulent activity and taking swift action to address it.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500"/>
              <a:buFont typeface="Cambria"/>
              <a:buNone/>
            </a:pPr>
            <a: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METHODS TO REDUCE </a:t>
            </a:r>
            <a:b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FRAUDULENT</a:t>
            </a:r>
            <a: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 TRANSACTION </a:t>
            </a:r>
            <a:b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1" sz="35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23"/>
          <p:cNvSpPr txBox="1"/>
          <p:nvPr>
            <p:ph idx="1" type="body"/>
          </p:nvPr>
        </p:nvSpPr>
        <p:spPr>
          <a:xfrm>
            <a:off x="913774" y="2096219"/>
            <a:ext cx="10429962" cy="4037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i="0" lang="en-US">
                <a:latin typeface="Cambria"/>
                <a:ea typeface="Cambria"/>
                <a:cs typeface="Cambria"/>
                <a:sym typeface="Cambria"/>
              </a:rPr>
              <a:t>Implementing two-factor authentication to verify user identity and prevent unauthorized access.</a:t>
            </a:r>
            <a:endParaRPr/>
          </a:p>
          <a:p>
            <a:pPr indent="-285750" lvl="0" marL="285750" rtl="0" algn="just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i="0" lang="en-US">
                <a:latin typeface="Cambria"/>
                <a:ea typeface="Cambria"/>
                <a:cs typeface="Cambria"/>
                <a:sym typeface="Cambria"/>
              </a:rPr>
              <a:t>Educating customers on how to detect and report fraudulent activity.</a:t>
            </a:r>
            <a:endParaRPr/>
          </a:p>
          <a:p>
            <a:pPr indent="-285750" lvl="0" marL="285750" rtl="0" algn="just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i="0" lang="en-US">
                <a:latin typeface="Cambria"/>
                <a:ea typeface="Cambria"/>
                <a:cs typeface="Cambria"/>
                <a:sym typeface="Cambria"/>
              </a:rPr>
              <a:t>Implementing real-time monitoring to detect and respond to suspicious transactions.</a:t>
            </a:r>
            <a:endParaRPr/>
          </a:p>
          <a:p>
            <a:pPr indent="-285750" lvl="0" marL="285750" rtl="0" algn="just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i="0" lang="en-US">
                <a:latin typeface="Cambria"/>
                <a:ea typeface="Cambria"/>
                <a:cs typeface="Cambria"/>
                <a:sym typeface="Cambria"/>
              </a:rPr>
              <a:t>Using machine learning algorithms to analyze patterns and detect anomalies in transactions.</a:t>
            </a:r>
            <a:endParaRPr/>
          </a:p>
          <a:p>
            <a:pPr indent="-285750" lvl="0" marL="285750" rtl="0" algn="just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i="0" lang="en-US">
                <a:latin typeface="Cambria"/>
                <a:ea typeface="Cambria"/>
                <a:cs typeface="Cambria"/>
                <a:sym typeface="Cambria"/>
              </a:rPr>
              <a:t>Regularly reviewing and updating security measures to stay ahead of new fraud techniques.</a:t>
            </a:r>
            <a:endParaRPr b="1" i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mbria"/>
              <a:buNone/>
            </a:pPr>
            <a:r>
              <a:rPr b="1" lang="en-US" sz="39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CONCLUSION &amp; FUTURE SCOPE</a:t>
            </a:r>
            <a:br>
              <a:rPr b="1" lang="en-US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1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8" name="Google Shape;308;p24"/>
          <p:cNvSpPr txBox="1"/>
          <p:nvPr>
            <p:ph idx="1" type="body"/>
          </p:nvPr>
        </p:nvSpPr>
        <p:spPr>
          <a:xfrm>
            <a:off x="913774" y="2096219"/>
            <a:ext cx="10429962" cy="4037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b="0" i="0" lang="en-US" sz="2400" u="none" strike="noStrike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However, there is a lack of published literature on credit card fraud detection techniques, due to the unavailable credit card transaction dataset for researches.  </a:t>
            </a:r>
            <a:endParaRPr/>
          </a:p>
          <a:p>
            <a:pPr indent="-285750" lvl="0" marL="285750" rtl="0" algn="just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We designed a system to detect fraud in credit card transaction. This system can provide most of the essential features required to detect fraudulent and legitimate transactions. </a:t>
            </a:r>
            <a:endParaRPr/>
          </a:p>
          <a:p>
            <a:pPr indent="-285750" lvl="0" marL="285750" rtl="0" algn="just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The dataset available on the day-to-day processing may become outdated, it is necessary to have updated data for effective fraud behavior identification.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500"/>
              <a:buFont typeface="Cambria"/>
              <a:buNone/>
            </a:pPr>
            <a: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br>
              <a:rPr lang="en-US" sz="3500">
                <a:latin typeface="Cambria"/>
                <a:ea typeface="Cambria"/>
                <a:cs typeface="Cambria"/>
                <a:sym typeface="Cambria"/>
              </a:rPr>
            </a:br>
            <a:endParaRPr sz="3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25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Credit card fraud detection using Machine Learning Techniques John O. Awoyemi, Adebayo O. Adetunmbi , Samuel A. Oluwadare IEEE 2017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Real-time Credit Card Fraud Detection Using Machine Learning Anuruddha Thennakoon, Chee Bhagyani, Sasitha Premadasa,ShalithaMihiranga, Nuwan Kuruwitaarachchi IEEE 2019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Analysis of Machine Learning Techniques for Credit Card Fraud Detection Abrar Nadim , Ibrahim Mohammad Sayem , Aapan Mutsuddy ,Mohammad Sanaullah Chowdhury IEEE 2019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/>
        </p:nvSpPr>
        <p:spPr>
          <a:xfrm>
            <a:off x="785005" y="2813414"/>
            <a:ext cx="10826150" cy="123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endParaRPr b="1" i="0" sz="7200" u="none" cap="none" strike="noStrike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/>
          <p:nvPr>
            <p:ph idx="4294967295" type="body"/>
          </p:nvPr>
        </p:nvSpPr>
        <p:spPr>
          <a:xfrm>
            <a:off x="715992" y="681487"/>
            <a:ext cx="10670876" cy="5729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 u="sng">
                <a:latin typeface="Cambria"/>
                <a:ea typeface="Cambria"/>
                <a:cs typeface="Cambria"/>
                <a:sym typeface="Cambria"/>
              </a:rPr>
              <a:t>CONTENTS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Clr>
                <a:srgbClr val="262626"/>
              </a:buClr>
              <a:buSzPct val="115000"/>
              <a:buChar char="•"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3"/>
              </a:rPr>
              <a:t>INTRODUCTION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115000"/>
              <a:buChar char="•"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/>
              </a:rPr>
              <a:t>TRADITIONAL APPROACH VS ML APPROACH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115000"/>
              <a:buChar char="•"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5"/>
              </a:rPr>
              <a:t>PROBLEM STATEMENT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115000"/>
              <a:buChar char="•"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6"/>
              </a:rPr>
              <a:t>SYSTEM SPECIFICATIONS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115000"/>
              <a:buChar char="•"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7"/>
              </a:rPr>
              <a:t>BLOCK DIAGRAM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115000"/>
              <a:buChar char="•"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/>
              </a:rPr>
              <a:t>ABOUT MACHINE LEARNING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115000"/>
              <a:buChar char="•"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9"/>
              </a:rPr>
              <a:t>ALGORITHMS(LR, KNN, NB, SVM)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115000"/>
              <a:buChar char="•"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0"/>
              </a:rPr>
              <a:t>DATASET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115000"/>
              <a:buChar char="•"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1"/>
              </a:rPr>
              <a:t>PERFORMANCE OF OUR ALGORITHMS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Clr>
                <a:srgbClr val="262626"/>
              </a:buClr>
              <a:buSzPct val="115000"/>
              <a:buChar char="•"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2"/>
              </a:rPr>
              <a:t>ADVANTAGES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Clr>
                <a:srgbClr val="262626"/>
              </a:buClr>
              <a:buSzPct val="115000"/>
              <a:buChar char="•"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3"/>
              </a:rPr>
              <a:t>METHOD TO REDUCE FRAUDLENT TRANSACTIONS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Clr>
                <a:srgbClr val="262626"/>
              </a:buClr>
              <a:buSzPct val="115000"/>
              <a:buChar char="•"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4"/>
              </a:rPr>
              <a:t>CONCLUSION &amp; FUTURE SCOPE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Clr>
                <a:srgbClr val="262626"/>
              </a:buClr>
              <a:buSzPct val="115000"/>
              <a:buChar char="•"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5"/>
              </a:rPr>
              <a:t>REFERENCES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36779" lvl="0" marL="285750" rtl="0" algn="l">
              <a:spcBef>
                <a:spcPts val="1008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500"/>
              <a:buFont typeface="Cambria"/>
              <a:buNone/>
            </a:pPr>
            <a: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WHAT ACTUALLY FRAUD DETECTION. </a:t>
            </a:r>
            <a:br>
              <a:rPr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5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4"/>
          <p:cNvSpPr txBox="1"/>
          <p:nvPr>
            <p:ph idx="1" type="body"/>
          </p:nvPr>
        </p:nvSpPr>
        <p:spPr>
          <a:xfrm>
            <a:off x="914399" y="1727200"/>
            <a:ext cx="10363826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FRAUD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Intentionally deceiving someone for their personal Gain.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Fraud detection is a topic which is applicable to many industries including banking and financial sectors, insurances, government agencies and more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Fraud detection is process of identifying fraudulent transaction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Credit card fraud detection technic used to recognize fraudulent credit card transactions so that customers are not charged for items that they did not purchases.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500"/>
              <a:buFont typeface="Cambria"/>
              <a:buNone/>
            </a:pPr>
            <a: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INTRODUCTION </a:t>
            </a:r>
            <a:br>
              <a:rPr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5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914399" y="1727200"/>
            <a:ext cx="10363826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Fraudulent transactions can cause financial losses, reputation damage, and legal consequences for businesses and financial institutions.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Machine learning algorithms can be used to detect and prevent fraudulent transactions by analyzing large amounts of data and identifying patterns and anomalies.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Our project focuses on the use of several machine learning models, including Logistic Regression, K-nearest neighbors (KNN), Naive Bayes, and Support Vector Machines (SVM).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By applying these models to a dataset of transactions, we aim to detect and prevent fraudulent activity, helping businesses and financial institutions to mitigate risk and protect their assets.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"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004" y="1586091"/>
            <a:ext cx="5779116" cy="463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/>
          <p:nvPr>
            <p:ph type="title"/>
          </p:nvPr>
        </p:nvSpPr>
        <p:spPr>
          <a:xfrm>
            <a:off x="1246527" y="1005707"/>
            <a:ext cx="9650071" cy="1280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500"/>
              <a:buFont typeface="Cambria"/>
              <a:buNone/>
            </a:pPr>
            <a: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TRADITIONAL APPROACH</a:t>
            </a:r>
            <a: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 vs ML APPROACH</a:t>
            </a:r>
            <a:br>
              <a:rPr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5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mbria"/>
              <a:buNone/>
            </a:pPr>
            <a:r>
              <a:rPr b="1" lang="en-US" sz="39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br>
              <a:rPr lang="en-US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7"/>
          <p:cNvSpPr txBox="1"/>
          <p:nvPr>
            <p:ph idx="1" type="body"/>
          </p:nvPr>
        </p:nvSpPr>
        <p:spPr>
          <a:xfrm>
            <a:off x="914399" y="1727200"/>
            <a:ext cx="10363826" cy="499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We can observe this from many financial reports. Such as (Bhattacharya et al.,2011) 10th annual online fraud report by Cyber Source shows that estimated loss due to online fraud is $4 billion for 2008 which is 11% increase than $3.6 billion loss in 2007 and in 2006, fraud in United Kingdom alone was to be £535 million in 2007 and now costing around 13.9 billion a year (Mahdi, 2010).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Traditional methods of fraud detection have limitations in their ability to accurately and efficiently detect fraudulent activity.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However, developing accurate and efficient machine learning Algorithm for fraud detection remains a challenge, so we had used multiple ML Algorithms.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817" y="1209372"/>
            <a:ext cx="8661168" cy="483906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>
            <p:ph type="title"/>
          </p:nvPr>
        </p:nvSpPr>
        <p:spPr>
          <a:xfrm>
            <a:off x="1246527" y="1005707"/>
            <a:ext cx="9650071" cy="1280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500"/>
              <a:buFont typeface="Cambria"/>
              <a:buNone/>
            </a:pPr>
            <a:r>
              <a:rPr b="1"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BLOCK DIAGRAM</a:t>
            </a:r>
            <a:br>
              <a:rPr lang="en-US" sz="35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5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mbria"/>
              <a:buNone/>
            </a:pPr>
            <a:r>
              <a:rPr b="1" lang="en-US" sz="39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SYSTEM SPECIFICATIONS</a:t>
            </a:r>
            <a:br>
              <a:rPr b="1" lang="en-US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9"/>
          <p:cNvSpPr txBox="1"/>
          <p:nvPr>
            <p:ph idx="1" type="body"/>
          </p:nvPr>
        </p:nvSpPr>
        <p:spPr>
          <a:xfrm>
            <a:off x="913774" y="2096219"/>
            <a:ext cx="10429962" cy="4037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SOFTWARE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REQUIREMENTS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 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Operating System : Windows 7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Language              : Python programming language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Editor                    : Jupyter Notebook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Modules like Streamlit(for Interface), Sk.learn , etc. must installed.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  Streamlit 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0" i="0" lang="en-US" u="none" strike="noStrike">
                <a:latin typeface="Cambria"/>
                <a:ea typeface="Cambria"/>
                <a:cs typeface="Cambria"/>
                <a:sym typeface="Cambria"/>
              </a:rPr>
              <a:t>Streamlit is a Python library that simplifies the process of building interactive web applications for data science and machine learning tasks.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2022-05-10T17:24:22Z</dcterms:created>
  <dc:creator>Sai Thanmayi Katam</dc:creator>
</cp:coreProperties>
</file>