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5" r:id="rId2"/>
    <p:sldId id="36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65B475-54E0-4449-B5D1-9CF7BF03A1C7}" v="1" dt="2023-08-08T07:23:45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MUGAKUMAR MANOHARAN" userId="de3bc61c48d0866d" providerId="LiveId" clId="{B165B475-54E0-4449-B5D1-9CF7BF03A1C7}"/>
    <pc:docChg chg="custSel addSld delSld modSld">
      <pc:chgData name="SHANMUGAKUMAR MANOHARAN" userId="de3bc61c48d0866d" providerId="LiveId" clId="{B165B475-54E0-4449-B5D1-9CF7BF03A1C7}" dt="2023-08-08T07:23:50.211" v="4" actId="47"/>
      <pc:docMkLst>
        <pc:docMk/>
      </pc:docMkLst>
      <pc:sldChg chg="delSp modSp new del mod">
        <pc:chgData name="SHANMUGAKUMAR MANOHARAN" userId="de3bc61c48d0866d" providerId="LiveId" clId="{B165B475-54E0-4449-B5D1-9CF7BF03A1C7}" dt="2023-08-08T07:23:50.211" v="4" actId="47"/>
        <pc:sldMkLst>
          <pc:docMk/>
          <pc:sldMk cId="1546446644" sldId="306"/>
        </pc:sldMkLst>
        <pc:spChg chg="del mod">
          <ac:chgData name="SHANMUGAKUMAR MANOHARAN" userId="de3bc61c48d0866d" providerId="LiveId" clId="{B165B475-54E0-4449-B5D1-9CF7BF03A1C7}" dt="2023-08-08T07:23:44.245" v="2" actId="478"/>
          <ac:spMkLst>
            <pc:docMk/>
            <pc:sldMk cId="1546446644" sldId="306"/>
            <ac:spMk id="2" creationId="{87771D19-FE83-6518-CFFE-686B67291B5D}"/>
          </ac:spMkLst>
        </pc:spChg>
      </pc:sldChg>
      <pc:sldChg chg="add">
        <pc:chgData name="SHANMUGAKUMAR MANOHARAN" userId="de3bc61c48d0866d" providerId="LiveId" clId="{B165B475-54E0-4449-B5D1-9CF7BF03A1C7}" dt="2023-08-08T07:23:45.490" v="3"/>
        <pc:sldMkLst>
          <pc:docMk/>
          <pc:sldMk cId="4278706326" sldId="3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8FCB3-6DFF-4D50-AB8B-2F1F324049A9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CBAB9-F08A-421A-AB58-3B5B5C7DF7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088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1BAE1-ADB1-4E80-B7C0-6268B4116F0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057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D37D-1032-417D-39A8-EA890888E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66365-97DB-9DCF-DC08-9B4CC0940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D9E5-0491-1BF3-4064-C8B7177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50F18-2848-EF1F-FA62-A0A2D3BCB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9013-C73C-4BF7-A29B-F47C60C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59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AEE6-91B3-C68B-B6CC-D6931F1B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10CF-744F-0F6A-34A7-FA9715A2D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86354-E300-3555-1D35-EABDF11F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B1C94-63B6-F295-B8C4-F56F1F2FD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D466C-5A98-ABEC-4A1E-CE2B228A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85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465BB-F1E9-37CD-4490-3793F0B5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7B045-D4DB-45B5-920F-5A588084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3CC73-3746-9ACB-C63C-8C3A6232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F4A7-1194-0E16-6986-4EA18C7C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9F9E4-5D15-1F0B-16F6-5AD37CA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54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8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0_5982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98906" y="6430423"/>
            <a:ext cx="371854" cy="371854"/>
          </a:xfrm>
          <a:prstGeom prst="ellipse">
            <a:avLst/>
          </a:prstGeom>
          <a:solidFill>
            <a:srgbClr val="BE3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 lang="en-US" sz="2400" b="1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015290" y="6485302"/>
            <a:ext cx="961986" cy="206462"/>
          </a:xfrm>
          <a:prstGeom prst="rect">
            <a:avLst/>
          </a:prstGeom>
        </p:spPr>
      </p:pic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106" y="6476650"/>
            <a:ext cx="1669627" cy="27940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pPr defTabSz="609537"/>
            <a:r>
              <a:rPr lang="en-US"/>
              <a:t>© 2021 Cognizant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002" y="6494446"/>
            <a:ext cx="310926" cy="228600"/>
          </a:xfrm>
          <a:prstGeom prst="rect">
            <a:avLst/>
          </a:prstGeom>
        </p:spPr>
        <p:txBody>
          <a:bodyPr lIns="45720" rIns="45720" anchor="ctr">
            <a:noAutofit/>
          </a:bodyPr>
          <a:lstStyle>
            <a:lvl1pPr algn="ctr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defTabSz="609537"/>
            <a:fld id="{2EFEF571-C9B4-4D92-A7F7-315B894862A8}" type="slidenum">
              <a:rPr lang="en-US" smtClean="0"/>
              <a:pPr defTabSz="609537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10877943" y="6465049"/>
            <a:ext cx="0" cy="22671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45" y="6515195"/>
            <a:ext cx="1809092" cy="132148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flipH="1">
            <a:off x="0" y="0"/>
            <a:ext cx="98906" cy="548640"/>
          </a:xfrm>
          <a:prstGeom prst="rect">
            <a:avLst/>
          </a:prstGeom>
          <a:solidFill>
            <a:srgbClr val="B936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12AB-6384-E2C8-975A-28D86496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5B1D-CDC0-0DF4-B9C2-BB82F925C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E3151-C65C-53DE-C965-AD571EA8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5A286-9942-9FD1-929E-B5D7F6C0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74FD8-4B7E-B401-CAB0-5121E302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2BC98-46FE-C530-68D2-50F9BBB5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28A7D-5D42-9259-CED0-831DC25F4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57B31-6A9A-1930-91AA-6D24D5FE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9BB59-DFB4-D9A6-6396-95E0A650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53692-65C5-42F8-0271-2D3402070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8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0416-2FAF-1946-D5BA-FDE856DA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8B4F-91CF-2C92-E97D-48C798915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77085-9154-8498-3AAC-F46D2CBA1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BCC82-00D6-3A09-BE0A-14E99A49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CE222-DE0D-25D2-AD3D-BBC5DA46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3F99A-FE01-4EE4-30D5-4B4B9C72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6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6D4E-9218-DEB3-3A43-0B40C779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BF97A-3C8C-CFA5-375F-3AB38CDDD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5010-637F-B303-6C75-7C04237C3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28FD8-6D17-55E3-AF67-D8E18E0A6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45D04-41D4-1A7E-8C94-3C9D1F77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5633-3F3E-37AF-2212-1600099C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54B9B6-7F49-5CF4-2D41-B49B0D16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96A41-4DAD-B0A9-C128-21C84584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9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E03E-B5D7-D0E8-A307-C6B42350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D17952-CE10-C08F-477D-4C41D4A3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63CC7-AB3C-122E-121F-3E036D81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F51B4-29F3-54AB-54A3-C2744555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90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A7C4A-FFAA-71F5-4335-1ED6F708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3E525-5DA6-2E7C-066F-675DBF8A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965E9-A124-20F7-FF98-25FA388E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24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A4CF-A385-8CAC-610C-ACC4B0CB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2AE36-E746-5CB5-7D2A-154BE22B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5DE5-BD3B-9208-0AAB-610D9E84F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4AC8-9C59-BCCC-2908-DF816ACA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B632E-6072-7B6E-F72F-0778C3E27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11287-CEE1-D626-72C7-35F9B87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7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AC00-EE37-5F93-A92C-0F947F195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A16BF-CA1E-4D1A-4C56-13C7F4234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7DBC3-06F9-A316-A9DA-16B8C3E0B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A7666-41D5-7C33-176C-B76842D60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07C96-86FC-3AD6-05A6-034B05DBC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D3CF1-F5D3-C4F5-EDFB-0BF81007E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68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0F93C2-D1F9-529C-021D-0D605ADD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B2923-3978-93AD-F4AF-821D0127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ADAD2-D75A-1ACD-0B2C-BACF723FF8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6AD0C-931F-4F4D-AF43-879D92B3512F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D3A6-6B05-9519-29B4-4349B72EE5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273D5-0251-16F6-01A1-A820FC7E3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98846-C76E-4F22-8AF8-C4AA4B1DE6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2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2020 Cognizant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5968" y="804017"/>
            <a:ext cx="11180064" cy="5337097"/>
            <a:chOff x="505968" y="804015"/>
            <a:chExt cx="11180064" cy="5337097"/>
          </a:xfrm>
        </p:grpSpPr>
        <p:sp>
          <p:nvSpPr>
            <p:cNvPr id="76" name="Rounded Rectangle 75"/>
            <p:cNvSpPr/>
            <p:nvPr/>
          </p:nvSpPr>
          <p:spPr>
            <a:xfrm>
              <a:off x="2701224" y="804015"/>
              <a:ext cx="2150864" cy="25675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2052"/>
              <a:r>
                <a:rPr lang="en-US" sz="933" b="1">
                  <a:solidFill>
                    <a:schemeClr val="bg1"/>
                  </a:solidFill>
                  <a:cs typeface="Calibri" panose="020F0502020204030204" pitchFamily="34" charset="0"/>
                </a:rPr>
                <a:t>AWS Native Security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505968" y="804015"/>
              <a:ext cx="11180064" cy="5337097"/>
              <a:chOff x="505968" y="804015"/>
              <a:chExt cx="11180064" cy="5337097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505968" y="3937084"/>
                <a:ext cx="2068138" cy="5135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Platform Security </a:t>
                </a:r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– </a:t>
                </a:r>
              </a:p>
              <a:p>
                <a:pPr defTabSz="432052"/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SIEM &amp; Log Management Services</a:t>
                </a:r>
                <a:endParaRPr lang="en-US" sz="933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505968" y="2246569"/>
                <a:ext cx="2068138" cy="513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Perimeter Security </a:t>
                </a:r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– </a:t>
                </a:r>
              </a:p>
              <a:p>
                <a:pPr defTabSz="432052"/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WAF, Web Security</a:t>
                </a:r>
                <a:endParaRPr lang="en-US" sz="933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505968" y="1683064"/>
                <a:ext cx="2068138" cy="5135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OS/Server Security </a:t>
                </a:r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– </a:t>
                </a:r>
              </a:p>
              <a:p>
                <a:pPr defTabSz="432052"/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Advanced Malware Protection -EDR</a:t>
                </a:r>
                <a:endParaRPr lang="en-US" sz="933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505968" y="2810074"/>
                <a:ext cx="2068138" cy="5135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Perimeter Security </a:t>
                </a:r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– </a:t>
                </a:r>
              </a:p>
              <a:p>
                <a:pPr defTabSz="432052"/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NG Firewall and Deep Inspection</a:t>
                </a: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505968" y="5627601"/>
                <a:ext cx="2068138" cy="513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Managed Security Services</a:t>
                </a:r>
                <a:endParaRPr lang="en-US" sz="933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505968" y="1119559"/>
                <a:ext cx="2068138" cy="513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OS/Server Security </a:t>
                </a:r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– </a:t>
                </a:r>
              </a:p>
              <a:p>
                <a:pPr defTabSz="432052"/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Vulnerability and Policy Compliance Services</a:t>
                </a:r>
                <a:endParaRPr lang="en-US" sz="933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>
              <a:xfrm>
                <a:off x="505969" y="804015"/>
                <a:ext cx="2068137" cy="256756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32052"/>
                <a:r>
                  <a:rPr lang="en-US" sz="933" b="1">
                    <a:solidFill>
                      <a:prstClr val="white"/>
                    </a:solidFill>
                    <a:cs typeface="Calibri" panose="020F0502020204030204" pitchFamily="34" charset="0"/>
                  </a:rPr>
                  <a:t>Public Cloud Cyber Defense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2701224" y="3931870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AWS Guard Duty</a:t>
                </a:r>
              </a:p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VPC, Cloud Trail, S3 logs</a:t>
                </a:r>
              </a:p>
            </p:txBody>
          </p:sp>
          <p:sp>
            <p:nvSpPr>
              <p:cNvPr id="77" name="Rounded Rectangle 76"/>
              <p:cNvSpPr/>
              <p:nvPr/>
            </p:nvSpPr>
            <p:spPr>
              <a:xfrm>
                <a:off x="9535168" y="804015"/>
                <a:ext cx="2150864" cy="25675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32052"/>
                <a:r>
                  <a:rPr lang="en-US" sz="933" b="1">
                    <a:solidFill>
                      <a:schemeClr val="bg1"/>
                    </a:solidFill>
                    <a:cs typeface="Calibri" panose="020F0502020204030204" pitchFamily="34" charset="0"/>
                  </a:rPr>
                  <a:t>Additional Security Solutions</a:t>
                </a: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9535168" y="3931870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741" lvl="1" indent="-216741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IBM QROC SIEM</a:t>
                </a:r>
                <a:endParaRPr lang="en-US" sz="3200"/>
              </a:p>
              <a:p>
                <a:pPr marL="216741" lvl="1" indent="-216741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/>
                  </a:rPr>
                  <a:t>Sentinel</a:t>
                </a:r>
                <a:endParaRPr lang="en-US" sz="80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701224" y="2802784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AWS Security Groups, NACLs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701224" y="111955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741" lvl="1" indent="-216741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/>
                  </a:rPr>
                  <a:t>AWS Security Hub </a:t>
                </a:r>
                <a:endParaRPr lang="en-US" sz="80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2701224" y="1682777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520" lvl="1" indent="-228520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APIs</a:t>
                </a: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2701224" y="224584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AWS WAF, FW Manager, AWS Shield</a:t>
                </a: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9535168" y="2802784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Palo Alto NGFW* – FW, IDS/IPS, URL filter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9535168" y="111955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529" lvl="1" indent="-216529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Nessus / Rapid 7 Scanners</a:t>
                </a:r>
                <a:endParaRPr lang="en-US" sz="1600">
                  <a:solidFill>
                    <a:srgbClr val="FFFFFF"/>
                  </a:solidFill>
                </a:endParaRPr>
              </a:p>
              <a:p>
                <a:pPr marL="216529" lvl="1" indent="-216529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/>
                  </a:rPr>
                  <a:t>QualysGuard</a:t>
                </a:r>
                <a:endParaRPr lang="en-US" sz="80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9535168" y="224584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Palo Alto Web Filter</a:t>
                </a:r>
              </a:p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Barracuda WAF</a:t>
                </a: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9535168" y="1682777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Cisco AMP</a:t>
                </a:r>
              </a:p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Trend Micro Endpoint Security</a:t>
                </a: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9535168" y="5622646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141414"/>
                    </a:solidFill>
                    <a:cs typeface="Calibri" panose="020F0502020204030204" pitchFamily="34" charset="0"/>
                  </a:rPr>
                  <a:t>SIEM Security Monitoring Services</a:t>
                </a:r>
              </a:p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141414"/>
                    </a:solidFill>
                    <a:cs typeface="Calibri" panose="020F0502020204030204" pitchFamily="34" charset="0"/>
                  </a:rPr>
                  <a:t>Security Device Management Services</a:t>
                </a:r>
              </a:p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141414"/>
                    </a:solidFill>
                    <a:cs typeface="Calibri" panose="020F0502020204030204" pitchFamily="34" charset="0"/>
                  </a:rPr>
                  <a:t>Vulnerability Management Services</a:t>
                </a: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2701224" y="5622646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7748" lvl="1" indent="-227748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141414"/>
                    </a:solidFill>
                    <a:cs typeface="Calibri"/>
                  </a:rPr>
                  <a:t>AWS Securiy Hub</a:t>
                </a:r>
                <a:endParaRPr lang="en-US" sz="3200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505968" y="4500589"/>
                <a:ext cx="2068138" cy="513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Identity &amp; Access Management</a:t>
                </a:r>
                <a:endParaRPr lang="en-US" sz="933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9535168" y="4495915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520" lvl="1" indent="-228520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SSO, Federation – Okta, SailPoint, IBM</a:t>
                </a:r>
              </a:p>
              <a:p>
                <a:pPr marL="228520" lvl="1" indent="-228520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Access and Identity Management</a:t>
                </a: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2701224" y="4495915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741" lvl="1" indent="-216741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/>
                  </a:rPr>
                  <a:t>AWS Cognito, IAM</a:t>
                </a:r>
                <a:endParaRPr lang="en-US" sz="3200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505968" y="3373579"/>
                <a:ext cx="2068138" cy="5135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Application Security </a:t>
                </a:r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– </a:t>
                </a:r>
              </a:p>
              <a:p>
                <a:pPr defTabSz="432052"/>
                <a:r>
                  <a:rPr lang="en-US" sz="933">
                    <a:solidFill>
                      <a:srgbClr val="FFFFFF"/>
                    </a:solidFill>
                    <a:cs typeface="Calibri" panose="020F0502020204030204" pitchFamily="34" charset="0"/>
                  </a:rPr>
                  <a:t>SAST, DAST, PT</a:t>
                </a: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701224" y="3367161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741" lvl="1" indent="-216741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Arial"/>
                  </a:rPr>
                  <a:t>AWS Inspector</a:t>
                </a:r>
                <a:endParaRPr lang="en-US" sz="800">
                  <a:solidFill>
                    <a:srgbClr val="000000"/>
                  </a:solidFill>
                  <a:cs typeface="Calibri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9535168" y="3367161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Checkmarx, WebInspect App Security tools</a:t>
                </a: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05968" y="5064094"/>
                <a:ext cx="2068138" cy="5135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32052"/>
                <a:r>
                  <a:rPr lang="en-US" sz="933" b="1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Data Security – </a:t>
                </a:r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At-Rest, In-Motion</a:t>
                </a:r>
              </a:p>
              <a:p>
                <a:pPr defTabSz="432052"/>
                <a:r>
                  <a:rPr lang="en-US" sz="933">
                    <a:solidFill>
                      <a:srgbClr val="FFFFFF"/>
                    </a:solidFill>
                    <a:ea typeface="Tahoma" pitchFamily="34" charset="0"/>
                    <a:cs typeface="Calibri" panose="020F0502020204030204" pitchFamily="34" charset="0"/>
                  </a:rPr>
                  <a:t>Storage, Application level</a:t>
                </a:r>
                <a:endParaRPr lang="en-US" sz="933">
                  <a:solidFill>
                    <a:srgbClr val="FFFFFF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9535168" y="5060292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NA</a:t>
                </a: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2701224" y="5060292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Native Encryption, HSM, KMS, Macie, Cert Mgr.</a:t>
                </a: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979206" y="3931870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 kern="0">
                    <a:solidFill>
                      <a:srgbClr val="000000"/>
                    </a:solidFill>
                    <a:cs typeface="Calibri" panose="020F0502020204030204" pitchFamily="34" charset="0"/>
                  </a:rPr>
                  <a:t>Subscription, Activity Logs</a:t>
                </a:r>
              </a:p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 kern="0">
                    <a:solidFill>
                      <a:srgbClr val="000000"/>
                    </a:solidFill>
                    <a:cs typeface="Calibri" panose="020F0502020204030204" pitchFamily="34" charset="0"/>
                  </a:rPr>
                  <a:t>OMS, Log Analytics</a:t>
                </a:r>
                <a:endParaRPr lang="en-US" sz="80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4979206" y="804015"/>
                <a:ext cx="2150864" cy="25675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32052"/>
                <a:r>
                  <a:rPr lang="en-US" sz="933" b="1">
                    <a:solidFill>
                      <a:schemeClr val="bg1"/>
                    </a:solidFill>
                    <a:cs typeface="Calibri" panose="020F0502020204030204" pitchFamily="34" charset="0"/>
                  </a:rPr>
                  <a:t>Azure Native Security</a:t>
                </a: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4979206" y="2802784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87" lvl="1" indent="-216987" defTabSz="419984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 kern="0">
                    <a:solidFill>
                      <a:srgbClr val="000000"/>
                    </a:solidFill>
                    <a:cs typeface="Calibri" panose="020F0502020204030204" pitchFamily="34" charset="0"/>
                  </a:rPr>
                  <a:t>Azure NSGs, NACLs</a:t>
                </a: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4979206" y="111955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741" lvl="1" indent="-216741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/>
                  </a:rPr>
                  <a:t>AzSecurity Center </a:t>
                </a:r>
                <a:endParaRPr lang="en-US" sz="3200">
                  <a:cs typeface="Calibri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4979206" y="1682777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APIs</a:t>
                </a: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4979206" y="224584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87" lvl="1" indent="-216987" defTabSz="419984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 kern="0">
                    <a:solidFill>
                      <a:srgbClr val="000000"/>
                    </a:solidFill>
                    <a:cs typeface="Calibri" panose="020F0502020204030204" pitchFamily="34" charset="0"/>
                  </a:rPr>
                  <a:t>Azure WAF</a:t>
                </a:r>
              </a:p>
              <a:p>
                <a:pPr marL="216987" lvl="1" indent="-216987" defTabSz="419984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 kern="0">
                    <a:solidFill>
                      <a:srgbClr val="000000"/>
                    </a:solidFill>
                    <a:cs typeface="Calibri" panose="020F0502020204030204" pitchFamily="34" charset="0"/>
                  </a:rPr>
                  <a:t>Azure DDOS Protection</a:t>
                </a:r>
              </a:p>
              <a:p>
                <a:pPr marL="0" lvl="1" defTabSz="420007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endParaRPr lang="en-US" sz="800">
                  <a:solidFill>
                    <a:srgbClr val="000000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979206" y="5622646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741" lvl="1" indent="-216741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141414"/>
                    </a:solidFill>
                    <a:cs typeface="Calibri"/>
                  </a:rPr>
                  <a:t>Azure Security center, Sentinel</a:t>
                </a:r>
                <a:endParaRPr lang="en-US" sz="3200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4979206" y="4495915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Azure AD &amp; Access Control Management</a:t>
                </a: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4979206" y="3367161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defTabSz="420007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/>
                  </a:rPr>
                  <a:t>NA</a:t>
                </a: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4979206" y="5060292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Azure Native Encryption</a:t>
                </a:r>
              </a:p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Key Vault</a:t>
                </a:r>
              </a:p>
            </p:txBody>
          </p:sp>
          <p:sp>
            <p:nvSpPr>
              <p:cNvPr id="114" name="Rounded Rectangle 113"/>
              <p:cNvSpPr/>
              <p:nvPr/>
            </p:nvSpPr>
            <p:spPr>
              <a:xfrm>
                <a:off x="7257188" y="804015"/>
                <a:ext cx="2150864" cy="256756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32052"/>
                <a:r>
                  <a:rPr lang="en-US" sz="933" b="1">
                    <a:solidFill>
                      <a:schemeClr val="bg1"/>
                    </a:solidFill>
                    <a:cs typeface="Calibri" panose="020F0502020204030204" pitchFamily="34" charset="0"/>
                  </a:rPr>
                  <a:t>GCP</a:t>
                </a: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7257188" y="3931870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G Suite Security Center</a:t>
                </a: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7257188" y="2802784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Native Firewall/IPS from Google</a:t>
                </a: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7257188" y="111955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defTabSz="420007">
                  <a:lnSpc>
                    <a:spcPct val="90000"/>
                  </a:lnSpc>
                  <a:spcAft>
                    <a:spcPct val="15000"/>
                  </a:spcAft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/>
                  </a:rPr>
                  <a:t>NA</a:t>
                </a: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7257188" y="1682777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APIs</a:t>
                </a: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7257188" y="2245849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GCE VM Firewalls</a:t>
                </a: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7257188" y="5622646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520" lvl="1" indent="-228520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141414"/>
                    </a:solidFill>
                    <a:cs typeface="Calibri" panose="020F0502020204030204" pitchFamily="34" charset="0"/>
                  </a:rPr>
                  <a:t>Security Center G Suite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7257188" y="4495915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Google IAM  &amp; MFA Access Mgmt.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7257188" y="5060292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Persistent Disk Encryption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7257188" y="3367161"/>
                <a:ext cx="2150864" cy="5135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2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16997" lvl="1" indent="-216997" defTabSz="420007">
                  <a:lnSpc>
                    <a:spcPct val="90000"/>
                  </a:lnSpc>
                  <a:spcAft>
                    <a:spcPct val="150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800">
                    <a:solidFill>
                      <a:srgbClr val="000000"/>
                    </a:solidFill>
                    <a:cs typeface="Calibri" panose="020F0502020204030204" pitchFamily="34" charset="0"/>
                  </a:rPr>
                  <a:t>NA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96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5B80EA-21FC-4854-9439-2AAB3018A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013" y="77788"/>
            <a:ext cx="11750675" cy="415925"/>
          </a:xfrm>
        </p:spPr>
        <p:txBody>
          <a:bodyPr/>
          <a:lstStyle/>
          <a:p>
            <a:r>
              <a:rPr lang="en-US"/>
              <a:t>Case Studies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F27357-E124-4683-81D2-B9F03E52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8106" y="6476650"/>
            <a:ext cx="1669627" cy="279401"/>
          </a:xfrm>
        </p:spPr>
        <p:txBody>
          <a:bodyPr/>
          <a:lstStyle/>
          <a:p>
            <a:r>
              <a:rPr lang="en-US"/>
              <a:t>© 2021 Cognizant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22B3B-0B30-4228-8476-C726ABDB6794}"/>
              </a:ext>
            </a:extLst>
          </p:cNvPr>
          <p:cNvSpPr/>
          <p:nvPr/>
        </p:nvSpPr>
        <p:spPr>
          <a:xfrm>
            <a:off x="2817813" y="691707"/>
            <a:ext cx="9372600" cy="5532120"/>
          </a:xfrm>
          <a:prstGeom prst="rect">
            <a:avLst/>
          </a:prstGeom>
          <a:solidFill>
            <a:srgbClr val="0033A0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79185-8546-4DE7-BEC8-F7E24AEB1F86}"/>
              </a:ext>
            </a:extLst>
          </p:cNvPr>
          <p:cNvSpPr/>
          <p:nvPr/>
        </p:nvSpPr>
        <p:spPr>
          <a:xfrm rot="5400000">
            <a:off x="5085398" y="-57266"/>
            <a:ext cx="365665" cy="207210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71C5E8"/>
                </a:solidFill>
                <a:effectLst/>
                <a:uLnTx/>
                <a:uFillTx/>
                <a:ea typeface="+mn-ea"/>
                <a:cs typeface="+mn-cs"/>
              </a:rPr>
              <a:t>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B835CF-AED2-4163-94CB-2283E79D03D5}"/>
              </a:ext>
            </a:extLst>
          </p:cNvPr>
          <p:cNvSpPr/>
          <p:nvPr/>
        </p:nvSpPr>
        <p:spPr>
          <a:xfrm rot="5400000">
            <a:off x="8818410" y="186512"/>
            <a:ext cx="365665" cy="1584547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60940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solidFill>
                  <a:srgbClr val="71C5E8"/>
                </a:solidFill>
                <a:effectLst/>
                <a:uLnTx/>
                <a:uFillTx/>
                <a:ea typeface="+mn-ea"/>
                <a:cs typeface="+mn-cs"/>
              </a:rPr>
              <a:t>Benefits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F936B3-209F-471E-BCB3-67AA8BA36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3" y="836655"/>
            <a:ext cx="274607" cy="284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3EB3E9-EA5F-4A5C-829E-3226C15834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1215" y="849663"/>
            <a:ext cx="280343" cy="258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73C6FD8-D109-41B8-B290-19E14877DD84}"/>
              </a:ext>
            </a:extLst>
          </p:cNvPr>
          <p:cNvSpPr txBox="1"/>
          <p:nvPr/>
        </p:nvSpPr>
        <p:spPr>
          <a:xfrm>
            <a:off x="3829353" y="3785924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Technical assessment of client’s SAP HANA IT landscape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Implemented integration scenarios for SAP HANA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Configured high availability and disaster recovery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Frequent backups to protect from accidental or malevolent deletion or corruption</a:t>
            </a:r>
            <a:endParaRPr kumimoji="0" lang="en-AU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/>
              <a:cs typeface="Calibri" pitchFamily="34" charset="0"/>
            </a:endParaRPr>
          </a:p>
          <a:p>
            <a:pPr marL="0" marR="0" lvl="0" indent="0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Tx/>
              <a:buNone/>
              <a:tabLst/>
              <a:defRPr/>
            </a:pPr>
            <a:r>
              <a:rPr kumimoji="0" lang="en-AU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/>
                <a:cs typeface="Calibri" pitchFamily="34" charset="0"/>
              </a:rPr>
              <a:t> </a:t>
            </a: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7DE1B-59A8-49F1-B17C-0DFDF88DDBB3}"/>
              </a:ext>
            </a:extLst>
          </p:cNvPr>
          <p:cNvSpPr txBox="1"/>
          <p:nvPr/>
        </p:nvSpPr>
        <p:spPr>
          <a:xfrm>
            <a:off x="7796784" y="3785924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Delivered future proof design and architecture – enabling the digital core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Easy and smooth onboarding of 11,000+ SAP users across the 4-6 countries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~4 hours RTO for all  production workloads​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99.95% service availability​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Using automation, productivity improvement of 30%</a:t>
            </a:r>
          </a:p>
          <a:p>
            <a:pPr marL="169854" marR="0" lvl="0" indent="-169854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Solid base for the next phases of global business system makeover</a:t>
            </a:r>
          </a:p>
          <a:p>
            <a:pPr marL="0" marR="0" lvl="0" indent="0" defTabSz="609418" eaLnBrk="0" fontAlgn="base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3E9606-8696-4A35-B52B-8E490CD61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3785924"/>
            <a:ext cx="3238500" cy="228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080705-BB6F-46E0-B2BD-08DC419C9CF6}"/>
              </a:ext>
            </a:extLst>
          </p:cNvPr>
          <p:cNvSpPr txBox="1"/>
          <p:nvPr/>
        </p:nvSpPr>
        <p:spPr>
          <a:xfrm>
            <a:off x="3829353" y="1272415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Autofit/>
          </a:bodyPr>
          <a:lstStyle/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Consolidation to Hybrid DCs 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IaaS with end to end managed services 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Transformation solution – ITIL framework implementation, ServiceNow tool implementation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24x7 Global Service Desk, All Technology Towers(L1/L2/L3)  and DCs</a:t>
            </a:r>
          </a:p>
          <a:p>
            <a:pPr marL="169854" marR="0" lvl="0" indent="-169854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Performance tracking and reporting</a:t>
            </a:r>
          </a:p>
          <a:p>
            <a:pPr marL="0" marR="0" lvl="0" indent="0" defTabSz="609418" eaLnBrk="0" fontAlgn="base" latinLnBrk="0" hangingPunct="0"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Tx/>
              <a:buNone/>
              <a:tabLst/>
              <a:defRPr/>
            </a:pPr>
            <a:endParaRPr kumimoji="0" lang="en-US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24D3B5-D61D-44A1-9C5C-319B9739A973}"/>
              </a:ext>
            </a:extLst>
          </p:cNvPr>
          <p:cNvSpPr txBox="1"/>
          <p:nvPr/>
        </p:nvSpPr>
        <p:spPr>
          <a:xfrm>
            <a:off x="7796784" y="1272415"/>
            <a:ext cx="3886200" cy="2286000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txBody>
          <a:bodyPr wrap="square" tIns="91440" bIns="45720" rtlCol="0">
            <a:normAutofit/>
          </a:bodyPr>
          <a:lstStyle/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Dedicated Private Cloud on IaaS+. Automated Provisioning, Monitoring, Billing and Chargeback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16 DCs consolidated to 4 DCs (~25% saving)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NextGen</a:t>
            </a: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 Hyper-converged Infra for non-production on premise and VDI workloads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Service catalog based delivery </a:t>
            </a:r>
          </a:p>
          <a:p>
            <a:pPr marL="169854" marR="0" lvl="0" indent="-169854" defTabSz="609418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itchFamily="-12" charset="-128"/>
                <a:cs typeface="ＭＳ Ｐゴシック" pitchFamily="-12" charset="-128"/>
              </a:rPr>
              <a:t>Steady state operations with Real-time, predictive, proactive monitoring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14CD5DF-B6F9-42C1-AF1C-C8D5E6D6C9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18" y="1272415"/>
            <a:ext cx="3238500" cy="2286000"/>
          </a:xfrm>
          <a:prstGeom prst="rect">
            <a:avLst/>
          </a:prstGeom>
          <a:solidFill>
            <a:srgbClr val="0033A0"/>
          </a:solidFill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88B6EB-8821-4D90-8801-BB3414BD91E5}"/>
              </a:ext>
            </a:extLst>
          </p:cNvPr>
          <p:cNvSpPr/>
          <p:nvPr/>
        </p:nvSpPr>
        <p:spPr>
          <a:xfrm>
            <a:off x="631427" y="1304486"/>
            <a:ext cx="914400" cy="68580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1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4BA24D-FFFB-4AC6-955E-8545BED34C5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867" y="1539724"/>
            <a:ext cx="731520" cy="21532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F956E-977E-4F34-8C71-1CD9CA867974}"/>
              </a:ext>
            </a:extLst>
          </p:cNvPr>
          <p:cNvSpPr txBox="1"/>
          <p:nvPr/>
        </p:nvSpPr>
        <p:spPr>
          <a:xfrm>
            <a:off x="1549860" y="1338709"/>
            <a:ext cx="20712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spcBef>
                <a:spcPts val="800"/>
              </a:spcBef>
            </a:pPr>
            <a:r>
              <a:rPr lang="en-US" sz="1400" i="1">
                <a:solidFill>
                  <a:prstClr val="white"/>
                </a:solidFill>
              </a:rPr>
              <a:t>Amongst the largest clearing bank in Europe having footprint in US, UK &amp; Europe, Australia, Japan and Singapore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E010D-4619-4226-92D0-BFA2EFCB0F7D}"/>
              </a:ext>
            </a:extLst>
          </p:cNvPr>
          <p:cNvSpPr txBox="1"/>
          <p:nvPr/>
        </p:nvSpPr>
        <p:spPr>
          <a:xfrm>
            <a:off x="519646" y="2876716"/>
            <a:ext cx="3234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/>
            <a:r>
              <a:rPr lang="en-US" sz="1600">
                <a:solidFill>
                  <a:prstClr val="white"/>
                </a:solidFill>
              </a:rPr>
              <a:t>DC Consolidation with Automation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851AC7-7F74-4C5A-A82F-7DF6AD14E180}"/>
              </a:ext>
            </a:extLst>
          </p:cNvPr>
          <p:cNvSpPr txBox="1"/>
          <p:nvPr/>
        </p:nvSpPr>
        <p:spPr>
          <a:xfrm>
            <a:off x="1548199" y="3915774"/>
            <a:ext cx="2071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>
              <a:spcBef>
                <a:spcPts val="800"/>
              </a:spcBef>
            </a:pPr>
            <a:r>
              <a:rPr lang="en-US" sz="1400" i="1">
                <a:solidFill>
                  <a:prstClr val="white"/>
                </a:solidFill>
              </a:rPr>
              <a:t>Green field Implementation </a:t>
            </a:r>
            <a:br>
              <a:rPr lang="en-US" sz="1400" i="1">
                <a:solidFill>
                  <a:prstClr val="white"/>
                </a:solidFill>
              </a:rPr>
            </a:br>
            <a:r>
              <a:rPr lang="en-US" sz="1400" i="1">
                <a:solidFill>
                  <a:prstClr val="white"/>
                </a:solidFill>
              </a:rPr>
              <a:t>of S/4 HANA on Azure in Australia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F92C0A-FDA9-4C38-B63B-CA0390677323}"/>
              </a:ext>
            </a:extLst>
          </p:cNvPr>
          <p:cNvSpPr txBox="1"/>
          <p:nvPr/>
        </p:nvSpPr>
        <p:spPr>
          <a:xfrm>
            <a:off x="517984" y="5534465"/>
            <a:ext cx="3234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78"/>
            <a:r>
              <a:rPr lang="en-US" sz="1600">
                <a:solidFill>
                  <a:prstClr val="white"/>
                </a:solidFill>
              </a:rPr>
              <a:t>Transformation to as-a-Service</a:t>
            </a:r>
            <a:br>
              <a:rPr lang="en-US" sz="1600">
                <a:solidFill>
                  <a:prstClr val="white"/>
                </a:solidFill>
              </a:rPr>
            </a:br>
            <a:r>
              <a:rPr lang="en-US" sz="1600">
                <a:solidFill>
                  <a:prstClr val="white"/>
                </a:solidFill>
              </a:rPr>
              <a:t>Model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F096E87-0E46-4E7E-9404-B7494716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7" y="4101703"/>
            <a:ext cx="747055" cy="23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1845464-5F64-4E2A-B86C-CED87D2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37"/>
            <a:fld id="{2EFEF571-C9B4-4D92-A7F7-315B894862A8}" type="slidenum">
              <a:rPr lang="en-US" smtClean="0"/>
              <a:pPr defTabSz="609537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0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499</Words>
  <Application>Microsoft Office PowerPoint</Application>
  <PresentationFormat>Widescreen</PresentationFormat>
  <Paragraphs>101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Case Studies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1</cp:revision>
  <dcterms:created xsi:type="dcterms:W3CDTF">2023-08-08T07:19:04Z</dcterms:created>
  <dcterms:modified xsi:type="dcterms:W3CDTF">2023-08-08T07:23:57Z</dcterms:modified>
</cp:coreProperties>
</file>