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88" r:id="rId3"/>
    <p:sldId id="621" r:id="rId4"/>
    <p:sldId id="756" r:id="rId5"/>
    <p:sldId id="789" r:id="rId6"/>
    <p:sldId id="795" r:id="rId7"/>
    <p:sldId id="790" r:id="rId8"/>
    <p:sldId id="793" r:id="rId9"/>
    <p:sldId id="794" r:id="rId10"/>
    <p:sldId id="791" r:id="rId11"/>
    <p:sldId id="7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E7D375-C467-40EB-9E57-D06E03878551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2B2E0C60-D565-4C9B-BE93-3C751812C405}">
      <dgm:prSet phldrT="[Text]" custT="1"/>
      <dgm:spPr/>
      <dgm:t>
        <a:bodyPr/>
        <a:lstStyle/>
        <a:p>
          <a:r>
            <a:rPr lang="en-US" sz="1400" b="1"/>
            <a:t>Envision &amp; Strategize</a:t>
          </a:r>
        </a:p>
      </dgm:t>
    </dgm:pt>
    <dgm:pt modelId="{44AF6C54-3D5C-4AE7-9A3B-49CA45AD57EF}" type="par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B9299D8B-C241-44B9-82EE-DCF2C5A9E8BE}" type="sibTrans" cxnId="{6ED7C04D-8790-4D27-A415-1323D4B72D8C}">
      <dgm:prSet/>
      <dgm:spPr/>
      <dgm:t>
        <a:bodyPr/>
        <a:lstStyle/>
        <a:p>
          <a:endParaRPr lang="en-US" sz="1400" b="1"/>
        </a:p>
      </dgm:t>
    </dgm:pt>
    <dgm:pt modelId="{56D9D850-0185-4C24-B19C-69AC7AD67677}">
      <dgm:prSet phldrT="[Text]" custT="1"/>
      <dgm:spPr/>
      <dgm:t>
        <a:bodyPr/>
        <a:lstStyle/>
        <a:p>
          <a:r>
            <a:rPr lang="en-US" sz="1400" b="1"/>
            <a:t>Assess &amp; Plan</a:t>
          </a:r>
        </a:p>
      </dgm:t>
    </dgm:pt>
    <dgm:pt modelId="{CFE07A41-2A03-48AE-8B4B-F306D3C02545}" type="par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6F3A8BB8-052A-402E-8B53-490D8CCC47A6}" type="sibTrans" cxnId="{AD7ECFD7-F9F3-4B4E-B8E5-DD065930A308}">
      <dgm:prSet/>
      <dgm:spPr/>
      <dgm:t>
        <a:bodyPr/>
        <a:lstStyle/>
        <a:p>
          <a:endParaRPr lang="en-US" sz="1400" b="1"/>
        </a:p>
      </dgm:t>
    </dgm:pt>
    <dgm:pt modelId="{84DDC0C8-5C79-40B5-8A5A-643B3956A1AD}">
      <dgm:prSet phldrT="[Text]" custT="1"/>
      <dgm:spPr/>
      <dgm:t>
        <a:bodyPr/>
        <a:lstStyle/>
        <a:p>
          <a:r>
            <a:rPr lang="en-US" sz="1400" b="1"/>
            <a:t>Design</a:t>
          </a:r>
        </a:p>
      </dgm:t>
    </dgm:pt>
    <dgm:pt modelId="{0C45B627-C3DE-4ED5-A460-035BAE976E90}" type="par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C451CEC4-4DA8-443C-9099-11B049438029}" type="sibTrans" cxnId="{3FE97E33-0A92-449D-AC7E-C67BAB971FE8}">
      <dgm:prSet/>
      <dgm:spPr/>
      <dgm:t>
        <a:bodyPr/>
        <a:lstStyle/>
        <a:p>
          <a:endParaRPr lang="en-US" sz="1400" b="1"/>
        </a:p>
      </dgm:t>
    </dgm:pt>
    <dgm:pt modelId="{588074BB-D7B4-43A3-8187-1D1875E2AFAB}">
      <dgm:prSet phldrT="[Text]" custT="1"/>
      <dgm:spPr/>
      <dgm:t>
        <a:bodyPr/>
        <a:lstStyle/>
        <a:p>
          <a:r>
            <a:rPr lang="en-US" sz="1400" b="1"/>
            <a:t>Validate</a:t>
          </a:r>
        </a:p>
      </dgm:t>
    </dgm:pt>
    <dgm:pt modelId="{6FD21C2D-A299-4AFE-8CE1-8BC33B9FE7C0}" type="par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AF6F15D8-AAD1-4B04-A109-3E7AC8261069}" type="sibTrans" cxnId="{FF400348-48C8-4464-88AD-46F08C7A1CD7}">
      <dgm:prSet/>
      <dgm:spPr/>
      <dgm:t>
        <a:bodyPr/>
        <a:lstStyle/>
        <a:p>
          <a:endParaRPr lang="en-US" sz="1400" b="1"/>
        </a:p>
      </dgm:t>
    </dgm:pt>
    <dgm:pt modelId="{F574EFD3-8CF5-4641-B582-28447BC74D5D}">
      <dgm:prSet phldrT="[Text]"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400" b="1"/>
            <a:t>Run</a:t>
          </a:r>
        </a:p>
      </dgm:t>
    </dgm:pt>
    <dgm:pt modelId="{044201FC-6F77-47E7-802F-C12CC4E8561B}" type="par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D816CD6C-6DB9-4039-8B46-9AEA15C4D565}" type="sibTrans" cxnId="{8E8494BA-E35F-48CD-AEAC-A3379A810307}">
      <dgm:prSet/>
      <dgm:spPr/>
      <dgm:t>
        <a:bodyPr/>
        <a:lstStyle/>
        <a:p>
          <a:endParaRPr lang="en-US" sz="1400" b="1"/>
        </a:p>
      </dgm:t>
    </dgm:pt>
    <dgm:pt modelId="{EB6B36C9-FA05-475E-8F62-A74764AE0147}" type="pres">
      <dgm:prSet presAssocID="{10E7D375-C467-40EB-9E57-D06E03878551}" presName="Name0" presStyleCnt="0">
        <dgm:presLayoutVars>
          <dgm:dir/>
          <dgm:animLvl val="lvl"/>
          <dgm:resizeHandles val="exact"/>
        </dgm:presLayoutVars>
      </dgm:prSet>
      <dgm:spPr/>
    </dgm:pt>
    <dgm:pt modelId="{1496CC1C-F699-4435-BFA3-FEDF3D124DA7}" type="pres">
      <dgm:prSet presAssocID="{2B2E0C60-D565-4C9B-BE93-3C751812C40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9089615-9DC1-41FF-AB7C-9270083A5A80}" type="pres">
      <dgm:prSet presAssocID="{B9299D8B-C241-44B9-82EE-DCF2C5A9E8BE}" presName="parTxOnlySpace" presStyleCnt="0"/>
      <dgm:spPr/>
    </dgm:pt>
    <dgm:pt modelId="{1D0E449D-2F32-413A-9A80-71FE600A9ED4}" type="pres">
      <dgm:prSet presAssocID="{56D9D850-0185-4C24-B19C-69AC7AD67677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1F24473-AF40-4D79-AA52-73139C2A7DEF}" type="pres">
      <dgm:prSet presAssocID="{6F3A8BB8-052A-402E-8B53-490D8CCC47A6}" presName="parTxOnlySpace" presStyleCnt="0"/>
      <dgm:spPr/>
    </dgm:pt>
    <dgm:pt modelId="{CD52FF96-F020-492B-B3DF-3135A51E79DA}" type="pres">
      <dgm:prSet presAssocID="{84DDC0C8-5C79-40B5-8A5A-643B3956A1AD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C140C45-69C9-4E0E-A9E1-DCD2B91ED3F1}" type="pres">
      <dgm:prSet presAssocID="{C451CEC4-4DA8-443C-9099-11B049438029}" presName="parTxOnlySpace" presStyleCnt="0"/>
      <dgm:spPr/>
    </dgm:pt>
    <dgm:pt modelId="{0D07586B-8C2E-4BCD-A2E9-C3D44BE5284A}" type="pres">
      <dgm:prSet presAssocID="{588074BB-D7B4-43A3-8187-1D1875E2AFAB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3167FF2-5390-4181-8732-40DCD5B731C8}" type="pres">
      <dgm:prSet presAssocID="{AF6F15D8-AAD1-4B04-A109-3E7AC8261069}" presName="parTxOnlySpace" presStyleCnt="0"/>
      <dgm:spPr/>
    </dgm:pt>
    <dgm:pt modelId="{9893BB27-BB25-4062-8024-6CD5C64BEE45}" type="pres">
      <dgm:prSet presAssocID="{F574EFD3-8CF5-4641-B582-28447BC74D5D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BBE700E-34D4-4B0B-AFE2-05FF209E190D}" type="presOf" srcId="{56D9D850-0185-4C24-B19C-69AC7AD67677}" destId="{1D0E449D-2F32-413A-9A80-71FE600A9ED4}" srcOrd="0" destOrd="0" presId="urn:microsoft.com/office/officeart/2005/8/layout/chevron1"/>
    <dgm:cxn modelId="{67037818-5D6B-42C7-ACF1-39BD3AD2D165}" type="presOf" srcId="{10E7D375-C467-40EB-9E57-D06E03878551}" destId="{EB6B36C9-FA05-475E-8F62-A74764AE0147}" srcOrd="0" destOrd="0" presId="urn:microsoft.com/office/officeart/2005/8/layout/chevron1"/>
    <dgm:cxn modelId="{C2E4DB28-CA9F-4F58-81CB-851D81E6080A}" type="presOf" srcId="{2B2E0C60-D565-4C9B-BE93-3C751812C405}" destId="{1496CC1C-F699-4435-BFA3-FEDF3D124DA7}" srcOrd="0" destOrd="0" presId="urn:microsoft.com/office/officeart/2005/8/layout/chevron1"/>
    <dgm:cxn modelId="{3FE97E33-0A92-449D-AC7E-C67BAB971FE8}" srcId="{10E7D375-C467-40EB-9E57-D06E03878551}" destId="{84DDC0C8-5C79-40B5-8A5A-643B3956A1AD}" srcOrd="2" destOrd="0" parTransId="{0C45B627-C3DE-4ED5-A460-035BAE976E90}" sibTransId="{C451CEC4-4DA8-443C-9099-11B049438029}"/>
    <dgm:cxn modelId="{EE524B66-5A8F-4CAA-AB32-6510E55EC2B2}" type="presOf" srcId="{84DDC0C8-5C79-40B5-8A5A-643B3956A1AD}" destId="{CD52FF96-F020-492B-B3DF-3135A51E79DA}" srcOrd="0" destOrd="0" presId="urn:microsoft.com/office/officeart/2005/8/layout/chevron1"/>
    <dgm:cxn modelId="{FF400348-48C8-4464-88AD-46F08C7A1CD7}" srcId="{10E7D375-C467-40EB-9E57-D06E03878551}" destId="{588074BB-D7B4-43A3-8187-1D1875E2AFAB}" srcOrd="3" destOrd="0" parTransId="{6FD21C2D-A299-4AFE-8CE1-8BC33B9FE7C0}" sibTransId="{AF6F15D8-AAD1-4B04-A109-3E7AC8261069}"/>
    <dgm:cxn modelId="{6ED7C04D-8790-4D27-A415-1323D4B72D8C}" srcId="{10E7D375-C467-40EB-9E57-D06E03878551}" destId="{2B2E0C60-D565-4C9B-BE93-3C751812C405}" srcOrd="0" destOrd="0" parTransId="{44AF6C54-3D5C-4AE7-9A3B-49CA45AD57EF}" sibTransId="{B9299D8B-C241-44B9-82EE-DCF2C5A9E8BE}"/>
    <dgm:cxn modelId="{A4173771-FBEF-451F-88C8-9DC00E95BAC5}" type="presOf" srcId="{F574EFD3-8CF5-4641-B582-28447BC74D5D}" destId="{9893BB27-BB25-4062-8024-6CD5C64BEE45}" srcOrd="0" destOrd="0" presId="urn:microsoft.com/office/officeart/2005/8/layout/chevron1"/>
    <dgm:cxn modelId="{59A4D056-5F37-4C49-B0F3-6660CCDF50C7}" type="presOf" srcId="{588074BB-D7B4-43A3-8187-1D1875E2AFAB}" destId="{0D07586B-8C2E-4BCD-A2E9-C3D44BE5284A}" srcOrd="0" destOrd="0" presId="urn:microsoft.com/office/officeart/2005/8/layout/chevron1"/>
    <dgm:cxn modelId="{8E8494BA-E35F-48CD-AEAC-A3379A810307}" srcId="{10E7D375-C467-40EB-9E57-D06E03878551}" destId="{F574EFD3-8CF5-4641-B582-28447BC74D5D}" srcOrd="4" destOrd="0" parTransId="{044201FC-6F77-47E7-802F-C12CC4E8561B}" sibTransId="{D816CD6C-6DB9-4039-8B46-9AEA15C4D565}"/>
    <dgm:cxn modelId="{AD7ECFD7-F9F3-4B4E-B8E5-DD065930A308}" srcId="{10E7D375-C467-40EB-9E57-D06E03878551}" destId="{56D9D850-0185-4C24-B19C-69AC7AD67677}" srcOrd="1" destOrd="0" parTransId="{CFE07A41-2A03-48AE-8B4B-F306D3C02545}" sibTransId="{6F3A8BB8-052A-402E-8B53-490D8CCC47A6}"/>
    <dgm:cxn modelId="{96BCC473-5AC5-4D11-9664-2E3A12E8E254}" type="presParOf" srcId="{EB6B36C9-FA05-475E-8F62-A74764AE0147}" destId="{1496CC1C-F699-4435-BFA3-FEDF3D124DA7}" srcOrd="0" destOrd="0" presId="urn:microsoft.com/office/officeart/2005/8/layout/chevron1"/>
    <dgm:cxn modelId="{FBDE9B50-3144-4FC0-B4C4-43245A8E443E}" type="presParOf" srcId="{EB6B36C9-FA05-475E-8F62-A74764AE0147}" destId="{19089615-9DC1-41FF-AB7C-9270083A5A80}" srcOrd="1" destOrd="0" presId="urn:microsoft.com/office/officeart/2005/8/layout/chevron1"/>
    <dgm:cxn modelId="{A4A09325-EB00-4D5D-9EA9-621AB811FB9E}" type="presParOf" srcId="{EB6B36C9-FA05-475E-8F62-A74764AE0147}" destId="{1D0E449D-2F32-413A-9A80-71FE600A9ED4}" srcOrd="2" destOrd="0" presId="urn:microsoft.com/office/officeart/2005/8/layout/chevron1"/>
    <dgm:cxn modelId="{AC8D6BFB-B36D-454A-9049-B5978708B346}" type="presParOf" srcId="{EB6B36C9-FA05-475E-8F62-A74764AE0147}" destId="{71F24473-AF40-4D79-AA52-73139C2A7DEF}" srcOrd="3" destOrd="0" presId="urn:microsoft.com/office/officeart/2005/8/layout/chevron1"/>
    <dgm:cxn modelId="{B9CE2870-97EC-41EA-9237-B07CF758AE02}" type="presParOf" srcId="{EB6B36C9-FA05-475E-8F62-A74764AE0147}" destId="{CD52FF96-F020-492B-B3DF-3135A51E79DA}" srcOrd="4" destOrd="0" presId="urn:microsoft.com/office/officeart/2005/8/layout/chevron1"/>
    <dgm:cxn modelId="{3B4D3C60-D582-42D5-88BA-08465D03C6A7}" type="presParOf" srcId="{EB6B36C9-FA05-475E-8F62-A74764AE0147}" destId="{0C140C45-69C9-4E0E-A9E1-DCD2B91ED3F1}" srcOrd="5" destOrd="0" presId="urn:microsoft.com/office/officeart/2005/8/layout/chevron1"/>
    <dgm:cxn modelId="{1902892E-F067-4A7A-929C-656C02ABD7E7}" type="presParOf" srcId="{EB6B36C9-FA05-475E-8F62-A74764AE0147}" destId="{0D07586B-8C2E-4BCD-A2E9-C3D44BE5284A}" srcOrd="6" destOrd="0" presId="urn:microsoft.com/office/officeart/2005/8/layout/chevron1"/>
    <dgm:cxn modelId="{7E51E85B-FE00-472A-974D-9CBB03612892}" type="presParOf" srcId="{EB6B36C9-FA05-475E-8F62-A74764AE0147}" destId="{E3167FF2-5390-4181-8732-40DCD5B731C8}" srcOrd="7" destOrd="0" presId="urn:microsoft.com/office/officeart/2005/8/layout/chevron1"/>
    <dgm:cxn modelId="{430EE2B9-C8E6-4840-B3B9-93589406FC2F}" type="presParOf" srcId="{EB6B36C9-FA05-475E-8F62-A74764AE0147}" destId="{9893BB27-BB25-4062-8024-6CD5C64BEE45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96CC1C-F699-4435-BFA3-FEDF3D124DA7}">
      <dsp:nvSpPr>
        <dsp:cNvPr id="0" name=""/>
        <dsp:cNvSpPr/>
      </dsp:nvSpPr>
      <dsp:spPr>
        <a:xfrm>
          <a:off x="2784" y="0"/>
          <a:ext cx="2477937" cy="61760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Envision &amp; Strategize</a:t>
          </a:r>
        </a:p>
      </dsp:txBody>
      <dsp:txXfrm>
        <a:off x="311586" y="0"/>
        <a:ext cx="1860334" cy="617603"/>
      </dsp:txXfrm>
    </dsp:sp>
    <dsp:sp modelId="{1D0E449D-2F32-413A-9A80-71FE600A9ED4}">
      <dsp:nvSpPr>
        <dsp:cNvPr id="0" name=""/>
        <dsp:cNvSpPr/>
      </dsp:nvSpPr>
      <dsp:spPr>
        <a:xfrm>
          <a:off x="2232927" y="0"/>
          <a:ext cx="2477937" cy="61760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Assess &amp; Plan</a:t>
          </a:r>
        </a:p>
      </dsp:txBody>
      <dsp:txXfrm>
        <a:off x="2541729" y="0"/>
        <a:ext cx="1860334" cy="617603"/>
      </dsp:txXfrm>
    </dsp:sp>
    <dsp:sp modelId="{CD52FF96-F020-492B-B3DF-3135A51E79DA}">
      <dsp:nvSpPr>
        <dsp:cNvPr id="0" name=""/>
        <dsp:cNvSpPr/>
      </dsp:nvSpPr>
      <dsp:spPr>
        <a:xfrm>
          <a:off x="4463071" y="0"/>
          <a:ext cx="2477937" cy="61760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Design</a:t>
          </a:r>
        </a:p>
      </dsp:txBody>
      <dsp:txXfrm>
        <a:off x="4771873" y="0"/>
        <a:ext cx="1860334" cy="617603"/>
      </dsp:txXfrm>
    </dsp:sp>
    <dsp:sp modelId="{0D07586B-8C2E-4BCD-A2E9-C3D44BE5284A}">
      <dsp:nvSpPr>
        <dsp:cNvPr id="0" name=""/>
        <dsp:cNvSpPr/>
      </dsp:nvSpPr>
      <dsp:spPr>
        <a:xfrm>
          <a:off x="6693215" y="0"/>
          <a:ext cx="2477937" cy="61760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Validate</a:t>
          </a:r>
        </a:p>
      </dsp:txBody>
      <dsp:txXfrm>
        <a:off x="7002017" y="0"/>
        <a:ext cx="1860334" cy="617603"/>
      </dsp:txXfrm>
    </dsp:sp>
    <dsp:sp modelId="{9893BB27-BB25-4062-8024-6CD5C64BEE45}">
      <dsp:nvSpPr>
        <dsp:cNvPr id="0" name=""/>
        <dsp:cNvSpPr/>
      </dsp:nvSpPr>
      <dsp:spPr>
        <a:xfrm>
          <a:off x="8923359" y="0"/>
          <a:ext cx="2477937" cy="617603"/>
        </a:xfrm>
        <a:prstGeom prst="chevron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Run</a:t>
          </a:r>
        </a:p>
      </dsp:txBody>
      <dsp:txXfrm>
        <a:off x="9232161" y="0"/>
        <a:ext cx="1860334" cy="617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7F2F-5BB7-E03A-9DB4-7D61A7184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0658CF-4D82-224A-CB3D-7D3C75C0D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3A895-A6A2-E2FF-7534-5B99FED3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C526-AE4F-F73B-418F-2CF12906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7C7-21D6-D453-B01C-EBCDAF4A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4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F403-D2BA-1786-EB69-9A1BBC14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E3327-EF45-4D99-66C6-DFCE0002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157A7-EEA3-10A7-27C5-3B551AEE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ED680-E430-4ADD-6983-AF9C46DC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454CF-F467-124C-9D61-1DC8234A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280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BA91E-63F8-D2E9-D5C6-C8E300833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CF7C5-F143-85CD-9F6C-9A24F506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AC95-762C-99B9-E3D5-8C26158C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3666D-B9F4-7BA4-048C-087E0A85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4E71-2797-1EA3-4FAB-CFBE89AC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022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ew_header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867636" y="6397571"/>
            <a:ext cx="3599187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© 2020 Cognizant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512064" y="6397570"/>
            <a:ext cx="457659" cy="1692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fld id="{16D98973-A0C0-42D3-A127-F2562D64E648}" type="slidenum">
              <a:rPr lang="en-US" sz="1100" smtClean="0">
                <a:solidFill>
                  <a:schemeClr val="tx1"/>
                </a:solidFill>
              </a:rPr>
              <a:t>‹#›</a:t>
            </a:fld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7294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3FAD-466A-A1C8-D6E1-03701E11A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5EC1-F347-1BF9-E7B9-73054A31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2952-A84D-BE19-6EB2-19989225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81F6B-A248-D72A-D38B-EEF3133C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45D7-4669-9529-6A7F-1A7158A0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95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9988-79CB-4EC2-FD88-5E1356871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B4495-8465-720A-B6DB-85151D304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24AF2-0291-AA5E-7EBD-2D5EB004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01973-F581-93E9-5BCD-F58256B7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46343-6A4D-8821-9081-28DF5E97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56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9248-0600-6FDC-9BB8-67BDD381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3EB4C-4C68-C282-9BEB-0B013F79E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9B5C5-3C38-610E-EE71-C37CF64F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62667-C45C-A34D-9942-9766D132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B711C-CBC7-A5A6-3639-5D5B11B2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F488C-C404-D9D2-597A-0453C3FF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2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0805-54AD-74C4-6F70-E3173372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62D29-51F3-E228-91C3-607D1C437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B41A-5375-8C2C-12B1-109EF5A31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0626D-8E43-CEDD-09CB-881A2FFC7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043DD-BE4F-AD09-2C8A-69C4410E1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2FBD60-A6DA-3B2E-2121-1F7A5681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844DA-2997-0BC6-4CDA-018C52FD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5E4AC1-3D7C-BDC3-E7B3-46B3B68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77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E87-39C4-CFE4-56C9-2471A407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6106E-5432-DAD2-9DA2-B85581764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B6371-83A9-DB4A-AEA0-8A32D501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57BC-0BCB-FADE-0E86-A101A76F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32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D3DCE-F894-F0E1-DF29-9050616C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B70F1-6504-770E-D092-34EDADBE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B217-EC01-6943-4A1E-4A888EF6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50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625D-B83D-1F64-501D-A3095E92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DA58-B86A-8BB9-EB47-F754697EF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E8110-1767-CF7F-9CF0-ED69314BC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EF56A-5A93-F860-619B-C6919BDC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3852-846E-A1AC-9517-5BA5775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4A3D-E944-A507-DBFC-C4C274AC3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8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17612-F083-F900-9C5E-5A3E26751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0EBDE-4885-9321-23E1-BE70742C8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7D6B4-5D7C-F8B7-8A54-07A65417B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F79F5-C3FF-16A9-40ED-419BB8EF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D212-F02B-B57E-0963-818CD183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52252-AED7-E8A5-C464-D4ECE608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99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A2D866-6C60-746F-5A33-B34136DE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62CD6-2B79-813A-F433-58D843D4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5E75-CEDC-0347-CAAD-9BD13C25E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C25F3-53AB-44FE-989A-C4E3C214C296}" type="datetimeFigureOut">
              <a:rPr lang="en-GB" smtClean="0"/>
              <a:t>17/11/2022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E94E-043E-EC94-1BA5-1754B3D76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98EC-E0F5-F9E3-54A3-3B2361D2C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94D3-4861-461A-B9AE-F4204421C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25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microsoft.com/office/2007/relationships/hdphoto" Target="../media/hdphoto6.wdp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4.png"/><Relationship Id="rId4" Type="http://schemas.openxmlformats.org/officeDocument/2006/relationships/image" Target="../media/image51.png"/><Relationship Id="rId9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7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5CAA99-54F3-E091-D443-05D40302378A}"/>
              </a:ext>
            </a:extLst>
          </p:cNvPr>
          <p:cNvSpPr txBox="1"/>
          <p:nvPr/>
        </p:nvSpPr>
        <p:spPr>
          <a:xfrm>
            <a:off x="2526263" y="2320604"/>
            <a:ext cx="82132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Cloud </a:t>
            </a:r>
            <a:r>
              <a:rPr lang="en-US" sz="4000" dirty="0"/>
              <a:t>Enablement</a:t>
            </a:r>
            <a:r>
              <a:rPr lang="en-US" sz="3600" dirty="0"/>
              <a:t> RFI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20601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95C2E811-8961-AE9E-4DE6-82812DFE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</p:spPr>
        <p:txBody>
          <a:bodyPr/>
          <a:lstStyle/>
          <a:p>
            <a:r>
              <a:rPr lang="en-US" noProof="0" dirty="0"/>
              <a:t>Case Study - </a:t>
            </a:r>
            <a:r>
              <a:rPr lang="en-US" dirty="0"/>
              <a:t>Transformation at Scale for an Energy Utility Company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F75F0D-7715-BA1D-0A94-BA5B0EA4ACEA}"/>
              </a:ext>
            </a:extLst>
          </p:cNvPr>
          <p:cNvSpPr/>
          <p:nvPr/>
        </p:nvSpPr>
        <p:spPr>
          <a:xfrm>
            <a:off x="7650480" y="2223147"/>
            <a:ext cx="4023360" cy="2743200"/>
          </a:xfrm>
          <a:prstGeom prst="rect">
            <a:avLst/>
          </a:prstGeom>
          <a:noFill/>
          <a:ln w="19050" cap="flat" cmpd="sng" algn="ctr">
            <a:noFill/>
            <a:prstDash val="dash"/>
            <a:miter lim="800000"/>
          </a:ln>
          <a:effectLst/>
        </p:spPr>
        <p:txBody>
          <a:bodyPr lIns="182880" tIns="182880" rIns="182880" rtlCol="0" anchor="t"/>
          <a:lstStyle/>
          <a:p>
            <a:pPr marL="0" marR="0" lvl="0" indent="0" defTabSz="6095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Key Highlights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B423E-823C-5CC7-ECAD-D7F8C4E3A328}"/>
              </a:ext>
            </a:extLst>
          </p:cNvPr>
          <p:cNvSpPr/>
          <p:nvPr/>
        </p:nvSpPr>
        <p:spPr>
          <a:xfrm>
            <a:off x="7650480" y="2942245"/>
            <a:ext cx="4023360" cy="1323439"/>
          </a:xfrm>
          <a:prstGeom prst="rect">
            <a:avLst/>
          </a:prstGeom>
        </p:spPr>
        <p:txBody>
          <a:bodyPr wrap="square" lIns="182880" rIns="182880">
            <a:spAutoFit/>
          </a:bodyPr>
          <a:lstStyle/>
          <a:p>
            <a:pPr defTabSz="609570">
              <a:defRPr/>
            </a:pPr>
            <a:r>
              <a:rPr lang="en-US" sz="2000">
                <a:solidFill>
                  <a:srgbClr val="FFFFFF"/>
                </a:solidFill>
              </a:rPr>
              <a:t>“ What this team has achieved, moving a FTSE top 100 company to the cloud in under two years, is a </a:t>
            </a:r>
            <a:r>
              <a:rPr lang="en-US" sz="2000" b="1">
                <a:solidFill>
                  <a:srgbClr val="FFFFFF"/>
                </a:solidFill>
              </a:rPr>
              <a:t>minor miracle</a:t>
            </a:r>
            <a:r>
              <a:rPr lang="en-US" sz="2000">
                <a:solidFill>
                  <a:srgbClr val="FFFFFF"/>
                </a:solidFill>
              </a:rPr>
              <a:t>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069A9-B7FD-CAD2-1398-0460A72DCBDD}"/>
              </a:ext>
            </a:extLst>
          </p:cNvPr>
          <p:cNvSpPr txBox="1">
            <a:spLocks/>
          </p:cNvSpPr>
          <p:nvPr/>
        </p:nvSpPr>
        <p:spPr>
          <a:xfrm>
            <a:off x="8559392" y="4311680"/>
            <a:ext cx="1828800" cy="457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defTabSz="609570">
              <a:defRPr/>
            </a:pPr>
            <a:r>
              <a:rPr lang="en-GB" b="1">
                <a:solidFill>
                  <a:srgbClr val="FFFFFF"/>
                </a:solidFill>
              </a:rPr>
              <a:t>Mike Young </a:t>
            </a:r>
            <a:br>
              <a:rPr lang="en-GB" sz="1600" b="1">
                <a:solidFill>
                  <a:srgbClr val="000000"/>
                </a:solidFill>
              </a:rPr>
            </a:br>
            <a:r>
              <a:rPr lang="en-GB" sz="1600">
                <a:solidFill>
                  <a:srgbClr val="FFFFFF"/>
                </a:solidFill>
              </a:rPr>
              <a:t>Centrica Group CIO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FBDC6-91BF-AFB0-0C97-AB82A1B7C101}"/>
              </a:ext>
            </a:extLst>
          </p:cNvPr>
          <p:cNvSpPr/>
          <p:nvPr/>
        </p:nvSpPr>
        <p:spPr>
          <a:xfrm>
            <a:off x="798546" y="5664096"/>
            <a:ext cx="2541647" cy="307777"/>
          </a:xfrm>
          <a:prstGeom prst="rect">
            <a:avLst/>
          </a:prstGeom>
          <a:solidFill>
            <a:srgbClr val="328DFF"/>
          </a:solidFill>
        </p:spPr>
        <p:txBody>
          <a:bodyPr wrap="square">
            <a:spAutoFit/>
          </a:bodyPr>
          <a:lstStyle/>
          <a:p>
            <a:pPr algn="ctr" defTabSz="914309">
              <a:defRPr/>
            </a:pPr>
            <a:r>
              <a:rPr lang="en-GB" sz="1400" b="1">
                <a:solidFill>
                  <a:srgbClr val="FFFFFF"/>
                </a:solidFill>
              </a:rPr>
              <a:t>Partnership Approach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F77A6-132A-C842-E66D-8FA2D4B08504}"/>
              </a:ext>
            </a:extLst>
          </p:cNvPr>
          <p:cNvSpPr/>
          <p:nvPr/>
        </p:nvSpPr>
        <p:spPr>
          <a:xfrm>
            <a:off x="8667109" y="5490914"/>
            <a:ext cx="2398643" cy="3759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ctr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Technology</a:t>
            </a:r>
            <a:r>
              <a:rPr kumimoji="0" lang="en-GB" sz="2000" b="0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GB" sz="1400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ea typeface="+mn-ea"/>
                <a:cs typeface="+mn-cs"/>
              </a:rPr>
              <a:t>Partner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61858B-50AA-011D-7040-682F801BC086}"/>
              </a:ext>
            </a:extLst>
          </p:cNvPr>
          <p:cNvSpPr/>
          <p:nvPr/>
        </p:nvSpPr>
        <p:spPr>
          <a:xfrm>
            <a:off x="3687022" y="972991"/>
            <a:ext cx="8075777" cy="3038451"/>
          </a:xfrm>
          <a:prstGeom prst="rect">
            <a:avLst/>
          </a:prstGeom>
          <a:solidFill>
            <a:srgbClr val="FFFFFF">
              <a:lumMod val="95000"/>
              <a:alpha val="50196"/>
            </a:srgbClr>
          </a:solidFill>
          <a:ln w="6350" cap="flat" cmpd="sng" algn="ctr">
            <a:solidFill>
              <a:srgbClr val="2E8EA9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FBEAD0-19A1-AF2A-1F38-44FC8CFF426E}"/>
              </a:ext>
            </a:extLst>
          </p:cNvPr>
          <p:cNvGrpSpPr/>
          <p:nvPr/>
        </p:nvGrpSpPr>
        <p:grpSpPr>
          <a:xfrm>
            <a:off x="4059695" y="1603431"/>
            <a:ext cx="7319644" cy="1751299"/>
            <a:chOff x="3638998" y="1483487"/>
            <a:chExt cx="7850317" cy="1707516"/>
          </a:xfrm>
        </p:grpSpPr>
        <p:sp>
          <p:nvSpPr>
            <p:cNvPr id="11" name="Block Arc 10">
              <a:extLst>
                <a:ext uri="{FF2B5EF4-FFF2-40B4-BE49-F238E27FC236}">
                  <a16:creationId xmlns:a16="http://schemas.microsoft.com/office/drawing/2014/main" id="{5149F90A-BBBB-0CB2-D43E-1745327B1374}"/>
                </a:ext>
              </a:extLst>
            </p:cNvPr>
            <p:cNvSpPr/>
            <p:nvPr/>
          </p:nvSpPr>
          <p:spPr>
            <a:xfrm>
              <a:off x="3638998" y="1493854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Block Arc 11">
              <a:extLst>
                <a:ext uri="{FF2B5EF4-FFF2-40B4-BE49-F238E27FC236}">
                  <a16:creationId xmlns:a16="http://schemas.microsoft.com/office/drawing/2014/main" id="{975CE32E-55FA-73CA-E5A1-09471383FD94}"/>
                </a:ext>
              </a:extLst>
            </p:cNvPr>
            <p:cNvSpPr/>
            <p:nvPr/>
          </p:nvSpPr>
          <p:spPr>
            <a:xfrm flipV="1">
              <a:off x="5186841" y="1491262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328DFF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3" name="Block Arc 12">
              <a:extLst>
                <a:ext uri="{FF2B5EF4-FFF2-40B4-BE49-F238E27FC236}">
                  <a16:creationId xmlns:a16="http://schemas.microsoft.com/office/drawing/2014/main" id="{F36131FC-A143-F4E6-0581-BBA033D97D3C}"/>
                </a:ext>
              </a:extLst>
            </p:cNvPr>
            <p:cNvSpPr/>
            <p:nvPr/>
          </p:nvSpPr>
          <p:spPr>
            <a:xfrm>
              <a:off x="6707148" y="1491621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0C3B1EEC-CF48-1957-AA2E-90912DA62E2C}"/>
                </a:ext>
              </a:extLst>
            </p:cNvPr>
            <p:cNvSpPr/>
            <p:nvPr/>
          </p:nvSpPr>
          <p:spPr>
            <a:xfrm flipV="1">
              <a:off x="8259781" y="1483487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328DFF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48486D1D-D969-9AD2-BB08-63824A832A8F}"/>
                </a:ext>
              </a:extLst>
            </p:cNvPr>
            <p:cNvSpPr/>
            <p:nvPr/>
          </p:nvSpPr>
          <p:spPr>
            <a:xfrm>
              <a:off x="9792166" y="1483487"/>
              <a:ext cx="1697149" cy="1697149"/>
            </a:xfrm>
            <a:prstGeom prst="blockArc">
              <a:avLst>
                <a:gd name="adj1" fmla="val 10800000"/>
                <a:gd name="adj2" fmla="val 2"/>
                <a:gd name="adj3" fmla="val 9386"/>
              </a:avLst>
            </a:prstGeom>
            <a:solidFill>
              <a:srgbClr val="0033A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004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6B355-7D8D-4F9B-4A77-AA2061F7E986}"/>
              </a:ext>
            </a:extLst>
          </p:cNvPr>
          <p:cNvSpPr/>
          <p:nvPr/>
        </p:nvSpPr>
        <p:spPr>
          <a:xfrm>
            <a:off x="3689345" y="2662877"/>
            <a:ext cx="8691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94377">
              <a:defRPr/>
            </a:pPr>
            <a:r>
              <a:rPr lang="en-US" sz="14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Initiation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A09436-7342-A026-341B-F87C9204D289}"/>
              </a:ext>
            </a:extLst>
          </p:cNvPr>
          <p:cNvSpPr/>
          <p:nvPr/>
        </p:nvSpPr>
        <p:spPr>
          <a:xfrm>
            <a:off x="3843395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BD44E-BDF5-F883-4F75-425B4D1B3CC6}"/>
              </a:ext>
            </a:extLst>
          </p:cNvPr>
          <p:cNvSpPr/>
          <p:nvPr/>
        </p:nvSpPr>
        <p:spPr>
          <a:xfrm>
            <a:off x="4347974" y="2216025"/>
            <a:ext cx="1182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2016 Tactical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POCs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ACB89C-F336-7D58-3A87-6FC9DCF67B86}"/>
              </a:ext>
            </a:extLst>
          </p:cNvPr>
          <p:cNvSpPr/>
          <p:nvPr/>
        </p:nvSpPr>
        <p:spPr>
          <a:xfrm>
            <a:off x="4010580" y="1255367"/>
            <a:ext cx="1690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Pilot Apps Assessments</a:t>
            </a:r>
          </a:p>
          <a:p>
            <a:pPr algn="ctr" defTabSz="694377">
              <a:spcAft>
                <a:spcPts val="455"/>
              </a:spcAft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&amp; Migrations </a:t>
            </a: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2016 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0DF9FE-CC10-1F6D-2327-9A88F71F67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2871" y="2240766"/>
            <a:ext cx="260591" cy="26059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976D672-4037-EC92-FAF0-FE27E7807FC2}"/>
              </a:ext>
            </a:extLst>
          </p:cNvPr>
          <p:cNvSpPr/>
          <p:nvPr/>
        </p:nvSpPr>
        <p:spPr>
          <a:xfrm>
            <a:off x="7115925" y="2146157"/>
            <a:ext cx="13123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 Detailed 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Portfolio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Assessment</a:t>
            </a:r>
            <a:b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48A789-8C1C-3938-28A0-95DF7833E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0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74425" y="1854149"/>
            <a:ext cx="286649" cy="286649"/>
          </a:xfrm>
          <a:prstGeom prst="rect">
            <a:avLst/>
          </a:prstGeom>
        </p:spPr>
      </p:pic>
      <p:pic>
        <p:nvPicPr>
          <p:cNvPr id="23" name="Picture 26" descr="Image result for factory production line icon">
            <a:extLst>
              <a:ext uri="{FF2B5EF4-FFF2-40B4-BE49-F238E27FC236}">
                <a16:creationId xmlns:a16="http://schemas.microsoft.com/office/drawing/2014/main" id="{CA654E4B-3046-903D-BF4C-0E8DA9115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8977302" y="2737613"/>
            <a:ext cx="366687" cy="3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AC368F4-F776-8B33-E006-4A746C7EF7C5}"/>
              </a:ext>
            </a:extLst>
          </p:cNvPr>
          <p:cNvSpPr/>
          <p:nvPr/>
        </p:nvSpPr>
        <p:spPr>
          <a:xfrm>
            <a:off x="8626373" y="1778867"/>
            <a:ext cx="1310057" cy="772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Transition, Transformation </a:t>
            </a:r>
          </a:p>
          <a:p>
            <a:pPr algn="ctr" defTabSz="694377">
              <a:spcAft>
                <a:spcPts val="455"/>
              </a:spcAft>
              <a:defRPr/>
            </a:pPr>
            <a:r>
              <a:rPr lang="en-GB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&amp; Migration Factory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2017 </a:t>
            </a: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06A7D-E3B0-65A0-1405-CB27E717DBB0}"/>
              </a:ext>
            </a:extLst>
          </p:cNvPr>
          <p:cNvSpPr/>
          <p:nvPr/>
        </p:nvSpPr>
        <p:spPr>
          <a:xfrm>
            <a:off x="9594511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580F7-589F-4508-E176-978A14098E27}"/>
              </a:ext>
            </a:extLst>
          </p:cNvPr>
          <p:cNvSpPr/>
          <p:nvPr/>
        </p:nvSpPr>
        <p:spPr>
          <a:xfrm>
            <a:off x="9944796" y="2060408"/>
            <a:ext cx="1296925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spcAft>
                <a:spcPts val="455"/>
              </a:spcAft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2019 - 2020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Progressive </a:t>
            </a:r>
          </a:p>
          <a:p>
            <a:pPr algn="ctr" defTabSz="694377">
              <a:defRPr/>
            </a:pP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Apps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Transform</a:t>
            </a:r>
            <a:br>
              <a:rPr lang="en-US" sz="10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</a:br>
            <a:endParaRPr lang="en-GB" sz="1000" kern="0">
              <a:solidFill>
                <a:srgbClr val="000000"/>
              </a:solidFill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7" name="Picture 3">
            <a:extLst>
              <a:ext uri="{FF2B5EF4-FFF2-40B4-BE49-F238E27FC236}">
                <a16:creationId xmlns:a16="http://schemas.microsoft.com/office/drawing/2014/main" id="{D9EE0E84-6D59-CB3B-93E9-2984F0C3A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8665" y="1785950"/>
            <a:ext cx="299975" cy="32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4C9073-124C-DC4C-1489-79800E1BEC15}"/>
              </a:ext>
            </a:extLst>
          </p:cNvPr>
          <p:cNvSpPr/>
          <p:nvPr/>
        </p:nvSpPr>
        <p:spPr>
          <a:xfrm>
            <a:off x="9295713" y="3198101"/>
            <a:ext cx="1326667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694377">
              <a:defRPr/>
            </a:pPr>
            <a:r>
              <a:rPr lang="en-US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Platform for </a:t>
            </a:r>
          </a:p>
          <a:p>
            <a:pPr algn="ctr" defTabSz="694377">
              <a:defRPr/>
            </a:pPr>
            <a:r>
              <a:rPr lang="en-US" sz="1100" b="1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Digital Ready Enterprise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4A3D79-41D5-8D9D-7B14-A992800ABE24}"/>
              </a:ext>
            </a:extLst>
          </p:cNvPr>
          <p:cNvSpPr/>
          <p:nvPr/>
        </p:nvSpPr>
        <p:spPr>
          <a:xfrm>
            <a:off x="11065751" y="2359839"/>
            <a:ext cx="550151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2020</a:t>
            </a:r>
            <a:endParaRPr kumimoji="0" lang="en-GB" sz="1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94AA4D-8A61-348E-72FA-388B85B79F84}"/>
              </a:ext>
            </a:extLst>
          </p:cNvPr>
          <p:cNvCxnSpPr>
            <a:stCxn id="28" idx="0"/>
          </p:cNvCxnSpPr>
          <p:nvPr/>
        </p:nvCxnSpPr>
        <p:spPr>
          <a:xfrm flipV="1">
            <a:off x="9959047" y="2688573"/>
            <a:ext cx="3639" cy="50952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58C418-D636-2F52-BF4F-4AB3414732C4}"/>
              </a:ext>
            </a:extLst>
          </p:cNvPr>
          <p:cNvSpPr/>
          <p:nvPr/>
        </p:nvSpPr>
        <p:spPr>
          <a:xfrm>
            <a:off x="6574520" y="2360999"/>
            <a:ext cx="784189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May’ 17</a:t>
            </a: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502D8BD9-CB37-8E16-ADDF-43E567F11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8563" y="1810657"/>
            <a:ext cx="351176" cy="41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D36033-37F2-D451-4081-3DBF297D5D92}"/>
              </a:ext>
            </a:extLst>
          </p:cNvPr>
          <p:cNvGrpSpPr/>
          <p:nvPr/>
        </p:nvGrpSpPr>
        <p:grpSpPr>
          <a:xfrm>
            <a:off x="3689641" y="4016024"/>
            <a:ext cx="8073159" cy="504656"/>
            <a:chOff x="-26677" y="4984778"/>
            <a:chExt cx="12917311" cy="18495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D12CE4-89A5-8FB3-C5F6-B8C3BFAD41BE}"/>
                </a:ext>
              </a:extLst>
            </p:cNvPr>
            <p:cNvSpPr/>
            <p:nvPr/>
          </p:nvSpPr>
          <p:spPr>
            <a:xfrm>
              <a:off x="-26677" y="4984778"/>
              <a:ext cx="2151251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Business Agility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DB701E-FE90-DA6F-CF7F-74F2CB146F61}"/>
                </a:ext>
              </a:extLst>
            </p:cNvPr>
            <p:cNvSpPr/>
            <p:nvPr/>
          </p:nvSpPr>
          <p:spPr>
            <a:xfrm>
              <a:off x="2146975" y="4984778"/>
              <a:ext cx="2210580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Operations  Resilience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575269-36D3-AA2B-F8FC-ACD0825F0DEC}"/>
                </a:ext>
              </a:extLst>
            </p:cNvPr>
            <p:cNvSpPr/>
            <p:nvPr/>
          </p:nvSpPr>
          <p:spPr>
            <a:xfrm>
              <a:off x="8814903" y="4984778"/>
              <a:ext cx="1995927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Cost Efficiency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60DF48-6CCD-0D5B-A0E2-4E463CCAF0B8}"/>
                </a:ext>
              </a:extLst>
            </p:cNvPr>
            <p:cNvSpPr/>
            <p:nvPr/>
          </p:nvSpPr>
          <p:spPr>
            <a:xfrm>
              <a:off x="4379955" y="4984778"/>
              <a:ext cx="2195073" cy="1849580"/>
            </a:xfrm>
            <a:prstGeom prst="rect">
              <a:avLst/>
            </a:prstGeom>
            <a:solidFill>
              <a:srgbClr val="0033A0"/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App Modernization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86CDDC0-C9AA-BC46-39F7-16EFAF52509E}"/>
                </a:ext>
              </a:extLst>
            </p:cNvPr>
            <p:cNvSpPr/>
            <p:nvPr/>
          </p:nvSpPr>
          <p:spPr>
            <a:xfrm>
              <a:off x="6597429" y="4984778"/>
              <a:ext cx="2195073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HyperScale Data Centre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F0C712-21F3-07B3-DE74-ED2D96E26804}"/>
                </a:ext>
              </a:extLst>
            </p:cNvPr>
            <p:cNvSpPr/>
            <p:nvPr/>
          </p:nvSpPr>
          <p:spPr>
            <a:xfrm>
              <a:off x="10833234" y="4984778"/>
              <a:ext cx="2057400" cy="1849580"/>
            </a:xfrm>
            <a:prstGeom prst="rect">
              <a:avLst/>
            </a:prstGeom>
            <a:solidFill>
              <a:srgbClr val="0033A0">
                <a:lumMod val="75000"/>
              </a:srgbClr>
            </a:solidFill>
            <a:ln w="9525" cap="flat" cmpd="sng" algn="ctr">
              <a:solidFill>
                <a:srgbClr val="003662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6290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76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anose="020B0502040204020203" pitchFamily="34" charset="0"/>
                  <a:cs typeface="Segoe UI" panose="020B0502040204020203" pitchFamily="34" charset="0"/>
                </a:rPr>
                <a:t>Security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F5F853F1-8ED2-6814-65F3-6DA92F0686DD}"/>
              </a:ext>
            </a:extLst>
          </p:cNvPr>
          <p:cNvSpPr/>
          <p:nvPr/>
        </p:nvSpPr>
        <p:spPr>
          <a:xfrm>
            <a:off x="3689640" y="4551900"/>
            <a:ext cx="1344505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~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70% faster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time-to-market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68F18-458E-6027-D05C-35051F27038E}"/>
              </a:ext>
            </a:extLst>
          </p:cNvPr>
          <p:cNvSpPr/>
          <p:nvPr/>
        </p:nvSpPr>
        <p:spPr>
          <a:xfrm>
            <a:off x="5048148" y="4551900"/>
            <a:ext cx="1381585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Improved SLA’s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50+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Self service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catalogue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EDF61D-9F5D-A821-847E-49682C0AF4DC}"/>
              </a:ext>
            </a:extLst>
          </p:cNvPr>
          <p:cNvSpPr/>
          <p:nvPr/>
        </p:nvSpPr>
        <p:spPr>
          <a:xfrm>
            <a:off x="9215521" y="4551900"/>
            <a:ext cx="1247431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~ 30%+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TCO saving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Cloud first adoption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3E1CEA-552A-D4EF-6A9D-1792B2A89467}"/>
              </a:ext>
            </a:extLst>
          </p:cNvPr>
          <p:cNvSpPr/>
          <p:nvPr/>
        </p:nvSpPr>
        <p:spPr>
          <a:xfrm>
            <a:off x="6443731" y="4551900"/>
            <a:ext cx="1385892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Modernize Applications estate – 18 mths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Enable PaaS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0711C9-DB58-8D90-FB14-5CB54EC056C5}"/>
              </a:ext>
            </a:extLst>
          </p:cNvPr>
          <p:cNvSpPr/>
          <p:nvPr/>
        </p:nvSpPr>
        <p:spPr>
          <a:xfrm>
            <a:off x="7829624" y="4551900"/>
            <a:ext cx="1371893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Multi-cloud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Evergreen Infrastructure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A0BC3A-4D9A-5921-0465-C3012CFFACA4}"/>
              </a:ext>
            </a:extLst>
          </p:cNvPr>
          <p:cNvSpPr/>
          <p:nvPr/>
        </p:nvSpPr>
        <p:spPr>
          <a:xfrm>
            <a:off x="10476950" y="4551900"/>
            <a:ext cx="1285849" cy="939013"/>
          </a:xfrm>
          <a:prstGeom prst="rect">
            <a:avLst/>
          </a:prstGeom>
          <a:noFill/>
          <a:ln w="6350" cap="flat" cmpd="sng" algn="ctr">
            <a:solidFill>
              <a:srgbClr val="003662"/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50 + </a:t>
            </a: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Security controls 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DevSecOps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86B9F2B-5ADA-F1F2-BBFF-407FC8F7AA34}"/>
              </a:ext>
            </a:extLst>
          </p:cNvPr>
          <p:cNvSpPr/>
          <p:nvPr/>
        </p:nvSpPr>
        <p:spPr>
          <a:xfrm rot="16200000">
            <a:off x="-222610" y="1674625"/>
            <a:ext cx="14545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0040">
              <a:defRPr/>
            </a:pPr>
            <a:r>
              <a:rPr lang="en-GB" sz="1400" b="1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Centrica  Context</a:t>
            </a: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843C9B7-B9F9-01AE-6305-0E067317B127}"/>
              </a:ext>
            </a:extLst>
          </p:cNvPr>
          <p:cNvSpPr/>
          <p:nvPr/>
        </p:nvSpPr>
        <p:spPr>
          <a:xfrm>
            <a:off x="797266" y="2998414"/>
            <a:ext cx="2542927" cy="2511322"/>
          </a:xfrm>
          <a:prstGeom prst="rect">
            <a:avLst/>
          </a:prstGeom>
          <a:noFill/>
          <a:ln w="635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Unified Hybrid-Cloud providing </a:t>
            </a:r>
            <a:r>
              <a:rPr kumimoji="0" lang="en-GB" sz="14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XaaS</a:t>
            </a: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 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cs"/>
              </a:rPr>
              <a:t>Modernization of Business Services/Apps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Digital Delivery Model </a:t>
            </a: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based on Infrastructure-as-Code</a:t>
            </a:r>
          </a:p>
          <a:p>
            <a:pPr marL="130195" marR="0" lvl="0" indent="-130195" defTabSz="46290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panose="020B0600070205080204" pitchFamily="34" charset="-128"/>
                <a:cs typeface="+mn-cs"/>
              </a:rPr>
              <a:t>Enhanced Security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A0CB62-2BC0-483A-FF2C-627AA1BA8759}"/>
              </a:ext>
            </a:extLst>
          </p:cNvPr>
          <p:cNvSpPr/>
          <p:nvPr/>
        </p:nvSpPr>
        <p:spPr>
          <a:xfrm rot="16200000">
            <a:off x="-192477" y="4089669"/>
            <a:ext cx="1394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0040">
              <a:defRPr/>
            </a:pPr>
            <a:r>
              <a:rPr lang="en-GB" sz="1400" b="1">
                <a:solidFill>
                  <a:srgbClr val="000000"/>
                </a:solidFill>
                <a:cs typeface="Segoe UI" panose="020B0502040204020203" pitchFamily="34" charset="0"/>
              </a:rPr>
              <a:t>Value  Delivered</a:t>
            </a:r>
            <a:endParaRPr lang="en-GB" sz="1400" b="1">
              <a:solidFill>
                <a:srgbClr val="000000"/>
              </a:solidFill>
            </a:endParaRPr>
          </a:p>
        </p:txBody>
      </p:sp>
      <p:sp>
        <p:nvSpPr>
          <p:cNvPr id="49" name="Striped Right Arrow 48">
            <a:extLst>
              <a:ext uri="{FF2B5EF4-FFF2-40B4-BE49-F238E27FC236}">
                <a16:creationId xmlns:a16="http://schemas.microsoft.com/office/drawing/2014/main" id="{71343436-E31A-8BA1-D03E-33A2C7AC526E}"/>
              </a:ext>
            </a:extLst>
          </p:cNvPr>
          <p:cNvSpPr/>
          <p:nvPr/>
        </p:nvSpPr>
        <p:spPr>
          <a:xfrm rot="5400000">
            <a:off x="1857690" y="2527593"/>
            <a:ext cx="489255" cy="452391"/>
          </a:xfrm>
          <a:prstGeom prst="stripedRightArrow">
            <a:avLst/>
          </a:prstGeom>
          <a:solidFill>
            <a:srgbClr val="00006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E5696-A819-9227-D64F-98672F8DEC03}"/>
              </a:ext>
            </a:extLst>
          </p:cNvPr>
          <p:cNvSpPr/>
          <p:nvPr/>
        </p:nvSpPr>
        <p:spPr>
          <a:xfrm>
            <a:off x="812279" y="999393"/>
            <a:ext cx="2569764" cy="1501932"/>
          </a:xfrm>
          <a:prstGeom prst="rect">
            <a:avLst/>
          </a:prstGeom>
          <a:noFill/>
          <a:ln w="635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Rise of the Prosumer and fast changing customer needs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Disruption of tradition ‘Utility’ Model</a:t>
            </a:r>
          </a:p>
          <a:p>
            <a:pPr marL="130195" marR="0" lvl="0" indent="-130195" defTabSz="46290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1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Nimble, ‘Digital Only’ Competition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BB8C26-84C9-BB7D-751D-D46864A3040B}"/>
              </a:ext>
            </a:extLst>
          </p:cNvPr>
          <p:cNvSpPr/>
          <p:nvPr/>
        </p:nvSpPr>
        <p:spPr>
          <a:xfrm>
            <a:off x="5300492" y="2334452"/>
            <a:ext cx="721672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Feb’ 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91AE8BD-44C3-B87F-BD01-5E5C049C82F7}"/>
              </a:ext>
            </a:extLst>
          </p:cNvPr>
          <p:cNvSpPr/>
          <p:nvPr/>
        </p:nvSpPr>
        <p:spPr>
          <a:xfrm>
            <a:off x="4627479" y="2931895"/>
            <a:ext cx="11864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Define approach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3752D27-793B-2E6D-2854-B0631A9730D6}"/>
              </a:ext>
            </a:extLst>
          </p:cNvPr>
          <p:cNvSpPr/>
          <p:nvPr/>
        </p:nvSpPr>
        <p:spPr>
          <a:xfrm>
            <a:off x="5845761" y="1679157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Validate &amp; Envision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6F1F46-4646-AC08-CBE5-28B946957DBF}"/>
              </a:ext>
            </a:extLst>
          </p:cNvPr>
          <p:cNvSpPr/>
          <p:nvPr/>
        </p:nvSpPr>
        <p:spPr>
          <a:xfrm>
            <a:off x="7340079" y="1502479"/>
            <a:ext cx="654346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Jul’ 17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6D03700-20F3-6C66-D6B8-347176EAC0F1}"/>
              </a:ext>
            </a:extLst>
          </p:cNvPr>
          <p:cNvSpPr/>
          <p:nvPr/>
        </p:nvSpPr>
        <p:spPr>
          <a:xfrm>
            <a:off x="7009789" y="1210233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Firm proposal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A4782E9-5EB8-2108-869D-F126CE58DC16}"/>
              </a:ext>
            </a:extLst>
          </p:cNvPr>
          <p:cNvSpPr/>
          <p:nvPr/>
        </p:nvSpPr>
        <p:spPr>
          <a:xfrm>
            <a:off x="8138564" y="2332891"/>
            <a:ext cx="724878" cy="307777"/>
          </a:xfrm>
          <a:prstGeom prst="rect">
            <a:avLst/>
          </a:prstGeom>
          <a:solidFill>
            <a:srgbClr val="FFFFFF"/>
          </a:solidFill>
          <a:ln>
            <a:solidFill>
              <a:srgbClr val="FFFFFF">
                <a:lumMod val="85000"/>
              </a:srgbClr>
            </a:solidFill>
          </a:ln>
        </p:spPr>
        <p:txBody>
          <a:bodyPr wrap="none">
            <a:spAutoFit/>
          </a:bodyPr>
          <a:lstStyle/>
          <a:p>
            <a:pPr marL="0" marR="0" lvl="0" indent="0" defTabSz="6000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8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Segoe UI" panose="020B0502040204020203" pitchFamily="34" charset="0"/>
                <a:cs typeface="Segoe UI" panose="020B0502040204020203" pitchFamily="34" charset="0"/>
              </a:rPr>
              <a:t>Sep’ 17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B03E183-B625-64B9-51E9-5331F4B2138F}"/>
              </a:ext>
            </a:extLst>
          </p:cNvPr>
          <p:cNvSpPr/>
          <p:nvPr/>
        </p:nvSpPr>
        <p:spPr>
          <a:xfrm>
            <a:off x="7296945" y="2898379"/>
            <a:ext cx="135833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694377">
              <a:defRPr/>
            </a:pPr>
            <a:r>
              <a:rPr lang="en-GB" sz="1100" kern="0">
                <a:solidFill>
                  <a:srgbClr val="000000"/>
                </a:solidFill>
                <a:ea typeface="Segoe UI" panose="020B0502040204020203" pitchFamily="34" charset="0"/>
                <a:cs typeface="Segoe UI" panose="020B0502040204020203" pitchFamily="34" charset="0"/>
              </a:rPr>
              <a:t>Contract Signature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2A51A3-DEDC-28C7-EC33-471CD6BAB759}"/>
              </a:ext>
            </a:extLst>
          </p:cNvPr>
          <p:cNvCxnSpPr/>
          <p:nvPr/>
        </p:nvCxnSpPr>
        <p:spPr>
          <a:xfrm flipV="1">
            <a:off x="5484503" y="2643091"/>
            <a:ext cx="3639" cy="50953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E489A70-5EF2-7AAE-888F-03F09AE7A6C8}"/>
              </a:ext>
            </a:extLst>
          </p:cNvPr>
          <p:cNvCxnSpPr/>
          <p:nvPr/>
        </p:nvCxnSpPr>
        <p:spPr>
          <a:xfrm>
            <a:off x="6865243" y="1914695"/>
            <a:ext cx="12695" cy="43869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BB1021E-7235-3D67-D9E7-F92A84B8FD9C}"/>
              </a:ext>
            </a:extLst>
          </p:cNvPr>
          <p:cNvCxnSpPr/>
          <p:nvPr/>
        </p:nvCxnSpPr>
        <p:spPr>
          <a:xfrm flipV="1">
            <a:off x="8365305" y="2633507"/>
            <a:ext cx="3639" cy="50953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68CD8F-2295-10A1-4E9F-CA53708EC3D5}"/>
              </a:ext>
            </a:extLst>
          </p:cNvPr>
          <p:cNvSpPr txBox="1"/>
          <p:nvPr/>
        </p:nvSpPr>
        <p:spPr>
          <a:xfrm>
            <a:off x="5034293" y="5509736"/>
            <a:ext cx="2943291" cy="417000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</a:defRPr>
            </a:lvl1pPr>
          </a:lstStyle>
          <a:p>
            <a:pPr marL="0" marR="0" lvl="0" indent="0" algn="l" defTabSz="91430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Prime Services Integrator </a:t>
            </a: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End to End Ownership</a:t>
            </a:r>
            <a:b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33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GB" b="1" i="0" u="none" strike="noStrike" kern="0" cap="none" spc="0" normalizeH="0" baseline="0" noProof="0">
              <a:ln>
                <a:noFill/>
              </a:ln>
              <a:solidFill>
                <a:srgbClr val="0033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55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C2DF2292-7903-6320-BFF7-544F76E4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80" y="77544"/>
            <a:ext cx="11750360" cy="415872"/>
          </a:xfrm>
        </p:spPr>
        <p:txBody>
          <a:bodyPr anchor="t"/>
          <a:lstStyle/>
          <a:p>
            <a:pPr lvl="0"/>
            <a:r>
              <a:rPr lang="en-US" sz="2200" noProof="0" dirty="0"/>
              <a:t>Case Study - Hybrid Cloud Migration &amp; Management for </a:t>
            </a:r>
            <a:r>
              <a:rPr lang="en-GB" sz="2200" noProof="0" dirty="0"/>
              <a:t>A leading education services provider</a:t>
            </a:r>
            <a:br>
              <a:rPr lang="en-GB" sz="2200" noProof="0" dirty="0"/>
            </a:br>
            <a:r>
              <a:rPr lang="en-GB" sz="2200" noProof="0" dirty="0"/>
              <a:t>(Information Media &amp; Entertainment)</a:t>
            </a:r>
            <a:r>
              <a:rPr lang="en-US" sz="2200" noProof="0" dirty="0"/>
              <a:t> in the United Kingdom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88B5F-084F-981A-882B-E7BD80FFA905}"/>
              </a:ext>
            </a:extLst>
          </p:cNvPr>
          <p:cNvSpPr txBox="1"/>
          <p:nvPr/>
        </p:nvSpPr>
        <p:spPr>
          <a:xfrm>
            <a:off x="354564" y="742794"/>
            <a:ext cx="4125191" cy="5574879"/>
          </a:xfrm>
          <a:prstGeom prst="rect">
            <a:avLst/>
          </a:prstGeom>
          <a:solidFill>
            <a:srgbClr val="FDF1F2">
              <a:alpha val="70000"/>
            </a:srgbClr>
          </a:solidFill>
          <a:ln>
            <a:noFill/>
          </a:ln>
        </p:spPr>
        <p:txBody>
          <a:bodyPr wrap="square" lIns="182880" tIns="182880" rIns="182880" bIns="182880" rtlCol="0" anchor="ctr">
            <a:no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B1181E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Context</a:t>
            </a:r>
          </a:p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Transformation and operations support for more than 500 servers, servicing approx. 100 applications </a:t>
            </a:r>
          </a:p>
          <a:p>
            <a:pPr defTabSz="609570">
              <a:spcBef>
                <a:spcPts val="800"/>
              </a:spcBef>
              <a:defRPr/>
            </a:pPr>
            <a:r>
              <a:rPr lang="en-US" sz="1400" b="1" dirty="0">
                <a:solidFill>
                  <a:srgbClr val="B1181E"/>
                </a:solidFill>
                <a:latin typeface="Calibri" panose="020F0502020204030204"/>
                <a:cs typeface="Calibri" panose="020F0502020204030204" pitchFamily="34" charset="0"/>
              </a:rPr>
              <a:t>Business challenge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Data center lease coming to an end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Save costs by reducing Data </a:t>
            </a:r>
            <a:r>
              <a:rPr kumimoji="0" lang="en-GB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Center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 footprint via consolidating hardware, software and services refresh cycles 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Legacy IT estate with considerable obsolete applications and infrastructure. </a:t>
            </a: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Provisioning and management of diverse and complex applications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Minimize system management overhead costs &amp; simplify management of the web hosting infrastructure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Require complete administrative control of the application environment – governance &amp; compliance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  <a:t>Dependency on a number of systems in the internal network for data, process, and administrative interfaces</a:t>
            </a:r>
            <a:b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 panose="020F0502020204030204" pitchFamily="34" charset="0"/>
              </a:rPr>
            </a:b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 pitchFamily="34" charset="0"/>
            </a:endParaRPr>
          </a:p>
          <a:p>
            <a:pPr defTabSz="609570">
              <a:spcBef>
                <a:spcPts val="800"/>
              </a:spcBef>
              <a:defRPr/>
            </a:pPr>
            <a:r>
              <a:rPr lang="en-US" sz="1400" b="1" dirty="0">
                <a:solidFill>
                  <a:srgbClr val="B1181E"/>
                </a:solidFill>
                <a:latin typeface="Calibri" panose="020F0502020204030204"/>
                <a:cs typeface="Calibri" panose="020F0502020204030204" pitchFamily="34" charset="0"/>
              </a:rPr>
              <a:t>Solution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Hybrid architecture integrating components from existing environment. Introducing standard foundation design and implementation of Network hub and spoke model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Various configuration adopted based on economics for dev, test, performance environment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Centralized 24x7 Infrastructure monitoring and alert. Centralized backup solution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Architecting to meet the IO performance requirement of batch processing environment</a:t>
            </a:r>
          </a:p>
          <a:p>
            <a:pPr marL="233363" marR="0" lvl="0" indent="-233363" algn="l" defTabSz="60957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Segoe UI" panose="020B0502040204020203" pitchFamily="34" charset="0"/>
                <a:cs typeface="Calibri" panose="020F0502020204030204" pitchFamily="34" charset="0"/>
              </a:rPr>
              <a:t>Automated Application deployment and Infrastructure provisioning using re-usable Infrastructure-as-code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A120E1-A631-DDC6-25B7-4A8FFBD7E382}"/>
              </a:ext>
            </a:extLst>
          </p:cNvPr>
          <p:cNvGrpSpPr/>
          <p:nvPr/>
        </p:nvGrpSpPr>
        <p:grpSpPr>
          <a:xfrm>
            <a:off x="4773301" y="742793"/>
            <a:ext cx="7286270" cy="5574879"/>
            <a:chOff x="4658651" y="964459"/>
            <a:chExt cx="6874404" cy="4917848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83C8E079-510C-903D-0630-27E4F3EAEF16}"/>
                </a:ext>
              </a:extLst>
            </p:cNvPr>
            <p:cNvSpPr/>
            <p:nvPr/>
          </p:nvSpPr>
          <p:spPr>
            <a:xfrm>
              <a:off x="4658651" y="964459"/>
              <a:ext cx="2059161" cy="167794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500+ VM’s across delivered using Hybrid Cloud environments(Azure and AWS)  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Infrastructure management of more than 100 hosted critical Applications across AWS and Azure</a:t>
              </a:r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8DE8D6CC-C5C3-B6EE-1B4C-89EA21293363}"/>
                </a:ext>
              </a:extLst>
            </p:cNvPr>
            <p:cNvSpPr/>
            <p:nvPr/>
          </p:nvSpPr>
          <p:spPr>
            <a:xfrm>
              <a:off x="4658651" y="2642407"/>
              <a:ext cx="2059161" cy="520134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Hyper-scale</a:t>
              </a:r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46170DF-4438-AB7D-EA78-094E59950E20}"/>
                </a:ext>
              </a:extLst>
            </p:cNvPr>
            <p:cNvSpPr/>
            <p:nvPr/>
          </p:nvSpPr>
          <p:spPr>
            <a:xfrm>
              <a:off x="7066273" y="964459"/>
              <a:ext cx="2059161" cy="167794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Automation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SLA based cloud sizing and application integration to give the right context.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Scale to volume, On-demand instances based on number of user requests.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Increase in operational efficiency; </a:t>
              </a:r>
              <a:r>
                <a:rPr kumimoji="0" lang="en-US" sz="11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opex</a:t>
              </a: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 driven model for hosting and environment management</a:t>
              </a: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4DB45D4B-BEF5-55C3-51EB-EE69DC5907DF}"/>
                </a:ext>
              </a:extLst>
            </p:cNvPr>
            <p:cNvSpPr/>
            <p:nvPr/>
          </p:nvSpPr>
          <p:spPr>
            <a:xfrm>
              <a:off x="7066273" y="2642405"/>
              <a:ext cx="2059161" cy="520136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Operational Resilience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B298C30E-F000-A598-8258-38EC38B7971D}"/>
                </a:ext>
              </a:extLst>
            </p:cNvPr>
            <p:cNvSpPr/>
            <p:nvPr/>
          </p:nvSpPr>
          <p:spPr>
            <a:xfrm>
              <a:off x="9473894" y="964459"/>
              <a:ext cx="2059161" cy="1677947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 Financial savings; overcame capacity limitations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No upfront environment costs to be paid and rapid provisioning. Flexibility on reservation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Switch off Non production environments during off business hours</a:t>
              </a:r>
            </a:p>
            <a:p>
              <a:pPr marL="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Scaling down Infrastructure size as per actual utilization</a:t>
              </a:r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7CA9F032-3C90-238D-8076-4E0F3CAFEBDF}"/>
                </a:ext>
              </a:extLst>
            </p:cNvPr>
            <p:cNvSpPr/>
            <p:nvPr/>
          </p:nvSpPr>
          <p:spPr>
            <a:xfrm>
              <a:off x="9473894" y="2642407"/>
              <a:ext cx="2059161" cy="520135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Cost Avoidance</a:t>
              </a:r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30529A32-735A-4A58-BC06-93C37363A4CC}"/>
                </a:ext>
              </a:extLst>
            </p:cNvPr>
            <p:cNvSpPr/>
            <p:nvPr/>
          </p:nvSpPr>
          <p:spPr>
            <a:xfrm>
              <a:off x="4658651" y="3684225"/>
              <a:ext cx="2059161" cy="1699811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Automation and </a:t>
              </a:r>
              <a:r>
                <a:rPr kumimoji="0" lang="en-GB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Containerisation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Cloud suitability assessment and leverage 6R migration strategy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Building CICD pipeline for automated build and deployment</a:t>
              </a:r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DC1A5188-5FE7-6AC3-D079-4DCF86E4545F}"/>
                </a:ext>
              </a:extLst>
            </p:cNvPr>
            <p:cNvSpPr/>
            <p:nvPr/>
          </p:nvSpPr>
          <p:spPr>
            <a:xfrm>
              <a:off x="4658651" y="5384037"/>
              <a:ext cx="2059161" cy="498269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Application </a:t>
              </a:r>
            </a:p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Modernization</a:t>
              </a: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578AC2E4-E752-8B05-3712-17CB0AF2D147}"/>
                </a:ext>
              </a:extLst>
            </p:cNvPr>
            <p:cNvSpPr/>
            <p:nvPr/>
          </p:nvSpPr>
          <p:spPr>
            <a:xfrm>
              <a:off x="7066273" y="3684225"/>
              <a:ext cx="2059161" cy="1699813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Provisioning time reduced from months to hours , providing business agility.</a:t>
              </a: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ＭＳ Ｐゴシック" pitchFamily="-12" charset="-128"/>
                  <a:cs typeface="ＭＳ Ｐゴシック" pitchFamily="-12" charset="-128"/>
                </a:rPr>
                <a:t>Achieving  business agility, scalability, reduced cost  &amp; operational efficiencies.</a:t>
              </a: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083D54B3-501A-687F-8D7B-06BA06D974D2}"/>
                </a:ext>
              </a:extLst>
            </p:cNvPr>
            <p:cNvSpPr/>
            <p:nvPr/>
          </p:nvSpPr>
          <p:spPr>
            <a:xfrm>
              <a:off x="7066273" y="5384039"/>
              <a:ext cx="2059161" cy="498267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3A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Business Agility</a:t>
              </a:r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3B0EADD6-0049-8618-EF3B-E59FF050B1B7}"/>
                </a:ext>
              </a:extLst>
            </p:cNvPr>
            <p:cNvSpPr/>
            <p:nvPr/>
          </p:nvSpPr>
          <p:spPr>
            <a:xfrm>
              <a:off x="9473894" y="3684225"/>
              <a:ext cx="2059161" cy="1699815"/>
            </a:xfrm>
            <a:custGeom>
              <a:avLst/>
              <a:gdLst>
                <a:gd name="connsiteX0" fmla="*/ 122970 w 2059161"/>
                <a:gd name="connsiteY0" fmla="*/ 0 h 1537120"/>
                <a:gd name="connsiteX1" fmla="*/ 1936191 w 2059161"/>
                <a:gd name="connsiteY1" fmla="*/ 0 h 1537120"/>
                <a:gd name="connsiteX2" fmla="*/ 2059161 w 2059161"/>
                <a:gd name="connsiteY2" fmla="*/ 122970 h 1537120"/>
                <a:gd name="connsiteX3" fmla="*/ 2059161 w 2059161"/>
                <a:gd name="connsiteY3" fmla="*/ 1537120 h 1537120"/>
                <a:gd name="connsiteX4" fmla="*/ 2059161 w 2059161"/>
                <a:gd name="connsiteY4" fmla="*/ 1537120 h 1537120"/>
                <a:gd name="connsiteX5" fmla="*/ 0 w 2059161"/>
                <a:gd name="connsiteY5" fmla="*/ 1537120 h 1537120"/>
                <a:gd name="connsiteX6" fmla="*/ 0 w 2059161"/>
                <a:gd name="connsiteY6" fmla="*/ 1537120 h 1537120"/>
                <a:gd name="connsiteX7" fmla="*/ 0 w 2059161"/>
                <a:gd name="connsiteY7" fmla="*/ 122970 h 1537120"/>
                <a:gd name="connsiteX8" fmla="*/ 122970 w 2059161"/>
                <a:gd name="connsiteY8" fmla="*/ 0 h 153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59161" h="1537120">
                  <a:moveTo>
                    <a:pt x="122970" y="0"/>
                  </a:moveTo>
                  <a:lnTo>
                    <a:pt x="1936191" y="0"/>
                  </a:lnTo>
                  <a:cubicBezTo>
                    <a:pt x="2004105" y="0"/>
                    <a:pt x="2059161" y="55056"/>
                    <a:pt x="2059161" y="122970"/>
                  </a:cubicBezTo>
                  <a:lnTo>
                    <a:pt x="2059161" y="1537120"/>
                  </a:lnTo>
                  <a:lnTo>
                    <a:pt x="2059161" y="1537120"/>
                  </a:lnTo>
                  <a:lnTo>
                    <a:pt x="0" y="1537120"/>
                  </a:lnTo>
                  <a:lnTo>
                    <a:pt x="0" y="1537120"/>
                  </a:lnTo>
                  <a:lnTo>
                    <a:pt x="0" y="122970"/>
                  </a:lnTo>
                  <a:cubicBezTo>
                    <a:pt x="0" y="55056"/>
                    <a:pt x="55056" y="0"/>
                    <a:pt x="122970" y="0"/>
                  </a:cubicBezTo>
                  <a:close/>
                </a:path>
              </a:pathLst>
            </a:custGeom>
            <a:solidFill>
              <a:srgbClr val="FFFFFF">
                <a:alpha val="90000"/>
                <a:hueOff val="0"/>
                <a:satOff val="0"/>
                <a:lumOff val="0"/>
                <a:alphaOff val="0"/>
              </a:srgb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182880" tIns="81737" rIns="182880" bIns="15240" numCol="1" spcCol="1270" anchor="t" anchorCtr="0">
              <a:noAutofit/>
            </a:bodyPr>
            <a:lstStyle/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Improved Security posture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Leveraging Cloud Native Security services (WAF/Shield, Certificate manager etc.)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Leveraging Network Log Analysis and centralized Log Management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Data encryption on sensitive data</a:t>
              </a:r>
            </a:p>
            <a:p>
              <a:pPr marL="114300" marR="0" lvl="1" indent="-114300" algn="l" defTabSz="533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Role based access control management and two factor authentication</a:t>
              </a:r>
            </a:p>
          </p:txBody>
        </p:sp>
        <p:sp>
          <p:nvSpPr>
            <p:cNvPr id="17" name="Freeform 23">
              <a:extLst>
                <a:ext uri="{FF2B5EF4-FFF2-40B4-BE49-F238E27FC236}">
                  <a16:creationId xmlns:a16="http://schemas.microsoft.com/office/drawing/2014/main" id="{57708C50-A94E-F19B-DD36-5EFA18F88321}"/>
                </a:ext>
              </a:extLst>
            </p:cNvPr>
            <p:cNvSpPr/>
            <p:nvPr/>
          </p:nvSpPr>
          <p:spPr>
            <a:xfrm>
              <a:off x="9473894" y="5384041"/>
              <a:ext cx="2059161" cy="498266"/>
            </a:xfrm>
            <a:custGeom>
              <a:avLst/>
              <a:gdLst>
                <a:gd name="connsiteX0" fmla="*/ 0 w 2059161"/>
                <a:gd name="connsiteY0" fmla="*/ 0 h 660961"/>
                <a:gd name="connsiteX1" fmla="*/ 2059161 w 2059161"/>
                <a:gd name="connsiteY1" fmla="*/ 0 h 660961"/>
                <a:gd name="connsiteX2" fmla="*/ 2059161 w 2059161"/>
                <a:gd name="connsiteY2" fmla="*/ 660961 h 660961"/>
                <a:gd name="connsiteX3" fmla="*/ 0 w 2059161"/>
                <a:gd name="connsiteY3" fmla="*/ 660961 h 660961"/>
                <a:gd name="connsiteX4" fmla="*/ 0 w 2059161"/>
                <a:gd name="connsiteY4" fmla="*/ 0 h 66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9161" h="660961">
                  <a:moveTo>
                    <a:pt x="0" y="0"/>
                  </a:moveTo>
                  <a:lnTo>
                    <a:pt x="2059161" y="0"/>
                  </a:lnTo>
                  <a:lnTo>
                    <a:pt x="2059161" y="660961"/>
                  </a:lnTo>
                  <a:lnTo>
                    <a:pt x="0" y="6609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spcFirstLastPara="0" vert="horz" wrap="square" lIns="91440" tIns="0" rIns="0" bIns="0" numCol="1" spcCol="1270" anchor="ctr" anchorCtr="0">
              <a:noAutofit/>
            </a:bodyPr>
            <a:lstStyle/>
            <a:p>
              <a:pPr marL="0" marR="0" lvl="0" indent="0" defTabSz="6667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Calibri" panose="020F0502020204030204" pitchFamily="34" charset="0"/>
                </a:rPr>
                <a:t>Security</a:t>
              </a:r>
            </a:p>
          </p:txBody>
        </p:sp>
      </p:grpSp>
      <p:pic>
        <p:nvPicPr>
          <p:cNvPr id="18" name="Picture 2" descr="YottaStor — Alliance Technology Group">
            <a:extLst>
              <a:ext uri="{FF2B5EF4-FFF2-40B4-BE49-F238E27FC236}">
                <a16:creationId xmlns:a16="http://schemas.microsoft.com/office/drawing/2014/main" id="{694CD69A-9A42-9FD7-F0B4-BB246873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16" y="2665999"/>
            <a:ext cx="476772" cy="476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esilience Icons - Download Free Vector Icons | Noun Project">
            <a:extLst>
              <a:ext uri="{FF2B5EF4-FFF2-40B4-BE49-F238E27FC236}">
                <a16:creationId xmlns:a16="http://schemas.microsoft.com/office/drawing/2014/main" id="{42BFC1EF-FADF-7316-FBAC-7196E324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467" y="2789843"/>
            <a:ext cx="283166" cy="283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avings Icon #341032 - Free Icons Library">
            <a:extLst>
              <a:ext uri="{FF2B5EF4-FFF2-40B4-BE49-F238E27FC236}">
                <a16:creationId xmlns:a16="http://schemas.microsoft.com/office/drawing/2014/main" id="{47CE0740-F10B-6976-F873-A60E70E48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759" y="2771887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Modernization Icons - Download Free Vector Icons | Noun Project">
            <a:extLst>
              <a:ext uri="{FF2B5EF4-FFF2-40B4-BE49-F238E27FC236}">
                <a16:creationId xmlns:a16="http://schemas.microsoft.com/office/drawing/2014/main" id="{39481BD2-68C5-6340-67C9-92B19492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237" y="5827959"/>
            <a:ext cx="414583" cy="4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Agile - Free business and finance icons">
            <a:extLst>
              <a:ext uri="{FF2B5EF4-FFF2-40B4-BE49-F238E27FC236}">
                <a16:creationId xmlns:a16="http://schemas.microsoft.com/office/drawing/2014/main" id="{91885C46-B462-8281-110D-1A9AD85C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907" y="5784004"/>
            <a:ext cx="495120" cy="49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Free Icon | Security">
            <a:extLst>
              <a:ext uri="{FF2B5EF4-FFF2-40B4-BE49-F238E27FC236}">
                <a16:creationId xmlns:a16="http://schemas.microsoft.com/office/drawing/2014/main" id="{A04F0A04-D00B-D3FC-3ECF-8FB99F27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68" y="5852498"/>
            <a:ext cx="371991" cy="37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Slide Number Placeholder 20">
            <a:extLst>
              <a:ext uri="{FF2B5EF4-FFF2-40B4-BE49-F238E27FC236}">
                <a16:creationId xmlns:a16="http://schemas.microsoft.com/office/drawing/2014/main" id="{8982C3DE-E1FF-D752-6966-1B67A2B41039}"/>
              </a:ext>
            </a:extLst>
          </p:cNvPr>
          <p:cNvSpPr txBox="1">
            <a:spLocks/>
          </p:cNvSpPr>
          <p:nvPr/>
        </p:nvSpPr>
        <p:spPr>
          <a:xfrm>
            <a:off x="477566" y="6494446"/>
            <a:ext cx="310926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7"/>
            <a:fld id="{2EFEF571-C9B4-4D92-A7F7-315B894862A8}" type="slidenum">
              <a:rPr lang="en-US" smtClean="0"/>
              <a:pPr defTabSz="609537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E48B-7AA1-45E1-A330-F8ECD340D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" y="152859"/>
            <a:ext cx="11222736" cy="828040"/>
          </a:xfrm>
        </p:spPr>
        <p:txBody>
          <a:bodyPr/>
          <a:lstStyle/>
          <a:p>
            <a:r>
              <a:rPr lang="en-GB" dirty="0"/>
              <a:t>Cloud Migrate Strategy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17B2AC-AAE2-4F25-9B03-EFEB3C1EAE0C}"/>
              </a:ext>
            </a:extLst>
          </p:cNvPr>
          <p:cNvSpPr/>
          <p:nvPr/>
        </p:nvSpPr>
        <p:spPr>
          <a:xfrm>
            <a:off x="843280" y="2118360"/>
            <a:ext cx="2540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/>
              <a:t>Application</a:t>
            </a:r>
          </a:p>
          <a:p>
            <a:pPr algn="ctr"/>
            <a:r>
              <a:rPr lang="en-GB" dirty="0"/>
              <a:t>Discover/assess/</a:t>
            </a:r>
          </a:p>
          <a:p>
            <a:pPr algn="ctr"/>
            <a:r>
              <a:rPr lang="en-GB" dirty="0"/>
              <a:t>prioritize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1BB7A5D7-EDD5-4FB9-8C7C-C603DDA584E0}"/>
              </a:ext>
            </a:extLst>
          </p:cNvPr>
          <p:cNvSpPr/>
          <p:nvPr/>
        </p:nvSpPr>
        <p:spPr>
          <a:xfrm>
            <a:off x="3525520" y="1341120"/>
            <a:ext cx="2123440" cy="1132840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4A0040-B905-4A03-9941-08F4FB3E8028}"/>
              </a:ext>
            </a:extLst>
          </p:cNvPr>
          <p:cNvSpPr txBox="1"/>
          <p:nvPr/>
        </p:nvSpPr>
        <p:spPr>
          <a:xfrm>
            <a:off x="4445000" y="746761"/>
            <a:ext cx="191008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Rehosting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Lift &amp; Shift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F9F7BDCC-ABC9-49DF-9D6C-2D932A359B53}"/>
              </a:ext>
            </a:extLst>
          </p:cNvPr>
          <p:cNvSpPr/>
          <p:nvPr/>
        </p:nvSpPr>
        <p:spPr>
          <a:xfrm>
            <a:off x="3515360" y="2362200"/>
            <a:ext cx="3373120" cy="904240"/>
          </a:xfrm>
          <a:prstGeom prst="bentUpArrow">
            <a:avLst/>
          </a:prstGeom>
          <a:solidFill>
            <a:srgbClr val="C08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2F9D0-235D-419E-9257-CEAB4198F606}"/>
              </a:ext>
            </a:extLst>
          </p:cNvPr>
          <p:cNvSpPr txBox="1"/>
          <p:nvPr/>
        </p:nvSpPr>
        <p:spPr>
          <a:xfrm>
            <a:off x="5943600" y="1660278"/>
            <a:ext cx="281432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rgbClr val="FF0000"/>
                </a:solidFill>
              </a:rPr>
              <a:t>Replatforming</a:t>
            </a:r>
          </a:p>
          <a:p>
            <a:pPr algn="l"/>
            <a:r>
              <a:rPr lang="en-GB" sz="1400" dirty="0">
                <a:solidFill>
                  <a:srgbClr val="FF0000"/>
                </a:solidFill>
              </a:rPr>
              <a:t>Lift &amp; Shift + Services</a:t>
            </a:r>
            <a:endParaRPr lang="en-GB" sz="1000" dirty="0">
              <a:solidFill>
                <a:srgbClr val="FF0000"/>
              </a:solidFill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53D0CA7-4FEE-4A02-9173-ED646C0DFE82}"/>
              </a:ext>
            </a:extLst>
          </p:cNvPr>
          <p:cNvSpPr/>
          <p:nvPr/>
        </p:nvSpPr>
        <p:spPr>
          <a:xfrm>
            <a:off x="3515360" y="2934678"/>
            <a:ext cx="5034280" cy="969397"/>
          </a:xfrm>
          <a:prstGeom prst="bentUpArrow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D7A60-698A-4B8E-BC56-FC94AD8D6CCB}"/>
              </a:ext>
            </a:extLst>
          </p:cNvPr>
          <p:cNvSpPr txBox="1"/>
          <p:nvPr/>
        </p:nvSpPr>
        <p:spPr>
          <a:xfrm>
            <a:off x="8417560" y="2119070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Repurchasing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Replace existing application introducing a standard solution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D87E553-5235-4BAB-80C2-E59B54314DC5}"/>
              </a:ext>
            </a:extLst>
          </p:cNvPr>
          <p:cNvSpPr/>
          <p:nvPr/>
        </p:nvSpPr>
        <p:spPr>
          <a:xfrm>
            <a:off x="3525520" y="4072606"/>
            <a:ext cx="5283202" cy="4804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EAFBC-9D6A-4529-8D21-049B13505861}"/>
              </a:ext>
            </a:extLst>
          </p:cNvPr>
          <p:cNvSpPr txBox="1"/>
          <p:nvPr/>
        </p:nvSpPr>
        <p:spPr>
          <a:xfrm>
            <a:off x="8950962" y="3953124"/>
            <a:ext cx="3642360" cy="9233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Refactoring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Refusal of code and development 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of a new application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F673F2D0-D564-4CB3-A10E-7A3B49B9BAD4}"/>
              </a:ext>
            </a:extLst>
          </p:cNvPr>
          <p:cNvSpPr/>
          <p:nvPr/>
        </p:nvSpPr>
        <p:spPr>
          <a:xfrm flipV="1">
            <a:off x="3525520" y="4683441"/>
            <a:ext cx="3474720" cy="1028561"/>
          </a:xfrm>
          <a:prstGeom prst="bentUpArrow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A366505D-D8C0-4A7D-9AAA-06B401B0E921}"/>
              </a:ext>
            </a:extLst>
          </p:cNvPr>
          <p:cNvSpPr/>
          <p:nvPr/>
        </p:nvSpPr>
        <p:spPr>
          <a:xfrm flipV="1">
            <a:off x="3515360" y="5262560"/>
            <a:ext cx="2265680" cy="1028561"/>
          </a:xfrm>
          <a:prstGeom prst="bent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1175A-E434-4DFF-B9C4-33C161F58309}"/>
              </a:ext>
            </a:extLst>
          </p:cNvPr>
          <p:cNvSpPr txBox="1"/>
          <p:nvPr/>
        </p:nvSpPr>
        <p:spPr>
          <a:xfrm>
            <a:off x="7129782" y="5734974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Retire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F3212E-627D-4DE1-9B49-101641758E68}"/>
              </a:ext>
            </a:extLst>
          </p:cNvPr>
          <p:cNvSpPr txBox="1"/>
          <p:nvPr/>
        </p:nvSpPr>
        <p:spPr>
          <a:xfrm>
            <a:off x="5648960" y="6088917"/>
            <a:ext cx="3642360" cy="70788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GB" sz="3200" dirty="0">
                <a:solidFill>
                  <a:schemeClr val="tx2"/>
                </a:solidFill>
              </a:rPr>
              <a:t>Retain</a:t>
            </a:r>
          </a:p>
          <a:p>
            <a:pPr algn="l"/>
            <a:r>
              <a:rPr lang="en-GB" sz="1400" dirty="0">
                <a:solidFill>
                  <a:schemeClr val="tx2"/>
                </a:solidFill>
              </a:rPr>
              <a:t>No Action</a:t>
            </a:r>
            <a:endParaRPr lang="en-GB" sz="10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AD66AC-A21D-ECDB-2C04-BBB2DBDF7916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9F0D63-17F4-D31B-0191-825C7CB1B1A8}"/>
              </a:ext>
            </a:extLst>
          </p:cNvPr>
          <p:cNvSpPr/>
          <p:nvPr/>
        </p:nvSpPr>
        <p:spPr>
          <a:xfrm>
            <a:off x="10046987" y="6152775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Business Benefits</a:t>
            </a:r>
            <a:br>
              <a:rPr lang="en-GB" i="1" dirty="0"/>
            </a:br>
            <a:endParaRPr lang="en-US" sz="2400" dirty="0">
              <a:latin typeface="+mn-lt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2450194" y="3943018"/>
            <a:ext cx="1714803" cy="1323683"/>
            <a:chOff x="2243645" y="4446791"/>
            <a:chExt cx="1714803" cy="1323683"/>
          </a:xfrm>
        </p:grpSpPr>
        <p:grpSp>
          <p:nvGrpSpPr>
            <p:cNvPr id="68" name="Group 67"/>
            <p:cNvGrpSpPr/>
            <p:nvPr/>
          </p:nvGrpSpPr>
          <p:grpSpPr>
            <a:xfrm>
              <a:off x="2566906" y="4446791"/>
              <a:ext cx="1068280" cy="1068281"/>
              <a:chOff x="3325293" y="4299208"/>
              <a:chExt cx="1227909" cy="1227909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325293" y="4299208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2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02816" y="4638842"/>
                <a:ext cx="672862" cy="548640"/>
              </a:xfrm>
              <a:prstGeom prst="rect">
                <a:avLst/>
              </a:prstGeom>
            </p:spPr>
          </p:pic>
        </p:grpSp>
        <p:sp>
          <p:nvSpPr>
            <p:cNvPr id="53" name="Rectangle 52"/>
            <p:cNvSpPr/>
            <p:nvPr/>
          </p:nvSpPr>
          <p:spPr>
            <a:xfrm>
              <a:off x="2243645" y="5493475"/>
              <a:ext cx="171480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DevSecOps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409204" y="3952247"/>
            <a:ext cx="1614151" cy="1333918"/>
            <a:chOff x="4259751" y="4369027"/>
            <a:chExt cx="1614151" cy="1333918"/>
          </a:xfrm>
        </p:grpSpPr>
        <p:sp>
          <p:nvSpPr>
            <p:cNvPr id="55" name="Oval 54"/>
            <p:cNvSpPr/>
            <p:nvPr/>
          </p:nvSpPr>
          <p:spPr>
            <a:xfrm>
              <a:off x="4532686" y="4369027"/>
              <a:ext cx="1068280" cy="1068281"/>
            </a:xfrm>
            <a:prstGeom prst="ellipse">
              <a:avLst/>
            </a:prstGeom>
            <a:solidFill>
              <a:srgbClr val="0085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259751" y="5425946"/>
              <a:ext cx="1614151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</a:pPr>
              <a:r>
                <a:rPr lang="en-US" sz="1200" b="1" kern="0" dirty="0">
                  <a:solidFill>
                    <a:schemeClr val="tx2"/>
                  </a:solidFill>
                </a:rPr>
                <a:t>Auto Scaling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14984" y="3887808"/>
            <a:ext cx="1714803" cy="1604273"/>
            <a:chOff x="369264" y="4470061"/>
            <a:chExt cx="1714803" cy="1604273"/>
          </a:xfrm>
        </p:grpSpPr>
        <p:grpSp>
          <p:nvGrpSpPr>
            <p:cNvPr id="66" name="Group 65"/>
            <p:cNvGrpSpPr/>
            <p:nvPr/>
          </p:nvGrpSpPr>
          <p:grpSpPr>
            <a:xfrm>
              <a:off x="692525" y="4470061"/>
              <a:ext cx="1068280" cy="1068281"/>
              <a:chOff x="1103043" y="4325955"/>
              <a:chExt cx="1227909" cy="1227909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1103043" y="4325955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3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0656" y="4555226"/>
                <a:ext cx="725487" cy="731583"/>
              </a:xfrm>
              <a:prstGeom prst="rect">
                <a:avLst/>
              </a:prstGeom>
            </p:spPr>
          </p:pic>
        </p:grpSp>
        <p:sp>
          <p:nvSpPr>
            <p:cNvPr id="60" name="Rectangle 59"/>
            <p:cNvSpPr/>
            <p:nvPr/>
          </p:nvSpPr>
          <p:spPr>
            <a:xfrm>
              <a:off x="369264" y="5535725"/>
              <a:ext cx="1714803" cy="5386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Self-Service Models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And Automations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206602" y="3900846"/>
            <a:ext cx="1714803" cy="1529946"/>
            <a:chOff x="6418314" y="4369027"/>
            <a:chExt cx="1714803" cy="1529946"/>
          </a:xfrm>
        </p:grpSpPr>
        <p:sp>
          <p:nvSpPr>
            <p:cNvPr id="63" name="Rectangle 62"/>
            <p:cNvSpPr/>
            <p:nvPr/>
          </p:nvSpPr>
          <p:spPr>
            <a:xfrm>
              <a:off x="6418314" y="5437308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Self-healing Environments</a:t>
              </a: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6741575" y="4369027"/>
              <a:ext cx="1068280" cy="1068281"/>
              <a:chOff x="7995059" y="4209824"/>
              <a:chExt cx="1227909" cy="1227909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7995059" y="4209824"/>
                <a:ext cx="1227909" cy="1227909"/>
              </a:xfrm>
              <a:prstGeom prst="ellipse">
                <a:avLst/>
              </a:prstGeom>
              <a:solidFill>
                <a:srgbClr val="00268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65" name="Picture 64"/>
              <p:cNvPicPr>
                <a:picLocks noChangeAspect="1"/>
              </p:cNvPicPr>
              <p:nvPr/>
            </p:nvPicPr>
            <p:blipFill>
              <a:blip r:embed="rId4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8164" y="4522929"/>
                <a:ext cx="601699" cy="601699"/>
              </a:xfrm>
              <a:prstGeom prst="rect">
                <a:avLst/>
              </a:prstGeom>
            </p:spPr>
          </p:pic>
        </p:grpSp>
      </p:grpSp>
      <p:grpSp>
        <p:nvGrpSpPr>
          <p:cNvPr id="87" name="Group 86"/>
          <p:cNvGrpSpPr/>
          <p:nvPr/>
        </p:nvGrpSpPr>
        <p:grpSpPr>
          <a:xfrm>
            <a:off x="10277021" y="3935949"/>
            <a:ext cx="1714803" cy="1551181"/>
            <a:chOff x="8353923" y="4380394"/>
            <a:chExt cx="1714803" cy="1551181"/>
          </a:xfrm>
        </p:grpSpPr>
        <p:grpSp>
          <p:nvGrpSpPr>
            <p:cNvPr id="77" name="Group 76"/>
            <p:cNvGrpSpPr/>
            <p:nvPr/>
          </p:nvGrpSpPr>
          <p:grpSpPr>
            <a:xfrm>
              <a:off x="8677184" y="4380394"/>
              <a:ext cx="1068280" cy="1068281"/>
              <a:chOff x="10179635" y="4222890"/>
              <a:chExt cx="1227909" cy="1227909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0179635" y="4222890"/>
                <a:ext cx="1227909" cy="1227909"/>
              </a:xfrm>
              <a:prstGeom prst="ellipse">
                <a:avLst/>
              </a:prstGeom>
              <a:solidFill>
                <a:srgbClr val="0085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pic>
            <p:nvPicPr>
              <p:cNvPr id="75" name="Picture 74"/>
              <p:cNvPicPr>
                <a:picLocks noChangeAspect="1"/>
              </p:cNvPicPr>
              <p:nvPr/>
            </p:nvPicPr>
            <p:blipFill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9720" y="4472634"/>
                <a:ext cx="727738" cy="728421"/>
              </a:xfrm>
              <a:prstGeom prst="rect">
                <a:avLst/>
              </a:prstGeom>
            </p:spPr>
          </p:pic>
        </p:grpSp>
        <p:sp>
          <p:nvSpPr>
            <p:cNvPr id="76" name="Rectangle 75"/>
            <p:cNvSpPr/>
            <p:nvPr/>
          </p:nvSpPr>
          <p:spPr>
            <a:xfrm>
              <a:off x="8353923" y="546991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Comprehensive Governance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3233581" y="1101240"/>
            <a:ext cx="1557121" cy="2233275"/>
            <a:chOff x="3411921" y="1113367"/>
            <a:chExt cx="1557121" cy="2233275"/>
          </a:xfrm>
        </p:grpSpPr>
        <p:sp>
          <p:nvSpPr>
            <p:cNvPr id="23" name="Rectangle 22"/>
            <p:cNvSpPr/>
            <p:nvPr/>
          </p:nvSpPr>
          <p:spPr>
            <a:xfrm>
              <a:off x="3411921" y="2192480"/>
              <a:ext cx="1557121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Business Resiliency 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‘Always On’ Business Availability </a:t>
              </a: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3530074" y="1113367"/>
              <a:ext cx="1320817" cy="1079706"/>
              <a:chOff x="3076864" y="1024897"/>
              <a:chExt cx="1671921" cy="1366716"/>
            </a:xfrm>
          </p:grpSpPr>
          <p:sp>
            <p:nvSpPr>
              <p:cNvPr id="7" name="Hexagon 6"/>
              <p:cNvSpPr/>
              <p:nvPr/>
            </p:nvSpPr>
            <p:spPr>
              <a:xfrm>
                <a:off x="3076864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6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9762" y="1325240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3" name="Group 82"/>
          <p:cNvGrpSpPr/>
          <p:nvPr/>
        </p:nvGrpSpPr>
        <p:grpSpPr>
          <a:xfrm>
            <a:off x="7746027" y="1101240"/>
            <a:ext cx="1573850" cy="1807548"/>
            <a:chOff x="7115900" y="1113367"/>
            <a:chExt cx="1573850" cy="1807548"/>
          </a:xfrm>
        </p:grpSpPr>
        <p:sp>
          <p:nvSpPr>
            <p:cNvPr id="25" name="Rectangle 24"/>
            <p:cNvSpPr/>
            <p:nvPr/>
          </p:nvSpPr>
          <p:spPr>
            <a:xfrm>
              <a:off x="7115900" y="2166862"/>
              <a:ext cx="1573850" cy="7540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Cost Optimized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Financial Models for greater Predictability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7219020" y="1113367"/>
              <a:ext cx="1320817" cy="1079706"/>
              <a:chOff x="7665327" y="1024897"/>
              <a:chExt cx="1671921" cy="1366716"/>
            </a:xfrm>
          </p:grpSpPr>
          <p:sp>
            <p:nvSpPr>
              <p:cNvPr id="9" name="Hexagon 8"/>
              <p:cNvSpPr/>
              <p:nvPr/>
            </p:nvSpPr>
            <p:spPr>
              <a:xfrm>
                <a:off x="7665327" y="1024897"/>
                <a:ext cx="1671921" cy="1366716"/>
              </a:xfrm>
              <a:prstGeom prst="hexagon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67461" y="1401368"/>
                <a:ext cx="668506" cy="669133"/>
              </a:xfrm>
              <a:prstGeom prst="rect">
                <a:avLst/>
              </a:prstGeom>
            </p:spPr>
          </p:pic>
        </p:grpSp>
      </p:grpSp>
      <p:grpSp>
        <p:nvGrpSpPr>
          <p:cNvPr id="82" name="Group 81"/>
          <p:cNvGrpSpPr/>
          <p:nvPr/>
        </p:nvGrpSpPr>
        <p:grpSpPr>
          <a:xfrm>
            <a:off x="9889733" y="1101240"/>
            <a:ext cx="1802395" cy="2018448"/>
            <a:chOff x="9521196" y="1087320"/>
            <a:chExt cx="1802395" cy="2018448"/>
          </a:xfrm>
        </p:grpSpPr>
        <p:sp>
          <p:nvSpPr>
            <p:cNvPr id="26" name="Rectangle 25"/>
            <p:cNvSpPr/>
            <p:nvPr/>
          </p:nvSpPr>
          <p:spPr>
            <a:xfrm>
              <a:off x="9521196" y="2167049"/>
              <a:ext cx="1802395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Digital Innovation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driving</a:t>
              </a: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  <a:sym typeface="Wingdings" panose="05000000000000000000" pitchFamily="2" charset="2"/>
                </a:rPr>
                <a:t> Digital Enablement &amp; Innovation</a:t>
              </a:r>
              <a:endParaRPr lang="en-US" sz="1200" kern="0" dirty="0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9709967" y="1087320"/>
              <a:ext cx="1320817" cy="1079706"/>
              <a:chOff x="9957630" y="1036849"/>
              <a:chExt cx="1671921" cy="1366716"/>
            </a:xfrm>
          </p:grpSpPr>
          <p:sp>
            <p:nvSpPr>
              <p:cNvPr id="10" name="Hexagon 9"/>
              <p:cNvSpPr/>
              <p:nvPr/>
            </p:nvSpPr>
            <p:spPr>
              <a:xfrm>
                <a:off x="9957630" y="1036849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7" name="Picture 3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00487" y="1428938"/>
                <a:ext cx="639480" cy="640080"/>
              </a:xfrm>
              <a:prstGeom prst="rect">
                <a:avLst/>
              </a:prstGeom>
            </p:spPr>
          </p:pic>
        </p:grpSp>
      </p:grpSp>
      <p:grpSp>
        <p:nvGrpSpPr>
          <p:cNvPr id="84" name="Group 83"/>
          <p:cNvGrpSpPr/>
          <p:nvPr/>
        </p:nvGrpSpPr>
        <p:grpSpPr>
          <a:xfrm>
            <a:off x="5405979" y="1101240"/>
            <a:ext cx="1779944" cy="2190165"/>
            <a:chOff x="5180085" y="1101240"/>
            <a:chExt cx="1779944" cy="2190165"/>
          </a:xfrm>
        </p:grpSpPr>
        <p:grpSp>
          <p:nvGrpSpPr>
            <p:cNvPr id="43" name="Group 42"/>
            <p:cNvGrpSpPr/>
            <p:nvPr/>
          </p:nvGrpSpPr>
          <p:grpSpPr>
            <a:xfrm>
              <a:off x="5370364" y="1101240"/>
              <a:ext cx="1320817" cy="1079706"/>
              <a:chOff x="5373024" y="1024897"/>
              <a:chExt cx="1671921" cy="1366716"/>
            </a:xfrm>
          </p:grpSpPr>
          <p:sp>
            <p:nvSpPr>
              <p:cNvPr id="8" name="Hexagon 7"/>
              <p:cNvSpPr/>
              <p:nvPr/>
            </p:nvSpPr>
            <p:spPr>
              <a:xfrm>
                <a:off x="5373024" y="1024897"/>
                <a:ext cx="1671921" cy="1366716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609585">
                  <a:lnSpc>
                    <a:spcPts val="1500"/>
                  </a:lnSpc>
                </a:pPr>
                <a:endParaRPr lang="en-US" sz="1467" b="1" dirty="0">
                  <a:solidFill>
                    <a:srgbClr val="FFFFFF"/>
                  </a:solidFill>
                  <a:latin typeface="Arial" panose="020B0604020202020204"/>
                  <a:cs typeface="Calibri" panose="020F0502020204030204" pitchFamily="34" charset="0"/>
                </a:endParaRPr>
              </a:p>
            </p:txBody>
          </p: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9" cstate="print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1641" y="1405857"/>
                <a:ext cx="659534" cy="660153"/>
              </a:xfrm>
              <a:prstGeom prst="rect">
                <a:avLst/>
              </a:prstGeom>
            </p:spPr>
          </p:pic>
        </p:grpSp>
        <p:sp>
          <p:nvSpPr>
            <p:cNvPr id="40" name="Rectangle 39"/>
            <p:cNvSpPr/>
            <p:nvPr/>
          </p:nvSpPr>
          <p:spPr>
            <a:xfrm>
              <a:off x="5180085" y="2137243"/>
              <a:ext cx="1779944" cy="11541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Faster Time To Market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Quicker releases and features to stay ahead of competition</a:t>
              </a:r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1607201" y="3570314"/>
            <a:ext cx="8229600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664464" y="1101240"/>
            <a:ext cx="1881715" cy="1846145"/>
            <a:chOff x="1530207" y="1113367"/>
            <a:chExt cx="1881715" cy="1846145"/>
          </a:xfrm>
        </p:grpSpPr>
        <p:sp>
          <p:nvSpPr>
            <p:cNvPr id="22" name="Rectangle 21"/>
            <p:cNvSpPr/>
            <p:nvPr/>
          </p:nvSpPr>
          <p:spPr>
            <a:xfrm>
              <a:off x="1530207" y="2193610"/>
              <a:ext cx="1881715" cy="7659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400" b="1" kern="0" dirty="0">
                  <a:solidFill>
                    <a:schemeClr val="tx2"/>
                  </a:solidFill>
                </a:rPr>
                <a:t>Application Centric Operations</a:t>
              </a:r>
            </a:p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kern="0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ensuring IT agility aligning to Business needs</a:t>
              </a:r>
            </a:p>
          </p:txBody>
        </p:sp>
        <p:sp>
          <p:nvSpPr>
            <p:cNvPr id="5" name="Hexagon 4"/>
            <p:cNvSpPr/>
            <p:nvPr/>
          </p:nvSpPr>
          <p:spPr>
            <a:xfrm>
              <a:off x="1810656" y="1113367"/>
              <a:ext cx="1320817" cy="1079706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bg2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609585">
                <a:lnSpc>
                  <a:spcPts val="1500"/>
                </a:lnSpc>
              </a:pPr>
              <a:endParaRPr lang="en-US" sz="1467" b="1" dirty="0">
                <a:solidFill>
                  <a:srgbClr val="FFFFFF"/>
                </a:solidFill>
                <a:latin typeface="Arial" panose="020B0604020202020204"/>
                <a:cs typeface="Calibri" panose="020F0502020204030204" pitchFamily="34" charset="0"/>
              </a:endParaRPr>
            </a:p>
          </p:txBody>
        </p:sp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5017" y="1371329"/>
              <a:ext cx="592095" cy="557452"/>
            </a:xfrm>
            <a:prstGeom prst="rect">
              <a:avLst/>
            </a:prstGeom>
          </p:spPr>
        </p:pic>
      </p:grpSp>
      <p:grpSp>
        <p:nvGrpSpPr>
          <p:cNvPr id="100" name="Group 99"/>
          <p:cNvGrpSpPr/>
          <p:nvPr/>
        </p:nvGrpSpPr>
        <p:grpSpPr>
          <a:xfrm>
            <a:off x="8241812" y="3854824"/>
            <a:ext cx="1714803" cy="1591511"/>
            <a:chOff x="8388315" y="4312024"/>
            <a:chExt cx="1714803" cy="1591511"/>
          </a:xfrm>
        </p:grpSpPr>
        <p:sp>
          <p:nvSpPr>
            <p:cNvPr id="95" name="Oval 94"/>
            <p:cNvSpPr/>
            <p:nvPr/>
          </p:nvSpPr>
          <p:spPr>
            <a:xfrm>
              <a:off x="8711576" y="4312024"/>
              <a:ext cx="1068280" cy="1068281"/>
            </a:xfrm>
            <a:prstGeom prst="ellipse">
              <a:avLst/>
            </a:prstGeom>
            <a:solidFill>
              <a:srgbClr val="0026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pic>
          <p:nvPicPr>
            <p:cNvPr id="98" name="Picture 97"/>
            <p:cNvPicPr>
              <a:picLocks noChangeAspect="1"/>
            </p:cNvPicPr>
            <p:nvPr/>
          </p:nvPicPr>
          <p:blipFill>
            <a:blip r:embed="rId11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1372" y="4624732"/>
              <a:ext cx="548688" cy="548688"/>
            </a:xfrm>
            <a:prstGeom prst="rect">
              <a:avLst/>
            </a:prstGeom>
          </p:spPr>
        </p:pic>
        <p:sp>
          <p:nvSpPr>
            <p:cNvPr id="99" name="Rectangle 98"/>
            <p:cNvSpPr/>
            <p:nvPr/>
          </p:nvSpPr>
          <p:spPr>
            <a:xfrm>
              <a:off x="8388315" y="5441870"/>
              <a:ext cx="17148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3776">
                <a:spcAft>
                  <a:spcPts val="588"/>
                </a:spcAft>
                <a:defRPr/>
              </a:pPr>
              <a:r>
                <a:rPr lang="en-US" sz="1200" b="1" kern="0" dirty="0">
                  <a:solidFill>
                    <a:schemeClr val="tx2"/>
                  </a:solidFill>
                </a:rPr>
                <a:t>Inclusive Security &amp; Compliance</a:t>
              </a:r>
            </a:p>
          </p:txBody>
        </p:sp>
      </p:grpSp>
      <p:pic>
        <p:nvPicPr>
          <p:cNvPr id="1026" name="Picture 2" descr="AWS Auto Scaling Optimization | Densify">
            <a:extLst>
              <a:ext uri="{FF2B5EF4-FFF2-40B4-BE49-F238E27FC236}">
                <a16:creationId xmlns:a16="http://schemas.microsoft.com/office/drawing/2014/main" id="{5ED4241D-CF1E-4F02-A164-9646FE24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088" y="4191000"/>
            <a:ext cx="566840" cy="5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D3754617-103F-49AD-1C01-69FE917DD69A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2784F8-7C27-E45C-5FE5-99A0AD663B38}"/>
              </a:ext>
            </a:extLst>
          </p:cNvPr>
          <p:cNvSpPr/>
          <p:nvPr/>
        </p:nvSpPr>
        <p:spPr>
          <a:xfrm>
            <a:off x="395926" y="6221691"/>
            <a:ext cx="2073897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18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n-lt"/>
                <a:cs typeface="Calibri" panose="020F0502020204030204" pitchFamily="34" charset="0"/>
              </a:rPr>
              <a:t>Our Point of View – Journey to Cloud</a:t>
            </a:r>
            <a:endParaRPr lang="en-US" sz="24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8149" y="944499"/>
            <a:ext cx="3304878" cy="5065776"/>
          </a:xfrm>
          <a:prstGeom prst="rect">
            <a:avLst/>
          </a:prstGeom>
          <a:solidFill>
            <a:srgbClr val="ABC3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40927" y="941311"/>
            <a:ext cx="4182475" cy="5065776"/>
          </a:xfrm>
          <a:prstGeom prst="rect">
            <a:avLst/>
          </a:prstGeom>
          <a:solidFill>
            <a:srgbClr val="C1D3FF"/>
          </a:solidFill>
          <a:ln>
            <a:noFill/>
          </a:ln>
          <a:effectLst>
            <a:outerShdw blurRad="50800" dist="520700" dir="10800000" algn="r" rotWithShape="0">
              <a:schemeClr val="bg1">
                <a:lumMod val="8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6510" y="939363"/>
            <a:ext cx="3716383" cy="506577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9134" y="6040038"/>
            <a:ext cx="11216640" cy="16311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" name="Freeform 8"/>
          <p:cNvSpPr/>
          <p:nvPr/>
        </p:nvSpPr>
        <p:spPr>
          <a:xfrm>
            <a:off x="878353" y="1574243"/>
            <a:ext cx="9688052" cy="2014247"/>
          </a:xfrm>
          <a:custGeom>
            <a:avLst/>
            <a:gdLst>
              <a:gd name="connsiteX0" fmla="*/ 0 w 7266039"/>
              <a:gd name="connsiteY0" fmla="*/ 0 h 1510685"/>
              <a:gd name="connsiteX1" fmla="*/ 1858297 w 7266039"/>
              <a:gd name="connsiteY1" fmla="*/ 1297858 h 1510685"/>
              <a:gd name="connsiteX2" fmla="*/ 7266039 w 7266039"/>
              <a:gd name="connsiteY2" fmla="*/ 1494503 h 151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039" h="1510685">
                <a:moveTo>
                  <a:pt x="0" y="0"/>
                </a:moveTo>
                <a:cubicBezTo>
                  <a:pt x="323645" y="524387"/>
                  <a:pt x="647291" y="1048774"/>
                  <a:pt x="1858297" y="1297858"/>
                </a:cubicBezTo>
                <a:cubicBezTo>
                  <a:pt x="3069303" y="1546942"/>
                  <a:pt x="5167671" y="1520722"/>
                  <a:pt x="7266039" y="1494503"/>
                </a:cubicBezTo>
              </a:path>
            </a:pathLst>
          </a:custGeom>
          <a:noFill/>
          <a:ln w="19050">
            <a:solidFill>
              <a:srgbClr val="DF7A1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Freeform 9"/>
          <p:cNvSpPr/>
          <p:nvPr/>
        </p:nvSpPr>
        <p:spPr>
          <a:xfrm flipV="1">
            <a:off x="878353" y="3766571"/>
            <a:ext cx="9688052" cy="2014247"/>
          </a:xfrm>
          <a:custGeom>
            <a:avLst/>
            <a:gdLst>
              <a:gd name="connsiteX0" fmla="*/ 0 w 7266039"/>
              <a:gd name="connsiteY0" fmla="*/ 0 h 1510685"/>
              <a:gd name="connsiteX1" fmla="*/ 1858297 w 7266039"/>
              <a:gd name="connsiteY1" fmla="*/ 1297858 h 1510685"/>
              <a:gd name="connsiteX2" fmla="*/ 7266039 w 7266039"/>
              <a:gd name="connsiteY2" fmla="*/ 1494503 h 1510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6039" h="1510685">
                <a:moveTo>
                  <a:pt x="0" y="0"/>
                </a:moveTo>
                <a:cubicBezTo>
                  <a:pt x="323645" y="524387"/>
                  <a:pt x="647291" y="1048774"/>
                  <a:pt x="1858297" y="1297858"/>
                </a:cubicBezTo>
                <a:cubicBezTo>
                  <a:pt x="3069303" y="1546942"/>
                  <a:pt x="5167671" y="1520722"/>
                  <a:pt x="7266039" y="1494503"/>
                </a:cubicBezTo>
              </a:path>
            </a:pathLst>
          </a:custGeom>
          <a:noFill/>
          <a:ln w="19050">
            <a:solidFill>
              <a:srgbClr val="0033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098573" y="1934362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1547327" y="2466042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129494" y="2842546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4" name="Rectangle 13"/>
          <p:cNvSpPr/>
          <p:nvPr/>
        </p:nvSpPr>
        <p:spPr>
          <a:xfrm rot="19764238">
            <a:off x="1600229" y="1745993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App Portfolio rationalization</a:t>
            </a:r>
          </a:p>
        </p:txBody>
      </p:sp>
      <p:sp>
        <p:nvSpPr>
          <p:cNvPr id="15" name="Rectangle 14"/>
          <p:cNvSpPr/>
          <p:nvPr/>
        </p:nvSpPr>
        <p:spPr>
          <a:xfrm rot="19620000">
            <a:off x="2132504" y="2032473"/>
            <a:ext cx="238843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-- Modernize Legacy in Cloud</a:t>
            </a:r>
            <a:endParaRPr lang="en-US" sz="1100" kern="0" dirty="0">
              <a:solidFill>
                <a:srgbClr val="E74A21"/>
              </a:solidFill>
              <a:latin typeface="Arial" panose="020B0604020202020204"/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3599888" y="3300798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7" name="Rectangle 16"/>
          <p:cNvSpPr/>
          <p:nvPr/>
        </p:nvSpPr>
        <p:spPr>
          <a:xfrm rot="19620000">
            <a:off x="3482065" y="2354072"/>
            <a:ext cx="301323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Adopt  Core Cloud Native Services</a:t>
            </a: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5261310" y="3429069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19" name="Rectangle 18"/>
          <p:cNvSpPr/>
          <p:nvPr/>
        </p:nvSpPr>
        <p:spPr>
          <a:xfrm rot="19620000">
            <a:off x="5111482" y="2643254"/>
            <a:ext cx="2631576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Adopt Containerization,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4241827" y="3352203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1" name="Rectangle 20"/>
          <p:cNvSpPr/>
          <p:nvPr/>
        </p:nvSpPr>
        <p:spPr>
          <a:xfrm rot="19620000">
            <a:off x="4199141" y="2622193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APM</a:t>
            </a:r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107348" y="3471415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3" name="Rectangle 22"/>
          <p:cNvSpPr/>
          <p:nvPr/>
        </p:nvSpPr>
        <p:spPr>
          <a:xfrm rot="19620000">
            <a:off x="7278465" y="2712360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Optimize the code for DevOps</a:t>
            </a:r>
          </a:p>
        </p:txBody>
      </p:sp>
      <p:sp>
        <p:nvSpPr>
          <p:cNvPr id="24" name="Rectangle 23"/>
          <p:cNvSpPr/>
          <p:nvPr/>
        </p:nvSpPr>
        <p:spPr>
          <a:xfrm rot="19620000">
            <a:off x="6015692" y="2679752"/>
            <a:ext cx="256628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Use IaC  for self-service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338188" y="3447526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391320" y="3478423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7" name="Rectangle 26"/>
          <p:cNvSpPr/>
          <p:nvPr/>
        </p:nvSpPr>
        <p:spPr>
          <a:xfrm rot="19620000">
            <a:off x="8323136" y="2742996"/>
            <a:ext cx="2265852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Ops-independent CI/CD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546795" y="3473447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29" name="Rectangle 28"/>
          <p:cNvSpPr/>
          <p:nvPr/>
        </p:nvSpPr>
        <p:spPr>
          <a:xfrm rot="19620000">
            <a:off x="9505347" y="2719040"/>
            <a:ext cx="235327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</a:rPr>
              <a:t>-- Zero downtime Deployments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6925" y="5474017"/>
            <a:ext cx="2234586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defTabSz="609585">
              <a:defRPr sz="16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defRPr>
            </a:lvl1pPr>
          </a:lstStyle>
          <a:p>
            <a:r>
              <a:rPr lang="en-US" dirty="0"/>
              <a:t>Cloud Democratization</a:t>
            </a:r>
          </a:p>
        </p:txBody>
      </p:sp>
      <p:sp>
        <p:nvSpPr>
          <p:cNvPr id="31" name="Rectangle 30"/>
          <p:cNvSpPr/>
          <p:nvPr/>
        </p:nvSpPr>
        <p:spPr>
          <a:xfrm rot="2475275">
            <a:off x="1455589" y="5216501"/>
            <a:ext cx="141566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Lift &amp; Shift</a:t>
            </a:r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1132427" y="5184298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1475240" y="4795319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2720102" y="4099982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5" name="Rectangle 34"/>
          <p:cNvSpPr/>
          <p:nvPr/>
        </p:nvSpPr>
        <p:spPr>
          <a:xfrm rot="2475275">
            <a:off x="2516877" y="4957770"/>
            <a:ext cx="253829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Event Correlation and Reduction</a:t>
            </a:r>
          </a:p>
        </p:txBody>
      </p:sp>
      <p:sp>
        <p:nvSpPr>
          <p:cNvPr id="36" name="Rectangle 35"/>
          <p:cNvSpPr/>
          <p:nvPr/>
        </p:nvSpPr>
        <p:spPr>
          <a:xfrm rot="2460000">
            <a:off x="3003575" y="4783704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RBA / Change Automation</a:t>
            </a: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3189043" y="4001703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785088" y="3855725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39" name="Rectangle 38"/>
          <p:cNvSpPr/>
          <p:nvPr/>
        </p:nvSpPr>
        <p:spPr>
          <a:xfrm rot="2460000">
            <a:off x="3553631" y="4664092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Log Analytics</a:t>
            </a: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4241826" y="3795895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1" name="Rectangle 40"/>
          <p:cNvSpPr/>
          <p:nvPr/>
        </p:nvSpPr>
        <p:spPr>
          <a:xfrm rot="2460000">
            <a:off x="4039168" y="4651635"/>
            <a:ext cx="240780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AI / ML Infusion</a:t>
            </a:r>
          </a:p>
        </p:txBody>
      </p:sp>
      <p:sp>
        <p:nvSpPr>
          <p:cNvPr id="42" name="Rectangle 41"/>
          <p:cNvSpPr/>
          <p:nvPr/>
        </p:nvSpPr>
        <p:spPr>
          <a:xfrm rot="2460000">
            <a:off x="4914482" y="4336782"/>
            <a:ext cx="173454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Catalogue Building</a:t>
            </a:r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5006411" y="3740407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5697302" y="3740407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5" name="Rectangle 44"/>
          <p:cNvSpPr/>
          <p:nvPr/>
        </p:nvSpPr>
        <p:spPr>
          <a:xfrm rot="2460000">
            <a:off x="5628287" y="4287092"/>
            <a:ext cx="1610587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Build </a:t>
            </a:r>
            <a:r>
              <a:rPr lang="en-US" sz="1100" kern="0" dirty="0" err="1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IaC</a:t>
            </a: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 Pipelines</a:t>
            </a: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6425791" y="3699969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47" name="Rectangle 46"/>
          <p:cNvSpPr/>
          <p:nvPr/>
        </p:nvSpPr>
        <p:spPr>
          <a:xfrm rot="2460000">
            <a:off x="6403947" y="4139038"/>
            <a:ext cx="1196456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Self-healing</a:t>
            </a:r>
          </a:p>
        </p:txBody>
      </p:sp>
      <p:sp>
        <p:nvSpPr>
          <p:cNvPr id="48" name="Rectangle 47"/>
          <p:cNvSpPr/>
          <p:nvPr/>
        </p:nvSpPr>
        <p:spPr>
          <a:xfrm rot="2460000">
            <a:off x="7246932" y="4309044"/>
            <a:ext cx="1902163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Intelligent Environments</a:t>
            </a: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7362474" y="3679293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8391320" y="3665941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1" name="Rectangle 50"/>
          <p:cNvSpPr/>
          <p:nvPr/>
        </p:nvSpPr>
        <p:spPr>
          <a:xfrm rot="2460000">
            <a:off x="8271223" y="4371431"/>
            <a:ext cx="2095058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Blue Green Environments</a:t>
            </a:r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9573846" y="3691602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53" name="Rectangle 52"/>
          <p:cNvSpPr/>
          <p:nvPr/>
        </p:nvSpPr>
        <p:spPr>
          <a:xfrm rot="2460000">
            <a:off x="9329836" y="4579300"/>
            <a:ext cx="266681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Immutable self-healing environments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148772" y="1584558"/>
            <a:ext cx="2566408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2"/>
                </a:solidFill>
              </a:defRPr>
            </a:lvl1pPr>
          </a:lstStyle>
          <a:p>
            <a:pPr defTabSz="609585"/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Application Modernization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524412" y="3350052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1400" b="1" dirty="0">
                <a:solidFill>
                  <a:srgbClr val="C00000"/>
                </a:solidFill>
                <a:latin typeface="Arial" panose="020B0604020202020204"/>
              </a:rPr>
              <a:t>App Path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05947" y="360164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sz="1400" b="1" dirty="0">
                <a:solidFill>
                  <a:srgbClr val="0033CC"/>
                </a:solidFill>
                <a:latin typeface="Arial" panose="020B0604020202020204"/>
              </a:rPr>
              <a:t>Cloud Path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547863" y="936824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TRADITIONAL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64845" y="9537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DEVSECOPS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61418" y="9428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/>
              </a:rPr>
              <a:t>LESS OPS</a:t>
            </a: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821419" y="4470830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1" name="Rectangle 60"/>
          <p:cNvSpPr/>
          <p:nvPr/>
        </p:nvSpPr>
        <p:spPr>
          <a:xfrm rot="2475275">
            <a:off x="1784232" y="5049357"/>
            <a:ext cx="1675091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-- Modernize Platforms</a:t>
            </a:r>
          </a:p>
        </p:txBody>
      </p:sp>
      <p:sp>
        <p:nvSpPr>
          <p:cNvPr id="62" name="Oval 61"/>
          <p:cNvSpPr>
            <a:spLocks noChangeAspect="1"/>
          </p:cNvSpPr>
          <p:nvPr/>
        </p:nvSpPr>
        <p:spPr>
          <a:xfrm>
            <a:off x="2251359" y="4278371"/>
            <a:ext cx="168905" cy="168905"/>
          </a:xfrm>
          <a:prstGeom prst="ellipse">
            <a:avLst/>
          </a:prstGeom>
          <a:solidFill>
            <a:srgbClr val="0460A9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800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3" name="Rectangle 62"/>
          <p:cNvSpPr/>
          <p:nvPr/>
        </p:nvSpPr>
        <p:spPr>
          <a:xfrm rot="2475275">
            <a:off x="2219309" y="4797548"/>
            <a:ext cx="1415660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0033CC"/>
                </a:solidFill>
                <a:latin typeface="Arial" panose="020B0604020202020204"/>
                <a:cs typeface="Segoe UI" pitchFamily="34" charset="0"/>
              </a:rPr>
              <a:t>-Modernize Data</a:t>
            </a:r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2895410" y="3144205"/>
            <a:ext cx="168905" cy="168905"/>
          </a:xfrm>
          <a:prstGeom prst="ellipse">
            <a:avLst/>
          </a:prstGeom>
          <a:solidFill>
            <a:srgbClr val="DF7A1C"/>
          </a:solidFill>
          <a:ln w="25400" cap="flat" cmpd="sng" algn="ctr">
            <a:solidFill>
              <a:sysClr val="window" lastClr="FFFFFF"/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609585"/>
            <a:endParaRPr lang="en-US" sz="1067" b="1" kern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65" name="Rectangle 64"/>
          <p:cNvSpPr/>
          <p:nvPr/>
        </p:nvSpPr>
        <p:spPr>
          <a:xfrm rot="19620000">
            <a:off x="2859444" y="2330760"/>
            <a:ext cx="2388439" cy="262452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100" kern="0" dirty="0">
                <a:solidFill>
                  <a:srgbClr val="E74A21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-- Modernize Applications</a:t>
            </a:r>
            <a:endParaRPr lang="en-US" sz="1100" kern="0" dirty="0">
              <a:solidFill>
                <a:srgbClr val="E74A21"/>
              </a:solidFill>
              <a:latin typeface="Arial" panose="020B0604020202020204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959506" y="6007063"/>
            <a:ext cx="848265" cy="277841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algn="ctr" defTabSz="461323">
              <a:defRPr/>
            </a:pPr>
            <a:r>
              <a:rPr lang="en-US" sz="1200" kern="0" dirty="0">
                <a:solidFill>
                  <a:srgbClr val="141414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Maturity</a:t>
            </a:r>
            <a:endParaRPr lang="en-US" sz="1200" kern="0" dirty="0">
              <a:solidFill>
                <a:srgbClr val="141414"/>
              </a:solidFill>
              <a:latin typeface="Arial" panose="020B0604020202020204"/>
            </a:endParaRPr>
          </a:p>
        </p:txBody>
      </p:sp>
      <p:sp>
        <p:nvSpPr>
          <p:cNvPr id="67" name="Rectangle 66"/>
          <p:cNvSpPr/>
          <p:nvPr/>
        </p:nvSpPr>
        <p:spPr>
          <a:xfrm rot="16200000">
            <a:off x="-129341" y="3518909"/>
            <a:ext cx="944240" cy="277841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algn="ctr" defTabSz="461323">
              <a:defRPr/>
            </a:pPr>
            <a:r>
              <a:rPr lang="en-US" sz="1200" kern="0" dirty="0">
                <a:solidFill>
                  <a:srgbClr val="141414"/>
                </a:solidFill>
                <a:latin typeface="Arial" panose="020B0604020202020204"/>
                <a:ea typeface="Segoe UI" pitchFamily="34" charset="0"/>
                <a:cs typeface="Segoe UI" pitchFamily="34" charset="0"/>
              </a:rPr>
              <a:t>Synergy</a:t>
            </a:r>
            <a:endParaRPr lang="en-US" sz="1200" kern="0" dirty="0">
              <a:solidFill>
                <a:srgbClr val="141414"/>
              </a:solidFill>
              <a:latin typeface="Arial" panose="020B0604020202020204"/>
            </a:endParaRPr>
          </a:p>
        </p:txBody>
      </p:sp>
      <p:sp>
        <p:nvSpPr>
          <p:cNvPr id="68" name="Rectangle 67"/>
          <p:cNvSpPr/>
          <p:nvPr/>
        </p:nvSpPr>
        <p:spPr>
          <a:xfrm rot="19914805">
            <a:off x="1117870" y="1316186"/>
            <a:ext cx="2265852" cy="254886"/>
          </a:xfrm>
          <a:prstGeom prst="rect">
            <a:avLst/>
          </a:prstGeom>
        </p:spPr>
        <p:txBody>
          <a:bodyPr wrap="square" lIns="92272" tIns="46137" rIns="92272" bIns="46137">
            <a:spAutoFit/>
          </a:bodyPr>
          <a:lstStyle/>
          <a:p>
            <a:pPr defTabSz="922642">
              <a:defRPr/>
            </a:pPr>
            <a:r>
              <a:rPr lang="en-US" sz="1051" kern="0" dirty="0">
                <a:solidFill>
                  <a:srgbClr val="E74A21"/>
                </a:solidFill>
                <a:latin typeface="Arial" panose="020B0604020202020204"/>
              </a:rPr>
              <a:t>-- App Assessment</a:t>
            </a:r>
          </a:p>
        </p:txBody>
      </p:sp>
      <p:cxnSp>
        <p:nvCxnSpPr>
          <p:cNvPr id="69" name="Straight Arrow Connector 68"/>
          <p:cNvCxnSpPr/>
          <p:nvPr/>
        </p:nvCxnSpPr>
        <p:spPr>
          <a:xfrm flipH="1" flipV="1">
            <a:off x="509022" y="941360"/>
            <a:ext cx="21294" cy="5111299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73F30A04-4533-4EC1-A21B-F2CBE9934B8A}"/>
              </a:ext>
            </a:extLst>
          </p:cNvPr>
          <p:cNvSpPr/>
          <p:nvPr/>
        </p:nvSpPr>
        <p:spPr>
          <a:xfrm>
            <a:off x="389744" y="6145967"/>
            <a:ext cx="2743200" cy="442210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9FCEB8-F0BC-A47A-74A7-E8F8589BE299}"/>
              </a:ext>
            </a:extLst>
          </p:cNvPr>
          <p:cNvSpPr/>
          <p:nvPr/>
        </p:nvSpPr>
        <p:spPr>
          <a:xfrm>
            <a:off x="10127530" y="6041353"/>
            <a:ext cx="2064470" cy="58017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8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A850723C-B280-C252-38DC-C025F9A0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3" y="41132"/>
            <a:ext cx="11750360" cy="415872"/>
          </a:xfrm>
        </p:spPr>
        <p:txBody>
          <a:bodyPr/>
          <a:lstStyle/>
          <a:p>
            <a:r>
              <a:rPr lang="en-GB"/>
              <a:t>Current State and Challenges</a:t>
            </a:r>
            <a:endParaRPr lang="en-US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5B5FC90C-BCFA-7B35-A095-4D7060641C34}"/>
              </a:ext>
            </a:extLst>
          </p:cNvPr>
          <p:cNvSpPr txBox="1">
            <a:spLocks/>
          </p:cNvSpPr>
          <p:nvPr/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FEF571-C9B4-4D92-A7F7-315B894862A8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EA150-0B71-6825-6093-DF9982460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45516"/>
              </p:ext>
            </p:extLst>
          </p:nvPr>
        </p:nvGraphicFramePr>
        <p:xfrm>
          <a:off x="277813" y="741931"/>
          <a:ext cx="11578215" cy="54965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120014">
                  <a:extLst>
                    <a:ext uri="{9D8B030D-6E8A-4147-A177-3AD203B41FA5}">
                      <a16:colId xmlns:a16="http://schemas.microsoft.com/office/drawing/2014/main" val="3977763017"/>
                    </a:ext>
                  </a:extLst>
                </a:gridCol>
                <a:gridCol w="966355">
                  <a:extLst>
                    <a:ext uri="{9D8B030D-6E8A-4147-A177-3AD203B41FA5}">
                      <a16:colId xmlns:a16="http://schemas.microsoft.com/office/drawing/2014/main" val="2154593399"/>
                    </a:ext>
                  </a:extLst>
                </a:gridCol>
                <a:gridCol w="3418609">
                  <a:extLst>
                    <a:ext uri="{9D8B030D-6E8A-4147-A177-3AD203B41FA5}">
                      <a16:colId xmlns:a16="http://schemas.microsoft.com/office/drawing/2014/main" val="1065374364"/>
                    </a:ext>
                  </a:extLst>
                </a:gridCol>
                <a:gridCol w="966354">
                  <a:extLst>
                    <a:ext uri="{9D8B030D-6E8A-4147-A177-3AD203B41FA5}">
                      <a16:colId xmlns:a16="http://schemas.microsoft.com/office/drawing/2014/main" val="607608748"/>
                    </a:ext>
                  </a:extLst>
                </a:gridCol>
                <a:gridCol w="3106883">
                  <a:extLst>
                    <a:ext uri="{9D8B030D-6E8A-4147-A177-3AD203B41FA5}">
                      <a16:colId xmlns:a16="http://schemas.microsoft.com/office/drawing/2014/main" val="534000628"/>
                    </a:ext>
                  </a:extLst>
                </a:gridCol>
              </a:tblGrid>
              <a:tr h="738770">
                <a:tc>
                  <a:txBody>
                    <a:bodyPr/>
                    <a:lstStyle/>
                    <a:p>
                      <a:pPr marL="0" indent="0" algn="ctr" defTabSz="914377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20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State</a:t>
                      </a:r>
                    </a:p>
                  </a:txBody>
                  <a:tcPr anchor="ctr"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77">
                        <a:buFont typeface="Arial" panose="020B0604020202020204" pitchFamily="34" charset="0"/>
                        <a:buNone/>
                        <a:defRPr/>
                      </a:pPr>
                      <a:endParaRPr lang="en-US" sz="20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77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20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Target State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77">
                        <a:buFont typeface="Arial" panose="020B0604020202020204" pitchFamily="34" charset="0"/>
                        <a:buNone/>
                        <a:defRPr/>
                      </a:pPr>
                      <a:endParaRPr lang="en-US" sz="20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377"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sz="20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Challenges</a:t>
                      </a:r>
                    </a:p>
                  </a:txBody>
                  <a:tcPr anchor="ctr">
                    <a:solidFill>
                      <a:srgbClr val="B936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96001"/>
                  </a:ext>
                </a:extLst>
              </a:tr>
              <a:tr h="1599160"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80% virtualized 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Running on VMware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 VDI/Citrix usage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3000 servers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85% Windows</a:t>
                      </a:r>
                    </a:p>
                  </a:txBody>
                  <a:tcPr>
                    <a:solidFill>
                      <a:srgbClr val="0033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Private cloud solution from Dell Provide IaaS, PaaS, </a:t>
                      </a:r>
                      <a:r>
                        <a:rPr lang="en-US" sz="1300" kern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HaaS</a:t>
                      </a: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(Bare-Metal), CaaS 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X86 Server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hardware and DC Hosting costs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risks 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 flexibility, scalability</a:t>
                      </a:r>
                    </a:p>
                  </a:txBody>
                  <a:tcPr>
                    <a:solidFill>
                      <a:srgbClr val="B9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757030"/>
                  </a:ext>
                </a:extLst>
              </a:tr>
              <a:tr h="1107111"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and Backup Environment</a:t>
                      </a:r>
                    </a:p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1300">
                          <a:latin typeface="Calibri" panose="020F0502020204030204" pitchFamily="34" charset="0"/>
                        </a:rPr>
                        <a:t>New NetApp RFP but not required to use</a:t>
                      </a:r>
                    </a:p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Commvault appliances to be reused</a:t>
                      </a:r>
                    </a:p>
                  </a:txBody>
                  <a:tcPr>
                    <a:solidFill>
                      <a:srgbClr val="0033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and Backup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 storage from private cloud vendor as complete solution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Reuse Commvault 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Storage and Backup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hardware footprint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 management overhead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 efficiencies</a:t>
                      </a:r>
                    </a:p>
                  </a:txBody>
                  <a:tcPr>
                    <a:solidFill>
                      <a:srgbClr val="B9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66743"/>
                  </a:ext>
                </a:extLst>
              </a:tr>
              <a:tr h="861086"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Outsources SDWAN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GB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Security and routing staying with A&amp;O</a:t>
                      </a: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3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Environment</a:t>
                      </a:r>
                    </a:p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cloud to top of rack rest remains with A&amp;O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Network Environment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in Scope </a:t>
                      </a:r>
                    </a:p>
                  </a:txBody>
                  <a:tcPr>
                    <a:solidFill>
                      <a:srgbClr val="B9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332414"/>
                  </a:ext>
                </a:extLst>
              </a:tr>
              <a:tr h="1190410"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Datacenters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DC1- ~40%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DC2- ~25%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 other world wide locations 100 – 200 servers per site</a:t>
                      </a:r>
                    </a:p>
                  </a:txBody>
                  <a:tcPr>
                    <a:solidFill>
                      <a:srgbClr val="0033A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Datacenters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New HQ replacement with </a:t>
                      </a:r>
                      <a:r>
                        <a:rPr lang="en-US" sz="1300" kern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CoLo</a:t>
                      </a: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 Equinix or </a:t>
                      </a:r>
                      <a:r>
                        <a:rPr lang="en-US" sz="1300" kern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Sunguard</a:t>
                      </a:r>
                      <a:r>
                        <a:rPr lang="en-US" sz="1300" ker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Colo</a:t>
                      </a:r>
                    </a:p>
                  </a:txBody>
                  <a:tcPr>
                    <a:solidFill>
                      <a:srgbClr val="0070C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endParaRPr lang="en-US" sz="1300" ker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914377">
                        <a:defRPr/>
                      </a:pPr>
                      <a:r>
                        <a:rPr lang="en-US" sz="1300" b="1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Datacenters </a:t>
                      </a:r>
                    </a:p>
                    <a:p>
                      <a:pPr marL="171446" indent="-171446" defTabSz="914377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Reduced Facilities cost</a:t>
                      </a:r>
                    </a:p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Increased security</a:t>
                      </a:r>
                    </a:p>
                    <a:p>
                      <a:pPr marL="171446" indent="-171446"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13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Increased facility resilience</a:t>
                      </a:r>
                    </a:p>
                  </a:txBody>
                  <a:tcPr>
                    <a:solidFill>
                      <a:srgbClr val="B93629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3308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54C29AD-62FC-480B-EBDC-BE9F2BD45B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66" y="862824"/>
            <a:ext cx="463318" cy="46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ACC227-DE86-4757-13E2-B6E1762C28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12" y="856652"/>
            <a:ext cx="494086" cy="494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C98DE-C7D6-2384-6B90-2DF2DB0DA2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66" y="853147"/>
            <a:ext cx="641198" cy="512958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CE47208-F203-88CA-E503-0FBFF4EF30F6}"/>
              </a:ext>
            </a:extLst>
          </p:cNvPr>
          <p:cNvSpPr/>
          <p:nvPr/>
        </p:nvSpPr>
        <p:spPr>
          <a:xfrm rot="5400000">
            <a:off x="1605396" y="3434195"/>
            <a:ext cx="4447309" cy="716973"/>
          </a:xfrm>
          <a:prstGeom prst="triangl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8252E9A-8F3F-FBD0-C833-3E69E0828529}"/>
              </a:ext>
            </a:extLst>
          </p:cNvPr>
          <p:cNvSpPr/>
          <p:nvPr/>
        </p:nvSpPr>
        <p:spPr>
          <a:xfrm rot="5400000">
            <a:off x="5990360" y="3434195"/>
            <a:ext cx="4447309" cy="716973"/>
          </a:xfrm>
          <a:prstGeom prst="triangl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244FC51-E53D-5BC6-C0FB-CD698904EEB6}"/>
              </a:ext>
            </a:extLst>
          </p:cNvPr>
          <p:cNvGrpSpPr>
            <a:grpSpLocks noChangeAspect="1"/>
          </p:cNvGrpSpPr>
          <p:nvPr/>
        </p:nvGrpSpPr>
        <p:grpSpPr>
          <a:xfrm>
            <a:off x="4359354" y="1161573"/>
            <a:ext cx="3186180" cy="577585"/>
            <a:chOff x="4039551" y="905507"/>
            <a:chExt cx="1396984" cy="3465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91A255-50EA-2412-FF49-1CCC3A454364}"/>
                </a:ext>
              </a:extLst>
            </p:cNvPr>
            <p:cNvSpPr/>
            <p:nvPr/>
          </p:nvSpPr>
          <p:spPr>
            <a:xfrm>
              <a:off x="4039551" y="905507"/>
              <a:ext cx="1396984" cy="34655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bg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6030967-3D71-4D1F-5149-AD39F841D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4737" y="925486"/>
              <a:ext cx="280726" cy="259871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D82F458-4CB6-BA81-11CC-4C8E9AD779B9}"/>
              </a:ext>
            </a:extLst>
          </p:cNvPr>
          <p:cNvGrpSpPr>
            <a:grpSpLocks noChangeAspect="1"/>
          </p:cNvGrpSpPr>
          <p:nvPr/>
        </p:nvGrpSpPr>
        <p:grpSpPr>
          <a:xfrm>
            <a:off x="547893" y="1163825"/>
            <a:ext cx="2242347" cy="573081"/>
            <a:chOff x="4039551" y="2620492"/>
            <a:chExt cx="1355984" cy="3465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EA3F4C6-F1F3-A4A6-F319-41D734507D3B}"/>
                </a:ext>
              </a:extLst>
            </p:cNvPr>
            <p:cNvSpPr/>
            <p:nvPr/>
          </p:nvSpPr>
          <p:spPr>
            <a:xfrm>
              <a:off x="4039551" y="2620492"/>
              <a:ext cx="1355984" cy="346551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000">
                <a:solidFill>
                  <a:schemeClr val="bg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E4136C4-6240-3DCB-465B-B241BC570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159" y="2693552"/>
              <a:ext cx="222285" cy="199694"/>
            </a:xfrm>
            <a:prstGeom prst="rect">
              <a:avLst/>
            </a:prstGeom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40864026-5551-9572-3A25-5BCC4F46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73" y="191220"/>
            <a:ext cx="11222736" cy="828040"/>
          </a:xfrm>
        </p:spPr>
        <p:txBody>
          <a:bodyPr/>
          <a:lstStyle/>
          <a:p>
            <a:r>
              <a:rPr lang="en-US" dirty="0"/>
              <a:t>Our vision for BOA Cloud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951B35-774E-E7B0-E2F8-6F9A24186B2E}"/>
              </a:ext>
            </a:extLst>
          </p:cNvPr>
          <p:cNvGrpSpPr/>
          <p:nvPr/>
        </p:nvGrpSpPr>
        <p:grpSpPr>
          <a:xfrm>
            <a:off x="304800" y="1786935"/>
            <a:ext cx="3065313" cy="3508479"/>
            <a:chOff x="225825" y="892215"/>
            <a:chExt cx="1842291" cy="26146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E66F2B-5D34-14F0-6F2C-C096B588D8DE}"/>
                </a:ext>
              </a:extLst>
            </p:cNvPr>
            <p:cNvSpPr txBox="1"/>
            <p:nvPr/>
          </p:nvSpPr>
          <p:spPr>
            <a:xfrm flipH="1">
              <a:off x="225826" y="2254931"/>
              <a:ext cx="1607794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r>
                <a:rPr lang="en-US">
                  <a:solidFill>
                    <a:schemeClr val="tx2"/>
                  </a:solidFill>
                </a:rPr>
                <a:t>Cloud security readiness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00DB99-AB99-72C7-6A56-324B6D4AA31E}"/>
                </a:ext>
              </a:extLst>
            </p:cNvPr>
            <p:cNvSpPr/>
            <p:nvPr/>
          </p:nvSpPr>
          <p:spPr>
            <a:xfrm flipH="1">
              <a:off x="225825" y="136879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Cloud platform selection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85D73B-1CC7-9F5A-1703-9D9956189C57}"/>
                </a:ext>
              </a:extLst>
            </p:cNvPr>
            <p:cNvSpPr/>
            <p:nvPr/>
          </p:nvSpPr>
          <p:spPr>
            <a:xfrm flipH="1">
              <a:off x="225825" y="1811862"/>
              <a:ext cx="1615197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Cloud suitability assessment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BE6172-BF94-813F-98D8-FE639139C47F}"/>
                </a:ext>
              </a:extLst>
            </p:cNvPr>
            <p:cNvSpPr/>
            <p:nvPr/>
          </p:nvSpPr>
          <p:spPr>
            <a:xfrm flipH="1">
              <a:off x="225825" y="2698001"/>
              <a:ext cx="160779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Hybrid cloud operations model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B86A46-F262-509F-ACD9-286990B7AF8F}"/>
                </a:ext>
              </a:extLst>
            </p:cNvPr>
            <p:cNvSpPr/>
            <p:nvPr/>
          </p:nvSpPr>
          <p:spPr>
            <a:xfrm flipH="1">
              <a:off x="225826" y="3141070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Cloud Adoption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0D8971-688E-1159-19A4-FF2F2CAD20EF}"/>
                </a:ext>
              </a:extLst>
            </p:cNvPr>
            <p:cNvSpPr/>
            <p:nvPr/>
          </p:nvSpPr>
          <p:spPr>
            <a:xfrm flipH="1">
              <a:off x="1841022" y="136879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23D1779-E823-FE4F-B22E-2ED01F47DAC4}"/>
                </a:ext>
              </a:extLst>
            </p:cNvPr>
            <p:cNvSpPr/>
            <p:nvPr/>
          </p:nvSpPr>
          <p:spPr>
            <a:xfrm flipH="1">
              <a:off x="1841022" y="1811862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1ED53A-4E4F-D71A-CE87-1AD2CAB6A96B}"/>
                </a:ext>
              </a:extLst>
            </p:cNvPr>
            <p:cNvSpPr/>
            <p:nvPr/>
          </p:nvSpPr>
          <p:spPr>
            <a:xfrm flipH="1">
              <a:off x="1841022" y="225493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E0DA0CC-3EAA-19EA-25F2-0D203C4DF28D}"/>
                </a:ext>
              </a:extLst>
            </p:cNvPr>
            <p:cNvSpPr/>
            <p:nvPr/>
          </p:nvSpPr>
          <p:spPr>
            <a:xfrm flipH="1">
              <a:off x="1835170" y="2698001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6BCD6E1-1E73-A5DE-970D-A6FD74713AC4}"/>
                </a:ext>
              </a:extLst>
            </p:cNvPr>
            <p:cNvSpPr/>
            <p:nvPr/>
          </p:nvSpPr>
          <p:spPr>
            <a:xfrm flipH="1">
              <a:off x="1835170" y="3141070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32E1A3C-8032-A994-FDFA-BFF09B670E49}"/>
                </a:ext>
              </a:extLst>
            </p:cNvPr>
            <p:cNvGrpSpPr/>
            <p:nvPr/>
          </p:nvGrpSpPr>
          <p:grpSpPr>
            <a:xfrm flipH="1">
              <a:off x="1947876" y="1049023"/>
              <a:ext cx="120240" cy="2286000"/>
              <a:chOff x="6452584" y="344287"/>
              <a:chExt cx="150301" cy="2857507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C2C12AA-5927-3089-5564-8E137F536158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67D4668-D8FC-FFCE-D5F6-F2D93DC9960A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B259450-CBE8-D3B4-FFA0-5F903DDA39F6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AE7B31A-90EF-A644-E419-01667F9C4FD2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DAB2980-4D2C-B840-A923-1D9060483CC6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A7BCC69-25C8-237C-42E2-DD2F907E9E96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rgbClr val="00B14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36C6D-EC3E-5DB0-6502-0E3BA04108B2}"/>
                </a:ext>
              </a:extLst>
            </p:cNvPr>
            <p:cNvSpPr/>
            <p:nvPr/>
          </p:nvSpPr>
          <p:spPr>
            <a:xfrm flipH="1">
              <a:off x="225826" y="892215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Cloud strategy and roadmap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18FA2C-8A1B-4CDB-35AD-A626330D2181}"/>
                </a:ext>
              </a:extLst>
            </p:cNvPr>
            <p:cNvSpPr/>
            <p:nvPr/>
          </p:nvSpPr>
          <p:spPr>
            <a:xfrm flipH="1">
              <a:off x="1836879" y="906898"/>
              <a:ext cx="36576" cy="365760"/>
            </a:xfrm>
            <a:prstGeom prst="rect">
              <a:avLst/>
            </a:prstGeom>
            <a:solidFill>
              <a:srgbClr val="00B1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3010C2-29E9-13EC-7E59-EE22C98A1A70}"/>
                </a:ext>
              </a:extLst>
            </p:cNvPr>
            <p:cNvCxnSpPr/>
            <p:nvPr/>
          </p:nvCxnSpPr>
          <p:spPr>
            <a:xfrm>
              <a:off x="1946307" y="1069848"/>
              <a:ext cx="109728" cy="0"/>
            </a:xfrm>
            <a:prstGeom prst="line">
              <a:avLst/>
            </a:prstGeom>
            <a:ln>
              <a:solidFill>
                <a:srgbClr val="00B140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ED5F70-E41E-789F-6BFF-80B14EC7BE9E}"/>
              </a:ext>
            </a:extLst>
          </p:cNvPr>
          <p:cNvGrpSpPr/>
          <p:nvPr/>
        </p:nvGrpSpPr>
        <p:grpSpPr>
          <a:xfrm>
            <a:off x="8433195" y="1828839"/>
            <a:ext cx="3233283" cy="3466576"/>
            <a:chOff x="6935684" y="1169874"/>
            <a:chExt cx="1842290" cy="26146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ABBF57-2993-EE5A-84C8-6EFD95D1BE5E}"/>
                </a:ext>
              </a:extLst>
            </p:cNvPr>
            <p:cNvSpPr txBox="1"/>
            <p:nvPr/>
          </p:nvSpPr>
          <p:spPr>
            <a:xfrm>
              <a:off x="7132054" y="253259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l"/>
              <a:r>
                <a:rPr lang="en-US">
                  <a:solidFill>
                    <a:schemeClr val="tx2"/>
                  </a:solidFill>
                </a:rPr>
                <a:t>Managed DBaaS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DC3A33-5AB6-E064-8DC7-705ACB2D60A6}"/>
                </a:ext>
              </a:extLst>
            </p:cNvPr>
            <p:cNvSpPr/>
            <p:nvPr/>
          </p:nvSpPr>
          <p:spPr>
            <a:xfrm>
              <a:off x="7132054" y="164645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Public/Private PaaS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00DA909-ECFB-2834-A5C4-4314BA282975}"/>
                </a:ext>
              </a:extLst>
            </p:cNvPr>
            <p:cNvSpPr/>
            <p:nvPr/>
          </p:nvSpPr>
          <p:spPr>
            <a:xfrm>
              <a:off x="7132054" y="2089521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Environment as a Service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9D4D59-223D-A56A-E49A-A3E3C3577711}"/>
                </a:ext>
              </a:extLst>
            </p:cNvPr>
            <p:cNvSpPr/>
            <p:nvPr/>
          </p:nvSpPr>
          <p:spPr>
            <a:xfrm>
              <a:off x="7132054" y="2975660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Managed Desktop-aaS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59C3E73-823D-05ED-C106-95EFB710F229}"/>
                </a:ext>
              </a:extLst>
            </p:cNvPr>
            <p:cNvSpPr/>
            <p:nvPr/>
          </p:nvSpPr>
          <p:spPr>
            <a:xfrm>
              <a:off x="7132053" y="3418729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GB" sz="1200">
                  <a:solidFill>
                    <a:schemeClr val="tx2"/>
                  </a:solidFill>
                </a:rPr>
                <a:t>DevOps Pipeline-aaS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E8F0BC-CBAD-EF2D-B7DF-80F99FCBB419}"/>
                </a:ext>
              </a:extLst>
            </p:cNvPr>
            <p:cNvSpPr/>
            <p:nvPr/>
          </p:nvSpPr>
          <p:spPr>
            <a:xfrm>
              <a:off x="7126202" y="164645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2FF641-231A-6688-69EA-31A4BF779C7C}"/>
                </a:ext>
              </a:extLst>
            </p:cNvPr>
            <p:cNvSpPr/>
            <p:nvPr/>
          </p:nvSpPr>
          <p:spPr>
            <a:xfrm>
              <a:off x="7126202" y="2089521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64C4A8-5876-0147-9699-0DB87A5E346B}"/>
                </a:ext>
              </a:extLst>
            </p:cNvPr>
            <p:cNvSpPr/>
            <p:nvPr/>
          </p:nvSpPr>
          <p:spPr>
            <a:xfrm>
              <a:off x="7126202" y="253259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072DF8-C3CB-F7A0-BEDF-629FDE5B4EDC}"/>
                </a:ext>
              </a:extLst>
            </p:cNvPr>
            <p:cNvSpPr/>
            <p:nvPr/>
          </p:nvSpPr>
          <p:spPr>
            <a:xfrm>
              <a:off x="7132054" y="2975660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D93B9EC-AB9E-4301-284A-3D49D9EFEAA1}"/>
                </a:ext>
              </a:extLst>
            </p:cNvPr>
            <p:cNvSpPr/>
            <p:nvPr/>
          </p:nvSpPr>
          <p:spPr>
            <a:xfrm>
              <a:off x="7132054" y="3418729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2747C15-E7E0-7952-4915-D8AF24BEE8CC}"/>
                </a:ext>
              </a:extLst>
            </p:cNvPr>
            <p:cNvGrpSpPr/>
            <p:nvPr/>
          </p:nvGrpSpPr>
          <p:grpSpPr>
            <a:xfrm>
              <a:off x="6935684" y="1326682"/>
              <a:ext cx="120240" cy="2286000"/>
              <a:chOff x="6452584" y="344287"/>
              <a:chExt cx="150301" cy="2857507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B4EB4C1-4E32-0A1A-B66A-E82CBAA14406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A0E6CF1-0358-D016-3CF7-348DBFF113FA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D824587-5F39-6C0C-9103-AF29C48509C8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58AA05F5-3011-A051-58B3-612F147AF25C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51C0620-9456-F62B-EEFF-585D393F7351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412A8C2-8AC0-F89B-427E-3D93A5BD4FD6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6C6C89B-C67F-E9CE-7402-502A652E1216}"/>
                </a:ext>
              </a:extLst>
            </p:cNvPr>
            <p:cNvSpPr/>
            <p:nvPr/>
          </p:nvSpPr>
          <p:spPr>
            <a:xfrm>
              <a:off x="7181516" y="1169874"/>
              <a:ext cx="1596458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Public/Private IaaS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F50E758-BDC4-20C3-FC12-06EE37193018}"/>
                </a:ext>
              </a:extLst>
            </p:cNvPr>
            <p:cNvSpPr/>
            <p:nvPr/>
          </p:nvSpPr>
          <p:spPr>
            <a:xfrm>
              <a:off x="7130345" y="1184557"/>
              <a:ext cx="36576" cy="365760"/>
            </a:xfrm>
            <a:prstGeom prst="rect">
              <a:avLst/>
            </a:prstGeom>
            <a:solidFill>
              <a:srgbClr val="0033A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3E4A16-853E-2CA4-7D70-6888FD12B549}"/>
                </a:ext>
              </a:extLst>
            </p:cNvPr>
            <p:cNvCxnSpPr/>
            <p:nvPr/>
          </p:nvCxnSpPr>
          <p:spPr>
            <a:xfrm flipH="1">
              <a:off x="6947765" y="1347507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C312E21-49E9-E308-E011-DDCE46E474AA}"/>
              </a:ext>
            </a:extLst>
          </p:cNvPr>
          <p:cNvSpPr txBox="1"/>
          <p:nvPr/>
        </p:nvSpPr>
        <p:spPr>
          <a:xfrm>
            <a:off x="5057064" y="1342643"/>
            <a:ext cx="1938031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Develop/Migrate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D00404-7117-7D58-D40C-43C204BDC578}"/>
              </a:ext>
            </a:extLst>
          </p:cNvPr>
          <p:cNvSpPr/>
          <p:nvPr/>
        </p:nvSpPr>
        <p:spPr>
          <a:xfrm>
            <a:off x="9396927" y="1161573"/>
            <a:ext cx="2209567" cy="577585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CF6C2C8-B432-DA34-341F-DA6275184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21" y="1202715"/>
            <a:ext cx="657860" cy="4953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0D01E72-037D-8CC1-13CB-9D9A73AC4D21}"/>
              </a:ext>
            </a:extLst>
          </p:cNvPr>
          <p:cNvSpPr txBox="1"/>
          <p:nvPr/>
        </p:nvSpPr>
        <p:spPr>
          <a:xfrm>
            <a:off x="10054788" y="1342643"/>
            <a:ext cx="1232710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Cloud Operate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9CA3EA-1AF6-3346-5B21-FF31FAF004BA}"/>
              </a:ext>
            </a:extLst>
          </p:cNvPr>
          <p:cNvSpPr txBox="1"/>
          <p:nvPr/>
        </p:nvSpPr>
        <p:spPr>
          <a:xfrm>
            <a:off x="1181526" y="1342643"/>
            <a:ext cx="122148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400" b="1">
                <a:solidFill>
                  <a:schemeClr val="bg1"/>
                </a:solidFill>
              </a:rPr>
              <a:t>Cloud Consult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FD9F46-0F80-A8FD-69AD-4FBFC2131F0A}"/>
              </a:ext>
            </a:extLst>
          </p:cNvPr>
          <p:cNvGrpSpPr/>
          <p:nvPr/>
        </p:nvGrpSpPr>
        <p:grpSpPr>
          <a:xfrm>
            <a:off x="3952787" y="1809261"/>
            <a:ext cx="4062805" cy="3486153"/>
            <a:chOff x="3235332" y="1086592"/>
            <a:chExt cx="2124773" cy="2614615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E8062-45D1-81C6-28A8-AEA9F1F6C289}"/>
                </a:ext>
              </a:extLst>
            </p:cNvPr>
            <p:cNvSpPr txBox="1"/>
            <p:nvPr/>
          </p:nvSpPr>
          <p:spPr>
            <a:xfrm flipH="1">
              <a:off x="3469626" y="244930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spcAft>
                  <a:spcPts val="450"/>
                </a:spcAft>
                <a:defRPr sz="1200">
                  <a:solidFill>
                    <a:srgbClr val="141414"/>
                  </a:solidFill>
                </a:defRPr>
              </a:lvl1pPr>
            </a:lstStyle>
            <a:p>
              <a:pPr algn="ctr"/>
              <a:r>
                <a:rPr lang="en-US">
                  <a:solidFill>
                    <a:schemeClr val="tx2"/>
                  </a:solidFill>
                </a:rPr>
                <a:t>Application Rehost/Lift-and-Shift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3E15DE5-B367-26C9-CDDE-4DADE653A885}"/>
                </a:ext>
              </a:extLst>
            </p:cNvPr>
            <p:cNvSpPr/>
            <p:nvPr/>
          </p:nvSpPr>
          <p:spPr>
            <a:xfrm flipH="1">
              <a:off x="3469626" y="1563169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Provisioning &amp; Automation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B8F95AE-B252-D17A-163F-649885BB5759}"/>
                </a:ext>
              </a:extLst>
            </p:cNvPr>
            <p:cNvSpPr/>
            <p:nvPr/>
          </p:nvSpPr>
          <p:spPr>
            <a:xfrm flipH="1">
              <a:off x="3462426" y="2006239"/>
              <a:ext cx="17013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Cloud-native Application Development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FC4130F-0EC8-0970-01C0-E5D02D8D1270}"/>
                </a:ext>
              </a:extLst>
            </p:cNvPr>
            <p:cNvSpPr/>
            <p:nvPr/>
          </p:nvSpPr>
          <p:spPr>
            <a:xfrm flipH="1">
              <a:off x="3469626" y="2892378"/>
              <a:ext cx="1694109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Application Re-platform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A405164-5370-61AE-24FF-F47FBEFD0F03}"/>
                </a:ext>
              </a:extLst>
            </p:cNvPr>
            <p:cNvSpPr/>
            <p:nvPr/>
          </p:nvSpPr>
          <p:spPr>
            <a:xfrm flipH="1">
              <a:off x="3478790" y="3335447"/>
              <a:ext cx="1684945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Application Re-engineer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2B7449C-5858-0303-0F6B-94A0AD2FBB0B}"/>
                </a:ext>
              </a:extLst>
            </p:cNvPr>
            <p:cNvSpPr/>
            <p:nvPr/>
          </p:nvSpPr>
          <p:spPr>
            <a:xfrm flipH="1">
              <a:off x="5133011" y="156316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32799DF-2AEB-F496-925D-E38BE6DDE1B3}"/>
                </a:ext>
              </a:extLst>
            </p:cNvPr>
            <p:cNvSpPr/>
            <p:nvPr/>
          </p:nvSpPr>
          <p:spPr>
            <a:xfrm flipH="1">
              <a:off x="5133011" y="2006239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EC11721-E53F-64EE-97E1-F34EFCFAEE80}"/>
                </a:ext>
              </a:extLst>
            </p:cNvPr>
            <p:cNvSpPr/>
            <p:nvPr/>
          </p:nvSpPr>
          <p:spPr>
            <a:xfrm flipH="1">
              <a:off x="5133011" y="244930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BE3FA13-E408-9D65-DEC5-EC64142DD385}"/>
                </a:ext>
              </a:extLst>
            </p:cNvPr>
            <p:cNvSpPr/>
            <p:nvPr/>
          </p:nvSpPr>
          <p:spPr>
            <a:xfrm flipH="1">
              <a:off x="5127159" y="2892378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D02ADF9-D2FA-268D-262D-D9CAA04043E0}"/>
                </a:ext>
              </a:extLst>
            </p:cNvPr>
            <p:cNvSpPr/>
            <p:nvPr/>
          </p:nvSpPr>
          <p:spPr>
            <a:xfrm flipH="1">
              <a:off x="5127159" y="3335447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E2F3E10-0CEA-915C-821D-4033572084AE}"/>
                </a:ext>
              </a:extLst>
            </p:cNvPr>
            <p:cNvGrpSpPr/>
            <p:nvPr/>
          </p:nvGrpSpPr>
          <p:grpSpPr>
            <a:xfrm flipH="1">
              <a:off x="5239865" y="1243400"/>
              <a:ext cx="120240" cy="2286000"/>
              <a:chOff x="6452584" y="344287"/>
              <a:chExt cx="150301" cy="2857507"/>
            </a:xfrm>
            <a:solidFill>
              <a:schemeClr val="tx1"/>
            </a:solidFill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02D2D66-4224-CC0D-244A-2AA3383ED7E2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11CEAAA-BE21-5D0C-1221-D59BEDDA1D6E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01D98A6B-4D3B-8714-549B-0A2ECEB3CE62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655C9AC-6825-8ABB-C29A-0C2376B4CD20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D8AA9DC-5812-D93C-3FF1-B32677BB0327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C25BAB1-11EA-D7EF-4C45-478193423B65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D54F832-DC6C-922C-B4F4-791075A42000}"/>
                </a:ext>
              </a:extLst>
            </p:cNvPr>
            <p:cNvSpPr/>
            <p:nvPr/>
          </p:nvSpPr>
          <p:spPr>
            <a:xfrm flipH="1">
              <a:off x="3468353" y="1086592"/>
              <a:ext cx="1645920" cy="3657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  <a:prstDash val="dash"/>
            </a:ln>
          </p:spPr>
          <p:txBody>
            <a:bodyPr wrap="square" lIns="121920" rIns="60960" rtlCol="0" anchor="ctr">
              <a:no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>
                  <a:solidFill>
                    <a:schemeClr val="tx2"/>
                  </a:solidFill>
                </a:rPr>
                <a:t>Hybrid Cloud Build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643CCB8-CB02-9C9C-A1FC-997519D8F93F}"/>
                </a:ext>
              </a:extLst>
            </p:cNvPr>
            <p:cNvSpPr/>
            <p:nvPr/>
          </p:nvSpPr>
          <p:spPr>
            <a:xfrm flipH="1">
              <a:off x="5128868" y="1101275"/>
              <a:ext cx="36576" cy="3657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91B7E04-D592-A103-D3BD-92CDE935BA88}"/>
                </a:ext>
              </a:extLst>
            </p:cNvPr>
            <p:cNvCxnSpPr/>
            <p:nvPr/>
          </p:nvCxnSpPr>
          <p:spPr>
            <a:xfrm>
              <a:off x="5238296" y="1264225"/>
              <a:ext cx="10972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A5626A-F84C-95DB-F4A3-D7A46A06E657}"/>
                </a:ext>
              </a:extLst>
            </p:cNvPr>
            <p:cNvSpPr/>
            <p:nvPr/>
          </p:nvSpPr>
          <p:spPr>
            <a:xfrm>
              <a:off x="3425850" y="156316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418D48D-ED11-D175-E4EF-0DF4FF2C16E5}"/>
                </a:ext>
              </a:extLst>
            </p:cNvPr>
            <p:cNvSpPr/>
            <p:nvPr/>
          </p:nvSpPr>
          <p:spPr>
            <a:xfrm>
              <a:off x="3425850" y="2006239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91C4167-3DF0-07B8-4BE1-144118BA3065}"/>
                </a:ext>
              </a:extLst>
            </p:cNvPr>
            <p:cNvSpPr/>
            <p:nvPr/>
          </p:nvSpPr>
          <p:spPr>
            <a:xfrm>
              <a:off x="3425850" y="244930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151BC2-A2A4-4C65-D799-011ED4DDF161}"/>
                </a:ext>
              </a:extLst>
            </p:cNvPr>
            <p:cNvSpPr/>
            <p:nvPr/>
          </p:nvSpPr>
          <p:spPr>
            <a:xfrm>
              <a:off x="3431702" y="2892378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A65E6A5-427B-054F-A877-B80964648488}"/>
                </a:ext>
              </a:extLst>
            </p:cNvPr>
            <p:cNvSpPr/>
            <p:nvPr/>
          </p:nvSpPr>
          <p:spPr>
            <a:xfrm>
              <a:off x="3431702" y="3335447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0C3EF25-4B5D-6A07-49B3-FEC5293163B6}"/>
                </a:ext>
              </a:extLst>
            </p:cNvPr>
            <p:cNvGrpSpPr/>
            <p:nvPr/>
          </p:nvGrpSpPr>
          <p:grpSpPr>
            <a:xfrm>
              <a:off x="3235332" y="1243400"/>
              <a:ext cx="120240" cy="2286000"/>
              <a:chOff x="6452584" y="344287"/>
              <a:chExt cx="150301" cy="2857507"/>
            </a:xfrm>
            <a:solidFill>
              <a:schemeClr val="accent2"/>
            </a:solidFill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4DC4CFF-FC84-0446-F7E4-B7AE47395BDD}"/>
                  </a:ext>
                </a:extLst>
              </p:cNvPr>
              <p:cNvCxnSpPr/>
              <p:nvPr/>
            </p:nvCxnSpPr>
            <p:spPr>
              <a:xfrm flipH="1">
                <a:off x="6465725" y="96595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7951C7E-62B9-76D9-CE17-7BF65D5A1587}"/>
                  </a:ext>
                </a:extLst>
              </p:cNvPr>
              <p:cNvCxnSpPr/>
              <p:nvPr/>
            </p:nvCxnSpPr>
            <p:spPr>
              <a:xfrm flipH="1">
                <a:off x="6465725" y="152644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6631B19-3987-77E0-EA71-A4595EB44AD2}"/>
                  </a:ext>
                </a:extLst>
              </p:cNvPr>
              <p:cNvCxnSpPr/>
              <p:nvPr/>
            </p:nvCxnSpPr>
            <p:spPr>
              <a:xfrm flipH="1">
                <a:off x="6465725" y="2080279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8BD15474-8589-E5CE-6F1B-D893F132875D}"/>
                  </a:ext>
                </a:extLst>
              </p:cNvPr>
              <p:cNvCxnSpPr/>
              <p:nvPr/>
            </p:nvCxnSpPr>
            <p:spPr>
              <a:xfrm flipH="1">
                <a:off x="6465725" y="2634116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586D238-D2C1-080E-142F-B2504886501C}"/>
                  </a:ext>
                </a:extLst>
              </p:cNvPr>
              <p:cNvCxnSpPr/>
              <p:nvPr/>
            </p:nvCxnSpPr>
            <p:spPr>
              <a:xfrm flipH="1">
                <a:off x="6465725" y="3187952"/>
                <a:ext cx="137160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250A17-812B-0B8B-339A-B759E7118763}"/>
                  </a:ext>
                </a:extLst>
              </p:cNvPr>
              <p:cNvCxnSpPr/>
              <p:nvPr/>
            </p:nvCxnSpPr>
            <p:spPr>
              <a:xfrm rot="16200000">
                <a:off x="5023830" y="1773041"/>
                <a:ext cx="2857507" cy="0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FAF1AFB-BBDF-5944-E59E-45B727D33207}"/>
                </a:ext>
              </a:extLst>
            </p:cNvPr>
            <p:cNvSpPr/>
            <p:nvPr/>
          </p:nvSpPr>
          <p:spPr>
            <a:xfrm>
              <a:off x="3429993" y="1101275"/>
              <a:ext cx="36576" cy="36576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2FDB503-7586-3F08-230E-82EBF17D1CA2}"/>
                </a:ext>
              </a:extLst>
            </p:cNvPr>
            <p:cNvCxnSpPr/>
            <p:nvPr/>
          </p:nvCxnSpPr>
          <p:spPr>
            <a:xfrm flipH="1">
              <a:off x="3247413" y="1264225"/>
              <a:ext cx="109728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Diagram 92">
            <a:extLst>
              <a:ext uri="{FF2B5EF4-FFF2-40B4-BE49-F238E27FC236}">
                <a16:creationId xmlns:a16="http://schemas.microsoft.com/office/drawing/2014/main" id="{2F887741-1BED-159F-3F77-855B1FA74D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1350515"/>
              </p:ext>
            </p:extLst>
          </p:nvPr>
        </p:nvGraphicFramePr>
        <p:xfrm>
          <a:off x="288046" y="5471025"/>
          <a:ext cx="11404081" cy="617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218527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03DF-ACA0-2493-FC61-63A29B0A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Cloud Managed Services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A4A4D-F7D9-31A6-DD58-2B12BB1A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3" y="1193801"/>
            <a:ext cx="10456673" cy="50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6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A5AF-5A43-221B-3FB3-66302E07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5FD84ED8-F921-F9A2-ED65-AF4C9BCB4232}"/>
              </a:ext>
            </a:extLst>
          </p:cNvPr>
          <p:cNvSpPr txBox="1">
            <a:spLocks/>
          </p:cNvSpPr>
          <p:nvPr/>
        </p:nvSpPr>
        <p:spPr>
          <a:xfrm>
            <a:off x="123146" y="116309"/>
            <a:ext cx="5776912" cy="99536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Cloud Migration Approach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F9851C-6C88-7FF3-6E12-631586275CCC}"/>
              </a:ext>
            </a:extLst>
          </p:cNvPr>
          <p:cNvSpPr txBox="1"/>
          <p:nvPr/>
        </p:nvSpPr>
        <p:spPr>
          <a:xfrm>
            <a:off x="578498" y="1509155"/>
            <a:ext cx="799400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Key Migration considerations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Phase wise migration framework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Assessment/Planning/Design approach, activities deliverables tools/accelerators used, key dependencies, Acceptance criteria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Build considerations, approach, activities, deliverables, tools/accelerators used, key dependencies, acceptance criteria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Migration approach, activities, deliverables, tools/ accelerators used, key dependencies, acceptance criteria for handover to operations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Migration timeline view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Migration Risks/ Mitigation plan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Migration Governance and Reporting</a:t>
            </a:r>
          </a:p>
        </p:txBody>
      </p:sp>
    </p:spTree>
    <p:extLst>
      <p:ext uri="{BB962C8B-B14F-4D97-AF65-F5344CB8AC3E}">
        <p14:creationId xmlns:p14="http://schemas.microsoft.com/office/powerpoint/2010/main" val="175586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F844523B-F4FB-BA55-86A2-4939A2915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16" y="77544"/>
            <a:ext cx="11750360" cy="415872"/>
          </a:xfrm>
        </p:spPr>
        <p:txBody>
          <a:bodyPr/>
          <a:lstStyle/>
          <a:p>
            <a:r>
              <a:rPr lang="en-US" dirty="0"/>
              <a:t>Cloud Steps (5) </a:t>
            </a:r>
            <a:r>
              <a:rPr lang="en-US" dirty="0">
                <a:sym typeface="Wingdings" panose="05000000000000000000" pitchFamily="2" charset="2"/>
              </a:rPr>
              <a:t> Operating Model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0A79C9-890E-3B62-DEE2-730CB88D5646}"/>
              </a:ext>
            </a:extLst>
          </p:cNvPr>
          <p:cNvGrpSpPr/>
          <p:nvPr/>
        </p:nvGrpSpPr>
        <p:grpSpPr>
          <a:xfrm>
            <a:off x="227013" y="763281"/>
            <a:ext cx="11705600" cy="5523219"/>
            <a:chOff x="383079" y="1075008"/>
            <a:chExt cx="11155681" cy="50062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FFEBEC-324C-389E-FBC8-C2EC618C4E64}"/>
                </a:ext>
              </a:extLst>
            </p:cNvPr>
            <p:cNvSpPr/>
            <p:nvPr/>
          </p:nvSpPr>
          <p:spPr>
            <a:xfrm>
              <a:off x="8483070" y="1808939"/>
              <a:ext cx="1274845" cy="27871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E477CAB-DE79-BEB3-83A8-3ED2A2137748}"/>
                </a:ext>
              </a:extLst>
            </p:cNvPr>
            <p:cNvGrpSpPr/>
            <p:nvPr/>
          </p:nvGrpSpPr>
          <p:grpSpPr>
            <a:xfrm>
              <a:off x="8580744" y="1884225"/>
              <a:ext cx="1079500" cy="2647951"/>
              <a:chOff x="6536869" y="1438275"/>
              <a:chExt cx="809625" cy="1228725"/>
            </a:xfrm>
            <a:solidFill>
              <a:srgbClr val="FFFFFF"/>
            </a:solidFill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A004F89-04D7-4057-E251-C54D142AD198}"/>
                  </a:ext>
                </a:extLst>
              </p:cNvPr>
              <p:cNvGrpSpPr/>
              <p:nvPr/>
            </p:nvGrpSpPr>
            <p:grpSpPr>
              <a:xfrm>
                <a:off x="6536869" y="1438275"/>
                <a:ext cx="809625" cy="385763"/>
                <a:chOff x="6515100" y="1438275"/>
                <a:chExt cx="809625" cy="385763"/>
              </a:xfrm>
              <a:grpFill/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A87098FE-31EF-6775-1EE7-59B8173CBA0B}"/>
                    </a:ext>
                  </a:extLst>
                </p:cNvPr>
                <p:cNvSpPr/>
                <p:nvPr/>
              </p:nvSpPr>
              <p:spPr>
                <a:xfrm>
                  <a:off x="6515100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E7C47269-3CE7-7D02-642A-736F14B8C564}"/>
                    </a:ext>
                  </a:extLst>
                </p:cNvPr>
                <p:cNvSpPr/>
                <p:nvPr/>
              </p:nvSpPr>
              <p:spPr>
                <a:xfrm>
                  <a:off x="6938962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9F48C4BB-77F6-6E7C-FDCE-C69947DD0B7F}"/>
                  </a:ext>
                </a:extLst>
              </p:cNvPr>
              <p:cNvGrpSpPr/>
              <p:nvPr/>
            </p:nvGrpSpPr>
            <p:grpSpPr>
              <a:xfrm>
                <a:off x="6536869" y="1859756"/>
                <a:ext cx="809625" cy="385763"/>
                <a:chOff x="6515100" y="1438275"/>
                <a:chExt cx="809625" cy="385763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4F797B85-81C8-9322-1105-FF3FBCA02BC9}"/>
                    </a:ext>
                  </a:extLst>
                </p:cNvPr>
                <p:cNvSpPr/>
                <p:nvPr/>
              </p:nvSpPr>
              <p:spPr>
                <a:xfrm>
                  <a:off x="6515100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1C6BA5A8-B83A-50CE-3B8D-30313EE482C6}"/>
                    </a:ext>
                  </a:extLst>
                </p:cNvPr>
                <p:cNvSpPr/>
                <p:nvPr/>
              </p:nvSpPr>
              <p:spPr>
                <a:xfrm>
                  <a:off x="6938962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7DD5256-74D6-D5B9-3762-AC74D936D675}"/>
                  </a:ext>
                </a:extLst>
              </p:cNvPr>
              <p:cNvGrpSpPr/>
              <p:nvPr/>
            </p:nvGrpSpPr>
            <p:grpSpPr>
              <a:xfrm>
                <a:off x="6536869" y="2281237"/>
                <a:ext cx="809625" cy="385763"/>
                <a:chOff x="6515100" y="1438275"/>
                <a:chExt cx="809625" cy="385763"/>
              </a:xfrm>
              <a:grpFill/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6292FC4-149E-020C-984B-92FF39674559}"/>
                    </a:ext>
                  </a:extLst>
                </p:cNvPr>
                <p:cNvSpPr/>
                <p:nvPr/>
              </p:nvSpPr>
              <p:spPr>
                <a:xfrm>
                  <a:off x="6515100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2DFD506A-B49E-E054-51B5-F5E2FEAB1246}"/>
                    </a:ext>
                  </a:extLst>
                </p:cNvPr>
                <p:cNvSpPr/>
                <p:nvPr/>
              </p:nvSpPr>
              <p:spPr>
                <a:xfrm>
                  <a:off x="6938962" y="1438275"/>
                  <a:ext cx="385763" cy="385763"/>
                </a:xfrm>
                <a:prstGeom prst="rect">
                  <a:avLst/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8B1D47-1E49-BC4C-8D58-D13A0481A262}"/>
                </a:ext>
              </a:extLst>
            </p:cNvPr>
            <p:cNvSpPr/>
            <p:nvPr/>
          </p:nvSpPr>
          <p:spPr>
            <a:xfrm>
              <a:off x="7730598" y="1808939"/>
              <a:ext cx="689096" cy="27871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EA14D2-372A-34D0-64F8-387352FDDF16}"/>
                </a:ext>
              </a:extLst>
            </p:cNvPr>
            <p:cNvGrpSpPr/>
            <p:nvPr/>
          </p:nvGrpSpPr>
          <p:grpSpPr>
            <a:xfrm>
              <a:off x="7789397" y="1865846"/>
              <a:ext cx="571500" cy="2673349"/>
              <a:chOff x="5943600" y="1423988"/>
              <a:chExt cx="428625" cy="1804987"/>
            </a:xfrm>
            <a:solidFill>
              <a:srgbClr val="FFFFFF"/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FBC1367-0FA4-3590-C897-1B8EA659928B}"/>
                  </a:ext>
                </a:extLst>
              </p:cNvPr>
              <p:cNvSpPr/>
              <p:nvPr/>
            </p:nvSpPr>
            <p:spPr>
              <a:xfrm>
                <a:off x="5943600" y="1423988"/>
                <a:ext cx="428625" cy="4286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07BB7BEC-0689-526E-619D-23FCE2A171CC}"/>
                  </a:ext>
                </a:extLst>
              </p:cNvPr>
              <p:cNvSpPr/>
              <p:nvPr/>
            </p:nvSpPr>
            <p:spPr>
              <a:xfrm>
                <a:off x="5943600" y="1882775"/>
                <a:ext cx="428625" cy="4286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6483547-76B2-7FC0-AFF4-A238797A0921}"/>
                  </a:ext>
                </a:extLst>
              </p:cNvPr>
              <p:cNvSpPr/>
              <p:nvPr/>
            </p:nvSpPr>
            <p:spPr>
              <a:xfrm>
                <a:off x="5943600" y="2341562"/>
                <a:ext cx="428625" cy="4286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E984F9B-66CE-9537-8745-469013773EFF}"/>
                  </a:ext>
                </a:extLst>
              </p:cNvPr>
              <p:cNvSpPr/>
              <p:nvPr/>
            </p:nvSpPr>
            <p:spPr>
              <a:xfrm>
                <a:off x="5943600" y="2800350"/>
                <a:ext cx="428625" cy="428625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8BD177-CA68-D3C0-90D0-AD9E42266032}"/>
                </a:ext>
              </a:extLst>
            </p:cNvPr>
            <p:cNvSpPr/>
            <p:nvPr/>
          </p:nvSpPr>
          <p:spPr>
            <a:xfrm>
              <a:off x="4572067" y="4084505"/>
              <a:ext cx="2753561" cy="50913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D12ABA0-999C-AD42-6EA2-1F628F1DBE26}"/>
                </a:ext>
              </a:extLst>
            </p:cNvPr>
            <p:cNvSpPr/>
            <p:nvPr/>
          </p:nvSpPr>
          <p:spPr>
            <a:xfrm>
              <a:off x="2277463" y="1808939"/>
              <a:ext cx="1829963" cy="27871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DA4ED78-F562-2AE5-B536-D44FC71B966A}"/>
                </a:ext>
              </a:extLst>
            </p:cNvPr>
            <p:cNvSpPr/>
            <p:nvPr/>
          </p:nvSpPr>
          <p:spPr>
            <a:xfrm>
              <a:off x="2281201" y="4676763"/>
              <a:ext cx="9257559" cy="729892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0E3C04F-15FC-A294-2CB1-A3152C5BB865}"/>
                </a:ext>
              </a:extLst>
            </p:cNvPr>
            <p:cNvSpPr/>
            <p:nvPr/>
          </p:nvSpPr>
          <p:spPr>
            <a:xfrm>
              <a:off x="2281202" y="5497919"/>
              <a:ext cx="9257557" cy="58336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1094114-F43A-F735-991E-703A996FE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3263" y="5606701"/>
              <a:ext cx="539692" cy="32871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DA6607-6DEC-9FAD-9D44-08A8D1FFB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7319" y="5657459"/>
              <a:ext cx="1569331" cy="2272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6B1F662-BBD1-05EC-9E89-08EB90F24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21017" y="5670850"/>
              <a:ext cx="1281052" cy="20041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1795F42-669F-4908-2A93-BB7D190CA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76433" y="5694879"/>
              <a:ext cx="955093" cy="15235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A4B1A82-B255-7D74-EEF9-31A603598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5891" y="5655685"/>
              <a:ext cx="1275976" cy="23074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593EAF3-218B-C725-0EC7-C4467CDB0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56233" y="5576605"/>
              <a:ext cx="766212" cy="38890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B8AC3A9-1E3A-753A-6199-BE405D1AE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rgbClr val="404040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7854165" y="2695816"/>
              <a:ext cx="457039" cy="388907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48F7E92-86C8-03E8-3AA3-A102E20CA910}"/>
                </a:ext>
              </a:extLst>
            </p:cNvPr>
            <p:cNvSpPr/>
            <p:nvPr/>
          </p:nvSpPr>
          <p:spPr>
            <a:xfrm>
              <a:off x="4572066" y="1808939"/>
              <a:ext cx="2753561" cy="193388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DE0BE8-CDDC-A55C-DE73-BBE89C3AEA95}"/>
                </a:ext>
              </a:extLst>
            </p:cNvPr>
            <p:cNvSpPr/>
            <p:nvPr/>
          </p:nvSpPr>
          <p:spPr>
            <a:xfrm>
              <a:off x="2339728" y="1887980"/>
              <a:ext cx="1788900" cy="2807057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3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4274834-9958-E8CE-AB21-CE1620368913}"/>
                </a:ext>
              </a:extLst>
            </p:cNvPr>
            <p:cNvGrpSpPr/>
            <p:nvPr/>
          </p:nvGrpSpPr>
          <p:grpSpPr>
            <a:xfrm>
              <a:off x="2496238" y="2030634"/>
              <a:ext cx="1425637" cy="354852"/>
              <a:chOff x="7530854" y="2757244"/>
              <a:chExt cx="1122898" cy="250299"/>
            </a:xfrm>
          </p:grpSpPr>
          <p:pic>
            <p:nvPicPr>
              <p:cNvPr id="119" name="Picture 118">
                <a:extLst>
                  <a:ext uri="{FF2B5EF4-FFF2-40B4-BE49-F238E27FC236}">
                    <a16:creationId xmlns:a16="http://schemas.microsoft.com/office/drawing/2014/main" id="{56588061-A510-981C-4798-20A141B53B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rgbClr val="D9D9D9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43" t="15128" r="13854" b="2580"/>
              <a:stretch/>
            </p:blipFill>
            <p:spPr>
              <a:xfrm>
                <a:off x="7530854" y="2762556"/>
                <a:ext cx="351808" cy="242727"/>
              </a:xfrm>
              <a:prstGeom prst="rect">
                <a:avLst/>
              </a:prstGeom>
            </p:spPr>
          </p:pic>
          <p:pic>
            <p:nvPicPr>
              <p:cNvPr id="120" name="Picture 119">
                <a:extLst>
                  <a:ext uri="{FF2B5EF4-FFF2-40B4-BE49-F238E27FC236}">
                    <a16:creationId xmlns:a16="http://schemas.microsoft.com/office/drawing/2014/main" id="{339B366E-A391-5856-7A33-36F62D02F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rgbClr val="D9D9D9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43" t="15128" r="13854" b="2580"/>
              <a:stretch/>
            </p:blipFill>
            <p:spPr>
              <a:xfrm>
                <a:off x="7935045" y="2764816"/>
                <a:ext cx="351808" cy="242727"/>
              </a:xfrm>
              <a:prstGeom prst="rect">
                <a:avLst/>
              </a:prstGeom>
            </p:spPr>
          </p:pic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38AB0CF7-50E3-2B7F-5675-72CB7ECB06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 cstate="print">
                <a:duotone>
                  <a:srgbClr val="D9D9D9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043" t="15128" r="13854" b="2580"/>
              <a:stretch/>
            </p:blipFill>
            <p:spPr>
              <a:xfrm>
                <a:off x="8301944" y="2757244"/>
                <a:ext cx="351808" cy="242727"/>
              </a:xfrm>
              <a:prstGeom prst="rect">
                <a:avLst/>
              </a:prstGeom>
            </p:spPr>
          </p:pic>
        </p:grpSp>
        <p:sp>
          <p:nvSpPr>
            <p:cNvPr id="23" name="Rounded Rectangle 169">
              <a:extLst>
                <a:ext uri="{FF2B5EF4-FFF2-40B4-BE49-F238E27FC236}">
                  <a16:creationId xmlns:a16="http://schemas.microsoft.com/office/drawing/2014/main" id="{DDA350CB-A53A-59C3-C4AF-90D49480FAE0}"/>
                </a:ext>
              </a:extLst>
            </p:cNvPr>
            <p:cNvSpPr>
              <a:spLocks/>
            </p:cNvSpPr>
            <p:nvPr/>
          </p:nvSpPr>
          <p:spPr>
            <a:xfrm>
              <a:off x="2277463" y="4327223"/>
              <a:ext cx="1826139" cy="194453"/>
            </a:xfrm>
            <a:prstGeom prst="roundRect">
              <a:avLst>
                <a:gd name="adj" fmla="val 0"/>
              </a:avLst>
            </a:prstGeom>
            <a:solidFill>
              <a:srgbClr val="000000">
                <a:lumMod val="75000"/>
                <a:lumOff val="2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3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SREs</a:t>
              </a:r>
            </a:p>
          </p:txBody>
        </p:sp>
        <p:sp>
          <p:nvSpPr>
            <p:cNvPr id="24" name="Rounded Rectangle 170">
              <a:extLst>
                <a:ext uri="{FF2B5EF4-FFF2-40B4-BE49-F238E27FC236}">
                  <a16:creationId xmlns:a16="http://schemas.microsoft.com/office/drawing/2014/main" id="{C59EFDF6-482C-1FB1-B4C3-2DF2C7991671}"/>
                </a:ext>
              </a:extLst>
            </p:cNvPr>
            <p:cNvSpPr>
              <a:spLocks/>
            </p:cNvSpPr>
            <p:nvPr/>
          </p:nvSpPr>
          <p:spPr>
            <a:xfrm>
              <a:off x="2277463" y="2526915"/>
              <a:ext cx="1826139" cy="357615"/>
            </a:xfrm>
            <a:prstGeom prst="roundRect">
              <a:avLst>
                <a:gd name="adj" fmla="val 0"/>
              </a:avLst>
            </a:prstGeom>
            <a:solidFill>
              <a:srgbClr val="000000">
                <a:lumMod val="75000"/>
                <a:lumOff val="2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3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Integrated Service Desk</a:t>
              </a:r>
            </a:p>
            <a:p>
              <a:pPr marL="0" marR="0" lvl="0" indent="0" algn="ctr" defTabSz="60953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(Infra, SAP &amp; Apps)</a:t>
              </a:r>
            </a:p>
          </p:txBody>
        </p:sp>
        <p:sp>
          <p:nvSpPr>
            <p:cNvPr id="25" name="Rounded Rectangle 171">
              <a:extLst>
                <a:ext uri="{FF2B5EF4-FFF2-40B4-BE49-F238E27FC236}">
                  <a16:creationId xmlns:a16="http://schemas.microsoft.com/office/drawing/2014/main" id="{CF640B85-E3A9-0A1A-EBFB-922FF928852B}"/>
                </a:ext>
              </a:extLst>
            </p:cNvPr>
            <p:cNvSpPr/>
            <p:nvPr/>
          </p:nvSpPr>
          <p:spPr>
            <a:xfrm>
              <a:off x="2277463" y="3035526"/>
              <a:ext cx="1826139" cy="371479"/>
            </a:xfrm>
            <a:prstGeom prst="roundRect">
              <a:avLst>
                <a:gd name="adj" fmla="val 0"/>
              </a:avLst>
            </a:prstGeom>
            <a:solidFill>
              <a:srgbClr val="000000">
                <a:lumMod val="75000"/>
                <a:lumOff val="2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3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Integrated Operations Team (DevOps)</a:t>
              </a:r>
            </a:p>
          </p:txBody>
        </p:sp>
        <p:sp>
          <p:nvSpPr>
            <p:cNvPr id="26" name="Rounded Rectangle 172">
              <a:extLst>
                <a:ext uri="{FF2B5EF4-FFF2-40B4-BE49-F238E27FC236}">
                  <a16:creationId xmlns:a16="http://schemas.microsoft.com/office/drawing/2014/main" id="{ECF65EB3-0200-C980-9A89-4C9483443353}"/>
                </a:ext>
              </a:extLst>
            </p:cNvPr>
            <p:cNvSpPr/>
            <p:nvPr/>
          </p:nvSpPr>
          <p:spPr>
            <a:xfrm>
              <a:off x="2277463" y="3981775"/>
              <a:ext cx="1826139" cy="194453"/>
            </a:xfrm>
            <a:prstGeom prst="roundRect">
              <a:avLst>
                <a:gd name="adj" fmla="val 0"/>
              </a:avLst>
            </a:prstGeom>
            <a:solidFill>
              <a:srgbClr val="000000">
                <a:lumMod val="75000"/>
                <a:lumOff val="25000"/>
              </a:srgb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09539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Cloud Architects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1135910-FADB-B8B9-8C9D-F1F405CE9B62}"/>
                </a:ext>
              </a:extLst>
            </p:cNvPr>
            <p:cNvSpPr txBox="1"/>
            <p:nvPr/>
          </p:nvSpPr>
          <p:spPr>
            <a:xfrm>
              <a:off x="2277463" y="3520018"/>
              <a:ext cx="1516452" cy="2510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09539"/>
              <a:r>
                <a:rPr lang="en-US" sz="1200" b="1">
                  <a:solidFill>
                    <a:srgbClr val="141414"/>
                  </a:solidFill>
                </a:rPr>
                <a:t>Agile Operations Pods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A7695C-8D26-8CC9-002C-C1D21F3B3E4E}"/>
                </a:ext>
              </a:extLst>
            </p:cNvPr>
            <p:cNvSpPr/>
            <p:nvPr/>
          </p:nvSpPr>
          <p:spPr>
            <a:xfrm>
              <a:off x="399151" y="1808939"/>
              <a:ext cx="1807831" cy="279123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0CEBBD-836C-7CAE-26D8-569839D08C37}"/>
                </a:ext>
              </a:extLst>
            </p:cNvPr>
            <p:cNvSpPr/>
            <p:nvPr/>
          </p:nvSpPr>
          <p:spPr>
            <a:xfrm>
              <a:off x="424229" y="1075008"/>
              <a:ext cx="11106851" cy="583360"/>
            </a:xfrm>
            <a:prstGeom prst="rect">
              <a:avLst/>
            </a:prstGeom>
            <a:solidFill>
              <a:srgbClr val="0033A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  <a:cs typeface="+mn-cs"/>
                </a:rPr>
                <a:t>Security And Compliance Governance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EC2C247-CB93-77DC-67C4-08E11B56BD2F}"/>
                </a:ext>
              </a:extLst>
            </p:cNvPr>
            <p:cNvSpPr/>
            <p:nvPr/>
          </p:nvSpPr>
          <p:spPr>
            <a:xfrm>
              <a:off x="383079" y="4663111"/>
              <a:ext cx="1829963" cy="1418168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25561C12-7045-B781-A6DB-D7A938528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78207" y="1809988"/>
              <a:ext cx="1450969" cy="1915529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8C1C70C-AC7C-638A-5C9B-83619014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07952" y="4049312"/>
              <a:ext cx="302773" cy="35638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6169C57-1101-FB25-3EA0-B95817C25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45957" y="3381423"/>
              <a:ext cx="480100" cy="32003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74027AA-C0CD-B6E2-2AF0-4ED563709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51037" y="1972061"/>
              <a:ext cx="456004" cy="46212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961400A-4BE0-2FCD-D8E5-9CE5A650D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53434" y="2081940"/>
              <a:ext cx="277395" cy="19045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0E29DDB-E990-2B8E-9E7A-1ECD4553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85967" y="2959290"/>
              <a:ext cx="255404" cy="259271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709BA3-8A85-B407-90C6-2314F7BB6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04834" y="3953931"/>
              <a:ext cx="382648" cy="25134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6867D5-AFDF-EE0C-32C4-05C31828A995}"/>
                </a:ext>
              </a:extLst>
            </p:cNvPr>
            <p:cNvSpPr txBox="1"/>
            <p:nvPr/>
          </p:nvSpPr>
          <p:spPr>
            <a:xfrm>
              <a:off x="9234131" y="4219134"/>
              <a:ext cx="345259" cy="111588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>
                  <a:solidFill>
                    <a:srgbClr val="000000"/>
                  </a:solidFill>
                </a:rPr>
                <a:t>All Users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0B34613-D4B0-AC56-DFE3-749E4A71E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70519" y="3821630"/>
              <a:ext cx="292651" cy="25375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4FB304-D97B-FB7E-DDD2-6B6534C43FE2}"/>
                </a:ext>
              </a:extLst>
            </p:cNvPr>
            <p:cNvSpPr txBox="1"/>
            <p:nvPr/>
          </p:nvSpPr>
          <p:spPr>
            <a:xfrm>
              <a:off x="8592273" y="4097287"/>
              <a:ext cx="449143" cy="22317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Cloud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Developers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106E55D-7D18-8D48-6553-CD33B87AE15E}"/>
                </a:ext>
              </a:extLst>
            </p:cNvPr>
            <p:cNvSpPr txBox="1"/>
            <p:nvPr/>
          </p:nvSpPr>
          <p:spPr>
            <a:xfrm>
              <a:off x="9252979" y="3233713"/>
              <a:ext cx="308595" cy="334764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Execs /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Finance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Users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DFF14E0-8713-9A9C-491E-ED788942F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95679" y="3010077"/>
              <a:ext cx="265612" cy="22926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EE47A-D1FC-428D-AD11-2E2DC29E98E1}"/>
                </a:ext>
              </a:extLst>
            </p:cNvPr>
            <p:cNvSpPr txBox="1"/>
            <p:nvPr/>
          </p:nvSpPr>
          <p:spPr>
            <a:xfrm>
              <a:off x="8656617" y="3245418"/>
              <a:ext cx="343732" cy="22317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Business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Users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B04542D-9A11-E975-25ED-0AAD8B1C1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24701" y="2071017"/>
              <a:ext cx="236275" cy="2398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27FE21-CA79-6B97-3BA4-F1A5AF17FC5D}"/>
                </a:ext>
              </a:extLst>
            </p:cNvPr>
            <p:cNvSpPr txBox="1"/>
            <p:nvPr/>
          </p:nvSpPr>
          <p:spPr>
            <a:xfrm>
              <a:off x="8656461" y="2319804"/>
              <a:ext cx="372759" cy="22317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 err="1">
                  <a:solidFill>
                    <a:srgbClr val="000000"/>
                  </a:solidFill>
                </a:rPr>
                <a:t>AppDev</a:t>
              </a:r>
              <a:r>
                <a:rPr lang="en-US" sz="800">
                  <a:solidFill>
                    <a:srgbClr val="000000"/>
                  </a:solidFill>
                </a:rPr>
                <a:t> /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DevOps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93BAB5A-CCE4-ABC6-C083-27C183C047DD}"/>
                </a:ext>
              </a:extLst>
            </p:cNvPr>
            <p:cNvSpPr txBox="1"/>
            <p:nvPr/>
          </p:nvSpPr>
          <p:spPr>
            <a:xfrm>
              <a:off x="9242415" y="2270752"/>
              <a:ext cx="299429" cy="223176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800">
                  <a:solidFill>
                    <a:srgbClr val="000000"/>
                  </a:solidFill>
                </a:rPr>
                <a:t>Cloud</a:t>
              </a:r>
            </a:p>
            <a:p>
              <a:pPr algn="ctr"/>
              <a:r>
                <a:rPr lang="en-US" sz="800">
                  <a:solidFill>
                    <a:srgbClr val="000000"/>
                  </a:solidFill>
                </a:rPr>
                <a:t>Admins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C6F5F7-F4DC-8731-C754-AA7B37BFE0DF}"/>
                </a:ext>
              </a:extLst>
            </p:cNvPr>
            <p:cNvSpPr txBox="1"/>
            <p:nvPr/>
          </p:nvSpPr>
          <p:spPr>
            <a:xfrm>
              <a:off x="5161272" y="2535426"/>
              <a:ext cx="1510891" cy="439378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>
                  <a:solidFill>
                    <a:srgbClr val="000000"/>
                  </a:solidFill>
                </a:rPr>
                <a:t>Integrated </a:t>
              </a:r>
            </a:p>
            <a:p>
              <a:pPr algn="ctr"/>
              <a:r>
                <a:rPr lang="en-US" sz="1050">
                  <a:solidFill>
                    <a:srgbClr val="000000"/>
                  </a:solidFill>
                </a:rPr>
                <a:t>Cloud Management Platform</a:t>
              </a:r>
            </a:p>
            <a:p>
              <a:pPr algn="ctr"/>
              <a:r>
                <a:rPr lang="en-US" sz="1050">
                  <a:solidFill>
                    <a:srgbClr val="000000"/>
                  </a:solidFill>
                </a:rPr>
                <a:t>(</a:t>
              </a:r>
              <a:r>
                <a:rPr lang="en-US" sz="1050" err="1">
                  <a:solidFill>
                    <a:srgbClr val="000000"/>
                  </a:solidFill>
                </a:rPr>
                <a:t>iCMP</a:t>
              </a:r>
              <a:r>
                <a:rPr lang="en-US" sz="105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8255BB9-B81F-6CB0-81BD-37C62A98858A}"/>
                </a:ext>
              </a:extLst>
            </p:cNvPr>
            <p:cNvCxnSpPr/>
            <p:nvPr/>
          </p:nvCxnSpPr>
          <p:spPr>
            <a:xfrm flipV="1">
              <a:off x="5751897" y="3806292"/>
              <a:ext cx="0" cy="272709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BD1069-1F17-AE54-8000-8AAAA7B537F6}"/>
                </a:ext>
              </a:extLst>
            </p:cNvPr>
            <p:cNvCxnSpPr/>
            <p:nvPr/>
          </p:nvCxnSpPr>
          <p:spPr>
            <a:xfrm flipV="1">
              <a:off x="5954598" y="3806292"/>
              <a:ext cx="0" cy="272709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BA80D2A-B196-5079-6F33-9C7142CFD2CF}"/>
                </a:ext>
              </a:extLst>
            </p:cNvPr>
            <p:cNvCxnSpPr/>
            <p:nvPr/>
          </p:nvCxnSpPr>
          <p:spPr>
            <a:xfrm flipV="1">
              <a:off x="6157301" y="3806292"/>
              <a:ext cx="0" cy="272709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2C45FEF-2F8C-D095-11C7-DFE76CF62896}"/>
                </a:ext>
              </a:extLst>
            </p:cNvPr>
            <p:cNvCxnSpPr/>
            <p:nvPr/>
          </p:nvCxnSpPr>
          <p:spPr>
            <a:xfrm rot="16200000" flipV="1">
              <a:off x="4345769" y="2978901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7744377-9000-3E97-713A-89D2318B2885}"/>
                </a:ext>
              </a:extLst>
            </p:cNvPr>
            <p:cNvCxnSpPr/>
            <p:nvPr/>
          </p:nvCxnSpPr>
          <p:spPr>
            <a:xfrm rot="16200000" flipV="1">
              <a:off x="4345769" y="2773131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8BB90D-9515-02B0-4659-0CF295503CB8}"/>
                </a:ext>
              </a:extLst>
            </p:cNvPr>
            <p:cNvCxnSpPr/>
            <p:nvPr/>
          </p:nvCxnSpPr>
          <p:spPr>
            <a:xfrm rot="16200000" flipV="1">
              <a:off x="4345769" y="2567360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146029A-C9C4-D557-089A-AEA66CECF73C}"/>
                </a:ext>
              </a:extLst>
            </p:cNvPr>
            <p:cNvSpPr txBox="1"/>
            <p:nvPr/>
          </p:nvSpPr>
          <p:spPr>
            <a:xfrm>
              <a:off x="6243964" y="3889657"/>
              <a:ext cx="829539" cy="139485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>
                  <a:solidFill>
                    <a:srgbClr val="000000"/>
                  </a:solidFill>
                </a:rPr>
                <a:t>90 % Automated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79E746E-BBF7-93DD-5AC1-855DBB6D14D4}"/>
                </a:ext>
              </a:extLst>
            </p:cNvPr>
            <p:cNvSpPr txBox="1"/>
            <p:nvPr/>
          </p:nvSpPr>
          <p:spPr>
            <a:xfrm>
              <a:off x="4172806" y="3244429"/>
              <a:ext cx="375813" cy="27897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10 % 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</a:rPr>
                <a:t>Manual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7D23671-A14E-7EC2-8068-DEEA846A246A}"/>
                </a:ext>
              </a:extLst>
            </p:cNvPr>
            <p:cNvSpPr/>
            <p:nvPr/>
          </p:nvSpPr>
          <p:spPr>
            <a:xfrm>
              <a:off x="611425" y="5386251"/>
              <a:ext cx="1373276" cy="6416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Financial </a:t>
              </a:r>
            </a:p>
            <a:p>
              <a:pPr algn="ctr"/>
              <a:r>
                <a:rPr lang="en-US" sz="2000">
                  <a:solidFill>
                    <a:srgbClr val="000000"/>
                  </a:solidFill>
                </a:rPr>
                <a:t>Governance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D9FE721-4F22-D980-ADAF-80DD244FF8C8}"/>
                </a:ext>
              </a:extLst>
            </p:cNvPr>
            <p:cNvSpPr/>
            <p:nvPr/>
          </p:nvSpPr>
          <p:spPr>
            <a:xfrm>
              <a:off x="9811249" y="1808939"/>
              <a:ext cx="1720624" cy="27871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6C803E-0CB6-116B-BB10-5D227FB5DFBA}"/>
                </a:ext>
              </a:extLst>
            </p:cNvPr>
            <p:cNvCxnSpPr/>
            <p:nvPr/>
          </p:nvCxnSpPr>
          <p:spPr>
            <a:xfrm rot="16200000" flipV="1">
              <a:off x="7534883" y="2982597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3617B24-0A18-C492-6E77-E31D08B3735A}"/>
                </a:ext>
              </a:extLst>
            </p:cNvPr>
            <p:cNvCxnSpPr/>
            <p:nvPr/>
          </p:nvCxnSpPr>
          <p:spPr>
            <a:xfrm rot="16200000" flipV="1">
              <a:off x="7534883" y="2776827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85B6F2C-C751-7B20-8D37-04A9ADF3D36E}"/>
                </a:ext>
              </a:extLst>
            </p:cNvPr>
            <p:cNvCxnSpPr/>
            <p:nvPr/>
          </p:nvCxnSpPr>
          <p:spPr>
            <a:xfrm rot="16200000" flipV="1">
              <a:off x="7534883" y="2571055"/>
              <a:ext cx="0" cy="268643"/>
            </a:xfrm>
            <a:prstGeom prst="straightConnector1">
              <a:avLst/>
            </a:prstGeom>
            <a:noFill/>
            <a:ln w="3175" cap="flat" cmpd="sng" algn="ctr">
              <a:solidFill>
                <a:srgbClr val="FFFFFF">
                  <a:lumMod val="65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21700BE-BE0D-A6AB-FBBD-29936F4D6BC6}"/>
                </a:ext>
              </a:extLst>
            </p:cNvPr>
            <p:cNvSpPr txBox="1"/>
            <p:nvPr/>
          </p:nvSpPr>
          <p:spPr>
            <a:xfrm>
              <a:off x="7361527" y="3232766"/>
              <a:ext cx="355953" cy="278970"/>
            </a:xfrm>
            <a:prstGeom prst="rect">
              <a:avLst/>
            </a:prstGeom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00">
                  <a:solidFill>
                    <a:srgbClr val="000000"/>
                  </a:solidFill>
                </a:rPr>
                <a:t>Self-</a:t>
              </a:r>
            </a:p>
            <a:p>
              <a:pPr algn="ctr"/>
              <a:r>
                <a:rPr lang="en-US" sz="1000">
                  <a:solidFill>
                    <a:srgbClr val="000000"/>
                  </a:solidFill>
                </a:rPr>
                <a:t>Service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D839E55-7183-1D77-27CC-4958B892A2D2}"/>
                </a:ext>
              </a:extLst>
            </p:cNvPr>
            <p:cNvSpPr/>
            <p:nvPr/>
          </p:nvSpPr>
          <p:spPr>
            <a:xfrm>
              <a:off x="1005410" y="4809780"/>
              <a:ext cx="585301" cy="594163"/>
            </a:xfrm>
            <a:prstGeom prst="ellipse">
              <a:avLst/>
            </a:prstGeom>
            <a:solidFill>
              <a:srgbClr val="2C6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836F56-0A4F-48BF-83F1-D24C86FDB7C4}"/>
                </a:ext>
              </a:extLst>
            </p:cNvPr>
            <p:cNvSpPr/>
            <p:nvPr/>
          </p:nvSpPr>
          <p:spPr>
            <a:xfrm>
              <a:off x="419707" y="3149274"/>
              <a:ext cx="1766715" cy="641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Technology Governance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3B71FCF-F6DD-092E-03D8-6C0208F25B89}"/>
                </a:ext>
              </a:extLst>
            </p:cNvPr>
            <p:cNvSpPr/>
            <p:nvPr/>
          </p:nvSpPr>
          <p:spPr>
            <a:xfrm>
              <a:off x="9947805" y="3180383"/>
              <a:ext cx="1447509" cy="6416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>
                  <a:solidFill>
                    <a:srgbClr val="000000"/>
                  </a:solidFill>
                </a:rPr>
                <a:t>Service Governance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0356617-F91C-A388-A7A4-A3334D1A10A4}"/>
                </a:ext>
              </a:extLst>
            </p:cNvPr>
            <p:cNvSpPr/>
            <p:nvPr/>
          </p:nvSpPr>
          <p:spPr>
            <a:xfrm>
              <a:off x="1010414" y="2570152"/>
              <a:ext cx="585301" cy="594163"/>
            </a:xfrm>
            <a:prstGeom prst="ellipse">
              <a:avLst/>
            </a:prstGeom>
            <a:solidFill>
              <a:srgbClr val="2C6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A90E8EC-D7CF-F5C0-5F53-4A86A7A8DCC8}"/>
                </a:ext>
              </a:extLst>
            </p:cNvPr>
            <p:cNvSpPr/>
            <p:nvPr/>
          </p:nvSpPr>
          <p:spPr>
            <a:xfrm>
              <a:off x="10378910" y="2570152"/>
              <a:ext cx="585301" cy="594163"/>
            </a:xfrm>
            <a:prstGeom prst="ellipse">
              <a:avLst/>
            </a:prstGeom>
            <a:solidFill>
              <a:srgbClr val="2C67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BA10102-518E-D8C8-FF7C-234BD90BC89B}"/>
                </a:ext>
              </a:extLst>
            </p:cNvPr>
            <p:cNvSpPr/>
            <p:nvPr/>
          </p:nvSpPr>
          <p:spPr>
            <a:xfrm>
              <a:off x="2391634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9BD795-C044-3A98-1CBD-8ABAC930297F}"/>
                </a:ext>
              </a:extLst>
            </p:cNvPr>
            <p:cNvSpPr/>
            <p:nvPr/>
          </p:nvSpPr>
          <p:spPr>
            <a:xfrm>
              <a:off x="3916410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834406-407D-6926-B18B-941464270CD7}"/>
                </a:ext>
              </a:extLst>
            </p:cNvPr>
            <p:cNvSpPr/>
            <p:nvPr/>
          </p:nvSpPr>
          <p:spPr>
            <a:xfrm>
              <a:off x="5441185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486491F-03FD-26D8-4B51-B79F600B06D5}"/>
                </a:ext>
              </a:extLst>
            </p:cNvPr>
            <p:cNvSpPr/>
            <p:nvPr/>
          </p:nvSpPr>
          <p:spPr>
            <a:xfrm>
              <a:off x="6965959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7C2B883-A29E-FBF7-A2F1-5A0A2888CCA4}"/>
                </a:ext>
              </a:extLst>
            </p:cNvPr>
            <p:cNvSpPr/>
            <p:nvPr/>
          </p:nvSpPr>
          <p:spPr>
            <a:xfrm>
              <a:off x="8490734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4C9AC2-711E-9606-6EEA-63BCDE8C3BA0}"/>
                </a:ext>
              </a:extLst>
            </p:cNvPr>
            <p:cNvSpPr/>
            <p:nvPr/>
          </p:nvSpPr>
          <p:spPr>
            <a:xfrm>
              <a:off x="10015509" y="4768145"/>
              <a:ext cx="1412816" cy="54712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EB782E8-CDA9-29B8-6C35-6E9CD8FA6F50}"/>
                </a:ext>
              </a:extLst>
            </p:cNvPr>
            <p:cNvSpPr/>
            <p:nvPr/>
          </p:nvSpPr>
          <p:spPr>
            <a:xfrm>
              <a:off x="4647097" y="4126346"/>
              <a:ext cx="603579" cy="42544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3C61A8B-281F-AA4F-8D52-36F90A7A7359}"/>
                </a:ext>
              </a:extLst>
            </p:cNvPr>
            <p:cNvSpPr/>
            <p:nvPr/>
          </p:nvSpPr>
          <p:spPr>
            <a:xfrm>
              <a:off x="5313737" y="4126346"/>
              <a:ext cx="603579" cy="42544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872AC76-ABB2-969D-15DD-928E12321B57}"/>
                </a:ext>
              </a:extLst>
            </p:cNvPr>
            <p:cNvSpPr/>
            <p:nvPr/>
          </p:nvSpPr>
          <p:spPr>
            <a:xfrm>
              <a:off x="5980378" y="4126346"/>
              <a:ext cx="603579" cy="42544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34F47F0-5773-EE31-8142-F4F90D145BE0}"/>
                </a:ext>
              </a:extLst>
            </p:cNvPr>
            <p:cNvSpPr/>
            <p:nvPr/>
          </p:nvSpPr>
          <p:spPr>
            <a:xfrm>
              <a:off x="6647018" y="4126346"/>
              <a:ext cx="603579" cy="425449"/>
            </a:xfrm>
            <a:prstGeom prst="rect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F2969F05-ABC0-1E25-DB54-621C40F0D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duotone>
                <a:srgbClr val="404040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086961" y="4147532"/>
              <a:ext cx="389828" cy="375261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53D29269-5EEE-43CB-BA0B-07AE541AC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duotone>
                <a:srgbClr val="404040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6748240" y="4149268"/>
              <a:ext cx="389828" cy="38890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D7E8E67E-BA5F-AF39-BAE3-DA4945F9B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duotone>
                <a:srgbClr val="404040">
                  <a:shade val="45000"/>
                  <a:satMod val="135000"/>
                </a:srgbClr>
                <a:prstClr val="white"/>
              </a:duotone>
            </a:blip>
            <a:stretch>
              <a:fillRect/>
            </a:stretch>
          </p:blipFill>
          <p:spPr>
            <a:xfrm>
              <a:off x="5397924" y="4147531"/>
              <a:ext cx="403269" cy="388907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003D3716-DCE1-E11B-8DC6-834B49968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duotone>
                <a:srgbClr val="D9D9D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3525" y="4192150"/>
              <a:ext cx="330708" cy="296287"/>
            </a:xfrm>
            <a:prstGeom prst="rect">
              <a:avLst/>
            </a:prstGeom>
          </p:spPr>
        </p:pic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80DEE14-9E6C-969E-D16E-AD3F1DEA04EE}"/>
                </a:ext>
              </a:extLst>
            </p:cNvPr>
            <p:cNvGrpSpPr/>
            <p:nvPr/>
          </p:nvGrpSpPr>
          <p:grpSpPr>
            <a:xfrm>
              <a:off x="2504245" y="4876273"/>
              <a:ext cx="1070269" cy="390702"/>
              <a:chOff x="1831856" y="3575159"/>
              <a:chExt cx="802701" cy="293027"/>
            </a:xfrm>
          </p:grpSpPr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84E939B9-C968-EB64-B144-6412CA8202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duotone>
                  <a:srgbClr val="000063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6142" y="3575159"/>
                <a:ext cx="172287" cy="144989"/>
              </a:xfrm>
              <a:prstGeom prst="rect">
                <a:avLst/>
              </a:prstGeom>
            </p:spPr>
          </p:pic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EAF2E68-0758-0225-B96A-BF9C6BFD53C1}"/>
                  </a:ext>
                </a:extLst>
              </p:cNvPr>
              <p:cNvSpPr txBox="1"/>
              <p:nvPr/>
            </p:nvSpPr>
            <p:spPr>
              <a:xfrm>
                <a:off x="1831856" y="3700804"/>
                <a:ext cx="284381" cy="16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IaaS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7B4AF49C-2FE3-C1D9-0B8A-594EF5741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duotone>
                  <a:srgbClr val="0033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78572" y="3575159"/>
                <a:ext cx="172287" cy="144989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4DF48E4-04F9-A723-3FA9-483A8FF82BC3}"/>
                  </a:ext>
                </a:extLst>
              </p:cNvPr>
              <p:cNvSpPr txBox="1"/>
              <p:nvPr/>
            </p:nvSpPr>
            <p:spPr>
              <a:xfrm>
                <a:off x="2094284" y="3693808"/>
                <a:ext cx="308441" cy="16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PaaS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C8687B-D37D-92CC-F073-6708A1C3A0BA}"/>
                  </a:ext>
                </a:extLst>
              </p:cNvPr>
              <p:cNvSpPr txBox="1"/>
              <p:nvPr/>
            </p:nvSpPr>
            <p:spPr>
              <a:xfrm>
                <a:off x="2360489" y="3693808"/>
                <a:ext cx="274068" cy="16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SAP</a:t>
                </a:r>
              </a:p>
            </p:txBody>
          </p: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4E589F7C-6FA5-7C8D-DEE5-95A000291E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screen">
                <a:duotone>
                  <a:srgbClr val="0033A0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31004" y="3575159"/>
                <a:ext cx="172287" cy="144989"/>
              </a:xfrm>
              <a:prstGeom prst="rect">
                <a:avLst/>
              </a:prstGeom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D305742-FEEE-34A6-6AD1-CE4A1ADD8FB5}"/>
                  </a:ext>
                </a:extLst>
              </p:cNvPr>
              <p:cNvSpPr txBox="1"/>
              <p:nvPr/>
            </p:nvSpPr>
            <p:spPr>
              <a:xfrm>
                <a:off x="2366894" y="3699641"/>
                <a:ext cx="132039" cy="167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12190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7F379108-CAC4-3877-D168-109E11F3F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9398" y="4848215"/>
              <a:ext cx="229715" cy="193317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19A3DC-2DF8-5764-D7B1-42F4A7A8B5A1}"/>
                </a:ext>
              </a:extLst>
            </p:cNvPr>
            <p:cNvSpPr txBox="1"/>
            <p:nvPr/>
          </p:nvSpPr>
          <p:spPr>
            <a:xfrm>
              <a:off x="4514739" y="5013443"/>
              <a:ext cx="588468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>
                  <a:solidFill>
                    <a:srgbClr val="000000"/>
                  </a:solidFill>
                </a:rPr>
                <a:t>Big Data</a:t>
              </a: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B0CD5DC3-813E-2417-A86D-2282AAB90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006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2758" y="4856270"/>
              <a:ext cx="229715" cy="193317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219D217-BD61-35F2-4270-716123BA381D}"/>
                </a:ext>
              </a:extLst>
            </p:cNvPr>
            <p:cNvSpPr txBox="1"/>
            <p:nvPr/>
          </p:nvSpPr>
          <p:spPr>
            <a:xfrm>
              <a:off x="4154425" y="5013443"/>
              <a:ext cx="37917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>
                  <a:solidFill>
                    <a:srgbClr val="000000"/>
                  </a:solidFill>
                </a:rPr>
                <a:t>IaaS</a:t>
              </a:r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162A0F6-D3D8-2C7E-152E-FAF2D77AFC5A}"/>
                </a:ext>
              </a:extLst>
            </p:cNvPr>
            <p:cNvGrpSpPr/>
            <p:nvPr/>
          </p:nvGrpSpPr>
          <p:grpSpPr>
            <a:xfrm>
              <a:off x="5500178" y="4860407"/>
              <a:ext cx="1293631" cy="389154"/>
              <a:chOff x="7245720" y="1261751"/>
              <a:chExt cx="1373004" cy="490791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67632929-96FE-F390-A166-FB07D9C1DE8A}"/>
                  </a:ext>
                </a:extLst>
              </p:cNvPr>
              <p:cNvGrpSpPr/>
              <p:nvPr/>
            </p:nvGrpSpPr>
            <p:grpSpPr>
              <a:xfrm>
                <a:off x="7245720" y="1261751"/>
                <a:ext cx="353649" cy="480730"/>
                <a:chOff x="7245720" y="1261751"/>
                <a:chExt cx="353649" cy="480730"/>
              </a:xfrm>
            </p:grpSpPr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41184A94-80C4-3B07-EC61-8CC85077C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screen">
                  <a:duotone>
                    <a:srgbClr val="000063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55559" y="1261751"/>
                  <a:ext cx="243810" cy="243810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639BE8ED-E268-B016-7A0B-9E4F3435AD21}"/>
                    </a:ext>
                  </a:extLst>
                </p:cNvPr>
                <p:cNvSpPr txBox="1"/>
                <p:nvPr/>
              </p:nvSpPr>
              <p:spPr>
                <a:xfrm>
                  <a:off x="7245720" y="1461018"/>
                  <a:ext cx="350554" cy="281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121904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IoT</a:t>
                  </a: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891B488-BDC8-D469-694E-EADB25C18D67}"/>
                  </a:ext>
                </a:extLst>
              </p:cNvPr>
              <p:cNvGrpSpPr/>
              <p:nvPr/>
            </p:nvGrpSpPr>
            <p:grpSpPr>
              <a:xfrm>
                <a:off x="7599654" y="1261751"/>
                <a:ext cx="1019070" cy="480733"/>
                <a:chOff x="7242428" y="1261751"/>
                <a:chExt cx="1019070" cy="480733"/>
              </a:xfrm>
            </p:grpSpPr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F9075559-A07B-E622-A875-3917ABD866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screen">
                  <a:duotone>
                    <a:srgbClr val="0033A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5778" y="1261751"/>
                  <a:ext cx="243809" cy="243810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6889E24-F06F-7CEB-9DA9-D30152525570}"/>
                    </a:ext>
                  </a:extLst>
                </p:cNvPr>
                <p:cNvSpPr txBox="1"/>
                <p:nvPr/>
              </p:nvSpPr>
              <p:spPr>
                <a:xfrm>
                  <a:off x="7242428" y="1453802"/>
                  <a:ext cx="436489" cy="281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121904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PaaS</a:t>
                  </a: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E28D7491-97FF-86D2-DA43-754421A699F2}"/>
                    </a:ext>
                  </a:extLst>
                </p:cNvPr>
                <p:cNvSpPr txBox="1"/>
                <p:nvPr/>
              </p:nvSpPr>
              <p:spPr>
                <a:xfrm>
                  <a:off x="7604494" y="1461020"/>
                  <a:ext cx="657004" cy="2814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121904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rPr>
                    <a:t>Analytics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2ADBCB04-7A10-FDFC-28F8-30E91B1F3409}"/>
                  </a:ext>
                </a:extLst>
              </p:cNvPr>
              <p:cNvGrpSpPr/>
              <p:nvPr/>
            </p:nvGrpSpPr>
            <p:grpSpPr>
              <a:xfrm>
                <a:off x="7992765" y="1261751"/>
                <a:ext cx="422150" cy="490791"/>
                <a:chOff x="7278313" y="1261751"/>
                <a:chExt cx="422150" cy="490791"/>
              </a:xfrm>
            </p:grpSpPr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0C98508A-0493-ADEA-748F-6AD9583947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 cstate="screen">
                  <a:duotone>
                    <a:srgbClr val="0033A0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653" y="1261751"/>
                  <a:ext cx="243810" cy="243811"/>
                </a:xfrm>
                <a:prstGeom prst="rect">
                  <a:avLst/>
                </a:prstGeom>
              </p:spPr>
            </p:pic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984183D5-1B05-9120-47E4-8393070633C8}"/>
                    </a:ext>
                  </a:extLst>
                </p:cNvPr>
                <p:cNvSpPr txBox="1"/>
                <p:nvPr/>
              </p:nvSpPr>
              <p:spPr>
                <a:xfrm>
                  <a:off x="7278313" y="1471079"/>
                  <a:ext cx="186854" cy="2814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1219048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6230FAD2-3A7E-BA0F-84AE-40DAD6026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9235" y="4858226"/>
              <a:ext cx="229715" cy="193317"/>
            </a:xfrm>
            <a:prstGeom prst="rect">
              <a:avLst/>
            </a:prstGeom>
          </p:spPr>
        </p:pic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4622AE5-B014-9C6B-B79F-BC196C249057}"/>
                </a:ext>
              </a:extLst>
            </p:cNvPr>
            <p:cNvSpPr txBox="1"/>
            <p:nvPr/>
          </p:nvSpPr>
          <p:spPr>
            <a:xfrm>
              <a:off x="7667153" y="5024648"/>
              <a:ext cx="36542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048"/>
              <a:r>
                <a:rPr lang="en-US" sz="1000">
                  <a:solidFill>
                    <a:srgbClr val="000000"/>
                  </a:solidFill>
                </a:rPr>
                <a:t>SAP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8019498D-974E-79D0-151A-25D327FAE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006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8822" y="4867711"/>
              <a:ext cx="229715" cy="193317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401BFD-F2D2-F32A-CAAA-28088FB2A237}"/>
                </a:ext>
              </a:extLst>
            </p:cNvPr>
            <p:cNvSpPr txBox="1"/>
            <p:nvPr/>
          </p:nvSpPr>
          <p:spPr>
            <a:xfrm>
              <a:off x="7272164" y="5024968"/>
              <a:ext cx="37917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1219048"/>
              <a:r>
                <a:rPr lang="en-US" sz="1000" err="1">
                  <a:solidFill>
                    <a:srgbClr val="000000"/>
                  </a:solidFill>
                </a:rPr>
                <a:t>IaaS</a:t>
              </a:r>
              <a:endParaRPr lang="en-US" sz="1000">
                <a:solidFill>
                  <a:srgbClr val="000000"/>
                </a:solidFill>
              </a:endParaRPr>
            </a:p>
          </p:txBody>
        </p: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F92579B3-EE1E-E685-F288-96D7E095C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58943" y="4845038"/>
              <a:ext cx="229715" cy="19331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06B5DA1-361E-E885-6D32-A5C1FE1E9B6A}"/>
                </a:ext>
              </a:extLst>
            </p:cNvPr>
            <p:cNvSpPr txBox="1"/>
            <p:nvPr/>
          </p:nvSpPr>
          <p:spPr>
            <a:xfrm>
              <a:off x="9135898" y="5010267"/>
              <a:ext cx="41125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 err="1">
                  <a:solidFill>
                    <a:srgbClr val="000000"/>
                  </a:solidFill>
                </a:rPr>
                <a:t>PaaS</a:t>
              </a:r>
              <a:endParaRPr lang="en-US" sz="1000">
                <a:solidFill>
                  <a:srgbClr val="000000"/>
                </a:solidFill>
              </a:endParaRP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87FC7BA7-9A42-143F-CB4F-CED49110A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006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5329" y="4853092"/>
              <a:ext cx="229715" cy="193317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5BFE14-9529-DE32-9425-32322646ABAB}"/>
                </a:ext>
              </a:extLst>
            </p:cNvPr>
            <p:cNvSpPr txBox="1"/>
            <p:nvPr/>
          </p:nvSpPr>
          <p:spPr>
            <a:xfrm>
              <a:off x="8764906" y="5007915"/>
              <a:ext cx="365424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>
                  <a:solidFill>
                    <a:srgbClr val="000000"/>
                  </a:solidFill>
                </a:rPr>
                <a:t>SAP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086D4C2B-9568-A358-EABB-F31FBE0A0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33A0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810" y="4849271"/>
              <a:ext cx="229715" cy="193317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48763C8-CD0F-CC92-310C-3E7B8915C879}"/>
                </a:ext>
              </a:extLst>
            </p:cNvPr>
            <p:cNvSpPr txBox="1"/>
            <p:nvPr/>
          </p:nvSpPr>
          <p:spPr>
            <a:xfrm>
              <a:off x="10717173" y="5014500"/>
              <a:ext cx="37917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>
                  <a:solidFill>
                    <a:srgbClr val="000000"/>
                  </a:solidFill>
                </a:rPr>
                <a:t>IaaS</a:t>
              </a:r>
            </a:p>
          </p:txBody>
        </p:sp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5B59C93F-FD65-7FB0-2927-EC7417EF4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duotone>
                <a:srgbClr val="000063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9929" y="4857326"/>
              <a:ext cx="229715" cy="193317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1D8E8DF-ABD9-F0E0-3C9E-C42240FA6B14}"/>
                </a:ext>
              </a:extLst>
            </p:cNvPr>
            <p:cNvSpPr txBox="1"/>
            <p:nvPr/>
          </p:nvSpPr>
          <p:spPr>
            <a:xfrm>
              <a:off x="10274214" y="5012148"/>
              <a:ext cx="411255" cy="2231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9048"/>
              <a:r>
                <a:rPr lang="en-US" sz="1000">
                  <a:solidFill>
                    <a:srgbClr val="000000"/>
                  </a:solidFill>
                </a:rPr>
                <a:t>CRM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321020F-567A-11DE-7323-E135E4A53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0342" y="2674511"/>
              <a:ext cx="385445" cy="385445"/>
            </a:xfrm>
            <a:prstGeom prst="rect">
              <a:avLst/>
            </a:prstGeom>
          </p:spPr>
        </p:pic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758A469D-2C06-3052-5334-B864D34EF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317" y="2719079"/>
              <a:ext cx="316488" cy="296309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AA936E8-3C3B-B225-5387-9F09D621B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542" y="4931005"/>
              <a:ext cx="195037" cy="351712"/>
            </a:xfrm>
            <a:prstGeom prst="rect">
              <a:avLst/>
            </a:prstGeom>
          </p:spPr>
        </p:pic>
      </p:grpSp>
      <p:sp>
        <p:nvSpPr>
          <p:cNvPr id="135" name="Slide Number Placeholder 137">
            <a:extLst>
              <a:ext uri="{FF2B5EF4-FFF2-40B4-BE49-F238E27FC236}">
                <a16:creationId xmlns:a16="http://schemas.microsoft.com/office/drawing/2014/main" id="{B653B7AC-9106-8171-2E73-773CCCFCA1D8}"/>
              </a:ext>
            </a:extLst>
          </p:cNvPr>
          <p:cNvSpPr txBox="1">
            <a:spLocks/>
          </p:cNvSpPr>
          <p:nvPr/>
        </p:nvSpPr>
        <p:spPr>
          <a:xfrm>
            <a:off x="123002" y="6494446"/>
            <a:ext cx="310926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09537"/>
            <a:fld id="{2EFEF571-C9B4-4D92-A7F7-315B894862A8}" type="slidenum">
              <a:rPr lang="en-US" smtClean="0"/>
              <a:pPr defTabSz="609537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6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1257</Words>
  <Application>Microsoft Office PowerPoint</Application>
  <PresentationFormat>Widescreen</PresentationFormat>
  <Paragraphs>301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Cloud Migrate Strategy</vt:lpstr>
      <vt:lpstr>Business Benefits </vt:lpstr>
      <vt:lpstr>Our Point of View – Journey to Cloud</vt:lpstr>
      <vt:lpstr>Current State and Challenges</vt:lpstr>
      <vt:lpstr>Our vision for BOA Cloud</vt:lpstr>
      <vt:lpstr>Cloud Managed Services</vt:lpstr>
      <vt:lpstr> </vt:lpstr>
      <vt:lpstr>Cloud Steps (5)  Operating Model</vt:lpstr>
      <vt:lpstr>Case Study - Transformation at Scale for an Energy Utility Company</vt:lpstr>
      <vt:lpstr>Case Study - Hybrid Cloud Migration &amp; Management for A leading education services provider (Information Media &amp; Entertainment) in the United Kingdom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12</cp:revision>
  <dcterms:created xsi:type="dcterms:W3CDTF">2022-11-17T09:10:51Z</dcterms:created>
  <dcterms:modified xsi:type="dcterms:W3CDTF">2022-11-17T09:45:46Z</dcterms:modified>
</cp:coreProperties>
</file>