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56" r:id="rId5"/>
    <p:sldId id="257" r:id="rId6"/>
    <p:sldId id="4626" r:id="rId7"/>
    <p:sldId id="3793" r:id="rId8"/>
    <p:sldId id="4615" r:id="rId9"/>
    <p:sldId id="4579" r:id="rId10"/>
    <p:sldId id="4613" r:id="rId11"/>
    <p:sldId id="4614" r:id="rId12"/>
    <p:sldId id="3807" r:id="rId13"/>
    <p:sldId id="3808" r:id="rId14"/>
    <p:sldId id="4571" r:id="rId15"/>
    <p:sldId id="4631" r:id="rId16"/>
    <p:sldId id="4632" r:id="rId17"/>
    <p:sldId id="4574" r:id="rId18"/>
    <p:sldId id="4575" r:id="rId19"/>
    <p:sldId id="4577" r:id="rId20"/>
    <p:sldId id="4634" r:id="rId21"/>
    <p:sldId id="259" r:id="rId22"/>
    <p:sldId id="3779" r:id="rId23"/>
    <p:sldId id="4552" r:id="rId24"/>
    <p:sldId id="4553" r:id="rId25"/>
    <p:sldId id="4570" r:id="rId26"/>
    <p:sldId id="4624" r:id="rId27"/>
    <p:sldId id="4620" r:id="rId28"/>
    <p:sldId id="4590" r:id="rId29"/>
    <p:sldId id="3789" r:id="rId30"/>
    <p:sldId id="4623" r:id="rId31"/>
    <p:sldId id="4641" r:id="rId32"/>
    <p:sldId id="4643" r:id="rId33"/>
    <p:sldId id="4627" r:id="rId34"/>
    <p:sldId id="4549" r:id="rId35"/>
    <p:sldId id="277" r:id="rId3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68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36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05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73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4166" algn="l" defTabSz="91367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6pPr>
    <a:lvl7pPr marL="2741009" algn="l" defTabSz="91367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7pPr>
    <a:lvl8pPr marL="3197838" algn="l" defTabSz="91367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8pPr>
    <a:lvl9pPr marL="3654669" algn="l" defTabSz="913670" rtl="0" eaLnBrk="1" latinLnBrk="0" hangingPunct="1">
      <a:defRPr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4DE2F3-4A9A-4731-BD5E-75EE6BC5BF36}">
          <p14:sldIdLst>
            <p14:sldId id="256"/>
            <p14:sldId id="257"/>
            <p14:sldId id="4626"/>
            <p14:sldId id="3793"/>
            <p14:sldId id="4615"/>
            <p14:sldId id="4579"/>
            <p14:sldId id="4613"/>
            <p14:sldId id="4614"/>
            <p14:sldId id="3807"/>
            <p14:sldId id="3808"/>
            <p14:sldId id="4571"/>
            <p14:sldId id="4631"/>
            <p14:sldId id="4632"/>
            <p14:sldId id="4574"/>
            <p14:sldId id="4575"/>
            <p14:sldId id="4577"/>
            <p14:sldId id="4634"/>
            <p14:sldId id="259"/>
            <p14:sldId id="3779"/>
            <p14:sldId id="4552"/>
            <p14:sldId id="4553"/>
            <p14:sldId id="4570"/>
            <p14:sldId id="4624"/>
            <p14:sldId id="4620"/>
            <p14:sldId id="4590"/>
            <p14:sldId id="3789"/>
            <p14:sldId id="4623"/>
            <p14:sldId id="4641"/>
            <p14:sldId id="4643"/>
            <p14:sldId id="4627"/>
            <p14:sldId id="4549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 Winfield" initials="GW" lastIdx="34" clrIdx="0">
    <p:extLst>
      <p:ext uri="{19B8F6BF-5375-455C-9EA6-DF929625EA0E}">
        <p15:presenceInfo xmlns:p15="http://schemas.microsoft.com/office/powerpoint/2012/main" userId="S::gwinfield@apptio.com::d59bc775-875f-48cd-b01a-e9387965bad6" providerId="AD"/>
      </p:ext>
    </p:extLst>
  </p:cmAuthor>
  <p:cmAuthor id="2" name="Simon Conway" initials="SC" lastIdx="23" clrIdx="1">
    <p:extLst>
      <p:ext uri="{19B8F6BF-5375-455C-9EA6-DF929625EA0E}">
        <p15:presenceInfo xmlns:p15="http://schemas.microsoft.com/office/powerpoint/2012/main" userId="S::sconway@apptio.com::ced5951d-a578-4761-a4cb-49909a40f1c8" providerId="AD"/>
      </p:ext>
    </p:extLst>
  </p:cmAuthor>
  <p:cmAuthor id="3" name="Kyle Yurchak" initials="KY" lastIdx="10" clrIdx="2">
    <p:extLst>
      <p:ext uri="{19B8F6BF-5375-455C-9EA6-DF929625EA0E}">
        <p15:presenceInfo xmlns:p15="http://schemas.microsoft.com/office/powerpoint/2012/main" userId="S::kyurchak@apptio.com::ab4fb5fb-1441-48e8-a747-dc4785614010" providerId="AD"/>
      </p:ext>
    </p:extLst>
  </p:cmAuthor>
  <p:cmAuthor id="4" name="Jay Choi" initials="JC" lastIdx="1" clrIdx="3">
    <p:extLst>
      <p:ext uri="{19B8F6BF-5375-455C-9EA6-DF929625EA0E}">
        <p15:presenceInfo xmlns:p15="http://schemas.microsoft.com/office/powerpoint/2012/main" userId="S::jchoi@apptio.com::0b464724-4e40-4d15-b561-0085a58f1a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91837" autoAdjust="0"/>
  </p:normalViewPr>
  <p:slideViewPr>
    <p:cSldViewPr snapToGrid="0">
      <p:cViewPr varScale="1">
        <p:scale>
          <a:sx n="72" d="100"/>
          <a:sy n="72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08:30:51.721" idx="3">
    <p:pos x="10" y="10"/>
    <p:text>Simon this slide is a mess see previous one for a better representation. Remove scorecards, they are wrong as you know.</p:text>
    <p:extLst>
      <p:ext uri="{C676402C-5697-4E1C-873F-D02D1690AC5C}">
        <p15:threadingInfo xmlns:p15="http://schemas.microsoft.com/office/powerpoint/2012/main" timeZoneBias="-660"/>
      </p:ext>
    </p:extLst>
  </p:cm>
  <p:cm authorId="2" dt="2021-11-04T01:25:23.836" idx="3">
    <p:pos x="10" y="106"/>
    <p:text>Still in use from TAM to TAM, agree scorecards triggers more questions than it answers.  Not ideal as it's a direct FinOps task i.e. create scorecards &amp; metrics
</p:text>
    <p:extLst>
      <p:ext uri="{C676402C-5697-4E1C-873F-D02D1690AC5C}">
        <p15:threadingInfo xmlns:p15="http://schemas.microsoft.com/office/powerpoint/2012/main" timeZoneBias="420">
          <p15:parentCm authorId="1" idx="3"/>
        </p15:threadingInfo>
      </p:ext>
    </p:extLst>
  </p:cm>
  <p:cm authorId="3" dt="2021-11-04T04:07:04.582" idx="2">
    <p:pos x="10" y="202"/>
    <p:text>Scorecards are a useful feature for customers.  Its a guiding priciple to how to improve.  We need to keep it.
</p:text>
    <p:extLst>
      <p:ext uri="{C676402C-5697-4E1C-873F-D02D1690AC5C}">
        <p15:threadingInfo xmlns:p15="http://schemas.microsoft.com/office/powerpoint/2012/main" timeZoneBias="420">
          <p15:parentCm authorId="1" idx="3"/>
        </p15:threadingInfo>
      </p:ext>
    </p:extLst>
  </p:cm>
  <p:cm authorId="1" dt="2021-11-05T08:23:46.914" idx="16">
    <p:pos x="10" y="298"/>
    <p:text>It is too. Well we need to get into P&amp;E to get it fixed. I dunno what Karthik used to do but I think it takes into account business mappings which screws up tagging results.</p:text>
    <p:extLst>
      <p:ext uri="{C676402C-5697-4E1C-873F-D02D1690AC5C}">
        <p15:threadingInfo xmlns:p15="http://schemas.microsoft.com/office/powerpoint/2012/main" timeZoneBias="-660">
          <p15:parentCm authorId="1" idx="3"/>
        </p15:threadingInfo>
      </p:ext>
    </p:extLst>
  </p:cm>
  <p:cm authorId="2" dt="2021-11-04T01:26:11.227" idx="4">
    <p:pos x="106" y="106"/>
    <p:text>Worth keeping the slide as an alt to slide 4, a high level summary to underline talk track is needed, not both though.  
</p:text>
    <p:extLst>
      <p:ext uri="{C676402C-5697-4E1C-873F-D02D1690AC5C}">
        <p15:threadingInfo xmlns:p15="http://schemas.microsoft.com/office/powerpoint/2012/main" timeZoneBias="420"/>
      </p:ext>
    </p:extLst>
  </p:cm>
  <p:cm authorId="3" dt="2021-11-04T04:08:42.926" idx="4">
    <p:pos x="106" y="202"/>
    <p:text>Need to consolidate slides 4-6 in my opinion
</p:text>
    <p:extLst>
      <p:ext uri="{C676402C-5697-4E1C-873F-D02D1690AC5C}">
        <p15:threadingInfo xmlns:p15="http://schemas.microsoft.com/office/powerpoint/2012/main" timeZoneBias="420">
          <p15:parentCm authorId="2" idx="4"/>
        </p15:threadingInfo>
      </p:ext>
    </p:extLst>
  </p:cm>
  <p:cm authorId="1" dt="2021-11-05T08:25:10.283" idx="17">
    <p:pos x="106" y="298"/>
    <p:text>Agreed, consolidate. [@Simon Conway] its hard to derive use cases from this for the customer to work towards from this slide.</p:text>
    <p:extLst>
      <p:ext uri="{C676402C-5697-4E1C-873F-D02D1690AC5C}">
        <p15:threadingInfo xmlns:p15="http://schemas.microsoft.com/office/powerpoint/2012/main" timeZoneBias="-660">
          <p15:parentCm authorId="2" idx="4"/>
        </p15:threadingInfo>
      </p:ext>
    </p:extLst>
  </p:cm>
  <p:cm authorId="2" dt="2021-11-04T01:27:08.713" idx="5">
    <p:pos x="3743" y="1849"/>
    <p:text>Tend to see these 3 / 4 KPIs as flexible from client to client.  Which again, poses challenges when looking to make repeatable for CoE team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1-04T01:29:49.248" idx="8">
    <p:pos x="10" y="10"/>
    <p:text>Extracting and retaining here in slides 11,12  &amp; 13 provides good benchmark to refer back to 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1-04T01:31:22.218" idx="9">
    <p:pos x="10" y="10"/>
    <p:text>Good to mention on first 1 or 2 QBRs or if client has focus on these, cannot continue to include as regular item by default, unless there is something relevant to highlight.  Could include in Appendix ?
</p:text>
    <p:extLst>
      <p:ext uri="{C676402C-5697-4E1C-873F-D02D1690AC5C}">
        <p15:threadingInfo xmlns:p15="http://schemas.microsoft.com/office/powerpoint/2012/main" timeZoneBias="420"/>
      </p:ext>
    </p:extLst>
  </p:cm>
  <p:cm authorId="1" dt="2021-11-05T08:31:12.118" idx="20">
    <p:pos x="10" y="106"/>
    <p:text>Agreed [@Simon Conway]</p:text>
    <p:extLst>
      <p:ext uri="{C676402C-5697-4E1C-873F-D02D1690AC5C}">
        <p15:threadingInfo xmlns:p15="http://schemas.microsoft.com/office/powerpoint/2012/main" timeZoneBias="-660">
          <p15:parentCm authorId="2" idx="9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1:25:12.650" idx="9">
    <p:pos x="10" y="10"/>
    <p:text>In AU we filter this down to non prod where we can. Its also worthwhile having a view of 'normal' weekly usage as well to set context to this.</p:text>
    <p:extLst>
      <p:ext uri="{C676402C-5697-4E1C-873F-D02D1690AC5C}">
        <p15:threadingInfo xmlns:p15="http://schemas.microsoft.com/office/powerpoint/2012/main" timeZoneBias="-660"/>
      </p:ext>
    </p:extLst>
  </p:cm>
  <p:cm authorId="2" dt="2021-11-04T01:31:55.282" idx="10">
    <p:pos x="10" y="106"/>
    <p:text>Would include if an area of focus., required if client is more mature ?
</p:text>
    <p:extLst>
      <p:ext uri="{C676402C-5697-4E1C-873F-D02D1690AC5C}">
        <p15:threadingInfo xmlns:p15="http://schemas.microsoft.com/office/powerpoint/2012/main" timeZoneBias="420">
          <p15:parentCm authorId="1" idx="9"/>
        </p15:threadingInfo>
      </p:ext>
    </p:extLst>
  </p:cm>
  <p:cm authorId="3" dt="2021-11-04T04:15:39.222" idx="6">
    <p:pos x="10" y="202"/>
    <p:text>Agree with Greg - showing what the norm is in comparison gives a point of reference.  I usually start with next "elasticity" slide first and then this "drills" down to the actionable things a customer can do
</p:text>
    <p:extLst>
      <p:ext uri="{C676402C-5697-4E1C-873F-D02D1690AC5C}">
        <p15:threadingInfo xmlns:p15="http://schemas.microsoft.com/office/powerpoint/2012/main" timeZoneBias="420">
          <p15:parentCm authorId="1" idx="9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11:19:45.276" idx="6">
    <p:pos x="10" y="10"/>
    <p:text>This slide has never made any sense to me at all. In APAC we look for a trough pattern (see next slide) to show accounts where things are turned off - which resonates well with our customers. </p:text>
    <p:extLst>
      <p:ext uri="{C676402C-5697-4E1C-873F-D02D1690AC5C}">
        <p15:threadingInfo xmlns:p15="http://schemas.microsoft.com/office/powerpoint/2012/main" timeZoneBias="-660"/>
      </p:ext>
    </p:extLst>
  </p:cm>
  <p:cm authorId="2" dt="2021-11-04T01:32:15.345" idx="11">
    <p:pos x="10" y="106"/>
    <p:text>Agree on contents of this slide, next is better
</p:text>
    <p:extLst>
      <p:ext uri="{C676402C-5697-4E1C-873F-D02D1690AC5C}">
        <p15:threadingInfo xmlns:p15="http://schemas.microsoft.com/office/powerpoint/2012/main" timeZoneBias="420">
          <p15:parentCm authorId="1" idx="6"/>
        </p15:threadingInfo>
      </p:ext>
    </p:extLst>
  </p:cm>
  <p:cm authorId="3" dt="2021-11-04T04:17:51.425" idx="7">
    <p:pos x="10" y="202"/>
    <p:text>I've had lots of success with this slide.  Most of the time customers want this graph in their env.  
</p:text>
    <p:extLst>
      <p:ext uri="{C676402C-5697-4E1C-873F-D02D1690AC5C}">
        <p15:threadingInfo xmlns:p15="http://schemas.microsoft.com/office/powerpoint/2012/main" timeZoneBias="420">
          <p15:parentCm authorId="1" idx="6"/>
        </p15:threadingInfo>
      </p:ext>
    </p:extLst>
  </p:cm>
  <p:cm authorId="1" dt="2021-11-05T08:34:47.150" idx="22">
    <p:pos x="10" y="298"/>
    <p:text>[@Kyle Yurchak] can you explain to me how to read this bud? I really don't understand it.</p:text>
    <p:extLst>
      <p:ext uri="{C676402C-5697-4E1C-873F-D02D1690AC5C}">
        <p15:threadingInfo xmlns:p15="http://schemas.microsoft.com/office/powerpoint/2012/main" timeZoneBias="-660">
          <p15:parentCm authorId="1" idx="6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EE7ED-A3A4-472D-B64E-45D11DBF0A5F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A269C-49A5-41F2-92F7-E8FA63454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use cases that fall under the </a:t>
            </a:r>
            <a:r>
              <a:rPr lang="en-US" dirty="0" err="1"/>
              <a:t>Finops</a:t>
            </a:r>
            <a:r>
              <a:rPr lang="en-US" dirty="0"/>
              <a:t> principles that we will work with you to develop on your FinOps journey here at </a:t>
            </a:r>
            <a:r>
              <a:rPr lang="en-US" dirty="0" err="1"/>
              <a:t>Cloudability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94B2D0-6B4C-48CF-97F2-D65075F67B5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752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269C-49A5-41F2-92F7-E8FA63454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52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269C-49A5-41F2-92F7-E8FA63454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9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269C-49A5-41F2-92F7-E8FA63454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1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269C-49A5-41F2-92F7-E8FA63454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9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269C-49A5-41F2-92F7-E8FA63454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42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269C-49A5-41F2-92F7-E8FA63454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59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269C-49A5-41F2-92F7-E8FA63454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89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269C-49A5-41F2-92F7-E8FA63454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19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269C-49A5-41F2-92F7-E8FA63454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80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 fontAlgn="base">
              <a:spcBef>
                <a:spcPct val="0"/>
              </a:spcBef>
              <a:spcAft>
                <a:spcPct val="0"/>
              </a:spcAft>
              <a:defRPr/>
            </a:pPr>
            <a:fld id="{FF94B2D0-6B4C-48CF-97F2-D65075F67B53}" type="slidenum">
              <a:rPr lang="en-US" altLang="en-US">
                <a:solidFill>
                  <a:prstClr val="black"/>
                </a:solidFill>
                <a:latin typeface="Calibri" pitchFamily="34" charset="0"/>
              </a:rPr>
              <a:pPr defTabSz="966612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en-US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436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269C-49A5-41F2-92F7-E8FA63454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269C-49A5-41F2-92F7-E8FA63454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8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269C-49A5-41F2-92F7-E8FA63454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7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269C-49A5-41F2-92F7-E8FA63454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3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269C-49A5-41F2-92F7-E8FA63454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06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269C-49A5-41F2-92F7-E8FA63454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269C-49A5-41F2-92F7-E8FA63454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93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269C-49A5-41F2-92F7-E8FA63454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0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C8DCF36-8913-4FA7-8BE5-A7AB03183AB5}"/>
              </a:ext>
            </a:extLst>
          </p:cNvPr>
          <p:cNvSpPr/>
          <p:nvPr/>
        </p:nvSpPr>
        <p:spPr>
          <a:xfrm>
            <a:off x="-2201" y="3"/>
            <a:ext cx="12194201" cy="68579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err="1"/>
          </a:p>
        </p:txBody>
      </p:sp>
      <p:cxnSp>
        <p:nvCxnSpPr>
          <p:cNvPr id="9" name="Straight Connector 8"/>
          <p:cNvCxnSpPr/>
          <p:nvPr/>
        </p:nvCxnSpPr>
        <p:spPr>
          <a:xfrm>
            <a:off x="4016747" y="2133602"/>
            <a:ext cx="0" cy="2608621"/>
          </a:xfrm>
          <a:prstGeom prst="line">
            <a:avLst/>
          </a:prstGeom>
          <a:ln w="28575" cap="rnd">
            <a:solidFill>
              <a:srgbClr val="FFFFFF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5609" y="2261188"/>
            <a:ext cx="7458697" cy="648350"/>
          </a:xfrm>
        </p:spPr>
        <p:txBody>
          <a:bodyPr wrap="square" anchor="b" anchorCtr="0">
            <a:spAutoFit/>
          </a:bodyPr>
          <a:lstStyle>
            <a:lvl1pPr algn="l">
              <a:defRPr sz="4267" b="1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&lt;Presentation Title Here&gt;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425601" y="3073403"/>
            <a:ext cx="7458699" cy="5418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33" b="1">
                <a:solidFill>
                  <a:schemeClr val="tx1"/>
                </a:solidFill>
              </a:defRPr>
            </a:lvl1pPr>
            <a:lvl2pPr marL="385077" indent="0">
              <a:buNone/>
              <a:defRPr>
                <a:solidFill>
                  <a:schemeClr val="tx1"/>
                </a:solidFill>
              </a:defRPr>
            </a:lvl2pPr>
            <a:lvl3pPr marL="759572" indent="0">
              <a:buNone/>
              <a:defRPr>
                <a:solidFill>
                  <a:schemeClr val="tx1"/>
                </a:solidFill>
              </a:defRPr>
            </a:lvl3pPr>
            <a:lvl4pPr marL="1140415" indent="0">
              <a:buNone/>
              <a:defRPr>
                <a:solidFill>
                  <a:schemeClr val="tx1"/>
                </a:solidFill>
              </a:defRPr>
            </a:lvl4pPr>
            <a:lvl5pPr marL="1521258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&lt;Presenter Name Here&gt;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4424593" y="3685095"/>
            <a:ext cx="7460495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7" b="0">
                <a:solidFill>
                  <a:srgbClr val="FFFFFF"/>
                </a:solidFill>
              </a:defRPr>
            </a:lvl1pPr>
            <a:lvl2pPr marL="385077" indent="0">
              <a:buNone/>
              <a:defRPr b="0">
                <a:solidFill>
                  <a:schemeClr val="bg1"/>
                </a:solidFill>
              </a:defRPr>
            </a:lvl2pPr>
            <a:lvl3pPr marL="759572" indent="0">
              <a:buNone/>
              <a:defRPr b="0">
                <a:solidFill>
                  <a:schemeClr val="bg1"/>
                </a:solidFill>
              </a:defRPr>
            </a:lvl3pPr>
            <a:lvl4pPr marL="1140415" indent="0">
              <a:buNone/>
              <a:defRPr b="0">
                <a:solidFill>
                  <a:schemeClr val="bg1"/>
                </a:solidFill>
              </a:defRPr>
            </a:lvl4pPr>
            <a:lvl5pPr marL="1521258" indent="0">
              <a:buNone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&lt;Presenter Title Here&gt;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424593" y="4254456"/>
            <a:ext cx="7460495" cy="4149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33" b="0" baseline="0">
                <a:solidFill>
                  <a:srgbClr val="FFFFFF"/>
                </a:solidFill>
              </a:defRPr>
            </a:lvl1pPr>
            <a:lvl2pPr marL="385077" indent="0">
              <a:buNone/>
              <a:defRPr sz="1900" b="0">
                <a:solidFill>
                  <a:schemeClr val="bg1"/>
                </a:solidFill>
              </a:defRPr>
            </a:lvl2pPr>
            <a:lvl3pPr marL="759572" indent="0">
              <a:buNone/>
              <a:defRPr sz="1600" b="0">
                <a:solidFill>
                  <a:schemeClr val="bg1"/>
                </a:solidFill>
              </a:defRPr>
            </a:lvl3pPr>
            <a:lvl4pPr marL="1140415" indent="0">
              <a:buNone/>
              <a:defRPr sz="1500" b="0">
                <a:solidFill>
                  <a:schemeClr val="bg1"/>
                </a:solidFill>
              </a:defRPr>
            </a:lvl4pPr>
            <a:lvl5pPr marL="1521258" indent="0">
              <a:buNone/>
              <a:defRPr sz="15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&lt;Presentation Date Here&gt;</a:t>
            </a: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868952" y="2642900"/>
            <a:ext cx="2560440" cy="1580995"/>
            <a:chOff x="1185863" y="2798763"/>
            <a:chExt cx="2108200" cy="1301750"/>
          </a:xfrm>
        </p:grpSpPr>
        <p:sp>
          <p:nvSpPr>
            <p:cNvPr id="20" name="Freeform 10"/>
            <p:cNvSpPr>
              <a:spLocks noChangeAspect="1" noEditPoints="1"/>
            </p:cNvSpPr>
            <p:nvPr/>
          </p:nvSpPr>
          <p:spPr bwMode="auto">
            <a:xfrm>
              <a:off x="1819275" y="2798763"/>
              <a:ext cx="815975" cy="819150"/>
            </a:xfrm>
            <a:custGeom>
              <a:avLst/>
              <a:gdLst>
                <a:gd name="T0" fmla="*/ 529 w 620"/>
                <a:gd name="T1" fmla="*/ 341 h 621"/>
                <a:gd name="T2" fmla="*/ 571 w 620"/>
                <a:gd name="T3" fmla="*/ 358 h 621"/>
                <a:gd name="T4" fmla="*/ 608 w 620"/>
                <a:gd name="T5" fmla="*/ 398 h 621"/>
                <a:gd name="T6" fmla="*/ 560 w 620"/>
                <a:gd name="T7" fmla="*/ 399 h 621"/>
                <a:gd name="T8" fmla="*/ 512 w 620"/>
                <a:gd name="T9" fmla="*/ 398 h 621"/>
                <a:gd name="T10" fmla="*/ 533 w 620"/>
                <a:gd name="T11" fmla="*/ 454 h 621"/>
                <a:gd name="T12" fmla="*/ 537 w 620"/>
                <a:gd name="T13" fmla="*/ 522 h 621"/>
                <a:gd name="T14" fmla="*/ 513 w 620"/>
                <a:gd name="T15" fmla="*/ 481 h 621"/>
                <a:gd name="T16" fmla="*/ 496 w 620"/>
                <a:gd name="T17" fmla="*/ 427 h 621"/>
                <a:gd name="T18" fmla="*/ 484 w 620"/>
                <a:gd name="T19" fmla="*/ 311 h 621"/>
                <a:gd name="T20" fmla="*/ 518 w 620"/>
                <a:gd name="T21" fmla="*/ 241 h 621"/>
                <a:gd name="T22" fmla="*/ 470 w 620"/>
                <a:gd name="T23" fmla="*/ 240 h 621"/>
                <a:gd name="T24" fmla="*/ 424 w 620"/>
                <a:gd name="T25" fmla="*/ 123 h 621"/>
                <a:gd name="T26" fmla="*/ 388 w 620"/>
                <a:gd name="T27" fmla="*/ 155 h 621"/>
                <a:gd name="T28" fmla="*/ 136 w 620"/>
                <a:gd name="T29" fmla="*/ 311 h 621"/>
                <a:gd name="T30" fmla="*/ 310 w 620"/>
                <a:gd name="T31" fmla="*/ 530 h 621"/>
                <a:gd name="T32" fmla="*/ 335 w 620"/>
                <a:gd name="T33" fmla="*/ 574 h 621"/>
                <a:gd name="T34" fmla="*/ 362 w 620"/>
                <a:gd name="T35" fmla="*/ 617 h 621"/>
                <a:gd name="T36" fmla="*/ 332 w 620"/>
                <a:gd name="T37" fmla="*/ 575 h 621"/>
                <a:gd name="T38" fmla="*/ 318 w 620"/>
                <a:gd name="T39" fmla="*/ 621 h 621"/>
                <a:gd name="T40" fmla="*/ 0 w 620"/>
                <a:gd name="T41" fmla="*/ 311 h 621"/>
                <a:gd name="T42" fmla="*/ 320 w 620"/>
                <a:gd name="T43" fmla="*/ 0 h 621"/>
                <a:gd name="T44" fmla="*/ 329 w 620"/>
                <a:gd name="T45" fmla="*/ 47 h 621"/>
                <a:gd name="T46" fmla="*/ 338 w 620"/>
                <a:gd name="T47" fmla="*/ 92 h 621"/>
                <a:gd name="T48" fmla="*/ 356 w 620"/>
                <a:gd name="T49" fmla="*/ 49 h 621"/>
                <a:gd name="T50" fmla="*/ 397 w 620"/>
                <a:gd name="T51" fmla="*/ 12 h 621"/>
                <a:gd name="T52" fmla="*/ 402 w 620"/>
                <a:gd name="T53" fmla="*/ 62 h 621"/>
                <a:gd name="T54" fmla="*/ 398 w 620"/>
                <a:gd name="T55" fmla="*/ 109 h 621"/>
                <a:gd name="T56" fmla="*/ 453 w 620"/>
                <a:gd name="T57" fmla="*/ 87 h 621"/>
                <a:gd name="T58" fmla="*/ 521 w 620"/>
                <a:gd name="T59" fmla="*/ 83 h 621"/>
                <a:gd name="T60" fmla="*/ 483 w 620"/>
                <a:gd name="T61" fmla="*/ 110 h 621"/>
                <a:gd name="T62" fmla="*/ 475 w 620"/>
                <a:gd name="T63" fmla="*/ 166 h 621"/>
                <a:gd name="T64" fmla="*/ 503 w 620"/>
                <a:gd name="T65" fmla="*/ 130 h 621"/>
                <a:gd name="T66" fmla="*/ 565 w 620"/>
                <a:gd name="T67" fmla="*/ 133 h 621"/>
                <a:gd name="T68" fmla="*/ 521 w 620"/>
                <a:gd name="T69" fmla="*/ 150 h 621"/>
                <a:gd name="T70" fmla="*/ 509 w 620"/>
                <a:gd name="T71" fmla="*/ 217 h 621"/>
                <a:gd name="T72" fmla="*/ 542 w 620"/>
                <a:gd name="T73" fmla="*/ 183 h 621"/>
                <a:gd name="T74" fmla="*/ 597 w 620"/>
                <a:gd name="T75" fmla="*/ 191 h 621"/>
                <a:gd name="T76" fmla="*/ 568 w 620"/>
                <a:gd name="T77" fmla="*/ 247 h 621"/>
                <a:gd name="T78" fmla="*/ 529 w 620"/>
                <a:gd name="T79" fmla="*/ 293 h 621"/>
                <a:gd name="T80" fmla="*/ 575 w 620"/>
                <a:gd name="T81" fmla="*/ 301 h 621"/>
                <a:gd name="T82" fmla="*/ 620 w 620"/>
                <a:gd name="T83" fmla="*/ 311 h 621"/>
                <a:gd name="T84" fmla="*/ 575 w 620"/>
                <a:gd name="T85" fmla="*/ 320 h 621"/>
                <a:gd name="T86" fmla="*/ 529 w 620"/>
                <a:gd name="T87" fmla="*/ 328 h 621"/>
                <a:gd name="T88" fmla="*/ 453 w 620"/>
                <a:gd name="T89" fmla="*/ 477 h 621"/>
                <a:gd name="T90" fmla="*/ 405 w 620"/>
                <a:gd name="T91" fmla="*/ 456 h 621"/>
                <a:gd name="T92" fmla="*/ 408 w 620"/>
                <a:gd name="T93" fmla="*/ 507 h 621"/>
                <a:gd name="T94" fmla="*/ 448 w 620"/>
                <a:gd name="T95" fmla="*/ 537 h 621"/>
                <a:gd name="T96" fmla="*/ 504 w 620"/>
                <a:gd name="T97" fmla="*/ 553 h 621"/>
                <a:gd name="T98" fmla="*/ 490 w 620"/>
                <a:gd name="T99" fmla="*/ 505 h 621"/>
                <a:gd name="T100" fmla="*/ 386 w 620"/>
                <a:gd name="T101" fmla="*/ 565 h 621"/>
                <a:gd name="T102" fmla="*/ 438 w 620"/>
                <a:gd name="T103" fmla="*/ 593 h 621"/>
                <a:gd name="T104" fmla="*/ 445 w 620"/>
                <a:gd name="T105" fmla="*/ 539 h 621"/>
                <a:gd name="T106" fmla="*/ 408 w 620"/>
                <a:gd name="T107" fmla="*/ 507 h 621"/>
                <a:gd name="T108" fmla="*/ 386 w 620"/>
                <a:gd name="T109" fmla="*/ 565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0" h="621">
                  <a:moveTo>
                    <a:pt x="529" y="328"/>
                  </a:moveTo>
                  <a:cubicBezTo>
                    <a:pt x="529" y="331"/>
                    <a:pt x="529" y="339"/>
                    <a:pt x="529" y="341"/>
                  </a:cubicBezTo>
                  <a:cubicBezTo>
                    <a:pt x="574" y="346"/>
                    <a:pt x="574" y="346"/>
                    <a:pt x="574" y="346"/>
                  </a:cubicBezTo>
                  <a:cubicBezTo>
                    <a:pt x="573" y="352"/>
                    <a:pt x="572" y="352"/>
                    <a:pt x="571" y="358"/>
                  </a:cubicBezTo>
                  <a:cubicBezTo>
                    <a:pt x="616" y="366"/>
                    <a:pt x="616" y="366"/>
                    <a:pt x="616" y="366"/>
                  </a:cubicBezTo>
                  <a:cubicBezTo>
                    <a:pt x="614" y="377"/>
                    <a:pt x="611" y="388"/>
                    <a:pt x="608" y="398"/>
                  </a:cubicBezTo>
                  <a:cubicBezTo>
                    <a:pt x="565" y="386"/>
                    <a:pt x="565" y="386"/>
                    <a:pt x="565" y="386"/>
                  </a:cubicBezTo>
                  <a:cubicBezTo>
                    <a:pt x="563" y="390"/>
                    <a:pt x="562" y="395"/>
                    <a:pt x="560" y="399"/>
                  </a:cubicBezTo>
                  <a:cubicBezTo>
                    <a:pt x="517" y="384"/>
                    <a:pt x="517" y="384"/>
                    <a:pt x="517" y="384"/>
                  </a:cubicBezTo>
                  <a:cubicBezTo>
                    <a:pt x="517" y="386"/>
                    <a:pt x="512" y="396"/>
                    <a:pt x="512" y="398"/>
                  </a:cubicBezTo>
                  <a:cubicBezTo>
                    <a:pt x="553" y="418"/>
                    <a:pt x="553" y="418"/>
                    <a:pt x="553" y="418"/>
                  </a:cubicBezTo>
                  <a:cubicBezTo>
                    <a:pt x="547" y="430"/>
                    <a:pt x="540" y="442"/>
                    <a:pt x="533" y="454"/>
                  </a:cubicBezTo>
                  <a:cubicBezTo>
                    <a:pt x="571" y="479"/>
                    <a:pt x="571" y="479"/>
                    <a:pt x="571" y="479"/>
                  </a:cubicBezTo>
                  <a:cubicBezTo>
                    <a:pt x="561" y="494"/>
                    <a:pt x="549" y="509"/>
                    <a:pt x="537" y="522"/>
                  </a:cubicBezTo>
                  <a:cubicBezTo>
                    <a:pt x="504" y="491"/>
                    <a:pt x="504" y="491"/>
                    <a:pt x="504" y="491"/>
                  </a:cubicBezTo>
                  <a:cubicBezTo>
                    <a:pt x="507" y="488"/>
                    <a:pt x="510" y="484"/>
                    <a:pt x="513" y="481"/>
                  </a:cubicBezTo>
                  <a:cubicBezTo>
                    <a:pt x="478" y="452"/>
                    <a:pt x="478" y="452"/>
                    <a:pt x="478" y="452"/>
                  </a:cubicBezTo>
                  <a:cubicBezTo>
                    <a:pt x="485" y="444"/>
                    <a:pt x="491" y="435"/>
                    <a:pt x="496" y="427"/>
                  </a:cubicBezTo>
                  <a:cubicBezTo>
                    <a:pt x="458" y="403"/>
                    <a:pt x="458" y="403"/>
                    <a:pt x="458" y="403"/>
                  </a:cubicBezTo>
                  <a:cubicBezTo>
                    <a:pt x="475" y="375"/>
                    <a:pt x="484" y="343"/>
                    <a:pt x="484" y="311"/>
                  </a:cubicBezTo>
                  <a:cubicBezTo>
                    <a:pt x="484" y="293"/>
                    <a:pt x="482" y="275"/>
                    <a:pt x="476" y="258"/>
                  </a:cubicBezTo>
                  <a:cubicBezTo>
                    <a:pt x="518" y="241"/>
                    <a:pt x="518" y="241"/>
                    <a:pt x="518" y="241"/>
                  </a:cubicBezTo>
                  <a:cubicBezTo>
                    <a:pt x="517" y="238"/>
                    <a:pt x="512" y="225"/>
                    <a:pt x="511" y="222"/>
                  </a:cubicBezTo>
                  <a:cubicBezTo>
                    <a:pt x="470" y="240"/>
                    <a:pt x="470" y="240"/>
                    <a:pt x="470" y="240"/>
                  </a:cubicBezTo>
                  <a:cubicBezTo>
                    <a:pt x="456" y="209"/>
                    <a:pt x="432" y="181"/>
                    <a:pt x="402" y="163"/>
                  </a:cubicBezTo>
                  <a:cubicBezTo>
                    <a:pt x="424" y="123"/>
                    <a:pt x="424" y="123"/>
                    <a:pt x="424" y="123"/>
                  </a:cubicBezTo>
                  <a:cubicBezTo>
                    <a:pt x="421" y="121"/>
                    <a:pt x="411" y="116"/>
                    <a:pt x="408" y="114"/>
                  </a:cubicBezTo>
                  <a:cubicBezTo>
                    <a:pt x="388" y="155"/>
                    <a:pt x="388" y="155"/>
                    <a:pt x="388" y="155"/>
                  </a:cubicBezTo>
                  <a:cubicBezTo>
                    <a:pt x="364" y="142"/>
                    <a:pt x="337" y="136"/>
                    <a:pt x="310" y="136"/>
                  </a:cubicBezTo>
                  <a:cubicBezTo>
                    <a:pt x="214" y="136"/>
                    <a:pt x="136" y="214"/>
                    <a:pt x="136" y="311"/>
                  </a:cubicBezTo>
                  <a:cubicBezTo>
                    <a:pt x="136" y="407"/>
                    <a:pt x="214" y="485"/>
                    <a:pt x="310" y="485"/>
                  </a:cubicBezTo>
                  <a:cubicBezTo>
                    <a:pt x="310" y="530"/>
                    <a:pt x="310" y="530"/>
                    <a:pt x="310" y="530"/>
                  </a:cubicBezTo>
                  <a:cubicBezTo>
                    <a:pt x="317" y="530"/>
                    <a:pt x="324" y="530"/>
                    <a:pt x="331" y="529"/>
                  </a:cubicBezTo>
                  <a:cubicBezTo>
                    <a:pt x="335" y="574"/>
                    <a:pt x="335" y="574"/>
                    <a:pt x="335" y="574"/>
                  </a:cubicBezTo>
                  <a:cubicBezTo>
                    <a:pt x="340" y="574"/>
                    <a:pt x="351" y="572"/>
                    <a:pt x="353" y="572"/>
                  </a:cubicBezTo>
                  <a:cubicBezTo>
                    <a:pt x="362" y="617"/>
                    <a:pt x="362" y="617"/>
                    <a:pt x="362" y="617"/>
                  </a:cubicBezTo>
                  <a:cubicBezTo>
                    <a:pt x="360" y="617"/>
                    <a:pt x="340" y="620"/>
                    <a:pt x="338" y="620"/>
                  </a:cubicBezTo>
                  <a:cubicBezTo>
                    <a:pt x="332" y="575"/>
                    <a:pt x="332" y="575"/>
                    <a:pt x="332" y="575"/>
                  </a:cubicBezTo>
                  <a:cubicBezTo>
                    <a:pt x="327" y="575"/>
                    <a:pt x="321" y="576"/>
                    <a:pt x="316" y="576"/>
                  </a:cubicBezTo>
                  <a:cubicBezTo>
                    <a:pt x="318" y="621"/>
                    <a:pt x="318" y="621"/>
                    <a:pt x="318" y="621"/>
                  </a:cubicBezTo>
                  <a:cubicBezTo>
                    <a:pt x="315" y="621"/>
                    <a:pt x="313" y="621"/>
                    <a:pt x="310" y="621"/>
                  </a:cubicBezTo>
                  <a:cubicBezTo>
                    <a:pt x="139" y="621"/>
                    <a:pt x="0" y="482"/>
                    <a:pt x="0" y="311"/>
                  </a:cubicBezTo>
                  <a:cubicBezTo>
                    <a:pt x="0" y="139"/>
                    <a:pt x="139" y="0"/>
                    <a:pt x="310" y="0"/>
                  </a:cubicBezTo>
                  <a:cubicBezTo>
                    <a:pt x="313" y="0"/>
                    <a:pt x="317" y="0"/>
                    <a:pt x="320" y="0"/>
                  </a:cubicBezTo>
                  <a:cubicBezTo>
                    <a:pt x="318" y="46"/>
                    <a:pt x="318" y="46"/>
                    <a:pt x="318" y="46"/>
                  </a:cubicBezTo>
                  <a:cubicBezTo>
                    <a:pt x="324" y="46"/>
                    <a:pt x="323" y="46"/>
                    <a:pt x="329" y="47"/>
                  </a:cubicBezTo>
                  <a:cubicBezTo>
                    <a:pt x="324" y="92"/>
                    <a:pt x="324" y="92"/>
                    <a:pt x="324" y="92"/>
                  </a:cubicBezTo>
                  <a:cubicBezTo>
                    <a:pt x="327" y="92"/>
                    <a:pt x="335" y="92"/>
                    <a:pt x="338" y="92"/>
                  </a:cubicBezTo>
                  <a:cubicBezTo>
                    <a:pt x="344" y="47"/>
                    <a:pt x="344" y="47"/>
                    <a:pt x="344" y="47"/>
                  </a:cubicBezTo>
                  <a:cubicBezTo>
                    <a:pt x="348" y="48"/>
                    <a:pt x="352" y="49"/>
                    <a:pt x="356" y="49"/>
                  </a:cubicBezTo>
                  <a:cubicBezTo>
                    <a:pt x="364" y="5"/>
                    <a:pt x="364" y="5"/>
                    <a:pt x="364" y="5"/>
                  </a:cubicBezTo>
                  <a:cubicBezTo>
                    <a:pt x="375" y="7"/>
                    <a:pt x="386" y="9"/>
                    <a:pt x="397" y="12"/>
                  </a:cubicBezTo>
                  <a:cubicBezTo>
                    <a:pt x="384" y="56"/>
                    <a:pt x="384" y="56"/>
                    <a:pt x="384" y="56"/>
                  </a:cubicBezTo>
                  <a:cubicBezTo>
                    <a:pt x="390" y="58"/>
                    <a:pt x="396" y="60"/>
                    <a:pt x="402" y="62"/>
                  </a:cubicBezTo>
                  <a:cubicBezTo>
                    <a:pt x="386" y="104"/>
                    <a:pt x="386" y="104"/>
                    <a:pt x="386" y="104"/>
                  </a:cubicBezTo>
                  <a:cubicBezTo>
                    <a:pt x="388" y="105"/>
                    <a:pt x="396" y="108"/>
                    <a:pt x="398" y="109"/>
                  </a:cubicBezTo>
                  <a:cubicBezTo>
                    <a:pt x="416" y="67"/>
                    <a:pt x="416" y="67"/>
                    <a:pt x="416" y="67"/>
                  </a:cubicBezTo>
                  <a:cubicBezTo>
                    <a:pt x="431" y="73"/>
                    <a:pt x="439" y="78"/>
                    <a:pt x="453" y="87"/>
                  </a:cubicBezTo>
                  <a:cubicBezTo>
                    <a:pt x="477" y="49"/>
                    <a:pt x="477" y="49"/>
                    <a:pt x="477" y="49"/>
                  </a:cubicBezTo>
                  <a:cubicBezTo>
                    <a:pt x="493" y="59"/>
                    <a:pt x="507" y="70"/>
                    <a:pt x="521" y="83"/>
                  </a:cubicBezTo>
                  <a:cubicBezTo>
                    <a:pt x="490" y="116"/>
                    <a:pt x="490" y="116"/>
                    <a:pt x="490" y="116"/>
                  </a:cubicBezTo>
                  <a:cubicBezTo>
                    <a:pt x="488" y="114"/>
                    <a:pt x="485" y="112"/>
                    <a:pt x="483" y="110"/>
                  </a:cubicBezTo>
                  <a:cubicBezTo>
                    <a:pt x="453" y="144"/>
                    <a:pt x="453" y="144"/>
                    <a:pt x="453" y="144"/>
                  </a:cubicBezTo>
                  <a:cubicBezTo>
                    <a:pt x="462" y="152"/>
                    <a:pt x="468" y="157"/>
                    <a:pt x="475" y="166"/>
                  </a:cubicBezTo>
                  <a:cubicBezTo>
                    <a:pt x="510" y="137"/>
                    <a:pt x="510" y="137"/>
                    <a:pt x="510" y="137"/>
                  </a:cubicBezTo>
                  <a:cubicBezTo>
                    <a:pt x="506" y="134"/>
                    <a:pt x="507" y="133"/>
                    <a:pt x="503" y="130"/>
                  </a:cubicBezTo>
                  <a:cubicBezTo>
                    <a:pt x="537" y="99"/>
                    <a:pt x="537" y="99"/>
                    <a:pt x="537" y="99"/>
                  </a:cubicBezTo>
                  <a:cubicBezTo>
                    <a:pt x="547" y="109"/>
                    <a:pt x="556" y="121"/>
                    <a:pt x="565" y="133"/>
                  </a:cubicBezTo>
                  <a:cubicBezTo>
                    <a:pt x="527" y="159"/>
                    <a:pt x="527" y="159"/>
                    <a:pt x="527" y="159"/>
                  </a:cubicBezTo>
                  <a:cubicBezTo>
                    <a:pt x="524" y="155"/>
                    <a:pt x="524" y="154"/>
                    <a:pt x="521" y="150"/>
                  </a:cubicBezTo>
                  <a:cubicBezTo>
                    <a:pt x="486" y="178"/>
                    <a:pt x="486" y="178"/>
                    <a:pt x="486" y="178"/>
                  </a:cubicBezTo>
                  <a:cubicBezTo>
                    <a:pt x="496" y="191"/>
                    <a:pt x="502" y="202"/>
                    <a:pt x="509" y="217"/>
                  </a:cubicBezTo>
                  <a:cubicBezTo>
                    <a:pt x="550" y="198"/>
                    <a:pt x="550" y="198"/>
                    <a:pt x="550" y="198"/>
                  </a:cubicBezTo>
                  <a:cubicBezTo>
                    <a:pt x="547" y="193"/>
                    <a:pt x="545" y="188"/>
                    <a:pt x="542" y="183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8" y="171"/>
                    <a:pt x="592" y="181"/>
                    <a:pt x="597" y="191"/>
                  </a:cubicBezTo>
                  <a:cubicBezTo>
                    <a:pt x="555" y="209"/>
                    <a:pt x="555" y="209"/>
                    <a:pt x="555" y="209"/>
                  </a:cubicBezTo>
                  <a:cubicBezTo>
                    <a:pt x="560" y="221"/>
                    <a:pt x="564" y="234"/>
                    <a:pt x="568" y="247"/>
                  </a:cubicBezTo>
                  <a:cubicBezTo>
                    <a:pt x="524" y="258"/>
                    <a:pt x="524" y="258"/>
                    <a:pt x="524" y="258"/>
                  </a:cubicBezTo>
                  <a:cubicBezTo>
                    <a:pt x="526" y="269"/>
                    <a:pt x="528" y="281"/>
                    <a:pt x="529" y="293"/>
                  </a:cubicBezTo>
                  <a:cubicBezTo>
                    <a:pt x="574" y="289"/>
                    <a:pt x="574" y="289"/>
                    <a:pt x="574" y="289"/>
                  </a:cubicBezTo>
                  <a:cubicBezTo>
                    <a:pt x="575" y="293"/>
                    <a:pt x="575" y="297"/>
                    <a:pt x="575" y="301"/>
                  </a:cubicBezTo>
                  <a:cubicBezTo>
                    <a:pt x="620" y="300"/>
                    <a:pt x="620" y="300"/>
                    <a:pt x="620" y="300"/>
                  </a:cubicBezTo>
                  <a:cubicBezTo>
                    <a:pt x="620" y="303"/>
                    <a:pt x="620" y="307"/>
                    <a:pt x="620" y="311"/>
                  </a:cubicBezTo>
                  <a:cubicBezTo>
                    <a:pt x="620" y="314"/>
                    <a:pt x="620" y="318"/>
                    <a:pt x="620" y="322"/>
                  </a:cubicBezTo>
                  <a:cubicBezTo>
                    <a:pt x="575" y="320"/>
                    <a:pt x="575" y="320"/>
                    <a:pt x="575" y="320"/>
                  </a:cubicBezTo>
                  <a:cubicBezTo>
                    <a:pt x="575" y="324"/>
                    <a:pt x="575" y="328"/>
                    <a:pt x="574" y="332"/>
                  </a:cubicBezTo>
                  <a:lnTo>
                    <a:pt x="529" y="328"/>
                  </a:lnTo>
                  <a:close/>
                  <a:moveTo>
                    <a:pt x="483" y="511"/>
                  </a:moveTo>
                  <a:cubicBezTo>
                    <a:pt x="453" y="477"/>
                    <a:pt x="453" y="477"/>
                    <a:pt x="453" y="477"/>
                  </a:cubicBezTo>
                  <a:cubicBezTo>
                    <a:pt x="444" y="485"/>
                    <a:pt x="439" y="489"/>
                    <a:pt x="429" y="495"/>
                  </a:cubicBezTo>
                  <a:cubicBezTo>
                    <a:pt x="405" y="456"/>
                    <a:pt x="405" y="456"/>
                    <a:pt x="405" y="456"/>
                  </a:cubicBezTo>
                  <a:cubicBezTo>
                    <a:pt x="403" y="458"/>
                    <a:pt x="386" y="468"/>
                    <a:pt x="386" y="468"/>
                  </a:cubicBezTo>
                  <a:cubicBezTo>
                    <a:pt x="408" y="507"/>
                    <a:pt x="408" y="507"/>
                    <a:pt x="408" y="507"/>
                  </a:cubicBezTo>
                  <a:cubicBezTo>
                    <a:pt x="408" y="507"/>
                    <a:pt x="424" y="499"/>
                    <a:pt x="425" y="498"/>
                  </a:cubicBezTo>
                  <a:cubicBezTo>
                    <a:pt x="448" y="537"/>
                    <a:pt x="448" y="537"/>
                    <a:pt x="448" y="537"/>
                  </a:cubicBezTo>
                  <a:cubicBezTo>
                    <a:pt x="458" y="531"/>
                    <a:pt x="467" y="524"/>
                    <a:pt x="476" y="517"/>
                  </a:cubicBezTo>
                  <a:cubicBezTo>
                    <a:pt x="504" y="553"/>
                    <a:pt x="504" y="553"/>
                    <a:pt x="504" y="553"/>
                  </a:cubicBezTo>
                  <a:cubicBezTo>
                    <a:pt x="510" y="548"/>
                    <a:pt x="516" y="543"/>
                    <a:pt x="521" y="538"/>
                  </a:cubicBezTo>
                  <a:cubicBezTo>
                    <a:pt x="490" y="505"/>
                    <a:pt x="490" y="505"/>
                    <a:pt x="490" y="505"/>
                  </a:cubicBezTo>
                  <a:cubicBezTo>
                    <a:pt x="488" y="507"/>
                    <a:pt x="485" y="509"/>
                    <a:pt x="483" y="511"/>
                  </a:cubicBezTo>
                  <a:close/>
                  <a:moveTo>
                    <a:pt x="386" y="565"/>
                  </a:moveTo>
                  <a:cubicBezTo>
                    <a:pt x="397" y="561"/>
                    <a:pt x="409" y="557"/>
                    <a:pt x="420" y="552"/>
                  </a:cubicBezTo>
                  <a:cubicBezTo>
                    <a:pt x="438" y="593"/>
                    <a:pt x="438" y="593"/>
                    <a:pt x="438" y="593"/>
                  </a:cubicBezTo>
                  <a:cubicBezTo>
                    <a:pt x="448" y="589"/>
                    <a:pt x="458" y="584"/>
                    <a:pt x="468" y="578"/>
                  </a:cubicBezTo>
                  <a:cubicBezTo>
                    <a:pt x="445" y="539"/>
                    <a:pt x="445" y="539"/>
                    <a:pt x="445" y="539"/>
                  </a:cubicBezTo>
                  <a:cubicBezTo>
                    <a:pt x="443" y="539"/>
                    <a:pt x="431" y="546"/>
                    <a:pt x="430" y="547"/>
                  </a:cubicBezTo>
                  <a:cubicBezTo>
                    <a:pt x="408" y="507"/>
                    <a:pt x="408" y="507"/>
                    <a:pt x="408" y="507"/>
                  </a:cubicBezTo>
                  <a:cubicBezTo>
                    <a:pt x="397" y="513"/>
                    <a:pt x="385" y="518"/>
                    <a:pt x="373" y="521"/>
                  </a:cubicBezTo>
                  <a:lnTo>
                    <a:pt x="386" y="565"/>
                  </a:lnTo>
                  <a:close/>
                </a:path>
              </a:pathLst>
            </a:custGeom>
            <a:solidFill>
              <a:srgbClr val="FF6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11"/>
            <p:cNvSpPr>
              <a:spLocks noChangeAspect="1" noEditPoints="1"/>
            </p:cNvSpPr>
            <p:nvPr/>
          </p:nvSpPr>
          <p:spPr bwMode="auto">
            <a:xfrm>
              <a:off x="1185863" y="3814763"/>
              <a:ext cx="2108200" cy="285750"/>
            </a:xfrm>
            <a:custGeom>
              <a:avLst/>
              <a:gdLst>
                <a:gd name="T0" fmla="*/ 0 w 1601"/>
                <a:gd name="T1" fmla="*/ 212 h 217"/>
                <a:gd name="T2" fmla="*/ 80 w 1601"/>
                <a:gd name="T3" fmla="*/ 185 h 217"/>
                <a:gd name="T4" fmla="*/ 234 w 1601"/>
                <a:gd name="T5" fmla="*/ 212 h 217"/>
                <a:gd name="T6" fmla="*/ 187 w 1601"/>
                <a:gd name="T7" fmla="*/ 28 h 217"/>
                <a:gd name="T8" fmla="*/ 107 w 1601"/>
                <a:gd name="T9" fmla="*/ 141 h 217"/>
                <a:gd name="T10" fmla="*/ 190 w 1601"/>
                <a:gd name="T11" fmla="*/ 141 h 217"/>
                <a:gd name="T12" fmla="*/ 485 w 1601"/>
                <a:gd name="T13" fmla="*/ 29 h 217"/>
                <a:gd name="T14" fmla="*/ 324 w 1601"/>
                <a:gd name="T15" fmla="*/ 212 h 217"/>
                <a:gd name="T16" fmla="*/ 385 w 1601"/>
                <a:gd name="T17" fmla="*/ 169 h 217"/>
                <a:gd name="T18" fmla="*/ 570 w 1601"/>
                <a:gd name="T19" fmla="*/ 99 h 217"/>
                <a:gd name="T20" fmla="*/ 480 w 1601"/>
                <a:gd name="T21" fmla="*/ 126 h 217"/>
                <a:gd name="T22" fmla="*/ 385 w 1601"/>
                <a:gd name="T23" fmla="*/ 75 h 217"/>
                <a:gd name="T24" fmla="*/ 509 w 1601"/>
                <a:gd name="T25" fmla="*/ 101 h 217"/>
                <a:gd name="T26" fmla="*/ 762 w 1601"/>
                <a:gd name="T27" fmla="*/ 29 h 217"/>
                <a:gd name="T28" fmla="*/ 601 w 1601"/>
                <a:gd name="T29" fmla="*/ 212 h 217"/>
                <a:gd name="T30" fmla="*/ 662 w 1601"/>
                <a:gd name="T31" fmla="*/ 169 h 217"/>
                <a:gd name="T32" fmla="*/ 847 w 1601"/>
                <a:gd name="T33" fmla="*/ 99 h 217"/>
                <a:gd name="T34" fmla="*/ 757 w 1601"/>
                <a:gd name="T35" fmla="*/ 126 h 217"/>
                <a:gd name="T36" fmla="*/ 662 w 1601"/>
                <a:gd name="T37" fmla="*/ 75 h 217"/>
                <a:gd name="T38" fmla="*/ 786 w 1601"/>
                <a:gd name="T39" fmla="*/ 101 h 217"/>
                <a:gd name="T40" fmla="*/ 865 w 1601"/>
                <a:gd name="T41" fmla="*/ 29 h 217"/>
                <a:gd name="T42" fmla="*/ 1133 w 1601"/>
                <a:gd name="T43" fmla="*/ 75 h 217"/>
                <a:gd name="T44" fmla="*/ 1030 w 1601"/>
                <a:gd name="T45" fmla="*/ 212 h 217"/>
                <a:gd name="T46" fmla="*/ 968 w 1601"/>
                <a:gd name="T47" fmla="*/ 75 h 217"/>
                <a:gd name="T48" fmla="*/ 865 w 1601"/>
                <a:gd name="T49" fmla="*/ 29 h 217"/>
                <a:gd name="T50" fmla="*/ 1230 w 1601"/>
                <a:gd name="T51" fmla="*/ 29 h 217"/>
                <a:gd name="T52" fmla="*/ 1168 w 1601"/>
                <a:gd name="T53" fmla="*/ 212 h 217"/>
                <a:gd name="T54" fmla="*/ 1415 w 1601"/>
                <a:gd name="T55" fmla="*/ 24 h 217"/>
                <a:gd name="T56" fmla="*/ 1415 w 1601"/>
                <a:gd name="T57" fmla="*/ 217 h 217"/>
                <a:gd name="T58" fmla="*/ 1415 w 1601"/>
                <a:gd name="T59" fmla="*/ 24 h 217"/>
                <a:gd name="T60" fmla="*/ 1331 w 1601"/>
                <a:gd name="T61" fmla="*/ 120 h 217"/>
                <a:gd name="T62" fmla="*/ 1500 w 1601"/>
                <a:gd name="T63" fmla="*/ 121 h 217"/>
                <a:gd name="T64" fmla="*/ 1580 w 1601"/>
                <a:gd name="T65" fmla="*/ 0 h 217"/>
                <a:gd name="T66" fmla="*/ 1580 w 1601"/>
                <a:gd name="T67" fmla="*/ 41 h 217"/>
                <a:gd name="T68" fmla="*/ 1580 w 1601"/>
                <a:gd name="T69" fmla="*/ 0 h 217"/>
                <a:gd name="T70" fmla="*/ 1564 w 1601"/>
                <a:gd name="T71" fmla="*/ 20 h 217"/>
                <a:gd name="T72" fmla="*/ 1595 w 1601"/>
                <a:gd name="T73" fmla="*/ 20 h 217"/>
                <a:gd name="T74" fmla="*/ 1584 w 1601"/>
                <a:gd name="T75" fmla="*/ 21 h 217"/>
                <a:gd name="T76" fmla="*/ 1589 w 1601"/>
                <a:gd name="T77" fmla="*/ 16 h 217"/>
                <a:gd name="T78" fmla="*/ 1580 w 1601"/>
                <a:gd name="T79" fmla="*/ 10 h 217"/>
                <a:gd name="T80" fmla="*/ 1572 w 1601"/>
                <a:gd name="T81" fmla="*/ 31 h 217"/>
                <a:gd name="T82" fmla="*/ 1577 w 1601"/>
                <a:gd name="T83" fmla="*/ 23 h 217"/>
                <a:gd name="T84" fmla="*/ 1583 w 1601"/>
                <a:gd name="T85" fmla="*/ 26 h 217"/>
                <a:gd name="T86" fmla="*/ 1590 w 1601"/>
                <a:gd name="T87" fmla="*/ 31 h 217"/>
                <a:gd name="T88" fmla="*/ 1584 w 1601"/>
                <a:gd name="T89" fmla="*/ 21 h 217"/>
                <a:gd name="T90" fmla="*/ 1577 w 1601"/>
                <a:gd name="T91" fmla="*/ 19 h 217"/>
                <a:gd name="T92" fmla="*/ 1579 w 1601"/>
                <a:gd name="T93" fmla="*/ 13 h 217"/>
                <a:gd name="T94" fmla="*/ 1579 w 1601"/>
                <a:gd name="T95" fmla="*/ 1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01" h="217">
                  <a:moveTo>
                    <a:pt x="115" y="28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63" y="212"/>
                    <a:pt x="63" y="212"/>
                    <a:pt x="63" y="212"/>
                  </a:cubicBezTo>
                  <a:cubicBezTo>
                    <a:pt x="80" y="185"/>
                    <a:pt x="80" y="185"/>
                    <a:pt x="80" y="185"/>
                  </a:cubicBezTo>
                  <a:cubicBezTo>
                    <a:pt x="217" y="185"/>
                    <a:pt x="217" y="185"/>
                    <a:pt x="217" y="185"/>
                  </a:cubicBezTo>
                  <a:cubicBezTo>
                    <a:pt x="234" y="212"/>
                    <a:pt x="234" y="212"/>
                    <a:pt x="234" y="212"/>
                  </a:cubicBezTo>
                  <a:cubicBezTo>
                    <a:pt x="302" y="212"/>
                    <a:pt x="302" y="212"/>
                    <a:pt x="302" y="212"/>
                  </a:cubicBezTo>
                  <a:cubicBezTo>
                    <a:pt x="187" y="28"/>
                    <a:pt x="187" y="28"/>
                    <a:pt x="187" y="28"/>
                  </a:cubicBezTo>
                  <a:lnTo>
                    <a:pt x="115" y="28"/>
                  </a:lnTo>
                  <a:close/>
                  <a:moveTo>
                    <a:pt x="107" y="141"/>
                  </a:moveTo>
                  <a:cubicBezTo>
                    <a:pt x="148" y="75"/>
                    <a:pt x="148" y="75"/>
                    <a:pt x="148" y="75"/>
                  </a:cubicBezTo>
                  <a:cubicBezTo>
                    <a:pt x="190" y="141"/>
                    <a:pt x="190" y="141"/>
                    <a:pt x="190" y="141"/>
                  </a:cubicBezTo>
                  <a:lnTo>
                    <a:pt x="107" y="141"/>
                  </a:lnTo>
                  <a:close/>
                  <a:moveTo>
                    <a:pt x="485" y="29"/>
                  </a:moveTo>
                  <a:cubicBezTo>
                    <a:pt x="324" y="29"/>
                    <a:pt x="324" y="29"/>
                    <a:pt x="324" y="29"/>
                  </a:cubicBezTo>
                  <a:cubicBezTo>
                    <a:pt x="324" y="212"/>
                    <a:pt x="324" y="212"/>
                    <a:pt x="324" y="212"/>
                  </a:cubicBezTo>
                  <a:cubicBezTo>
                    <a:pt x="385" y="212"/>
                    <a:pt x="385" y="212"/>
                    <a:pt x="385" y="212"/>
                  </a:cubicBezTo>
                  <a:cubicBezTo>
                    <a:pt x="385" y="169"/>
                    <a:pt x="385" y="169"/>
                    <a:pt x="385" y="169"/>
                  </a:cubicBezTo>
                  <a:cubicBezTo>
                    <a:pt x="395" y="169"/>
                    <a:pt x="467" y="169"/>
                    <a:pt x="485" y="169"/>
                  </a:cubicBezTo>
                  <a:cubicBezTo>
                    <a:pt x="534" y="169"/>
                    <a:pt x="570" y="156"/>
                    <a:pt x="570" y="99"/>
                  </a:cubicBezTo>
                  <a:cubicBezTo>
                    <a:pt x="570" y="41"/>
                    <a:pt x="535" y="29"/>
                    <a:pt x="485" y="29"/>
                  </a:cubicBezTo>
                  <a:close/>
                  <a:moveTo>
                    <a:pt x="480" y="126"/>
                  </a:moveTo>
                  <a:cubicBezTo>
                    <a:pt x="467" y="126"/>
                    <a:pt x="396" y="126"/>
                    <a:pt x="385" y="126"/>
                  </a:cubicBezTo>
                  <a:cubicBezTo>
                    <a:pt x="385" y="75"/>
                    <a:pt x="385" y="75"/>
                    <a:pt x="385" y="75"/>
                  </a:cubicBezTo>
                  <a:cubicBezTo>
                    <a:pt x="385" y="75"/>
                    <a:pt x="463" y="75"/>
                    <a:pt x="480" y="75"/>
                  </a:cubicBezTo>
                  <a:cubicBezTo>
                    <a:pt x="502" y="75"/>
                    <a:pt x="509" y="81"/>
                    <a:pt x="509" y="101"/>
                  </a:cubicBezTo>
                  <a:cubicBezTo>
                    <a:pt x="509" y="120"/>
                    <a:pt x="503" y="126"/>
                    <a:pt x="480" y="126"/>
                  </a:cubicBezTo>
                  <a:close/>
                  <a:moveTo>
                    <a:pt x="762" y="29"/>
                  </a:moveTo>
                  <a:cubicBezTo>
                    <a:pt x="601" y="29"/>
                    <a:pt x="601" y="29"/>
                    <a:pt x="601" y="29"/>
                  </a:cubicBezTo>
                  <a:cubicBezTo>
                    <a:pt x="601" y="212"/>
                    <a:pt x="601" y="212"/>
                    <a:pt x="601" y="212"/>
                  </a:cubicBezTo>
                  <a:cubicBezTo>
                    <a:pt x="662" y="212"/>
                    <a:pt x="662" y="212"/>
                    <a:pt x="662" y="212"/>
                  </a:cubicBezTo>
                  <a:cubicBezTo>
                    <a:pt x="662" y="169"/>
                    <a:pt x="662" y="169"/>
                    <a:pt x="662" y="169"/>
                  </a:cubicBezTo>
                  <a:cubicBezTo>
                    <a:pt x="672" y="169"/>
                    <a:pt x="744" y="169"/>
                    <a:pt x="762" y="169"/>
                  </a:cubicBezTo>
                  <a:cubicBezTo>
                    <a:pt x="811" y="169"/>
                    <a:pt x="847" y="156"/>
                    <a:pt x="847" y="99"/>
                  </a:cubicBezTo>
                  <a:cubicBezTo>
                    <a:pt x="847" y="41"/>
                    <a:pt x="812" y="29"/>
                    <a:pt x="762" y="29"/>
                  </a:cubicBezTo>
                  <a:close/>
                  <a:moveTo>
                    <a:pt x="757" y="126"/>
                  </a:moveTo>
                  <a:cubicBezTo>
                    <a:pt x="744" y="126"/>
                    <a:pt x="673" y="126"/>
                    <a:pt x="662" y="126"/>
                  </a:cubicBezTo>
                  <a:cubicBezTo>
                    <a:pt x="662" y="75"/>
                    <a:pt x="662" y="75"/>
                    <a:pt x="662" y="75"/>
                  </a:cubicBezTo>
                  <a:cubicBezTo>
                    <a:pt x="662" y="75"/>
                    <a:pt x="740" y="75"/>
                    <a:pt x="757" y="75"/>
                  </a:cubicBezTo>
                  <a:cubicBezTo>
                    <a:pt x="779" y="75"/>
                    <a:pt x="786" y="81"/>
                    <a:pt x="786" y="101"/>
                  </a:cubicBezTo>
                  <a:cubicBezTo>
                    <a:pt x="786" y="120"/>
                    <a:pt x="780" y="126"/>
                    <a:pt x="757" y="126"/>
                  </a:cubicBezTo>
                  <a:close/>
                  <a:moveTo>
                    <a:pt x="865" y="29"/>
                  </a:moveTo>
                  <a:cubicBezTo>
                    <a:pt x="1133" y="29"/>
                    <a:pt x="1133" y="29"/>
                    <a:pt x="1133" y="29"/>
                  </a:cubicBezTo>
                  <a:cubicBezTo>
                    <a:pt x="1133" y="75"/>
                    <a:pt x="1133" y="75"/>
                    <a:pt x="1133" y="75"/>
                  </a:cubicBezTo>
                  <a:cubicBezTo>
                    <a:pt x="1030" y="75"/>
                    <a:pt x="1030" y="75"/>
                    <a:pt x="1030" y="75"/>
                  </a:cubicBezTo>
                  <a:cubicBezTo>
                    <a:pt x="1030" y="212"/>
                    <a:pt x="1030" y="212"/>
                    <a:pt x="1030" y="212"/>
                  </a:cubicBezTo>
                  <a:cubicBezTo>
                    <a:pt x="968" y="212"/>
                    <a:pt x="968" y="212"/>
                    <a:pt x="968" y="212"/>
                  </a:cubicBezTo>
                  <a:cubicBezTo>
                    <a:pt x="968" y="75"/>
                    <a:pt x="968" y="75"/>
                    <a:pt x="968" y="75"/>
                  </a:cubicBezTo>
                  <a:cubicBezTo>
                    <a:pt x="865" y="75"/>
                    <a:pt x="865" y="75"/>
                    <a:pt x="865" y="75"/>
                  </a:cubicBezTo>
                  <a:lnTo>
                    <a:pt x="865" y="29"/>
                  </a:lnTo>
                  <a:close/>
                  <a:moveTo>
                    <a:pt x="1168" y="29"/>
                  </a:moveTo>
                  <a:cubicBezTo>
                    <a:pt x="1230" y="29"/>
                    <a:pt x="1230" y="29"/>
                    <a:pt x="1230" y="29"/>
                  </a:cubicBezTo>
                  <a:cubicBezTo>
                    <a:pt x="1230" y="212"/>
                    <a:pt x="1230" y="212"/>
                    <a:pt x="1230" y="212"/>
                  </a:cubicBezTo>
                  <a:cubicBezTo>
                    <a:pt x="1168" y="212"/>
                    <a:pt x="1168" y="212"/>
                    <a:pt x="1168" y="212"/>
                  </a:cubicBezTo>
                  <a:lnTo>
                    <a:pt x="1168" y="29"/>
                  </a:lnTo>
                  <a:close/>
                  <a:moveTo>
                    <a:pt x="1415" y="24"/>
                  </a:moveTo>
                  <a:cubicBezTo>
                    <a:pt x="1311" y="24"/>
                    <a:pt x="1265" y="40"/>
                    <a:pt x="1265" y="121"/>
                  </a:cubicBezTo>
                  <a:cubicBezTo>
                    <a:pt x="1265" y="201"/>
                    <a:pt x="1310" y="217"/>
                    <a:pt x="1415" y="217"/>
                  </a:cubicBezTo>
                  <a:cubicBezTo>
                    <a:pt x="1519" y="217"/>
                    <a:pt x="1566" y="201"/>
                    <a:pt x="1566" y="120"/>
                  </a:cubicBezTo>
                  <a:cubicBezTo>
                    <a:pt x="1566" y="40"/>
                    <a:pt x="1520" y="24"/>
                    <a:pt x="1415" y="24"/>
                  </a:cubicBezTo>
                  <a:close/>
                  <a:moveTo>
                    <a:pt x="1415" y="172"/>
                  </a:moveTo>
                  <a:cubicBezTo>
                    <a:pt x="1350" y="172"/>
                    <a:pt x="1331" y="168"/>
                    <a:pt x="1331" y="120"/>
                  </a:cubicBezTo>
                  <a:cubicBezTo>
                    <a:pt x="1331" y="73"/>
                    <a:pt x="1350" y="70"/>
                    <a:pt x="1415" y="70"/>
                  </a:cubicBezTo>
                  <a:cubicBezTo>
                    <a:pt x="1480" y="70"/>
                    <a:pt x="1500" y="73"/>
                    <a:pt x="1500" y="121"/>
                  </a:cubicBezTo>
                  <a:cubicBezTo>
                    <a:pt x="1500" y="168"/>
                    <a:pt x="1482" y="172"/>
                    <a:pt x="1415" y="172"/>
                  </a:cubicBezTo>
                  <a:close/>
                  <a:moveTo>
                    <a:pt x="1580" y="0"/>
                  </a:moveTo>
                  <a:cubicBezTo>
                    <a:pt x="1568" y="0"/>
                    <a:pt x="1559" y="9"/>
                    <a:pt x="1559" y="20"/>
                  </a:cubicBezTo>
                  <a:cubicBezTo>
                    <a:pt x="1559" y="32"/>
                    <a:pt x="1568" y="41"/>
                    <a:pt x="1580" y="41"/>
                  </a:cubicBezTo>
                  <a:cubicBezTo>
                    <a:pt x="1592" y="41"/>
                    <a:pt x="1601" y="32"/>
                    <a:pt x="1601" y="20"/>
                  </a:cubicBezTo>
                  <a:cubicBezTo>
                    <a:pt x="1601" y="9"/>
                    <a:pt x="1592" y="0"/>
                    <a:pt x="1580" y="0"/>
                  </a:cubicBezTo>
                  <a:close/>
                  <a:moveTo>
                    <a:pt x="1580" y="37"/>
                  </a:moveTo>
                  <a:cubicBezTo>
                    <a:pt x="1571" y="37"/>
                    <a:pt x="1564" y="29"/>
                    <a:pt x="1564" y="20"/>
                  </a:cubicBezTo>
                  <a:cubicBezTo>
                    <a:pt x="1564" y="11"/>
                    <a:pt x="1571" y="4"/>
                    <a:pt x="1580" y="4"/>
                  </a:cubicBezTo>
                  <a:cubicBezTo>
                    <a:pt x="1589" y="4"/>
                    <a:pt x="1595" y="11"/>
                    <a:pt x="1595" y="20"/>
                  </a:cubicBezTo>
                  <a:cubicBezTo>
                    <a:pt x="1595" y="29"/>
                    <a:pt x="1589" y="37"/>
                    <a:pt x="1580" y="37"/>
                  </a:cubicBezTo>
                  <a:close/>
                  <a:moveTo>
                    <a:pt x="1584" y="21"/>
                  </a:moveTo>
                  <a:cubicBezTo>
                    <a:pt x="1584" y="21"/>
                    <a:pt x="1584" y="21"/>
                    <a:pt x="1584" y="21"/>
                  </a:cubicBezTo>
                  <a:cubicBezTo>
                    <a:pt x="1587" y="20"/>
                    <a:pt x="1589" y="18"/>
                    <a:pt x="1589" y="16"/>
                  </a:cubicBezTo>
                  <a:cubicBezTo>
                    <a:pt x="1589" y="14"/>
                    <a:pt x="1588" y="12"/>
                    <a:pt x="1587" y="12"/>
                  </a:cubicBezTo>
                  <a:cubicBezTo>
                    <a:pt x="1585" y="11"/>
                    <a:pt x="1583" y="10"/>
                    <a:pt x="1580" y="10"/>
                  </a:cubicBezTo>
                  <a:cubicBezTo>
                    <a:pt x="1576" y="10"/>
                    <a:pt x="1574" y="10"/>
                    <a:pt x="1572" y="11"/>
                  </a:cubicBezTo>
                  <a:cubicBezTo>
                    <a:pt x="1572" y="31"/>
                    <a:pt x="1572" y="31"/>
                    <a:pt x="1572" y="31"/>
                  </a:cubicBezTo>
                  <a:cubicBezTo>
                    <a:pt x="1577" y="31"/>
                    <a:pt x="1577" y="31"/>
                    <a:pt x="1577" y="31"/>
                  </a:cubicBezTo>
                  <a:cubicBezTo>
                    <a:pt x="1577" y="23"/>
                    <a:pt x="1577" y="23"/>
                    <a:pt x="1577" y="23"/>
                  </a:cubicBezTo>
                  <a:cubicBezTo>
                    <a:pt x="1579" y="23"/>
                    <a:pt x="1579" y="23"/>
                    <a:pt x="1579" y="23"/>
                  </a:cubicBezTo>
                  <a:cubicBezTo>
                    <a:pt x="1581" y="23"/>
                    <a:pt x="1583" y="24"/>
                    <a:pt x="1583" y="26"/>
                  </a:cubicBezTo>
                  <a:cubicBezTo>
                    <a:pt x="1584" y="28"/>
                    <a:pt x="1584" y="30"/>
                    <a:pt x="1585" y="31"/>
                  </a:cubicBezTo>
                  <a:cubicBezTo>
                    <a:pt x="1590" y="31"/>
                    <a:pt x="1590" y="31"/>
                    <a:pt x="1590" y="31"/>
                  </a:cubicBezTo>
                  <a:cubicBezTo>
                    <a:pt x="1589" y="30"/>
                    <a:pt x="1589" y="29"/>
                    <a:pt x="1588" y="26"/>
                  </a:cubicBezTo>
                  <a:cubicBezTo>
                    <a:pt x="1588" y="23"/>
                    <a:pt x="1586" y="22"/>
                    <a:pt x="1584" y="21"/>
                  </a:cubicBezTo>
                  <a:close/>
                  <a:moveTo>
                    <a:pt x="1579" y="19"/>
                  </a:moveTo>
                  <a:cubicBezTo>
                    <a:pt x="1577" y="19"/>
                    <a:pt x="1577" y="19"/>
                    <a:pt x="1577" y="19"/>
                  </a:cubicBezTo>
                  <a:cubicBezTo>
                    <a:pt x="1577" y="14"/>
                    <a:pt x="1577" y="14"/>
                    <a:pt x="1577" y="14"/>
                  </a:cubicBezTo>
                  <a:cubicBezTo>
                    <a:pt x="1577" y="14"/>
                    <a:pt x="1578" y="13"/>
                    <a:pt x="1579" y="13"/>
                  </a:cubicBezTo>
                  <a:cubicBezTo>
                    <a:pt x="1582" y="13"/>
                    <a:pt x="1584" y="15"/>
                    <a:pt x="1584" y="16"/>
                  </a:cubicBezTo>
                  <a:cubicBezTo>
                    <a:pt x="1584" y="19"/>
                    <a:pt x="1582" y="19"/>
                    <a:pt x="1579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755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092200"/>
            <a:ext cx="10972801" cy="48768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3200" b="0">
                <a:solidFill>
                  <a:schemeClr val="accent3"/>
                </a:solidFill>
              </a:defRPr>
            </a:lvl1pPr>
            <a:lvl2pPr marL="609123" indent="0">
              <a:buNone/>
              <a:defRPr sz="2700" b="1"/>
            </a:lvl2pPr>
            <a:lvl3pPr marL="1218247" indent="0">
              <a:buNone/>
              <a:defRPr sz="2400" b="1"/>
            </a:lvl3pPr>
            <a:lvl4pPr marL="1827370" indent="0">
              <a:buNone/>
              <a:defRPr sz="2100" b="1"/>
            </a:lvl4pPr>
            <a:lvl5pPr marL="2436490" indent="0">
              <a:buNone/>
              <a:defRPr sz="2100" b="1"/>
            </a:lvl5pPr>
            <a:lvl6pPr marL="3045607" indent="0">
              <a:buNone/>
              <a:defRPr sz="2100" b="1"/>
            </a:lvl6pPr>
            <a:lvl7pPr marL="3654739" indent="0">
              <a:buNone/>
              <a:defRPr sz="2100" b="1"/>
            </a:lvl7pPr>
            <a:lvl8pPr marL="4263856" indent="0">
              <a:buNone/>
              <a:defRPr sz="2100" b="1"/>
            </a:lvl8pPr>
            <a:lvl9pPr marL="487297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09602" y="1722989"/>
            <a:ext cx="10972801" cy="44492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3448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681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74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27" y="2979526"/>
            <a:ext cx="11457148" cy="779540"/>
          </a:xfrm>
        </p:spPr>
        <p:txBody>
          <a:bodyPr wrap="square" anchor="ctr" anchorCtr="0">
            <a:spAutoFit/>
          </a:bodyPr>
          <a:lstStyle>
            <a:lvl1pPr algn="ctr">
              <a:defRPr sz="5333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6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 Splash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1216C7-912A-6743-8D6F-645BE0B7A5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75176" y="6519616"/>
            <a:ext cx="937600" cy="249665"/>
            <a:chOff x="118" y="883"/>
            <a:chExt cx="5528" cy="147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B7E6E14-D7AB-E144-8F7C-08C2E0409EC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8" y="883"/>
              <a:ext cx="1469" cy="1472"/>
            </a:xfrm>
            <a:custGeom>
              <a:avLst/>
              <a:gdLst>
                <a:gd name="T0" fmla="*/ 408 w 621"/>
                <a:gd name="T1" fmla="*/ 507 h 620"/>
                <a:gd name="T2" fmla="*/ 445 w 621"/>
                <a:gd name="T3" fmla="*/ 538 h 620"/>
                <a:gd name="T4" fmla="*/ 439 w 621"/>
                <a:gd name="T5" fmla="*/ 593 h 620"/>
                <a:gd name="T6" fmla="*/ 386 w 621"/>
                <a:gd name="T7" fmla="*/ 564 h 620"/>
                <a:gd name="T8" fmla="*/ 575 w 621"/>
                <a:gd name="T9" fmla="*/ 331 h 620"/>
                <a:gd name="T10" fmla="*/ 621 w 621"/>
                <a:gd name="T11" fmla="*/ 321 h 620"/>
                <a:gd name="T12" fmla="*/ 621 w 621"/>
                <a:gd name="T13" fmla="*/ 299 h 620"/>
                <a:gd name="T14" fmla="*/ 575 w 621"/>
                <a:gd name="T15" fmla="*/ 289 h 620"/>
                <a:gd name="T16" fmla="*/ 524 w 621"/>
                <a:gd name="T17" fmla="*/ 257 h 620"/>
                <a:gd name="T18" fmla="*/ 556 w 621"/>
                <a:gd name="T19" fmla="*/ 208 h 620"/>
                <a:gd name="T20" fmla="*/ 583 w 621"/>
                <a:gd name="T21" fmla="*/ 161 h 620"/>
                <a:gd name="T22" fmla="*/ 550 w 621"/>
                <a:gd name="T23" fmla="*/ 198 h 620"/>
                <a:gd name="T24" fmla="*/ 487 w 621"/>
                <a:gd name="T25" fmla="*/ 177 h 620"/>
                <a:gd name="T26" fmla="*/ 528 w 621"/>
                <a:gd name="T27" fmla="*/ 159 h 620"/>
                <a:gd name="T28" fmla="*/ 537 w 621"/>
                <a:gd name="T29" fmla="*/ 98 h 620"/>
                <a:gd name="T30" fmla="*/ 510 w 621"/>
                <a:gd name="T31" fmla="*/ 137 h 620"/>
                <a:gd name="T32" fmla="*/ 454 w 621"/>
                <a:gd name="T33" fmla="*/ 143 h 620"/>
                <a:gd name="T34" fmla="*/ 491 w 621"/>
                <a:gd name="T35" fmla="*/ 116 h 620"/>
                <a:gd name="T36" fmla="*/ 478 w 621"/>
                <a:gd name="T37" fmla="*/ 48 h 620"/>
                <a:gd name="T38" fmla="*/ 416 w 621"/>
                <a:gd name="T39" fmla="*/ 66 h 620"/>
                <a:gd name="T40" fmla="*/ 387 w 621"/>
                <a:gd name="T41" fmla="*/ 104 h 620"/>
                <a:gd name="T42" fmla="*/ 384 w 621"/>
                <a:gd name="T43" fmla="*/ 55 h 620"/>
                <a:gd name="T44" fmla="*/ 365 w 621"/>
                <a:gd name="T45" fmla="*/ 4 h 620"/>
                <a:gd name="T46" fmla="*/ 344 w 621"/>
                <a:gd name="T47" fmla="*/ 47 h 620"/>
                <a:gd name="T48" fmla="*/ 325 w 621"/>
                <a:gd name="T49" fmla="*/ 91 h 620"/>
                <a:gd name="T50" fmla="*/ 319 w 621"/>
                <a:gd name="T51" fmla="*/ 45 h 620"/>
                <a:gd name="T52" fmla="*/ 311 w 621"/>
                <a:gd name="T53" fmla="*/ 0 h 620"/>
                <a:gd name="T54" fmla="*/ 311 w 621"/>
                <a:gd name="T55" fmla="*/ 620 h 620"/>
                <a:gd name="T56" fmla="*/ 317 w 621"/>
                <a:gd name="T57" fmla="*/ 575 h 620"/>
                <a:gd name="T58" fmla="*/ 338 w 621"/>
                <a:gd name="T59" fmla="*/ 619 h 620"/>
                <a:gd name="T60" fmla="*/ 353 w 621"/>
                <a:gd name="T61" fmla="*/ 571 h 620"/>
                <a:gd name="T62" fmla="*/ 331 w 621"/>
                <a:gd name="T63" fmla="*/ 529 h 620"/>
                <a:gd name="T64" fmla="*/ 311 w 621"/>
                <a:gd name="T65" fmla="*/ 484 h 620"/>
                <a:gd name="T66" fmla="*/ 311 w 621"/>
                <a:gd name="T67" fmla="*/ 136 h 620"/>
                <a:gd name="T68" fmla="*/ 409 w 621"/>
                <a:gd name="T69" fmla="*/ 113 h 620"/>
                <a:gd name="T70" fmla="*/ 403 w 621"/>
                <a:gd name="T71" fmla="*/ 162 h 620"/>
                <a:gd name="T72" fmla="*/ 512 w 621"/>
                <a:gd name="T73" fmla="*/ 222 h 620"/>
                <a:gd name="T74" fmla="*/ 477 w 621"/>
                <a:gd name="T75" fmla="*/ 258 h 620"/>
                <a:gd name="T76" fmla="*/ 459 w 621"/>
                <a:gd name="T77" fmla="*/ 402 h 620"/>
                <a:gd name="T78" fmla="*/ 479 w 621"/>
                <a:gd name="T79" fmla="*/ 451 h 620"/>
                <a:gd name="T80" fmla="*/ 504 w 621"/>
                <a:gd name="T81" fmla="*/ 491 h 620"/>
                <a:gd name="T82" fmla="*/ 572 w 621"/>
                <a:gd name="T83" fmla="*/ 478 h 620"/>
                <a:gd name="T84" fmla="*/ 553 w 621"/>
                <a:gd name="T85" fmla="*/ 417 h 620"/>
                <a:gd name="T86" fmla="*/ 518 w 621"/>
                <a:gd name="T87" fmla="*/ 384 h 620"/>
                <a:gd name="T88" fmla="*/ 565 w 621"/>
                <a:gd name="T89" fmla="*/ 385 h 620"/>
                <a:gd name="T90" fmla="*/ 616 w 621"/>
                <a:gd name="T91" fmla="*/ 365 h 620"/>
                <a:gd name="T92" fmla="*/ 574 w 621"/>
                <a:gd name="T93" fmla="*/ 346 h 620"/>
                <a:gd name="T94" fmla="*/ 530 w 621"/>
                <a:gd name="T95" fmla="*/ 328 h 620"/>
                <a:gd name="T96" fmla="*/ 483 w 621"/>
                <a:gd name="T97" fmla="*/ 510 h 620"/>
                <a:gd name="T98" fmla="*/ 430 w 621"/>
                <a:gd name="T99" fmla="*/ 494 h 620"/>
                <a:gd name="T100" fmla="*/ 387 w 621"/>
                <a:gd name="T101" fmla="*/ 467 h 620"/>
                <a:gd name="T102" fmla="*/ 425 w 621"/>
                <a:gd name="T103" fmla="*/ 498 h 620"/>
                <a:gd name="T104" fmla="*/ 477 w 621"/>
                <a:gd name="T105" fmla="*/ 517 h 620"/>
                <a:gd name="T106" fmla="*/ 522 w 621"/>
                <a:gd name="T107" fmla="*/ 538 h 620"/>
                <a:gd name="T108" fmla="*/ 483 w 621"/>
                <a:gd name="T109" fmla="*/ 51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1" h="620">
                  <a:moveTo>
                    <a:pt x="373" y="521"/>
                  </a:moveTo>
                  <a:cubicBezTo>
                    <a:pt x="385" y="517"/>
                    <a:pt x="397" y="512"/>
                    <a:pt x="408" y="507"/>
                  </a:cubicBezTo>
                  <a:cubicBezTo>
                    <a:pt x="431" y="546"/>
                    <a:pt x="431" y="546"/>
                    <a:pt x="431" y="546"/>
                  </a:cubicBezTo>
                  <a:cubicBezTo>
                    <a:pt x="432" y="546"/>
                    <a:pt x="444" y="539"/>
                    <a:pt x="445" y="538"/>
                  </a:cubicBezTo>
                  <a:cubicBezTo>
                    <a:pt x="468" y="577"/>
                    <a:pt x="468" y="577"/>
                    <a:pt x="468" y="577"/>
                  </a:cubicBezTo>
                  <a:cubicBezTo>
                    <a:pt x="459" y="583"/>
                    <a:pt x="449" y="588"/>
                    <a:pt x="439" y="593"/>
                  </a:cubicBezTo>
                  <a:cubicBezTo>
                    <a:pt x="420" y="552"/>
                    <a:pt x="420" y="552"/>
                    <a:pt x="420" y="552"/>
                  </a:cubicBezTo>
                  <a:cubicBezTo>
                    <a:pt x="409" y="557"/>
                    <a:pt x="398" y="561"/>
                    <a:pt x="386" y="564"/>
                  </a:cubicBezTo>
                  <a:lnTo>
                    <a:pt x="373" y="521"/>
                  </a:lnTo>
                  <a:close/>
                  <a:moveTo>
                    <a:pt x="575" y="331"/>
                  </a:moveTo>
                  <a:cubicBezTo>
                    <a:pt x="575" y="328"/>
                    <a:pt x="575" y="324"/>
                    <a:pt x="576" y="320"/>
                  </a:cubicBezTo>
                  <a:cubicBezTo>
                    <a:pt x="621" y="321"/>
                    <a:pt x="621" y="321"/>
                    <a:pt x="621" y="321"/>
                  </a:cubicBezTo>
                  <a:cubicBezTo>
                    <a:pt x="621" y="317"/>
                    <a:pt x="621" y="314"/>
                    <a:pt x="621" y="310"/>
                  </a:cubicBezTo>
                  <a:cubicBezTo>
                    <a:pt x="621" y="306"/>
                    <a:pt x="621" y="303"/>
                    <a:pt x="621" y="299"/>
                  </a:cubicBezTo>
                  <a:cubicBezTo>
                    <a:pt x="576" y="301"/>
                    <a:pt x="576" y="301"/>
                    <a:pt x="576" y="301"/>
                  </a:cubicBezTo>
                  <a:cubicBezTo>
                    <a:pt x="575" y="297"/>
                    <a:pt x="575" y="293"/>
                    <a:pt x="575" y="289"/>
                  </a:cubicBezTo>
                  <a:cubicBezTo>
                    <a:pt x="530" y="292"/>
                    <a:pt x="530" y="292"/>
                    <a:pt x="530" y="292"/>
                  </a:cubicBezTo>
                  <a:cubicBezTo>
                    <a:pt x="529" y="280"/>
                    <a:pt x="527" y="268"/>
                    <a:pt x="524" y="257"/>
                  </a:cubicBezTo>
                  <a:cubicBezTo>
                    <a:pt x="568" y="246"/>
                    <a:pt x="568" y="246"/>
                    <a:pt x="568" y="246"/>
                  </a:cubicBezTo>
                  <a:cubicBezTo>
                    <a:pt x="565" y="233"/>
                    <a:pt x="561" y="220"/>
                    <a:pt x="556" y="208"/>
                  </a:cubicBezTo>
                  <a:cubicBezTo>
                    <a:pt x="597" y="191"/>
                    <a:pt x="597" y="191"/>
                    <a:pt x="597" y="191"/>
                  </a:cubicBezTo>
                  <a:cubicBezTo>
                    <a:pt x="593" y="181"/>
                    <a:pt x="588" y="171"/>
                    <a:pt x="583" y="161"/>
                  </a:cubicBezTo>
                  <a:cubicBezTo>
                    <a:pt x="543" y="183"/>
                    <a:pt x="543" y="183"/>
                    <a:pt x="543" y="183"/>
                  </a:cubicBezTo>
                  <a:cubicBezTo>
                    <a:pt x="545" y="188"/>
                    <a:pt x="548" y="193"/>
                    <a:pt x="550" y="198"/>
                  </a:cubicBezTo>
                  <a:cubicBezTo>
                    <a:pt x="510" y="217"/>
                    <a:pt x="510" y="217"/>
                    <a:pt x="510" y="217"/>
                  </a:cubicBezTo>
                  <a:cubicBezTo>
                    <a:pt x="503" y="202"/>
                    <a:pt x="497" y="190"/>
                    <a:pt x="487" y="177"/>
                  </a:cubicBezTo>
                  <a:cubicBezTo>
                    <a:pt x="522" y="150"/>
                    <a:pt x="522" y="150"/>
                    <a:pt x="522" y="150"/>
                  </a:cubicBezTo>
                  <a:cubicBezTo>
                    <a:pt x="525" y="153"/>
                    <a:pt x="525" y="155"/>
                    <a:pt x="528" y="159"/>
                  </a:cubicBezTo>
                  <a:cubicBezTo>
                    <a:pt x="565" y="133"/>
                    <a:pt x="565" y="133"/>
                    <a:pt x="565" y="133"/>
                  </a:cubicBezTo>
                  <a:cubicBezTo>
                    <a:pt x="557" y="120"/>
                    <a:pt x="547" y="109"/>
                    <a:pt x="537" y="98"/>
                  </a:cubicBezTo>
                  <a:cubicBezTo>
                    <a:pt x="504" y="129"/>
                    <a:pt x="504" y="129"/>
                    <a:pt x="504" y="129"/>
                  </a:cubicBezTo>
                  <a:cubicBezTo>
                    <a:pt x="507" y="133"/>
                    <a:pt x="507" y="133"/>
                    <a:pt x="510" y="137"/>
                  </a:cubicBezTo>
                  <a:cubicBezTo>
                    <a:pt x="476" y="166"/>
                    <a:pt x="476" y="166"/>
                    <a:pt x="476" y="166"/>
                  </a:cubicBezTo>
                  <a:cubicBezTo>
                    <a:pt x="468" y="156"/>
                    <a:pt x="463" y="151"/>
                    <a:pt x="454" y="143"/>
                  </a:cubicBezTo>
                  <a:cubicBezTo>
                    <a:pt x="483" y="109"/>
                    <a:pt x="483" y="109"/>
                    <a:pt x="483" y="109"/>
                  </a:cubicBezTo>
                  <a:cubicBezTo>
                    <a:pt x="486" y="112"/>
                    <a:pt x="488" y="114"/>
                    <a:pt x="491" y="116"/>
                  </a:cubicBezTo>
                  <a:cubicBezTo>
                    <a:pt x="522" y="82"/>
                    <a:pt x="522" y="82"/>
                    <a:pt x="522" y="82"/>
                  </a:cubicBezTo>
                  <a:cubicBezTo>
                    <a:pt x="508" y="70"/>
                    <a:pt x="493" y="58"/>
                    <a:pt x="478" y="48"/>
                  </a:cubicBezTo>
                  <a:cubicBezTo>
                    <a:pt x="453" y="87"/>
                    <a:pt x="453" y="87"/>
                    <a:pt x="453" y="87"/>
                  </a:cubicBezTo>
                  <a:cubicBezTo>
                    <a:pt x="440" y="78"/>
                    <a:pt x="431" y="72"/>
                    <a:pt x="416" y="66"/>
                  </a:cubicBezTo>
                  <a:cubicBezTo>
                    <a:pt x="399" y="108"/>
                    <a:pt x="399" y="108"/>
                    <a:pt x="399" y="108"/>
                  </a:cubicBezTo>
                  <a:cubicBezTo>
                    <a:pt x="397" y="107"/>
                    <a:pt x="389" y="104"/>
                    <a:pt x="387" y="104"/>
                  </a:cubicBezTo>
                  <a:cubicBezTo>
                    <a:pt x="403" y="61"/>
                    <a:pt x="403" y="61"/>
                    <a:pt x="403" y="61"/>
                  </a:cubicBezTo>
                  <a:cubicBezTo>
                    <a:pt x="397" y="59"/>
                    <a:pt x="391" y="57"/>
                    <a:pt x="384" y="55"/>
                  </a:cubicBezTo>
                  <a:cubicBezTo>
                    <a:pt x="397" y="12"/>
                    <a:pt x="397" y="12"/>
                    <a:pt x="397" y="12"/>
                  </a:cubicBezTo>
                  <a:cubicBezTo>
                    <a:pt x="386" y="9"/>
                    <a:pt x="376" y="6"/>
                    <a:pt x="365" y="4"/>
                  </a:cubicBezTo>
                  <a:cubicBezTo>
                    <a:pt x="357" y="49"/>
                    <a:pt x="357" y="49"/>
                    <a:pt x="357" y="49"/>
                  </a:cubicBezTo>
                  <a:cubicBezTo>
                    <a:pt x="353" y="48"/>
                    <a:pt x="348" y="47"/>
                    <a:pt x="344" y="47"/>
                  </a:cubicBezTo>
                  <a:cubicBezTo>
                    <a:pt x="338" y="92"/>
                    <a:pt x="338" y="92"/>
                    <a:pt x="338" y="92"/>
                  </a:cubicBezTo>
                  <a:cubicBezTo>
                    <a:pt x="336" y="91"/>
                    <a:pt x="327" y="91"/>
                    <a:pt x="325" y="91"/>
                  </a:cubicBezTo>
                  <a:cubicBezTo>
                    <a:pt x="329" y="46"/>
                    <a:pt x="329" y="46"/>
                    <a:pt x="329" y="46"/>
                  </a:cubicBezTo>
                  <a:cubicBezTo>
                    <a:pt x="324" y="45"/>
                    <a:pt x="325" y="45"/>
                    <a:pt x="319" y="45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17" y="0"/>
                    <a:pt x="314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14" y="620"/>
                    <a:pt x="315" y="620"/>
                    <a:pt x="318" y="620"/>
                  </a:cubicBezTo>
                  <a:cubicBezTo>
                    <a:pt x="317" y="575"/>
                    <a:pt x="317" y="575"/>
                    <a:pt x="317" y="575"/>
                  </a:cubicBezTo>
                  <a:cubicBezTo>
                    <a:pt x="322" y="575"/>
                    <a:pt x="328" y="575"/>
                    <a:pt x="333" y="574"/>
                  </a:cubicBezTo>
                  <a:cubicBezTo>
                    <a:pt x="338" y="619"/>
                    <a:pt x="338" y="619"/>
                    <a:pt x="338" y="619"/>
                  </a:cubicBezTo>
                  <a:cubicBezTo>
                    <a:pt x="340" y="619"/>
                    <a:pt x="361" y="616"/>
                    <a:pt x="363" y="616"/>
                  </a:cubicBezTo>
                  <a:cubicBezTo>
                    <a:pt x="353" y="571"/>
                    <a:pt x="353" y="571"/>
                    <a:pt x="353" y="571"/>
                  </a:cubicBezTo>
                  <a:cubicBezTo>
                    <a:pt x="352" y="571"/>
                    <a:pt x="341" y="573"/>
                    <a:pt x="335" y="574"/>
                  </a:cubicBezTo>
                  <a:cubicBezTo>
                    <a:pt x="331" y="529"/>
                    <a:pt x="331" y="529"/>
                    <a:pt x="331" y="529"/>
                  </a:cubicBezTo>
                  <a:cubicBezTo>
                    <a:pt x="324" y="529"/>
                    <a:pt x="317" y="530"/>
                    <a:pt x="311" y="530"/>
                  </a:cubicBezTo>
                  <a:cubicBezTo>
                    <a:pt x="311" y="484"/>
                    <a:pt x="311" y="484"/>
                    <a:pt x="311" y="484"/>
                  </a:cubicBezTo>
                  <a:cubicBezTo>
                    <a:pt x="214" y="484"/>
                    <a:pt x="136" y="406"/>
                    <a:pt x="136" y="310"/>
                  </a:cubicBezTo>
                  <a:cubicBezTo>
                    <a:pt x="136" y="214"/>
                    <a:pt x="214" y="136"/>
                    <a:pt x="311" y="136"/>
                  </a:cubicBezTo>
                  <a:cubicBezTo>
                    <a:pt x="338" y="136"/>
                    <a:pt x="364" y="142"/>
                    <a:pt x="388" y="154"/>
                  </a:cubicBezTo>
                  <a:cubicBezTo>
                    <a:pt x="409" y="113"/>
                    <a:pt x="409" y="113"/>
                    <a:pt x="409" y="113"/>
                  </a:cubicBezTo>
                  <a:cubicBezTo>
                    <a:pt x="412" y="115"/>
                    <a:pt x="421" y="121"/>
                    <a:pt x="424" y="122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33" y="181"/>
                    <a:pt x="456" y="208"/>
                    <a:pt x="470" y="240"/>
                  </a:cubicBezTo>
                  <a:cubicBezTo>
                    <a:pt x="512" y="222"/>
                    <a:pt x="512" y="222"/>
                    <a:pt x="512" y="222"/>
                  </a:cubicBezTo>
                  <a:cubicBezTo>
                    <a:pt x="513" y="225"/>
                    <a:pt x="518" y="237"/>
                    <a:pt x="519" y="241"/>
                  </a:cubicBezTo>
                  <a:cubicBezTo>
                    <a:pt x="477" y="258"/>
                    <a:pt x="477" y="258"/>
                    <a:pt x="477" y="258"/>
                  </a:cubicBezTo>
                  <a:cubicBezTo>
                    <a:pt x="482" y="274"/>
                    <a:pt x="485" y="292"/>
                    <a:pt x="485" y="310"/>
                  </a:cubicBezTo>
                  <a:cubicBezTo>
                    <a:pt x="485" y="343"/>
                    <a:pt x="476" y="375"/>
                    <a:pt x="459" y="402"/>
                  </a:cubicBezTo>
                  <a:cubicBezTo>
                    <a:pt x="497" y="426"/>
                    <a:pt x="497" y="426"/>
                    <a:pt x="497" y="426"/>
                  </a:cubicBezTo>
                  <a:cubicBezTo>
                    <a:pt x="491" y="435"/>
                    <a:pt x="486" y="443"/>
                    <a:pt x="479" y="451"/>
                  </a:cubicBezTo>
                  <a:cubicBezTo>
                    <a:pt x="513" y="480"/>
                    <a:pt x="513" y="480"/>
                    <a:pt x="513" y="480"/>
                  </a:cubicBezTo>
                  <a:cubicBezTo>
                    <a:pt x="510" y="484"/>
                    <a:pt x="507" y="487"/>
                    <a:pt x="504" y="491"/>
                  </a:cubicBezTo>
                  <a:cubicBezTo>
                    <a:pt x="537" y="522"/>
                    <a:pt x="537" y="522"/>
                    <a:pt x="537" y="522"/>
                  </a:cubicBezTo>
                  <a:cubicBezTo>
                    <a:pt x="550" y="508"/>
                    <a:pt x="562" y="494"/>
                    <a:pt x="572" y="478"/>
                  </a:cubicBezTo>
                  <a:cubicBezTo>
                    <a:pt x="533" y="454"/>
                    <a:pt x="533" y="454"/>
                    <a:pt x="533" y="454"/>
                  </a:cubicBezTo>
                  <a:cubicBezTo>
                    <a:pt x="541" y="442"/>
                    <a:pt x="548" y="430"/>
                    <a:pt x="553" y="417"/>
                  </a:cubicBezTo>
                  <a:cubicBezTo>
                    <a:pt x="512" y="397"/>
                    <a:pt x="512" y="397"/>
                    <a:pt x="512" y="397"/>
                  </a:cubicBezTo>
                  <a:cubicBezTo>
                    <a:pt x="513" y="395"/>
                    <a:pt x="517" y="386"/>
                    <a:pt x="518" y="384"/>
                  </a:cubicBezTo>
                  <a:cubicBezTo>
                    <a:pt x="561" y="399"/>
                    <a:pt x="561" y="399"/>
                    <a:pt x="561" y="399"/>
                  </a:cubicBezTo>
                  <a:cubicBezTo>
                    <a:pt x="562" y="394"/>
                    <a:pt x="564" y="390"/>
                    <a:pt x="565" y="385"/>
                  </a:cubicBezTo>
                  <a:cubicBezTo>
                    <a:pt x="608" y="398"/>
                    <a:pt x="608" y="398"/>
                    <a:pt x="608" y="398"/>
                  </a:cubicBezTo>
                  <a:cubicBezTo>
                    <a:pt x="612" y="387"/>
                    <a:pt x="614" y="376"/>
                    <a:pt x="616" y="365"/>
                  </a:cubicBezTo>
                  <a:cubicBezTo>
                    <a:pt x="572" y="357"/>
                    <a:pt x="572" y="357"/>
                    <a:pt x="572" y="357"/>
                  </a:cubicBezTo>
                  <a:cubicBezTo>
                    <a:pt x="573" y="352"/>
                    <a:pt x="574" y="351"/>
                    <a:pt x="574" y="346"/>
                  </a:cubicBezTo>
                  <a:cubicBezTo>
                    <a:pt x="529" y="341"/>
                    <a:pt x="529" y="341"/>
                    <a:pt x="529" y="341"/>
                  </a:cubicBezTo>
                  <a:cubicBezTo>
                    <a:pt x="529" y="338"/>
                    <a:pt x="530" y="330"/>
                    <a:pt x="530" y="328"/>
                  </a:cubicBezTo>
                  <a:lnTo>
                    <a:pt x="575" y="331"/>
                  </a:lnTo>
                  <a:close/>
                  <a:moveTo>
                    <a:pt x="483" y="510"/>
                  </a:moveTo>
                  <a:cubicBezTo>
                    <a:pt x="454" y="476"/>
                    <a:pt x="454" y="476"/>
                    <a:pt x="454" y="476"/>
                  </a:cubicBezTo>
                  <a:cubicBezTo>
                    <a:pt x="445" y="484"/>
                    <a:pt x="440" y="488"/>
                    <a:pt x="430" y="494"/>
                  </a:cubicBezTo>
                  <a:cubicBezTo>
                    <a:pt x="406" y="456"/>
                    <a:pt x="406" y="456"/>
                    <a:pt x="406" y="456"/>
                  </a:cubicBezTo>
                  <a:cubicBezTo>
                    <a:pt x="403" y="457"/>
                    <a:pt x="387" y="467"/>
                    <a:pt x="387" y="467"/>
                  </a:cubicBezTo>
                  <a:cubicBezTo>
                    <a:pt x="408" y="507"/>
                    <a:pt x="408" y="507"/>
                    <a:pt x="408" y="507"/>
                  </a:cubicBezTo>
                  <a:cubicBezTo>
                    <a:pt x="408" y="507"/>
                    <a:pt x="425" y="498"/>
                    <a:pt x="425" y="498"/>
                  </a:cubicBezTo>
                  <a:cubicBezTo>
                    <a:pt x="449" y="536"/>
                    <a:pt x="449" y="536"/>
                    <a:pt x="449" y="536"/>
                  </a:cubicBezTo>
                  <a:cubicBezTo>
                    <a:pt x="459" y="531"/>
                    <a:pt x="468" y="524"/>
                    <a:pt x="477" y="517"/>
                  </a:cubicBezTo>
                  <a:cubicBezTo>
                    <a:pt x="505" y="552"/>
                    <a:pt x="505" y="552"/>
                    <a:pt x="505" y="552"/>
                  </a:cubicBezTo>
                  <a:cubicBezTo>
                    <a:pt x="511" y="547"/>
                    <a:pt x="516" y="543"/>
                    <a:pt x="522" y="538"/>
                  </a:cubicBezTo>
                  <a:cubicBezTo>
                    <a:pt x="491" y="504"/>
                    <a:pt x="491" y="504"/>
                    <a:pt x="491" y="504"/>
                  </a:cubicBezTo>
                  <a:cubicBezTo>
                    <a:pt x="488" y="506"/>
                    <a:pt x="486" y="508"/>
                    <a:pt x="483" y="510"/>
                  </a:cubicBezTo>
                  <a:close/>
                </a:path>
              </a:pathLst>
            </a:custGeom>
            <a:solidFill>
              <a:srgbClr val="FF6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B4966EC-2193-F344-AFAF-56A0F443A5F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862" y="1358"/>
              <a:ext cx="3784" cy="491"/>
            </a:xfrm>
            <a:custGeom>
              <a:avLst/>
              <a:gdLst>
                <a:gd name="T0" fmla="*/ 0 w 1600"/>
                <a:gd name="T1" fmla="*/ 202 h 207"/>
                <a:gd name="T2" fmla="*/ 81 w 1600"/>
                <a:gd name="T3" fmla="*/ 175 h 207"/>
                <a:gd name="T4" fmla="*/ 235 w 1600"/>
                <a:gd name="T5" fmla="*/ 202 h 207"/>
                <a:gd name="T6" fmla="*/ 188 w 1600"/>
                <a:gd name="T7" fmla="*/ 18 h 207"/>
                <a:gd name="T8" fmla="*/ 108 w 1600"/>
                <a:gd name="T9" fmla="*/ 131 h 207"/>
                <a:gd name="T10" fmla="*/ 190 w 1600"/>
                <a:gd name="T11" fmla="*/ 131 h 207"/>
                <a:gd name="T12" fmla="*/ 486 w 1600"/>
                <a:gd name="T13" fmla="*/ 19 h 207"/>
                <a:gd name="T14" fmla="*/ 325 w 1600"/>
                <a:gd name="T15" fmla="*/ 202 h 207"/>
                <a:gd name="T16" fmla="*/ 386 w 1600"/>
                <a:gd name="T17" fmla="*/ 158 h 207"/>
                <a:gd name="T18" fmla="*/ 571 w 1600"/>
                <a:gd name="T19" fmla="*/ 89 h 207"/>
                <a:gd name="T20" fmla="*/ 481 w 1600"/>
                <a:gd name="T21" fmla="*/ 116 h 207"/>
                <a:gd name="T22" fmla="*/ 386 w 1600"/>
                <a:gd name="T23" fmla="*/ 65 h 207"/>
                <a:gd name="T24" fmla="*/ 509 w 1600"/>
                <a:gd name="T25" fmla="*/ 90 h 207"/>
                <a:gd name="T26" fmla="*/ 763 w 1600"/>
                <a:gd name="T27" fmla="*/ 19 h 207"/>
                <a:gd name="T28" fmla="*/ 602 w 1600"/>
                <a:gd name="T29" fmla="*/ 202 h 207"/>
                <a:gd name="T30" fmla="*/ 663 w 1600"/>
                <a:gd name="T31" fmla="*/ 158 h 207"/>
                <a:gd name="T32" fmla="*/ 848 w 1600"/>
                <a:gd name="T33" fmla="*/ 89 h 207"/>
                <a:gd name="T34" fmla="*/ 758 w 1600"/>
                <a:gd name="T35" fmla="*/ 116 h 207"/>
                <a:gd name="T36" fmla="*/ 663 w 1600"/>
                <a:gd name="T37" fmla="*/ 65 h 207"/>
                <a:gd name="T38" fmla="*/ 786 w 1600"/>
                <a:gd name="T39" fmla="*/ 90 h 207"/>
                <a:gd name="T40" fmla="*/ 866 w 1600"/>
                <a:gd name="T41" fmla="*/ 19 h 207"/>
                <a:gd name="T42" fmla="*/ 1134 w 1600"/>
                <a:gd name="T43" fmla="*/ 65 h 207"/>
                <a:gd name="T44" fmla="*/ 1030 w 1600"/>
                <a:gd name="T45" fmla="*/ 202 h 207"/>
                <a:gd name="T46" fmla="*/ 969 w 1600"/>
                <a:gd name="T47" fmla="*/ 65 h 207"/>
                <a:gd name="T48" fmla="*/ 866 w 1600"/>
                <a:gd name="T49" fmla="*/ 19 h 207"/>
                <a:gd name="T50" fmla="*/ 1230 w 1600"/>
                <a:gd name="T51" fmla="*/ 19 h 207"/>
                <a:gd name="T52" fmla="*/ 1169 w 1600"/>
                <a:gd name="T53" fmla="*/ 202 h 207"/>
                <a:gd name="T54" fmla="*/ 1416 w 1600"/>
                <a:gd name="T55" fmla="*/ 14 h 207"/>
                <a:gd name="T56" fmla="*/ 1416 w 1600"/>
                <a:gd name="T57" fmla="*/ 207 h 207"/>
                <a:gd name="T58" fmla="*/ 1416 w 1600"/>
                <a:gd name="T59" fmla="*/ 14 h 207"/>
                <a:gd name="T60" fmla="*/ 1332 w 1600"/>
                <a:gd name="T61" fmla="*/ 110 h 207"/>
                <a:gd name="T62" fmla="*/ 1501 w 1600"/>
                <a:gd name="T63" fmla="*/ 111 h 207"/>
                <a:gd name="T64" fmla="*/ 1585 w 1600"/>
                <a:gd name="T65" fmla="*/ 19 h 207"/>
                <a:gd name="T66" fmla="*/ 1589 w 1600"/>
                <a:gd name="T67" fmla="*/ 15 h 207"/>
                <a:gd name="T68" fmla="*/ 1581 w 1600"/>
                <a:gd name="T69" fmla="*/ 9 h 207"/>
                <a:gd name="T70" fmla="*/ 1574 w 1600"/>
                <a:gd name="T71" fmla="*/ 28 h 207"/>
                <a:gd name="T72" fmla="*/ 1578 w 1600"/>
                <a:gd name="T73" fmla="*/ 21 h 207"/>
                <a:gd name="T74" fmla="*/ 1584 w 1600"/>
                <a:gd name="T75" fmla="*/ 23 h 207"/>
                <a:gd name="T76" fmla="*/ 1590 w 1600"/>
                <a:gd name="T77" fmla="*/ 28 h 207"/>
                <a:gd name="T78" fmla="*/ 1585 w 1600"/>
                <a:gd name="T79" fmla="*/ 19 h 207"/>
                <a:gd name="T80" fmla="*/ 1579 w 1600"/>
                <a:gd name="T81" fmla="*/ 18 h 207"/>
                <a:gd name="T82" fmla="*/ 1581 w 1600"/>
                <a:gd name="T83" fmla="*/ 12 h 207"/>
                <a:gd name="T84" fmla="*/ 1580 w 1600"/>
                <a:gd name="T85" fmla="*/ 18 h 207"/>
                <a:gd name="T86" fmla="*/ 1563 w 1600"/>
                <a:gd name="T87" fmla="*/ 18 h 207"/>
                <a:gd name="T88" fmla="*/ 1600 w 1600"/>
                <a:gd name="T89" fmla="*/ 18 h 207"/>
                <a:gd name="T90" fmla="*/ 1581 w 1600"/>
                <a:gd name="T91" fmla="*/ 33 h 207"/>
                <a:gd name="T92" fmla="*/ 1581 w 1600"/>
                <a:gd name="T93" fmla="*/ 4 h 207"/>
                <a:gd name="T94" fmla="*/ 1581 w 1600"/>
                <a:gd name="T95" fmla="*/ 3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00" h="207">
                  <a:moveTo>
                    <a:pt x="115" y="18"/>
                  </a:moveTo>
                  <a:cubicBezTo>
                    <a:pt x="0" y="202"/>
                    <a:pt x="0" y="202"/>
                    <a:pt x="0" y="202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217" y="175"/>
                    <a:pt x="217" y="175"/>
                    <a:pt x="217" y="175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303" y="202"/>
                    <a:pt x="303" y="202"/>
                    <a:pt x="303" y="202"/>
                  </a:cubicBezTo>
                  <a:cubicBezTo>
                    <a:pt x="188" y="18"/>
                    <a:pt x="188" y="18"/>
                    <a:pt x="188" y="18"/>
                  </a:cubicBezTo>
                  <a:lnTo>
                    <a:pt x="115" y="18"/>
                  </a:lnTo>
                  <a:close/>
                  <a:moveTo>
                    <a:pt x="108" y="131"/>
                  </a:moveTo>
                  <a:cubicBezTo>
                    <a:pt x="149" y="65"/>
                    <a:pt x="149" y="65"/>
                    <a:pt x="149" y="65"/>
                  </a:cubicBezTo>
                  <a:cubicBezTo>
                    <a:pt x="190" y="131"/>
                    <a:pt x="190" y="131"/>
                    <a:pt x="190" y="131"/>
                  </a:cubicBezTo>
                  <a:lnTo>
                    <a:pt x="108" y="131"/>
                  </a:lnTo>
                  <a:close/>
                  <a:moveTo>
                    <a:pt x="486" y="19"/>
                  </a:moveTo>
                  <a:cubicBezTo>
                    <a:pt x="325" y="19"/>
                    <a:pt x="325" y="19"/>
                    <a:pt x="325" y="19"/>
                  </a:cubicBezTo>
                  <a:cubicBezTo>
                    <a:pt x="325" y="202"/>
                    <a:pt x="325" y="202"/>
                    <a:pt x="325" y="202"/>
                  </a:cubicBezTo>
                  <a:cubicBezTo>
                    <a:pt x="386" y="202"/>
                    <a:pt x="386" y="202"/>
                    <a:pt x="386" y="202"/>
                  </a:cubicBezTo>
                  <a:cubicBezTo>
                    <a:pt x="386" y="158"/>
                    <a:pt x="386" y="158"/>
                    <a:pt x="386" y="158"/>
                  </a:cubicBezTo>
                  <a:cubicBezTo>
                    <a:pt x="396" y="158"/>
                    <a:pt x="468" y="158"/>
                    <a:pt x="485" y="158"/>
                  </a:cubicBezTo>
                  <a:cubicBezTo>
                    <a:pt x="535" y="158"/>
                    <a:pt x="571" y="146"/>
                    <a:pt x="571" y="89"/>
                  </a:cubicBezTo>
                  <a:cubicBezTo>
                    <a:pt x="571" y="31"/>
                    <a:pt x="535" y="19"/>
                    <a:pt x="486" y="19"/>
                  </a:cubicBezTo>
                  <a:close/>
                  <a:moveTo>
                    <a:pt x="481" y="116"/>
                  </a:moveTo>
                  <a:cubicBezTo>
                    <a:pt x="468" y="116"/>
                    <a:pt x="397" y="116"/>
                    <a:pt x="386" y="116"/>
                  </a:cubicBezTo>
                  <a:cubicBezTo>
                    <a:pt x="386" y="65"/>
                    <a:pt x="386" y="65"/>
                    <a:pt x="386" y="65"/>
                  </a:cubicBezTo>
                  <a:cubicBezTo>
                    <a:pt x="386" y="65"/>
                    <a:pt x="463" y="65"/>
                    <a:pt x="480" y="65"/>
                  </a:cubicBezTo>
                  <a:cubicBezTo>
                    <a:pt x="503" y="65"/>
                    <a:pt x="509" y="71"/>
                    <a:pt x="509" y="90"/>
                  </a:cubicBezTo>
                  <a:cubicBezTo>
                    <a:pt x="509" y="110"/>
                    <a:pt x="503" y="116"/>
                    <a:pt x="481" y="116"/>
                  </a:cubicBezTo>
                  <a:close/>
                  <a:moveTo>
                    <a:pt x="763" y="19"/>
                  </a:moveTo>
                  <a:cubicBezTo>
                    <a:pt x="602" y="19"/>
                    <a:pt x="602" y="19"/>
                    <a:pt x="602" y="19"/>
                  </a:cubicBezTo>
                  <a:cubicBezTo>
                    <a:pt x="602" y="202"/>
                    <a:pt x="602" y="202"/>
                    <a:pt x="602" y="202"/>
                  </a:cubicBezTo>
                  <a:cubicBezTo>
                    <a:pt x="663" y="202"/>
                    <a:pt x="663" y="202"/>
                    <a:pt x="663" y="202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73" y="158"/>
                    <a:pt x="745" y="158"/>
                    <a:pt x="762" y="158"/>
                  </a:cubicBezTo>
                  <a:cubicBezTo>
                    <a:pt x="812" y="158"/>
                    <a:pt x="848" y="146"/>
                    <a:pt x="848" y="89"/>
                  </a:cubicBezTo>
                  <a:cubicBezTo>
                    <a:pt x="848" y="31"/>
                    <a:pt x="812" y="19"/>
                    <a:pt x="763" y="19"/>
                  </a:cubicBezTo>
                  <a:close/>
                  <a:moveTo>
                    <a:pt x="758" y="116"/>
                  </a:moveTo>
                  <a:cubicBezTo>
                    <a:pt x="745" y="116"/>
                    <a:pt x="674" y="116"/>
                    <a:pt x="663" y="116"/>
                  </a:cubicBezTo>
                  <a:cubicBezTo>
                    <a:pt x="663" y="65"/>
                    <a:pt x="663" y="65"/>
                    <a:pt x="663" y="65"/>
                  </a:cubicBezTo>
                  <a:cubicBezTo>
                    <a:pt x="663" y="65"/>
                    <a:pt x="740" y="65"/>
                    <a:pt x="757" y="65"/>
                  </a:cubicBezTo>
                  <a:cubicBezTo>
                    <a:pt x="780" y="65"/>
                    <a:pt x="786" y="71"/>
                    <a:pt x="786" y="90"/>
                  </a:cubicBezTo>
                  <a:cubicBezTo>
                    <a:pt x="786" y="110"/>
                    <a:pt x="780" y="116"/>
                    <a:pt x="758" y="116"/>
                  </a:cubicBezTo>
                  <a:close/>
                  <a:moveTo>
                    <a:pt x="866" y="19"/>
                  </a:moveTo>
                  <a:cubicBezTo>
                    <a:pt x="1134" y="19"/>
                    <a:pt x="1134" y="19"/>
                    <a:pt x="1134" y="19"/>
                  </a:cubicBezTo>
                  <a:cubicBezTo>
                    <a:pt x="1134" y="65"/>
                    <a:pt x="1134" y="65"/>
                    <a:pt x="1134" y="65"/>
                  </a:cubicBezTo>
                  <a:cubicBezTo>
                    <a:pt x="1030" y="65"/>
                    <a:pt x="1030" y="65"/>
                    <a:pt x="1030" y="65"/>
                  </a:cubicBezTo>
                  <a:cubicBezTo>
                    <a:pt x="1030" y="202"/>
                    <a:pt x="1030" y="202"/>
                    <a:pt x="1030" y="202"/>
                  </a:cubicBezTo>
                  <a:cubicBezTo>
                    <a:pt x="969" y="202"/>
                    <a:pt x="969" y="202"/>
                    <a:pt x="969" y="202"/>
                  </a:cubicBezTo>
                  <a:cubicBezTo>
                    <a:pt x="969" y="65"/>
                    <a:pt x="969" y="65"/>
                    <a:pt x="969" y="65"/>
                  </a:cubicBezTo>
                  <a:cubicBezTo>
                    <a:pt x="866" y="65"/>
                    <a:pt x="866" y="65"/>
                    <a:pt x="866" y="65"/>
                  </a:cubicBezTo>
                  <a:lnTo>
                    <a:pt x="866" y="19"/>
                  </a:lnTo>
                  <a:close/>
                  <a:moveTo>
                    <a:pt x="1169" y="19"/>
                  </a:moveTo>
                  <a:cubicBezTo>
                    <a:pt x="1230" y="19"/>
                    <a:pt x="1230" y="19"/>
                    <a:pt x="1230" y="19"/>
                  </a:cubicBezTo>
                  <a:cubicBezTo>
                    <a:pt x="1230" y="202"/>
                    <a:pt x="1230" y="202"/>
                    <a:pt x="1230" y="202"/>
                  </a:cubicBezTo>
                  <a:cubicBezTo>
                    <a:pt x="1169" y="202"/>
                    <a:pt x="1169" y="202"/>
                    <a:pt x="1169" y="202"/>
                  </a:cubicBezTo>
                  <a:lnTo>
                    <a:pt x="1169" y="19"/>
                  </a:lnTo>
                  <a:close/>
                  <a:moveTo>
                    <a:pt x="1416" y="14"/>
                  </a:moveTo>
                  <a:cubicBezTo>
                    <a:pt x="1312" y="14"/>
                    <a:pt x="1265" y="30"/>
                    <a:pt x="1265" y="111"/>
                  </a:cubicBezTo>
                  <a:cubicBezTo>
                    <a:pt x="1265" y="191"/>
                    <a:pt x="1311" y="207"/>
                    <a:pt x="1416" y="207"/>
                  </a:cubicBezTo>
                  <a:cubicBezTo>
                    <a:pt x="1520" y="207"/>
                    <a:pt x="1567" y="191"/>
                    <a:pt x="1567" y="110"/>
                  </a:cubicBezTo>
                  <a:cubicBezTo>
                    <a:pt x="1567" y="30"/>
                    <a:pt x="1520" y="14"/>
                    <a:pt x="1416" y="14"/>
                  </a:cubicBezTo>
                  <a:close/>
                  <a:moveTo>
                    <a:pt x="1416" y="162"/>
                  </a:moveTo>
                  <a:cubicBezTo>
                    <a:pt x="1350" y="162"/>
                    <a:pt x="1332" y="158"/>
                    <a:pt x="1332" y="110"/>
                  </a:cubicBezTo>
                  <a:cubicBezTo>
                    <a:pt x="1332" y="63"/>
                    <a:pt x="1350" y="60"/>
                    <a:pt x="1416" y="60"/>
                  </a:cubicBezTo>
                  <a:cubicBezTo>
                    <a:pt x="1481" y="60"/>
                    <a:pt x="1501" y="63"/>
                    <a:pt x="1501" y="111"/>
                  </a:cubicBezTo>
                  <a:cubicBezTo>
                    <a:pt x="1501" y="158"/>
                    <a:pt x="1483" y="162"/>
                    <a:pt x="1416" y="162"/>
                  </a:cubicBezTo>
                  <a:close/>
                  <a:moveTo>
                    <a:pt x="1585" y="19"/>
                  </a:moveTo>
                  <a:cubicBezTo>
                    <a:pt x="1585" y="19"/>
                    <a:pt x="1585" y="19"/>
                    <a:pt x="1585" y="19"/>
                  </a:cubicBezTo>
                  <a:cubicBezTo>
                    <a:pt x="1588" y="18"/>
                    <a:pt x="1589" y="17"/>
                    <a:pt x="1589" y="15"/>
                  </a:cubicBezTo>
                  <a:cubicBezTo>
                    <a:pt x="1589" y="13"/>
                    <a:pt x="1588" y="11"/>
                    <a:pt x="1587" y="11"/>
                  </a:cubicBezTo>
                  <a:cubicBezTo>
                    <a:pt x="1586" y="10"/>
                    <a:pt x="1585" y="9"/>
                    <a:pt x="1581" y="9"/>
                  </a:cubicBezTo>
                  <a:cubicBezTo>
                    <a:pt x="1578" y="9"/>
                    <a:pt x="1576" y="9"/>
                    <a:pt x="1574" y="10"/>
                  </a:cubicBezTo>
                  <a:cubicBezTo>
                    <a:pt x="1574" y="28"/>
                    <a:pt x="1574" y="28"/>
                    <a:pt x="1574" y="28"/>
                  </a:cubicBezTo>
                  <a:cubicBezTo>
                    <a:pt x="1578" y="28"/>
                    <a:pt x="1578" y="28"/>
                    <a:pt x="1578" y="28"/>
                  </a:cubicBezTo>
                  <a:cubicBezTo>
                    <a:pt x="1578" y="21"/>
                    <a:pt x="1578" y="21"/>
                    <a:pt x="1578" y="21"/>
                  </a:cubicBezTo>
                  <a:cubicBezTo>
                    <a:pt x="1580" y="21"/>
                    <a:pt x="1580" y="21"/>
                    <a:pt x="1580" y="21"/>
                  </a:cubicBezTo>
                  <a:cubicBezTo>
                    <a:pt x="1583" y="21"/>
                    <a:pt x="1584" y="22"/>
                    <a:pt x="1584" y="23"/>
                  </a:cubicBezTo>
                  <a:cubicBezTo>
                    <a:pt x="1585" y="26"/>
                    <a:pt x="1585" y="27"/>
                    <a:pt x="1586" y="28"/>
                  </a:cubicBezTo>
                  <a:cubicBezTo>
                    <a:pt x="1590" y="28"/>
                    <a:pt x="1590" y="28"/>
                    <a:pt x="1590" y="28"/>
                  </a:cubicBezTo>
                  <a:cubicBezTo>
                    <a:pt x="1590" y="27"/>
                    <a:pt x="1589" y="26"/>
                    <a:pt x="1589" y="23"/>
                  </a:cubicBezTo>
                  <a:cubicBezTo>
                    <a:pt x="1588" y="21"/>
                    <a:pt x="1587" y="20"/>
                    <a:pt x="1585" y="19"/>
                  </a:cubicBezTo>
                  <a:close/>
                  <a:moveTo>
                    <a:pt x="1580" y="18"/>
                  </a:moveTo>
                  <a:cubicBezTo>
                    <a:pt x="1579" y="18"/>
                    <a:pt x="1579" y="18"/>
                    <a:pt x="1579" y="18"/>
                  </a:cubicBezTo>
                  <a:cubicBezTo>
                    <a:pt x="1579" y="12"/>
                    <a:pt x="1579" y="12"/>
                    <a:pt x="1579" y="12"/>
                  </a:cubicBezTo>
                  <a:cubicBezTo>
                    <a:pt x="1579" y="12"/>
                    <a:pt x="1580" y="12"/>
                    <a:pt x="1581" y="12"/>
                  </a:cubicBezTo>
                  <a:cubicBezTo>
                    <a:pt x="1583" y="12"/>
                    <a:pt x="1585" y="13"/>
                    <a:pt x="1585" y="15"/>
                  </a:cubicBezTo>
                  <a:cubicBezTo>
                    <a:pt x="1585" y="17"/>
                    <a:pt x="1583" y="18"/>
                    <a:pt x="1580" y="18"/>
                  </a:cubicBezTo>
                  <a:close/>
                  <a:moveTo>
                    <a:pt x="1581" y="0"/>
                  </a:moveTo>
                  <a:cubicBezTo>
                    <a:pt x="1571" y="0"/>
                    <a:pt x="1563" y="8"/>
                    <a:pt x="1563" y="18"/>
                  </a:cubicBezTo>
                  <a:cubicBezTo>
                    <a:pt x="1563" y="29"/>
                    <a:pt x="1571" y="37"/>
                    <a:pt x="1581" y="37"/>
                  </a:cubicBezTo>
                  <a:cubicBezTo>
                    <a:pt x="1592" y="37"/>
                    <a:pt x="1600" y="29"/>
                    <a:pt x="1600" y="18"/>
                  </a:cubicBezTo>
                  <a:cubicBezTo>
                    <a:pt x="1600" y="8"/>
                    <a:pt x="1592" y="0"/>
                    <a:pt x="1581" y="0"/>
                  </a:cubicBezTo>
                  <a:close/>
                  <a:moveTo>
                    <a:pt x="1581" y="33"/>
                  </a:moveTo>
                  <a:cubicBezTo>
                    <a:pt x="1573" y="33"/>
                    <a:pt x="1567" y="26"/>
                    <a:pt x="1567" y="18"/>
                  </a:cubicBezTo>
                  <a:cubicBezTo>
                    <a:pt x="1567" y="10"/>
                    <a:pt x="1573" y="4"/>
                    <a:pt x="1581" y="4"/>
                  </a:cubicBezTo>
                  <a:cubicBezTo>
                    <a:pt x="1589" y="4"/>
                    <a:pt x="1595" y="10"/>
                    <a:pt x="1595" y="19"/>
                  </a:cubicBezTo>
                  <a:cubicBezTo>
                    <a:pt x="1595" y="26"/>
                    <a:pt x="1589" y="33"/>
                    <a:pt x="1581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40F491-D70A-48EE-81B7-EE8A4F651B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7551" y="2785534"/>
            <a:ext cx="10756900" cy="1286933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en-US" sz="4267" smtClean="0">
                <a:solidFill>
                  <a:schemeClr val="bg1"/>
                </a:solidFill>
                <a:latin typeface="+mj-lt"/>
              </a:defRPr>
            </a:lvl1pPr>
            <a:lvl2pPr>
              <a:defRPr lang="en-US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mtClean="0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879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ople Splash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1216C7-912A-6743-8D6F-645BE0B7A5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75176" y="6519616"/>
            <a:ext cx="937600" cy="249665"/>
            <a:chOff x="118" y="883"/>
            <a:chExt cx="5528" cy="147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B7E6E14-D7AB-E144-8F7C-08C2E0409EC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8" y="883"/>
              <a:ext cx="1469" cy="1472"/>
            </a:xfrm>
            <a:custGeom>
              <a:avLst/>
              <a:gdLst>
                <a:gd name="T0" fmla="*/ 408 w 621"/>
                <a:gd name="T1" fmla="*/ 507 h 620"/>
                <a:gd name="T2" fmla="*/ 445 w 621"/>
                <a:gd name="T3" fmla="*/ 538 h 620"/>
                <a:gd name="T4" fmla="*/ 439 w 621"/>
                <a:gd name="T5" fmla="*/ 593 h 620"/>
                <a:gd name="T6" fmla="*/ 386 w 621"/>
                <a:gd name="T7" fmla="*/ 564 h 620"/>
                <a:gd name="T8" fmla="*/ 575 w 621"/>
                <a:gd name="T9" fmla="*/ 331 h 620"/>
                <a:gd name="T10" fmla="*/ 621 w 621"/>
                <a:gd name="T11" fmla="*/ 321 h 620"/>
                <a:gd name="T12" fmla="*/ 621 w 621"/>
                <a:gd name="T13" fmla="*/ 299 h 620"/>
                <a:gd name="T14" fmla="*/ 575 w 621"/>
                <a:gd name="T15" fmla="*/ 289 h 620"/>
                <a:gd name="T16" fmla="*/ 524 w 621"/>
                <a:gd name="T17" fmla="*/ 257 h 620"/>
                <a:gd name="T18" fmla="*/ 556 w 621"/>
                <a:gd name="T19" fmla="*/ 208 h 620"/>
                <a:gd name="T20" fmla="*/ 583 w 621"/>
                <a:gd name="T21" fmla="*/ 161 h 620"/>
                <a:gd name="T22" fmla="*/ 550 w 621"/>
                <a:gd name="T23" fmla="*/ 198 h 620"/>
                <a:gd name="T24" fmla="*/ 487 w 621"/>
                <a:gd name="T25" fmla="*/ 177 h 620"/>
                <a:gd name="T26" fmla="*/ 528 w 621"/>
                <a:gd name="T27" fmla="*/ 159 h 620"/>
                <a:gd name="T28" fmla="*/ 537 w 621"/>
                <a:gd name="T29" fmla="*/ 98 h 620"/>
                <a:gd name="T30" fmla="*/ 510 w 621"/>
                <a:gd name="T31" fmla="*/ 137 h 620"/>
                <a:gd name="T32" fmla="*/ 454 w 621"/>
                <a:gd name="T33" fmla="*/ 143 h 620"/>
                <a:gd name="T34" fmla="*/ 491 w 621"/>
                <a:gd name="T35" fmla="*/ 116 h 620"/>
                <a:gd name="T36" fmla="*/ 478 w 621"/>
                <a:gd name="T37" fmla="*/ 48 h 620"/>
                <a:gd name="T38" fmla="*/ 416 w 621"/>
                <a:gd name="T39" fmla="*/ 66 h 620"/>
                <a:gd name="T40" fmla="*/ 387 w 621"/>
                <a:gd name="T41" fmla="*/ 104 h 620"/>
                <a:gd name="T42" fmla="*/ 384 w 621"/>
                <a:gd name="T43" fmla="*/ 55 h 620"/>
                <a:gd name="T44" fmla="*/ 365 w 621"/>
                <a:gd name="T45" fmla="*/ 4 h 620"/>
                <a:gd name="T46" fmla="*/ 344 w 621"/>
                <a:gd name="T47" fmla="*/ 47 h 620"/>
                <a:gd name="T48" fmla="*/ 325 w 621"/>
                <a:gd name="T49" fmla="*/ 91 h 620"/>
                <a:gd name="T50" fmla="*/ 319 w 621"/>
                <a:gd name="T51" fmla="*/ 45 h 620"/>
                <a:gd name="T52" fmla="*/ 311 w 621"/>
                <a:gd name="T53" fmla="*/ 0 h 620"/>
                <a:gd name="T54" fmla="*/ 311 w 621"/>
                <a:gd name="T55" fmla="*/ 620 h 620"/>
                <a:gd name="T56" fmla="*/ 317 w 621"/>
                <a:gd name="T57" fmla="*/ 575 h 620"/>
                <a:gd name="T58" fmla="*/ 338 w 621"/>
                <a:gd name="T59" fmla="*/ 619 h 620"/>
                <a:gd name="T60" fmla="*/ 353 w 621"/>
                <a:gd name="T61" fmla="*/ 571 h 620"/>
                <a:gd name="T62" fmla="*/ 331 w 621"/>
                <a:gd name="T63" fmla="*/ 529 h 620"/>
                <a:gd name="T64" fmla="*/ 311 w 621"/>
                <a:gd name="T65" fmla="*/ 484 h 620"/>
                <a:gd name="T66" fmla="*/ 311 w 621"/>
                <a:gd name="T67" fmla="*/ 136 h 620"/>
                <a:gd name="T68" fmla="*/ 409 w 621"/>
                <a:gd name="T69" fmla="*/ 113 h 620"/>
                <a:gd name="T70" fmla="*/ 403 w 621"/>
                <a:gd name="T71" fmla="*/ 162 h 620"/>
                <a:gd name="T72" fmla="*/ 512 w 621"/>
                <a:gd name="T73" fmla="*/ 222 h 620"/>
                <a:gd name="T74" fmla="*/ 477 w 621"/>
                <a:gd name="T75" fmla="*/ 258 h 620"/>
                <a:gd name="T76" fmla="*/ 459 w 621"/>
                <a:gd name="T77" fmla="*/ 402 h 620"/>
                <a:gd name="T78" fmla="*/ 479 w 621"/>
                <a:gd name="T79" fmla="*/ 451 h 620"/>
                <a:gd name="T80" fmla="*/ 504 w 621"/>
                <a:gd name="T81" fmla="*/ 491 h 620"/>
                <a:gd name="T82" fmla="*/ 572 w 621"/>
                <a:gd name="T83" fmla="*/ 478 h 620"/>
                <a:gd name="T84" fmla="*/ 553 w 621"/>
                <a:gd name="T85" fmla="*/ 417 h 620"/>
                <a:gd name="T86" fmla="*/ 518 w 621"/>
                <a:gd name="T87" fmla="*/ 384 h 620"/>
                <a:gd name="T88" fmla="*/ 565 w 621"/>
                <a:gd name="T89" fmla="*/ 385 h 620"/>
                <a:gd name="T90" fmla="*/ 616 w 621"/>
                <a:gd name="T91" fmla="*/ 365 h 620"/>
                <a:gd name="T92" fmla="*/ 574 w 621"/>
                <a:gd name="T93" fmla="*/ 346 h 620"/>
                <a:gd name="T94" fmla="*/ 530 w 621"/>
                <a:gd name="T95" fmla="*/ 328 h 620"/>
                <a:gd name="T96" fmla="*/ 483 w 621"/>
                <a:gd name="T97" fmla="*/ 510 h 620"/>
                <a:gd name="T98" fmla="*/ 430 w 621"/>
                <a:gd name="T99" fmla="*/ 494 h 620"/>
                <a:gd name="T100" fmla="*/ 387 w 621"/>
                <a:gd name="T101" fmla="*/ 467 h 620"/>
                <a:gd name="T102" fmla="*/ 425 w 621"/>
                <a:gd name="T103" fmla="*/ 498 h 620"/>
                <a:gd name="T104" fmla="*/ 477 w 621"/>
                <a:gd name="T105" fmla="*/ 517 h 620"/>
                <a:gd name="T106" fmla="*/ 522 w 621"/>
                <a:gd name="T107" fmla="*/ 538 h 620"/>
                <a:gd name="T108" fmla="*/ 483 w 621"/>
                <a:gd name="T109" fmla="*/ 51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1" h="620">
                  <a:moveTo>
                    <a:pt x="373" y="521"/>
                  </a:moveTo>
                  <a:cubicBezTo>
                    <a:pt x="385" y="517"/>
                    <a:pt x="397" y="512"/>
                    <a:pt x="408" y="507"/>
                  </a:cubicBezTo>
                  <a:cubicBezTo>
                    <a:pt x="431" y="546"/>
                    <a:pt x="431" y="546"/>
                    <a:pt x="431" y="546"/>
                  </a:cubicBezTo>
                  <a:cubicBezTo>
                    <a:pt x="432" y="546"/>
                    <a:pt x="444" y="539"/>
                    <a:pt x="445" y="538"/>
                  </a:cubicBezTo>
                  <a:cubicBezTo>
                    <a:pt x="468" y="577"/>
                    <a:pt x="468" y="577"/>
                    <a:pt x="468" y="577"/>
                  </a:cubicBezTo>
                  <a:cubicBezTo>
                    <a:pt x="459" y="583"/>
                    <a:pt x="449" y="588"/>
                    <a:pt x="439" y="593"/>
                  </a:cubicBezTo>
                  <a:cubicBezTo>
                    <a:pt x="420" y="552"/>
                    <a:pt x="420" y="552"/>
                    <a:pt x="420" y="552"/>
                  </a:cubicBezTo>
                  <a:cubicBezTo>
                    <a:pt x="409" y="557"/>
                    <a:pt x="398" y="561"/>
                    <a:pt x="386" y="564"/>
                  </a:cubicBezTo>
                  <a:lnTo>
                    <a:pt x="373" y="521"/>
                  </a:lnTo>
                  <a:close/>
                  <a:moveTo>
                    <a:pt x="575" y="331"/>
                  </a:moveTo>
                  <a:cubicBezTo>
                    <a:pt x="575" y="328"/>
                    <a:pt x="575" y="324"/>
                    <a:pt x="576" y="320"/>
                  </a:cubicBezTo>
                  <a:cubicBezTo>
                    <a:pt x="621" y="321"/>
                    <a:pt x="621" y="321"/>
                    <a:pt x="621" y="321"/>
                  </a:cubicBezTo>
                  <a:cubicBezTo>
                    <a:pt x="621" y="317"/>
                    <a:pt x="621" y="314"/>
                    <a:pt x="621" y="310"/>
                  </a:cubicBezTo>
                  <a:cubicBezTo>
                    <a:pt x="621" y="306"/>
                    <a:pt x="621" y="303"/>
                    <a:pt x="621" y="299"/>
                  </a:cubicBezTo>
                  <a:cubicBezTo>
                    <a:pt x="576" y="301"/>
                    <a:pt x="576" y="301"/>
                    <a:pt x="576" y="301"/>
                  </a:cubicBezTo>
                  <a:cubicBezTo>
                    <a:pt x="575" y="297"/>
                    <a:pt x="575" y="293"/>
                    <a:pt x="575" y="289"/>
                  </a:cubicBezTo>
                  <a:cubicBezTo>
                    <a:pt x="530" y="292"/>
                    <a:pt x="530" y="292"/>
                    <a:pt x="530" y="292"/>
                  </a:cubicBezTo>
                  <a:cubicBezTo>
                    <a:pt x="529" y="280"/>
                    <a:pt x="527" y="268"/>
                    <a:pt x="524" y="257"/>
                  </a:cubicBezTo>
                  <a:cubicBezTo>
                    <a:pt x="568" y="246"/>
                    <a:pt x="568" y="246"/>
                    <a:pt x="568" y="246"/>
                  </a:cubicBezTo>
                  <a:cubicBezTo>
                    <a:pt x="565" y="233"/>
                    <a:pt x="561" y="220"/>
                    <a:pt x="556" y="208"/>
                  </a:cubicBezTo>
                  <a:cubicBezTo>
                    <a:pt x="597" y="191"/>
                    <a:pt x="597" y="191"/>
                    <a:pt x="597" y="191"/>
                  </a:cubicBezTo>
                  <a:cubicBezTo>
                    <a:pt x="593" y="181"/>
                    <a:pt x="588" y="171"/>
                    <a:pt x="583" y="161"/>
                  </a:cubicBezTo>
                  <a:cubicBezTo>
                    <a:pt x="543" y="183"/>
                    <a:pt x="543" y="183"/>
                    <a:pt x="543" y="183"/>
                  </a:cubicBezTo>
                  <a:cubicBezTo>
                    <a:pt x="545" y="188"/>
                    <a:pt x="548" y="193"/>
                    <a:pt x="550" y="198"/>
                  </a:cubicBezTo>
                  <a:cubicBezTo>
                    <a:pt x="510" y="217"/>
                    <a:pt x="510" y="217"/>
                    <a:pt x="510" y="217"/>
                  </a:cubicBezTo>
                  <a:cubicBezTo>
                    <a:pt x="503" y="202"/>
                    <a:pt x="497" y="190"/>
                    <a:pt x="487" y="177"/>
                  </a:cubicBezTo>
                  <a:cubicBezTo>
                    <a:pt x="522" y="150"/>
                    <a:pt x="522" y="150"/>
                    <a:pt x="522" y="150"/>
                  </a:cubicBezTo>
                  <a:cubicBezTo>
                    <a:pt x="525" y="153"/>
                    <a:pt x="525" y="155"/>
                    <a:pt x="528" y="159"/>
                  </a:cubicBezTo>
                  <a:cubicBezTo>
                    <a:pt x="565" y="133"/>
                    <a:pt x="565" y="133"/>
                    <a:pt x="565" y="133"/>
                  </a:cubicBezTo>
                  <a:cubicBezTo>
                    <a:pt x="557" y="120"/>
                    <a:pt x="547" y="109"/>
                    <a:pt x="537" y="98"/>
                  </a:cubicBezTo>
                  <a:cubicBezTo>
                    <a:pt x="504" y="129"/>
                    <a:pt x="504" y="129"/>
                    <a:pt x="504" y="129"/>
                  </a:cubicBezTo>
                  <a:cubicBezTo>
                    <a:pt x="507" y="133"/>
                    <a:pt x="507" y="133"/>
                    <a:pt x="510" y="137"/>
                  </a:cubicBezTo>
                  <a:cubicBezTo>
                    <a:pt x="476" y="166"/>
                    <a:pt x="476" y="166"/>
                    <a:pt x="476" y="166"/>
                  </a:cubicBezTo>
                  <a:cubicBezTo>
                    <a:pt x="468" y="156"/>
                    <a:pt x="463" y="151"/>
                    <a:pt x="454" y="143"/>
                  </a:cubicBezTo>
                  <a:cubicBezTo>
                    <a:pt x="483" y="109"/>
                    <a:pt x="483" y="109"/>
                    <a:pt x="483" y="109"/>
                  </a:cubicBezTo>
                  <a:cubicBezTo>
                    <a:pt x="486" y="112"/>
                    <a:pt x="488" y="114"/>
                    <a:pt x="491" y="116"/>
                  </a:cubicBezTo>
                  <a:cubicBezTo>
                    <a:pt x="522" y="82"/>
                    <a:pt x="522" y="82"/>
                    <a:pt x="522" y="82"/>
                  </a:cubicBezTo>
                  <a:cubicBezTo>
                    <a:pt x="508" y="70"/>
                    <a:pt x="493" y="58"/>
                    <a:pt x="478" y="48"/>
                  </a:cubicBezTo>
                  <a:cubicBezTo>
                    <a:pt x="453" y="87"/>
                    <a:pt x="453" y="87"/>
                    <a:pt x="453" y="87"/>
                  </a:cubicBezTo>
                  <a:cubicBezTo>
                    <a:pt x="440" y="78"/>
                    <a:pt x="431" y="72"/>
                    <a:pt x="416" y="66"/>
                  </a:cubicBezTo>
                  <a:cubicBezTo>
                    <a:pt x="399" y="108"/>
                    <a:pt x="399" y="108"/>
                    <a:pt x="399" y="108"/>
                  </a:cubicBezTo>
                  <a:cubicBezTo>
                    <a:pt x="397" y="107"/>
                    <a:pt x="389" y="104"/>
                    <a:pt x="387" y="104"/>
                  </a:cubicBezTo>
                  <a:cubicBezTo>
                    <a:pt x="403" y="61"/>
                    <a:pt x="403" y="61"/>
                    <a:pt x="403" y="61"/>
                  </a:cubicBezTo>
                  <a:cubicBezTo>
                    <a:pt x="397" y="59"/>
                    <a:pt x="391" y="57"/>
                    <a:pt x="384" y="55"/>
                  </a:cubicBezTo>
                  <a:cubicBezTo>
                    <a:pt x="397" y="12"/>
                    <a:pt x="397" y="12"/>
                    <a:pt x="397" y="12"/>
                  </a:cubicBezTo>
                  <a:cubicBezTo>
                    <a:pt x="386" y="9"/>
                    <a:pt x="376" y="6"/>
                    <a:pt x="365" y="4"/>
                  </a:cubicBezTo>
                  <a:cubicBezTo>
                    <a:pt x="357" y="49"/>
                    <a:pt x="357" y="49"/>
                    <a:pt x="357" y="49"/>
                  </a:cubicBezTo>
                  <a:cubicBezTo>
                    <a:pt x="353" y="48"/>
                    <a:pt x="348" y="47"/>
                    <a:pt x="344" y="47"/>
                  </a:cubicBezTo>
                  <a:cubicBezTo>
                    <a:pt x="338" y="92"/>
                    <a:pt x="338" y="92"/>
                    <a:pt x="338" y="92"/>
                  </a:cubicBezTo>
                  <a:cubicBezTo>
                    <a:pt x="336" y="91"/>
                    <a:pt x="327" y="91"/>
                    <a:pt x="325" y="91"/>
                  </a:cubicBezTo>
                  <a:cubicBezTo>
                    <a:pt x="329" y="46"/>
                    <a:pt x="329" y="46"/>
                    <a:pt x="329" y="46"/>
                  </a:cubicBezTo>
                  <a:cubicBezTo>
                    <a:pt x="324" y="45"/>
                    <a:pt x="325" y="45"/>
                    <a:pt x="319" y="45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17" y="0"/>
                    <a:pt x="314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14" y="620"/>
                    <a:pt x="315" y="620"/>
                    <a:pt x="318" y="620"/>
                  </a:cubicBezTo>
                  <a:cubicBezTo>
                    <a:pt x="317" y="575"/>
                    <a:pt x="317" y="575"/>
                    <a:pt x="317" y="575"/>
                  </a:cubicBezTo>
                  <a:cubicBezTo>
                    <a:pt x="322" y="575"/>
                    <a:pt x="328" y="575"/>
                    <a:pt x="333" y="574"/>
                  </a:cubicBezTo>
                  <a:cubicBezTo>
                    <a:pt x="338" y="619"/>
                    <a:pt x="338" y="619"/>
                    <a:pt x="338" y="619"/>
                  </a:cubicBezTo>
                  <a:cubicBezTo>
                    <a:pt x="340" y="619"/>
                    <a:pt x="361" y="616"/>
                    <a:pt x="363" y="616"/>
                  </a:cubicBezTo>
                  <a:cubicBezTo>
                    <a:pt x="353" y="571"/>
                    <a:pt x="353" y="571"/>
                    <a:pt x="353" y="571"/>
                  </a:cubicBezTo>
                  <a:cubicBezTo>
                    <a:pt x="352" y="571"/>
                    <a:pt x="341" y="573"/>
                    <a:pt x="335" y="574"/>
                  </a:cubicBezTo>
                  <a:cubicBezTo>
                    <a:pt x="331" y="529"/>
                    <a:pt x="331" y="529"/>
                    <a:pt x="331" y="529"/>
                  </a:cubicBezTo>
                  <a:cubicBezTo>
                    <a:pt x="324" y="529"/>
                    <a:pt x="317" y="530"/>
                    <a:pt x="311" y="530"/>
                  </a:cubicBezTo>
                  <a:cubicBezTo>
                    <a:pt x="311" y="484"/>
                    <a:pt x="311" y="484"/>
                    <a:pt x="311" y="484"/>
                  </a:cubicBezTo>
                  <a:cubicBezTo>
                    <a:pt x="214" y="484"/>
                    <a:pt x="136" y="406"/>
                    <a:pt x="136" y="310"/>
                  </a:cubicBezTo>
                  <a:cubicBezTo>
                    <a:pt x="136" y="214"/>
                    <a:pt x="214" y="136"/>
                    <a:pt x="311" y="136"/>
                  </a:cubicBezTo>
                  <a:cubicBezTo>
                    <a:pt x="338" y="136"/>
                    <a:pt x="364" y="142"/>
                    <a:pt x="388" y="154"/>
                  </a:cubicBezTo>
                  <a:cubicBezTo>
                    <a:pt x="409" y="113"/>
                    <a:pt x="409" y="113"/>
                    <a:pt x="409" y="113"/>
                  </a:cubicBezTo>
                  <a:cubicBezTo>
                    <a:pt x="412" y="115"/>
                    <a:pt x="421" y="121"/>
                    <a:pt x="424" y="122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33" y="181"/>
                    <a:pt x="456" y="208"/>
                    <a:pt x="470" y="240"/>
                  </a:cubicBezTo>
                  <a:cubicBezTo>
                    <a:pt x="512" y="222"/>
                    <a:pt x="512" y="222"/>
                    <a:pt x="512" y="222"/>
                  </a:cubicBezTo>
                  <a:cubicBezTo>
                    <a:pt x="513" y="225"/>
                    <a:pt x="518" y="237"/>
                    <a:pt x="519" y="241"/>
                  </a:cubicBezTo>
                  <a:cubicBezTo>
                    <a:pt x="477" y="258"/>
                    <a:pt x="477" y="258"/>
                    <a:pt x="477" y="258"/>
                  </a:cubicBezTo>
                  <a:cubicBezTo>
                    <a:pt x="482" y="274"/>
                    <a:pt x="485" y="292"/>
                    <a:pt x="485" y="310"/>
                  </a:cubicBezTo>
                  <a:cubicBezTo>
                    <a:pt x="485" y="343"/>
                    <a:pt x="476" y="375"/>
                    <a:pt x="459" y="402"/>
                  </a:cubicBezTo>
                  <a:cubicBezTo>
                    <a:pt x="497" y="426"/>
                    <a:pt x="497" y="426"/>
                    <a:pt x="497" y="426"/>
                  </a:cubicBezTo>
                  <a:cubicBezTo>
                    <a:pt x="491" y="435"/>
                    <a:pt x="486" y="443"/>
                    <a:pt x="479" y="451"/>
                  </a:cubicBezTo>
                  <a:cubicBezTo>
                    <a:pt x="513" y="480"/>
                    <a:pt x="513" y="480"/>
                    <a:pt x="513" y="480"/>
                  </a:cubicBezTo>
                  <a:cubicBezTo>
                    <a:pt x="510" y="484"/>
                    <a:pt x="507" y="487"/>
                    <a:pt x="504" y="491"/>
                  </a:cubicBezTo>
                  <a:cubicBezTo>
                    <a:pt x="537" y="522"/>
                    <a:pt x="537" y="522"/>
                    <a:pt x="537" y="522"/>
                  </a:cubicBezTo>
                  <a:cubicBezTo>
                    <a:pt x="550" y="508"/>
                    <a:pt x="562" y="494"/>
                    <a:pt x="572" y="478"/>
                  </a:cubicBezTo>
                  <a:cubicBezTo>
                    <a:pt x="533" y="454"/>
                    <a:pt x="533" y="454"/>
                    <a:pt x="533" y="454"/>
                  </a:cubicBezTo>
                  <a:cubicBezTo>
                    <a:pt x="541" y="442"/>
                    <a:pt x="548" y="430"/>
                    <a:pt x="553" y="417"/>
                  </a:cubicBezTo>
                  <a:cubicBezTo>
                    <a:pt x="512" y="397"/>
                    <a:pt x="512" y="397"/>
                    <a:pt x="512" y="397"/>
                  </a:cubicBezTo>
                  <a:cubicBezTo>
                    <a:pt x="513" y="395"/>
                    <a:pt x="517" y="386"/>
                    <a:pt x="518" y="384"/>
                  </a:cubicBezTo>
                  <a:cubicBezTo>
                    <a:pt x="561" y="399"/>
                    <a:pt x="561" y="399"/>
                    <a:pt x="561" y="399"/>
                  </a:cubicBezTo>
                  <a:cubicBezTo>
                    <a:pt x="562" y="394"/>
                    <a:pt x="564" y="390"/>
                    <a:pt x="565" y="385"/>
                  </a:cubicBezTo>
                  <a:cubicBezTo>
                    <a:pt x="608" y="398"/>
                    <a:pt x="608" y="398"/>
                    <a:pt x="608" y="398"/>
                  </a:cubicBezTo>
                  <a:cubicBezTo>
                    <a:pt x="612" y="387"/>
                    <a:pt x="614" y="376"/>
                    <a:pt x="616" y="365"/>
                  </a:cubicBezTo>
                  <a:cubicBezTo>
                    <a:pt x="572" y="357"/>
                    <a:pt x="572" y="357"/>
                    <a:pt x="572" y="357"/>
                  </a:cubicBezTo>
                  <a:cubicBezTo>
                    <a:pt x="573" y="352"/>
                    <a:pt x="574" y="351"/>
                    <a:pt x="574" y="346"/>
                  </a:cubicBezTo>
                  <a:cubicBezTo>
                    <a:pt x="529" y="341"/>
                    <a:pt x="529" y="341"/>
                    <a:pt x="529" y="341"/>
                  </a:cubicBezTo>
                  <a:cubicBezTo>
                    <a:pt x="529" y="338"/>
                    <a:pt x="530" y="330"/>
                    <a:pt x="530" y="328"/>
                  </a:cubicBezTo>
                  <a:lnTo>
                    <a:pt x="575" y="331"/>
                  </a:lnTo>
                  <a:close/>
                  <a:moveTo>
                    <a:pt x="483" y="510"/>
                  </a:moveTo>
                  <a:cubicBezTo>
                    <a:pt x="454" y="476"/>
                    <a:pt x="454" y="476"/>
                    <a:pt x="454" y="476"/>
                  </a:cubicBezTo>
                  <a:cubicBezTo>
                    <a:pt x="445" y="484"/>
                    <a:pt x="440" y="488"/>
                    <a:pt x="430" y="494"/>
                  </a:cubicBezTo>
                  <a:cubicBezTo>
                    <a:pt x="406" y="456"/>
                    <a:pt x="406" y="456"/>
                    <a:pt x="406" y="456"/>
                  </a:cubicBezTo>
                  <a:cubicBezTo>
                    <a:pt x="403" y="457"/>
                    <a:pt x="387" y="467"/>
                    <a:pt x="387" y="467"/>
                  </a:cubicBezTo>
                  <a:cubicBezTo>
                    <a:pt x="408" y="507"/>
                    <a:pt x="408" y="507"/>
                    <a:pt x="408" y="507"/>
                  </a:cubicBezTo>
                  <a:cubicBezTo>
                    <a:pt x="408" y="507"/>
                    <a:pt x="425" y="498"/>
                    <a:pt x="425" y="498"/>
                  </a:cubicBezTo>
                  <a:cubicBezTo>
                    <a:pt x="449" y="536"/>
                    <a:pt x="449" y="536"/>
                    <a:pt x="449" y="536"/>
                  </a:cubicBezTo>
                  <a:cubicBezTo>
                    <a:pt x="459" y="531"/>
                    <a:pt x="468" y="524"/>
                    <a:pt x="477" y="517"/>
                  </a:cubicBezTo>
                  <a:cubicBezTo>
                    <a:pt x="505" y="552"/>
                    <a:pt x="505" y="552"/>
                    <a:pt x="505" y="552"/>
                  </a:cubicBezTo>
                  <a:cubicBezTo>
                    <a:pt x="511" y="547"/>
                    <a:pt x="516" y="543"/>
                    <a:pt x="522" y="538"/>
                  </a:cubicBezTo>
                  <a:cubicBezTo>
                    <a:pt x="491" y="504"/>
                    <a:pt x="491" y="504"/>
                    <a:pt x="491" y="504"/>
                  </a:cubicBezTo>
                  <a:cubicBezTo>
                    <a:pt x="488" y="506"/>
                    <a:pt x="486" y="508"/>
                    <a:pt x="483" y="510"/>
                  </a:cubicBezTo>
                  <a:close/>
                </a:path>
              </a:pathLst>
            </a:custGeom>
            <a:solidFill>
              <a:srgbClr val="FF6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B4966EC-2193-F344-AFAF-56A0F443A5F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862" y="1358"/>
              <a:ext cx="3784" cy="491"/>
            </a:xfrm>
            <a:custGeom>
              <a:avLst/>
              <a:gdLst>
                <a:gd name="T0" fmla="*/ 0 w 1600"/>
                <a:gd name="T1" fmla="*/ 202 h 207"/>
                <a:gd name="T2" fmla="*/ 81 w 1600"/>
                <a:gd name="T3" fmla="*/ 175 h 207"/>
                <a:gd name="T4" fmla="*/ 235 w 1600"/>
                <a:gd name="T5" fmla="*/ 202 h 207"/>
                <a:gd name="T6" fmla="*/ 188 w 1600"/>
                <a:gd name="T7" fmla="*/ 18 h 207"/>
                <a:gd name="T8" fmla="*/ 108 w 1600"/>
                <a:gd name="T9" fmla="*/ 131 h 207"/>
                <a:gd name="T10" fmla="*/ 190 w 1600"/>
                <a:gd name="T11" fmla="*/ 131 h 207"/>
                <a:gd name="T12" fmla="*/ 486 w 1600"/>
                <a:gd name="T13" fmla="*/ 19 h 207"/>
                <a:gd name="T14" fmla="*/ 325 w 1600"/>
                <a:gd name="T15" fmla="*/ 202 h 207"/>
                <a:gd name="T16" fmla="*/ 386 w 1600"/>
                <a:gd name="T17" fmla="*/ 158 h 207"/>
                <a:gd name="T18" fmla="*/ 571 w 1600"/>
                <a:gd name="T19" fmla="*/ 89 h 207"/>
                <a:gd name="T20" fmla="*/ 481 w 1600"/>
                <a:gd name="T21" fmla="*/ 116 h 207"/>
                <a:gd name="T22" fmla="*/ 386 w 1600"/>
                <a:gd name="T23" fmla="*/ 65 h 207"/>
                <a:gd name="T24" fmla="*/ 509 w 1600"/>
                <a:gd name="T25" fmla="*/ 90 h 207"/>
                <a:gd name="T26" fmla="*/ 763 w 1600"/>
                <a:gd name="T27" fmla="*/ 19 h 207"/>
                <a:gd name="T28" fmla="*/ 602 w 1600"/>
                <a:gd name="T29" fmla="*/ 202 h 207"/>
                <a:gd name="T30" fmla="*/ 663 w 1600"/>
                <a:gd name="T31" fmla="*/ 158 h 207"/>
                <a:gd name="T32" fmla="*/ 848 w 1600"/>
                <a:gd name="T33" fmla="*/ 89 h 207"/>
                <a:gd name="T34" fmla="*/ 758 w 1600"/>
                <a:gd name="T35" fmla="*/ 116 h 207"/>
                <a:gd name="T36" fmla="*/ 663 w 1600"/>
                <a:gd name="T37" fmla="*/ 65 h 207"/>
                <a:gd name="T38" fmla="*/ 786 w 1600"/>
                <a:gd name="T39" fmla="*/ 90 h 207"/>
                <a:gd name="T40" fmla="*/ 866 w 1600"/>
                <a:gd name="T41" fmla="*/ 19 h 207"/>
                <a:gd name="T42" fmla="*/ 1134 w 1600"/>
                <a:gd name="T43" fmla="*/ 65 h 207"/>
                <a:gd name="T44" fmla="*/ 1030 w 1600"/>
                <a:gd name="T45" fmla="*/ 202 h 207"/>
                <a:gd name="T46" fmla="*/ 969 w 1600"/>
                <a:gd name="T47" fmla="*/ 65 h 207"/>
                <a:gd name="T48" fmla="*/ 866 w 1600"/>
                <a:gd name="T49" fmla="*/ 19 h 207"/>
                <a:gd name="T50" fmla="*/ 1230 w 1600"/>
                <a:gd name="T51" fmla="*/ 19 h 207"/>
                <a:gd name="T52" fmla="*/ 1169 w 1600"/>
                <a:gd name="T53" fmla="*/ 202 h 207"/>
                <a:gd name="T54" fmla="*/ 1416 w 1600"/>
                <a:gd name="T55" fmla="*/ 14 h 207"/>
                <a:gd name="T56" fmla="*/ 1416 w 1600"/>
                <a:gd name="T57" fmla="*/ 207 h 207"/>
                <a:gd name="T58" fmla="*/ 1416 w 1600"/>
                <a:gd name="T59" fmla="*/ 14 h 207"/>
                <a:gd name="T60" fmla="*/ 1332 w 1600"/>
                <a:gd name="T61" fmla="*/ 110 h 207"/>
                <a:gd name="T62" fmla="*/ 1501 w 1600"/>
                <a:gd name="T63" fmla="*/ 111 h 207"/>
                <a:gd name="T64" fmla="*/ 1585 w 1600"/>
                <a:gd name="T65" fmla="*/ 19 h 207"/>
                <a:gd name="T66" fmla="*/ 1589 w 1600"/>
                <a:gd name="T67" fmla="*/ 15 h 207"/>
                <a:gd name="T68" fmla="*/ 1581 w 1600"/>
                <a:gd name="T69" fmla="*/ 9 h 207"/>
                <a:gd name="T70" fmla="*/ 1574 w 1600"/>
                <a:gd name="T71" fmla="*/ 28 h 207"/>
                <a:gd name="T72" fmla="*/ 1578 w 1600"/>
                <a:gd name="T73" fmla="*/ 21 h 207"/>
                <a:gd name="T74" fmla="*/ 1584 w 1600"/>
                <a:gd name="T75" fmla="*/ 23 h 207"/>
                <a:gd name="T76" fmla="*/ 1590 w 1600"/>
                <a:gd name="T77" fmla="*/ 28 h 207"/>
                <a:gd name="T78" fmla="*/ 1585 w 1600"/>
                <a:gd name="T79" fmla="*/ 19 h 207"/>
                <a:gd name="T80" fmla="*/ 1579 w 1600"/>
                <a:gd name="T81" fmla="*/ 18 h 207"/>
                <a:gd name="T82" fmla="*/ 1581 w 1600"/>
                <a:gd name="T83" fmla="*/ 12 h 207"/>
                <a:gd name="T84" fmla="*/ 1580 w 1600"/>
                <a:gd name="T85" fmla="*/ 18 h 207"/>
                <a:gd name="T86" fmla="*/ 1563 w 1600"/>
                <a:gd name="T87" fmla="*/ 18 h 207"/>
                <a:gd name="T88" fmla="*/ 1600 w 1600"/>
                <a:gd name="T89" fmla="*/ 18 h 207"/>
                <a:gd name="T90" fmla="*/ 1581 w 1600"/>
                <a:gd name="T91" fmla="*/ 33 h 207"/>
                <a:gd name="T92" fmla="*/ 1581 w 1600"/>
                <a:gd name="T93" fmla="*/ 4 h 207"/>
                <a:gd name="T94" fmla="*/ 1581 w 1600"/>
                <a:gd name="T95" fmla="*/ 3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00" h="207">
                  <a:moveTo>
                    <a:pt x="115" y="18"/>
                  </a:moveTo>
                  <a:cubicBezTo>
                    <a:pt x="0" y="202"/>
                    <a:pt x="0" y="202"/>
                    <a:pt x="0" y="202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217" y="175"/>
                    <a:pt x="217" y="175"/>
                    <a:pt x="217" y="175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303" y="202"/>
                    <a:pt x="303" y="202"/>
                    <a:pt x="303" y="202"/>
                  </a:cubicBezTo>
                  <a:cubicBezTo>
                    <a:pt x="188" y="18"/>
                    <a:pt x="188" y="18"/>
                    <a:pt x="188" y="18"/>
                  </a:cubicBezTo>
                  <a:lnTo>
                    <a:pt x="115" y="18"/>
                  </a:lnTo>
                  <a:close/>
                  <a:moveTo>
                    <a:pt x="108" y="131"/>
                  </a:moveTo>
                  <a:cubicBezTo>
                    <a:pt x="149" y="65"/>
                    <a:pt x="149" y="65"/>
                    <a:pt x="149" y="65"/>
                  </a:cubicBezTo>
                  <a:cubicBezTo>
                    <a:pt x="190" y="131"/>
                    <a:pt x="190" y="131"/>
                    <a:pt x="190" y="131"/>
                  </a:cubicBezTo>
                  <a:lnTo>
                    <a:pt x="108" y="131"/>
                  </a:lnTo>
                  <a:close/>
                  <a:moveTo>
                    <a:pt x="486" y="19"/>
                  </a:moveTo>
                  <a:cubicBezTo>
                    <a:pt x="325" y="19"/>
                    <a:pt x="325" y="19"/>
                    <a:pt x="325" y="19"/>
                  </a:cubicBezTo>
                  <a:cubicBezTo>
                    <a:pt x="325" y="202"/>
                    <a:pt x="325" y="202"/>
                    <a:pt x="325" y="202"/>
                  </a:cubicBezTo>
                  <a:cubicBezTo>
                    <a:pt x="386" y="202"/>
                    <a:pt x="386" y="202"/>
                    <a:pt x="386" y="202"/>
                  </a:cubicBezTo>
                  <a:cubicBezTo>
                    <a:pt x="386" y="158"/>
                    <a:pt x="386" y="158"/>
                    <a:pt x="386" y="158"/>
                  </a:cubicBezTo>
                  <a:cubicBezTo>
                    <a:pt x="396" y="158"/>
                    <a:pt x="468" y="158"/>
                    <a:pt x="485" y="158"/>
                  </a:cubicBezTo>
                  <a:cubicBezTo>
                    <a:pt x="535" y="158"/>
                    <a:pt x="571" y="146"/>
                    <a:pt x="571" y="89"/>
                  </a:cubicBezTo>
                  <a:cubicBezTo>
                    <a:pt x="571" y="31"/>
                    <a:pt x="535" y="19"/>
                    <a:pt x="486" y="19"/>
                  </a:cubicBezTo>
                  <a:close/>
                  <a:moveTo>
                    <a:pt x="481" y="116"/>
                  </a:moveTo>
                  <a:cubicBezTo>
                    <a:pt x="468" y="116"/>
                    <a:pt x="397" y="116"/>
                    <a:pt x="386" y="116"/>
                  </a:cubicBezTo>
                  <a:cubicBezTo>
                    <a:pt x="386" y="65"/>
                    <a:pt x="386" y="65"/>
                    <a:pt x="386" y="65"/>
                  </a:cubicBezTo>
                  <a:cubicBezTo>
                    <a:pt x="386" y="65"/>
                    <a:pt x="463" y="65"/>
                    <a:pt x="480" y="65"/>
                  </a:cubicBezTo>
                  <a:cubicBezTo>
                    <a:pt x="503" y="65"/>
                    <a:pt x="509" y="71"/>
                    <a:pt x="509" y="90"/>
                  </a:cubicBezTo>
                  <a:cubicBezTo>
                    <a:pt x="509" y="110"/>
                    <a:pt x="503" y="116"/>
                    <a:pt x="481" y="116"/>
                  </a:cubicBezTo>
                  <a:close/>
                  <a:moveTo>
                    <a:pt x="763" y="19"/>
                  </a:moveTo>
                  <a:cubicBezTo>
                    <a:pt x="602" y="19"/>
                    <a:pt x="602" y="19"/>
                    <a:pt x="602" y="19"/>
                  </a:cubicBezTo>
                  <a:cubicBezTo>
                    <a:pt x="602" y="202"/>
                    <a:pt x="602" y="202"/>
                    <a:pt x="602" y="202"/>
                  </a:cubicBezTo>
                  <a:cubicBezTo>
                    <a:pt x="663" y="202"/>
                    <a:pt x="663" y="202"/>
                    <a:pt x="663" y="202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73" y="158"/>
                    <a:pt x="745" y="158"/>
                    <a:pt x="762" y="158"/>
                  </a:cubicBezTo>
                  <a:cubicBezTo>
                    <a:pt x="812" y="158"/>
                    <a:pt x="848" y="146"/>
                    <a:pt x="848" y="89"/>
                  </a:cubicBezTo>
                  <a:cubicBezTo>
                    <a:pt x="848" y="31"/>
                    <a:pt x="812" y="19"/>
                    <a:pt x="763" y="19"/>
                  </a:cubicBezTo>
                  <a:close/>
                  <a:moveTo>
                    <a:pt x="758" y="116"/>
                  </a:moveTo>
                  <a:cubicBezTo>
                    <a:pt x="745" y="116"/>
                    <a:pt x="674" y="116"/>
                    <a:pt x="663" y="116"/>
                  </a:cubicBezTo>
                  <a:cubicBezTo>
                    <a:pt x="663" y="65"/>
                    <a:pt x="663" y="65"/>
                    <a:pt x="663" y="65"/>
                  </a:cubicBezTo>
                  <a:cubicBezTo>
                    <a:pt x="663" y="65"/>
                    <a:pt x="740" y="65"/>
                    <a:pt x="757" y="65"/>
                  </a:cubicBezTo>
                  <a:cubicBezTo>
                    <a:pt x="780" y="65"/>
                    <a:pt x="786" y="71"/>
                    <a:pt x="786" y="90"/>
                  </a:cubicBezTo>
                  <a:cubicBezTo>
                    <a:pt x="786" y="110"/>
                    <a:pt x="780" y="116"/>
                    <a:pt x="758" y="116"/>
                  </a:cubicBezTo>
                  <a:close/>
                  <a:moveTo>
                    <a:pt x="866" y="19"/>
                  </a:moveTo>
                  <a:cubicBezTo>
                    <a:pt x="1134" y="19"/>
                    <a:pt x="1134" y="19"/>
                    <a:pt x="1134" y="19"/>
                  </a:cubicBezTo>
                  <a:cubicBezTo>
                    <a:pt x="1134" y="65"/>
                    <a:pt x="1134" y="65"/>
                    <a:pt x="1134" y="65"/>
                  </a:cubicBezTo>
                  <a:cubicBezTo>
                    <a:pt x="1030" y="65"/>
                    <a:pt x="1030" y="65"/>
                    <a:pt x="1030" y="65"/>
                  </a:cubicBezTo>
                  <a:cubicBezTo>
                    <a:pt x="1030" y="202"/>
                    <a:pt x="1030" y="202"/>
                    <a:pt x="1030" y="202"/>
                  </a:cubicBezTo>
                  <a:cubicBezTo>
                    <a:pt x="969" y="202"/>
                    <a:pt x="969" y="202"/>
                    <a:pt x="969" y="202"/>
                  </a:cubicBezTo>
                  <a:cubicBezTo>
                    <a:pt x="969" y="65"/>
                    <a:pt x="969" y="65"/>
                    <a:pt x="969" y="65"/>
                  </a:cubicBezTo>
                  <a:cubicBezTo>
                    <a:pt x="866" y="65"/>
                    <a:pt x="866" y="65"/>
                    <a:pt x="866" y="65"/>
                  </a:cubicBezTo>
                  <a:lnTo>
                    <a:pt x="866" y="19"/>
                  </a:lnTo>
                  <a:close/>
                  <a:moveTo>
                    <a:pt x="1169" y="19"/>
                  </a:moveTo>
                  <a:cubicBezTo>
                    <a:pt x="1230" y="19"/>
                    <a:pt x="1230" y="19"/>
                    <a:pt x="1230" y="19"/>
                  </a:cubicBezTo>
                  <a:cubicBezTo>
                    <a:pt x="1230" y="202"/>
                    <a:pt x="1230" y="202"/>
                    <a:pt x="1230" y="202"/>
                  </a:cubicBezTo>
                  <a:cubicBezTo>
                    <a:pt x="1169" y="202"/>
                    <a:pt x="1169" y="202"/>
                    <a:pt x="1169" y="202"/>
                  </a:cubicBezTo>
                  <a:lnTo>
                    <a:pt x="1169" y="19"/>
                  </a:lnTo>
                  <a:close/>
                  <a:moveTo>
                    <a:pt x="1416" y="14"/>
                  </a:moveTo>
                  <a:cubicBezTo>
                    <a:pt x="1312" y="14"/>
                    <a:pt x="1265" y="30"/>
                    <a:pt x="1265" y="111"/>
                  </a:cubicBezTo>
                  <a:cubicBezTo>
                    <a:pt x="1265" y="191"/>
                    <a:pt x="1311" y="207"/>
                    <a:pt x="1416" y="207"/>
                  </a:cubicBezTo>
                  <a:cubicBezTo>
                    <a:pt x="1520" y="207"/>
                    <a:pt x="1567" y="191"/>
                    <a:pt x="1567" y="110"/>
                  </a:cubicBezTo>
                  <a:cubicBezTo>
                    <a:pt x="1567" y="30"/>
                    <a:pt x="1520" y="14"/>
                    <a:pt x="1416" y="14"/>
                  </a:cubicBezTo>
                  <a:close/>
                  <a:moveTo>
                    <a:pt x="1416" y="162"/>
                  </a:moveTo>
                  <a:cubicBezTo>
                    <a:pt x="1350" y="162"/>
                    <a:pt x="1332" y="158"/>
                    <a:pt x="1332" y="110"/>
                  </a:cubicBezTo>
                  <a:cubicBezTo>
                    <a:pt x="1332" y="63"/>
                    <a:pt x="1350" y="60"/>
                    <a:pt x="1416" y="60"/>
                  </a:cubicBezTo>
                  <a:cubicBezTo>
                    <a:pt x="1481" y="60"/>
                    <a:pt x="1501" y="63"/>
                    <a:pt x="1501" y="111"/>
                  </a:cubicBezTo>
                  <a:cubicBezTo>
                    <a:pt x="1501" y="158"/>
                    <a:pt x="1483" y="162"/>
                    <a:pt x="1416" y="162"/>
                  </a:cubicBezTo>
                  <a:close/>
                  <a:moveTo>
                    <a:pt x="1585" y="19"/>
                  </a:moveTo>
                  <a:cubicBezTo>
                    <a:pt x="1585" y="19"/>
                    <a:pt x="1585" y="19"/>
                    <a:pt x="1585" y="19"/>
                  </a:cubicBezTo>
                  <a:cubicBezTo>
                    <a:pt x="1588" y="18"/>
                    <a:pt x="1589" y="17"/>
                    <a:pt x="1589" y="15"/>
                  </a:cubicBezTo>
                  <a:cubicBezTo>
                    <a:pt x="1589" y="13"/>
                    <a:pt x="1588" y="11"/>
                    <a:pt x="1587" y="11"/>
                  </a:cubicBezTo>
                  <a:cubicBezTo>
                    <a:pt x="1586" y="10"/>
                    <a:pt x="1585" y="9"/>
                    <a:pt x="1581" y="9"/>
                  </a:cubicBezTo>
                  <a:cubicBezTo>
                    <a:pt x="1578" y="9"/>
                    <a:pt x="1576" y="9"/>
                    <a:pt x="1574" y="10"/>
                  </a:cubicBezTo>
                  <a:cubicBezTo>
                    <a:pt x="1574" y="28"/>
                    <a:pt x="1574" y="28"/>
                    <a:pt x="1574" y="28"/>
                  </a:cubicBezTo>
                  <a:cubicBezTo>
                    <a:pt x="1578" y="28"/>
                    <a:pt x="1578" y="28"/>
                    <a:pt x="1578" y="28"/>
                  </a:cubicBezTo>
                  <a:cubicBezTo>
                    <a:pt x="1578" y="21"/>
                    <a:pt x="1578" y="21"/>
                    <a:pt x="1578" y="21"/>
                  </a:cubicBezTo>
                  <a:cubicBezTo>
                    <a:pt x="1580" y="21"/>
                    <a:pt x="1580" y="21"/>
                    <a:pt x="1580" y="21"/>
                  </a:cubicBezTo>
                  <a:cubicBezTo>
                    <a:pt x="1583" y="21"/>
                    <a:pt x="1584" y="22"/>
                    <a:pt x="1584" y="23"/>
                  </a:cubicBezTo>
                  <a:cubicBezTo>
                    <a:pt x="1585" y="26"/>
                    <a:pt x="1585" y="27"/>
                    <a:pt x="1586" y="28"/>
                  </a:cubicBezTo>
                  <a:cubicBezTo>
                    <a:pt x="1590" y="28"/>
                    <a:pt x="1590" y="28"/>
                    <a:pt x="1590" y="28"/>
                  </a:cubicBezTo>
                  <a:cubicBezTo>
                    <a:pt x="1590" y="27"/>
                    <a:pt x="1589" y="26"/>
                    <a:pt x="1589" y="23"/>
                  </a:cubicBezTo>
                  <a:cubicBezTo>
                    <a:pt x="1588" y="21"/>
                    <a:pt x="1587" y="20"/>
                    <a:pt x="1585" y="19"/>
                  </a:cubicBezTo>
                  <a:close/>
                  <a:moveTo>
                    <a:pt x="1580" y="18"/>
                  </a:moveTo>
                  <a:cubicBezTo>
                    <a:pt x="1579" y="18"/>
                    <a:pt x="1579" y="18"/>
                    <a:pt x="1579" y="18"/>
                  </a:cubicBezTo>
                  <a:cubicBezTo>
                    <a:pt x="1579" y="12"/>
                    <a:pt x="1579" y="12"/>
                    <a:pt x="1579" y="12"/>
                  </a:cubicBezTo>
                  <a:cubicBezTo>
                    <a:pt x="1579" y="12"/>
                    <a:pt x="1580" y="12"/>
                    <a:pt x="1581" y="12"/>
                  </a:cubicBezTo>
                  <a:cubicBezTo>
                    <a:pt x="1583" y="12"/>
                    <a:pt x="1585" y="13"/>
                    <a:pt x="1585" y="15"/>
                  </a:cubicBezTo>
                  <a:cubicBezTo>
                    <a:pt x="1585" y="17"/>
                    <a:pt x="1583" y="18"/>
                    <a:pt x="1580" y="18"/>
                  </a:cubicBezTo>
                  <a:close/>
                  <a:moveTo>
                    <a:pt x="1581" y="0"/>
                  </a:moveTo>
                  <a:cubicBezTo>
                    <a:pt x="1571" y="0"/>
                    <a:pt x="1563" y="8"/>
                    <a:pt x="1563" y="18"/>
                  </a:cubicBezTo>
                  <a:cubicBezTo>
                    <a:pt x="1563" y="29"/>
                    <a:pt x="1571" y="37"/>
                    <a:pt x="1581" y="37"/>
                  </a:cubicBezTo>
                  <a:cubicBezTo>
                    <a:pt x="1592" y="37"/>
                    <a:pt x="1600" y="29"/>
                    <a:pt x="1600" y="18"/>
                  </a:cubicBezTo>
                  <a:cubicBezTo>
                    <a:pt x="1600" y="8"/>
                    <a:pt x="1592" y="0"/>
                    <a:pt x="1581" y="0"/>
                  </a:cubicBezTo>
                  <a:close/>
                  <a:moveTo>
                    <a:pt x="1581" y="33"/>
                  </a:moveTo>
                  <a:cubicBezTo>
                    <a:pt x="1573" y="33"/>
                    <a:pt x="1567" y="26"/>
                    <a:pt x="1567" y="18"/>
                  </a:cubicBezTo>
                  <a:cubicBezTo>
                    <a:pt x="1567" y="10"/>
                    <a:pt x="1573" y="4"/>
                    <a:pt x="1581" y="4"/>
                  </a:cubicBezTo>
                  <a:cubicBezTo>
                    <a:pt x="1589" y="4"/>
                    <a:pt x="1595" y="10"/>
                    <a:pt x="1595" y="19"/>
                  </a:cubicBezTo>
                  <a:cubicBezTo>
                    <a:pt x="1595" y="26"/>
                    <a:pt x="1589" y="33"/>
                    <a:pt x="1581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A3751-0935-4E86-A165-491B3F2D7B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7551" y="516467"/>
            <a:ext cx="10756900" cy="1286933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en-US" sz="4267" b="0" smtClean="0">
                <a:solidFill>
                  <a:srgbClr val="FFFFFF"/>
                </a:solidFill>
                <a:latin typeface="+mj-lt"/>
              </a:defRPr>
            </a:lvl1pPr>
            <a:lvl2pPr>
              <a:defRPr lang="en-US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mtClean="0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C20846-1E50-4F8E-B145-52669B711B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24000" y="1803400"/>
            <a:ext cx="9245600" cy="5054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60798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plash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1216C7-912A-6743-8D6F-645BE0B7A5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75176" y="6519616"/>
            <a:ext cx="937600" cy="249665"/>
            <a:chOff x="118" y="883"/>
            <a:chExt cx="5528" cy="147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B7E6E14-D7AB-E144-8F7C-08C2E0409EC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8" y="883"/>
              <a:ext cx="1469" cy="1472"/>
            </a:xfrm>
            <a:custGeom>
              <a:avLst/>
              <a:gdLst>
                <a:gd name="T0" fmla="*/ 408 w 621"/>
                <a:gd name="T1" fmla="*/ 507 h 620"/>
                <a:gd name="T2" fmla="*/ 445 w 621"/>
                <a:gd name="T3" fmla="*/ 538 h 620"/>
                <a:gd name="T4" fmla="*/ 439 w 621"/>
                <a:gd name="T5" fmla="*/ 593 h 620"/>
                <a:gd name="T6" fmla="*/ 386 w 621"/>
                <a:gd name="T7" fmla="*/ 564 h 620"/>
                <a:gd name="T8" fmla="*/ 575 w 621"/>
                <a:gd name="T9" fmla="*/ 331 h 620"/>
                <a:gd name="T10" fmla="*/ 621 w 621"/>
                <a:gd name="T11" fmla="*/ 321 h 620"/>
                <a:gd name="T12" fmla="*/ 621 w 621"/>
                <a:gd name="T13" fmla="*/ 299 h 620"/>
                <a:gd name="T14" fmla="*/ 575 w 621"/>
                <a:gd name="T15" fmla="*/ 289 h 620"/>
                <a:gd name="T16" fmla="*/ 524 w 621"/>
                <a:gd name="T17" fmla="*/ 257 h 620"/>
                <a:gd name="T18" fmla="*/ 556 w 621"/>
                <a:gd name="T19" fmla="*/ 208 h 620"/>
                <a:gd name="T20" fmla="*/ 583 w 621"/>
                <a:gd name="T21" fmla="*/ 161 h 620"/>
                <a:gd name="T22" fmla="*/ 550 w 621"/>
                <a:gd name="T23" fmla="*/ 198 h 620"/>
                <a:gd name="T24" fmla="*/ 487 w 621"/>
                <a:gd name="T25" fmla="*/ 177 h 620"/>
                <a:gd name="T26" fmla="*/ 528 w 621"/>
                <a:gd name="T27" fmla="*/ 159 h 620"/>
                <a:gd name="T28" fmla="*/ 537 w 621"/>
                <a:gd name="T29" fmla="*/ 98 h 620"/>
                <a:gd name="T30" fmla="*/ 510 w 621"/>
                <a:gd name="T31" fmla="*/ 137 h 620"/>
                <a:gd name="T32" fmla="*/ 454 w 621"/>
                <a:gd name="T33" fmla="*/ 143 h 620"/>
                <a:gd name="T34" fmla="*/ 491 w 621"/>
                <a:gd name="T35" fmla="*/ 116 h 620"/>
                <a:gd name="T36" fmla="*/ 478 w 621"/>
                <a:gd name="T37" fmla="*/ 48 h 620"/>
                <a:gd name="T38" fmla="*/ 416 w 621"/>
                <a:gd name="T39" fmla="*/ 66 h 620"/>
                <a:gd name="T40" fmla="*/ 387 w 621"/>
                <a:gd name="T41" fmla="*/ 104 h 620"/>
                <a:gd name="T42" fmla="*/ 384 w 621"/>
                <a:gd name="T43" fmla="*/ 55 h 620"/>
                <a:gd name="T44" fmla="*/ 365 w 621"/>
                <a:gd name="T45" fmla="*/ 4 h 620"/>
                <a:gd name="T46" fmla="*/ 344 w 621"/>
                <a:gd name="T47" fmla="*/ 47 h 620"/>
                <a:gd name="T48" fmla="*/ 325 w 621"/>
                <a:gd name="T49" fmla="*/ 91 h 620"/>
                <a:gd name="T50" fmla="*/ 319 w 621"/>
                <a:gd name="T51" fmla="*/ 45 h 620"/>
                <a:gd name="T52" fmla="*/ 311 w 621"/>
                <a:gd name="T53" fmla="*/ 0 h 620"/>
                <a:gd name="T54" fmla="*/ 311 w 621"/>
                <a:gd name="T55" fmla="*/ 620 h 620"/>
                <a:gd name="T56" fmla="*/ 317 w 621"/>
                <a:gd name="T57" fmla="*/ 575 h 620"/>
                <a:gd name="T58" fmla="*/ 338 w 621"/>
                <a:gd name="T59" fmla="*/ 619 h 620"/>
                <a:gd name="T60" fmla="*/ 353 w 621"/>
                <a:gd name="T61" fmla="*/ 571 h 620"/>
                <a:gd name="T62" fmla="*/ 331 w 621"/>
                <a:gd name="T63" fmla="*/ 529 h 620"/>
                <a:gd name="T64" fmla="*/ 311 w 621"/>
                <a:gd name="T65" fmla="*/ 484 h 620"/>
                <a:gd name="T66" fmla="*/ 311 w 621"/>
                <a:gd name="T67" fmla="*/ 136 h 620"/>
                <a:gd name="T68" fmla="*/ 409 w 621"/>
                <a:gd name="T69" fmla="*/ 113 h 620"/>
                <a:gd name="T70" fmla="*/ 403 w 621"/>
                <a:gd name="T71" fmla="*/ 162 h 620"/>
                <a:gd name="T72" fmla="*/ 512 w 621"/>
                <a:gd name="T73" fmla="*/ 222 h 620"/>
                <a:gd name="T74" fmla="*/ 477 w 621"/>
                <a:gd name="T75" fmla="*/ 258 h 620"/>
                <a:gd name="T76" fmla="*/ 459 w 621"/>
                <a:gd name="T77" fmla="*/ 402 h 620"/>
                <a:gd name="T78" fmla="*/ 479 w 621"/>
                <a:gd name="T79" fmla="*/ 451 h 620"/>
                <a:gd name="T80" fmla="*/ 504 w 621"/>
                <a:gd name="T81" fmla="*/ 491 h 620"/>
                <a:gd name="T82" fmla="*/ 572 w 621"/>
                <a:gd name="T83" fmla="*/ 478 h 620"/>
                <a:gd name="T84" fmla="*/ 553 w 621"/>
                <a:gd name="T85" fmla="*/ 417 h 620"/>
                <a:gd name="T86" fmla="*/ 518 w 621"/>
                <a:gd name="T87" fmla="*/ 384 h 620"/>
                <a:gd name="T88" fmla="*/ 565 w 621"/>
                <a:gd name="T89" fmla="*/ 385 h 620"/>
                <a:gd name="T90" fmla="*/ 616 w 621"/>
                <a:gd name="T91" fmla="*/ 365 h 620"/>
                <a:gd name="T92" fmla="*/ 574 w 621"/>
                <a:gd name="T93" fmla="*/ 346 h 620"/>
                <a:gd name="T94" fmla="*/ 530 w 621"/>
                <a:gd name="T95" fmla="*/ 328 h 620"/>
                <a:gd name="T96" fmla="*/ 483 w 621"/>
                <a:gd name="T97" fmla="*/ 510 h 620"/>
                <a:gd name="T98" fmla="*/ 430 w 621"/>
                <a:gd name="T99" fmla="*/ 494 h 620"/>
                <a:gd name="T100" fmla="*/ 387 w 621"/>
                <a:gd name="T101" fmla="*/ 467 h 620"/>
                <a:gd name="T102" fmla="*/ 425 w 621"/>
                <a:gd name="T103" fmla="*/ 498 h 620"/>
                <a:gd name="T104" fmla="*/ 477 w 621"/>
                <a:gd name="T105" fmla="*/ 517 h 620"/>
                <a:gd name="T106" fmla="*/ 522 w 621"/>
                <a:gd name="T107" fmla="*/ 538 h 620"/>
                <a:gd name="T108" fmla="*/ 483 w 621"/>
                <a:gd name="T109" fmla="*/ 51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1" h="620">
                  <a:moveTo>
                    <a:pt x="373" y="521"/>
                  </a:moveTo>
                  <a:cubicBezTo>
                    <a:pt x="385" y="517"/>
                    <a:pt x="397" y="512"/>
                    <a:pt x="408" y="507"/>
                  </a:cubicBezTo>
                  <a:cubicBezTo>
                    <a:pt x="431" y="546"/>
                    <a:pt x="431" y="546"/>
                    <a:pt x="431" y="546"/>
                  </a:cubicBezTo>
                  <a:cubicBezTo>
                    <a:pt x="432" y="546"/>
                    <a:pt x="444" y="539"/>
                    <a:pt x="445" y="538"/>
                  </a:cubicBezTo>
                  <a:cubicBezTo>
                    <a:pt x="468" y="577"/>
                    <a:pt x="468" y="577"/>
                    <a:pt x="468" y="577"/>
                  </a:cubicBezTo>
                  <a:cubicBezTo>
                    <a:pt x="459" y="583"/>
                    <a:pt x="449" y="588"/>
                    <a:pt x="439" y="593"/>
                  </a:cubicBezTo>
                  <a:cubicBezTo>
                    <a:pt x="420" y="552"/>
                    <a:pt x="420" y="552"/>
                    <a:pt x="420" y="552"/>
                  </a:cubicBezTo>
                  <a:cubicBezTo>
                    <a:pt x="409" y="557"/>
                    <a:pt x="398" y="561"/>
                    <a:pt x="386" y="564"/>
                  </a:cubicBezTo>
                  <a:lnTo>
                    <a:pt x="373" y="521"/>
                  </a:lnTo>
                  <a:close/>
                  <a:moveTo>
                    <a:pt x="575" y="331"/>
                  </a:moveTo>
                  <a:cubicBezTo>
                    <a:pt x="575" y="328"/>
                    <a:pt x="575" y="324"/>
                    <a:pt x="576" y="320"/>
                  </a:cubicBezTo>
                  <a:cubicBezTo>
                    <a:pt x="621" y="321"/>
                    <a:pt x="621" y="321"/>
                    <a:pt x="621" y="321"/>
                  </a:cubicBezTo>
                  <a:cubicBezTo>
                    <a:pt x="621" y="317"/>
                    <a:pt x="621" y="314"/>
                    <a:pt x="621" y="310"/>
                  </a:cubicBezTo>
                  <a:cubicBezTo>
                    <a:pt x="621" y="306"/>
                    <a:pt x="621" y="303"/>
                    <a:pt x="621" y="299"/>
                  </a:cubicBezTo>
                  <a:cubicBezTo>
                    <a:pt x="576" y="301"/>
                    <a:pt x="576" y="301"/>
                    <a:pt x="576" y="301"/>
                  </a:cubicBezTo>
                  <a:cubicBezTo>
                    <a:pt x="575" y="297"/>
                    <a:pt x="575" y="293"/>
                    <a:pt x="575" y="289"/>
                  </a:cubicBezTo>
                  <a:cubicBezTo>
                    <a:pt x="530" y="292"/>
                    <a:pt x="530" y="292"/>
                    <a:pt x="530" y="292"/>
                  </a:cubicBezTo>
                  <a:cubicBezTo>
                    <a:pt x="529" y="280"/>
                    <a:pt x="527" y="268"/>
                    <a:pt x="524" y="257"/>
                  </a:cubicBezTo>
                  <a:cubicBezTo>
                    <a:pt x="568" y="246"/>
                    <a:pt x="568" y="246"/>
                    <a:pt x="568" y="246"/>
                  </a:cubicBezTo>
                  <a:cubicBezTo>
                    <a:pt x="565" y="233"/>
                    <a:pt x="561" y="220"/>
                    <a:pt x="556" y="208"/>
                  </a:cubicBezTo>
                  <a:cubicBezTo>
                    <a:pt x="597" y="191"/>
                    <a:pt x="597" y="191"/>
                    <a:pt x="597" y="191"/>
                  </a:cubicBezTo>
                  <a:cubicBezTo>
                    <a:pt x="593" y="181"/>
                    <a:pt x="588" y="171"/>
                    <a:pt x="583" y="161"/>
                  </a:cubicBezTo>
                  <a:cubicBezTo>
                    <a:pt x="543" y="183"/>
                    <a:pt x="543" y="183"/>
                    <a:pt x="543" y="183"/>
                  </a:cubicBezTo>
                  <a:cubicBezTo>
                    <a:pt x="545" y="188"/>
                    <a:pt x="548" y="193"/>
                    <a:pt x="550" y="198"/>
                  </a:cubicBezTo>
                  <a:cubicBezTo>
                    <a:pt x="510" y="217"/>
                    <a:pt x="510" y="217"/>
                    <a:pt x="510" y="217"/>
                  </a:cubicBezTo>
                  <a:cubicBezTo>
                    <a:pt x="503" y="202"/>
                    <a:pt x="497" y="190"/>
                    <a:pt x="487" y="177"/>
                  </a:cubicBezTo>
                  <a:cubicBezTo>
                    <a:pt x="522" y="150"/>
                    <a:pt x="522" y="150"/>
                    <a:pt x="522" y="150"/>
                  </a:cubicBezTo>
                  <a:cubicBezTo>
                    <a:pt x="525" y="153"/>
                    <a:pt x="525" y="155"/>
                    <a:pt x="528" y="159"/>
                  </a:cubicBezTo>
                  <a:cubicBezTo>
                    <a:pt x="565" y="133"/>
                    <a:pt x="565" y="133"/>
                    <a:pt x="565" y="133"/>
                  </a:cubicBezTo>
                  <a:cubicBezTo>
                    <a:pt x="557" y="120"/>
                    <a:pt x="547" y="109"/>
                    <a:pt x="537" y="98"/>
                  </a:cubicBezTo>
                  <a:cubicBezTo>
                    <a:pt x="504" y="129"/>
                    <a:pt x="504" y="129"/>
                    <a:pt x="504" y="129"/>
                  </a:cubicBezTo>
                  <a:cubicBezTo>
                    <a:pt x="507" y="133"/>
                    <a:pt x="507" y="133"/>
                    <a:pt x="510" y="137"/>
                  </a:cubicBezTo>
                  <a:cubicBezTo>
                    <a:pt x="476" y="166"/>
                    <a:pt x="476" y="166"/>
                    <a:pt x="476" y="166"/>
                  </a:cubicBezTo>
                  <a:cubicBezTo>
                    <a:pt x="468" y="156"/>
                    <a:pt x="463" y="151"/>
                    <a:pt x="454" y="143"/>
                  </a:cubicBezTo>
                  <a:cubicBezTo>
                    <a:pt x="483" y="109"/>
                    <a:pt x="483" y="109"/>
                    <a:pt x="483" y="109"/>
                  </a:cubicBezTo>
                  <a:cubicBezTo>
                    <a:pt x="486" y="112"/>
                    <a:pt x="488" y="114"/>
                    <a:pt x="491" y="116"/>
                  </a:cubicBezTo>
                  <a:cubicBezTo>
                    <a:pt x="522" y="82"/>
                    <a:pt x="522" y="82"/>
                    <a:pt x="522" y="82"/>
                  </a:cubicBezTo>
                  <a:cubicBezTo>
                    <a:pt x="508" y="70"/>
                    <a:pt x="493" y="58"/>
                    <a:pt x="478" y="48"/>
                  </a:cubicBezTo>
                  <a:cubicBezTo>
                    <a:pt x="453" y="87"/>
                    <a:pt x="453" y="87"/>
                    <a:pt x="453" y="87"/>
                  </a:cubicBezTo>
                  <a:cubicBezTo>
                    <a:pt x="440" y="78"/>
                    <a:pt x="431" y="72"/>
                    <a:pt x="416" y="66"/>
                  </a:cubicBezTo>
                  <a:cubicBezTo>
                    <a:pt x="399" y="108"/>
                    <a:pt x="399" y="108"/>
                    <a:pt x="399" y="108"/>
                  </a:cubicBezTo>
                  <a:cubicBezTo>
                    <a:pt x="397" y="107"/>
                    <a:pt x="389" y="104"/>
                    <a:pt x="387" y="104"/>
                  </a:cubicBezTo>
                  <a:cubicBezTo>
                    <a:pt x="403" y="61"/>
                    <a:pt x="403" y="61"/>
                    <a:pt x="403" y="61"/>
                  </a:cubicBezTo>
                  <a:cubicBezTo>
                    <a:pt x="397" y="59"/>
                    <a:pt x="391" y="57"/>
                    <a:pt x="384" y="55"/>
                  </a:cubicBezTo>
                  <a:cubicBezTo>
                    <a:pt x="397" y="12"/>
                    <a:pt x="397" y="12"/>
                    <a:pt x="397" y="12"/>
                  </a:cubicBezTo>
                  <a:cubicBezTo>
                    <a:pt x="386" y="9"/>
                    <a:pt x="376" y="6"/>
                    <a:pt x="365" y="4"/>
                  </a:cubicBezTo>
                  <a:cubicBezTo>
                    <a:pt x="357" y="49"/>
                    <a:pt x="357" y="49"/>
                    <a:pt x="357" y="49"/>
                  </a:cubicBezTo>
                  <a:cubicBezTo>
                    <a:pt x="353" y="48"/>
                    <a:pt x="348" y="47"/>
                    <a:pt x="344" y="47"/>
                  </a:cubicBezTo>
                  <a:cubicBezTo>
                    <a:pt x="338" y="92"/>
                    <a:pt x="338" y="92"/>
                    <a:pt x="338" y="92"/>
                  </a:cubicBezTo>
                  <a:cubicBezTo>
                    <a:pt x="336" y="91"/>
                    <a:pt x="327" y="91"/>
                    <a:pt x="325" y="91"/>
                  </a:cubicBezTo>
                  <a:cubicBezTo>
                    <a:pt x="329" y="46"/>
                    <a:pt x="329" y="46"/>
                    <a:pt x="329" y="46"/>
                  </a:cubicBezTo>
                  <a:cubicBezTo>
                    <a:pt x="324" y="45"/>
                    <a:pt x="325" y="45"/>
                    <a:pt x="319" y="45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17" y="0"/>
                    <a:pt x="314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14" y="620"/>
                    <a:pt x="315" y="620"/>
                    <a:pt x="318" y="620"/>
                  </a:cubicBezTo>
                  <a:cubicBezTo>
                    <a:pt x="317" y="575"/>
                    <a:pt x="317" y="575"/>
                    <a:pt x="317" y="575"/>
                  </a:cubicBezTo>
                  <a:cubicBezTo>
                    <a:pt x="322" y="575"/>
                    <a:pt x="328" y="575"/>
                    <a:pt x="333" y="574"/>
                  </a:cubicBezTo>
                  <a:cubicBezTo>
                    <a:pt x="338" y="619"/>
                    <a:pt x="338" y="619"/>
                    <a:pt x="338" y="619"/>
                  </a:cubicBezTo>
                  <a:cubicBezTo>
                    <a:pt x="340" y="619"/>
                    <a:pt x="361" y="616"/>
                    <a:pt x="363" y="616"/>
                  </a:cubicBezTo>
                  <a:cubicBezTo>
                    <a:pt x="353" y="571"/>
                    <a:pt x="353" y="571"/>
                    <a:pt x="353" y="571"/>
                  </a:cubicBezTo>
                  <a:cubicBezTo>
                    <a:pt x="352" y="571"/>
                    <a:pt x="341" y="573"/>
                    <a:pt x="335" y="574"/>
                  </a:cubicBezTo>
                  <a:cubicBezTo>
                    <a:pt x="331" y="529"/>
                    <a:pt x="331" y="529"/>
                    <a:pt x="331" y="529"/>
                  </a:cubicBezTo>
                  <a:cubicBezTo>
                    <a:pt x="324" y="529"/>
                    <a:pt x="317" y="530"/>
                    <a:pt x="311" y="530"/>
                  </a:cubicBezTo>
                  <a:cubicBezTo>
                    <a:pt x="311" y="484"/>
                    <a:pt x="311" y="484"/>
                    <a:pt x="311" y="484"/>
                  </a:cubicBezTo>
                  <a:cubicBezTo>
                    <a:pt x="214" y="484"/>
                    <a:pt x="136" y="406"/>
                    <a:pt x="136" y="310"/>
                  </a:cubicBezTo>
                  <a:cubicBezTo>
                    <a:pt x="136" y="214"/>
                    <a:pt x="214" y="136"/>
                    <a:pt x="311" y="136"/>
                  </a:cubicBezTo>
                  <a:cubicBezTo>
                    <a:pt x="338" y="136"/>
                    <a:pt x="364" y="142"/>
                    <a:pt x="388" y="154"/>
                  </a:cubicBezTo>
                  <a:cubicBezTo>
                    <a:pt x="409" y="113"/>
                    <a:pt x="409" y="113"/>
                    <a:pt x="409" y="113"/>
                  </a:cubicBezTo>
                  <a:cubicBezTo>
                    <a:pt x="412" y="115"/>
                    <a:pt x="421" y="121"/>
                    <a:pt x="424" y="122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33" y="181"/>
                    <a:pt x="456" y="208"/>
                    <a:pt x="470" y="240"/>
                  </a:cubicBezTo>
                  <a:cubicBezTo>
                    <a:pt x="512" y="222"/>
                    <a:pt x="512" y="222"/>
                    <a:pt x="512" y="222"/>
                  </a:cubicBezTo>
                  <a:cubicBezTo>
                    <a:pt x="513" y="225"/>
                    <a:pt x="518" y="237"/>
                    <a:pt x="519" y="241"/>
                  </a:cubicBezTo>
                  <a:cubicBezTo>
                    <a:pt x="477" y="258"/>
                    <a:pt x="477" y="258"/>
                    <a:pt x="477" y="258"/>
                  </a:cubicBezTo>
                  <a:cubicBezTo>
                    <a:pt x="482" y="274"/>
                    <a:pt x="485" y="292"/>
                    <a:pt x="485" y="310"/>
                  </a:cubicBezTo>
                  <a:cubicBezTo>
                    <a:pt x="485" y="343"/>
                    <a:pt x="476" y="375"/>
                    <a:pt x="459" y="402"/>
                  </a:cubicBezTo>
                  <a:cubicBezTo>
                    <a:pt x="497" y="426"/>
                    <a:pt x="497" y="426"/>
                    <a:pt x="497" y="426"/>
                  </a:cubicBezTo>
                  <a:cubicBezTo>
                    <a:pt x="491" y="435"/>
                    <a:pt x="486" y="443"/>
                    <a:pt x="479" y="451"/>
                  </a:cubicBezTo>
                  <a:cubicBezTo>
                    <a:pt x="513" y="480"/>
                    <a:pt x="513" y="480"/>
                    <a:pt x="513" y="480"/>
                  </a:cubicBezTo>
                  <a:cubicBezTo>
                    <a:pt x="510" y="484"/>
                    <a:pt x="507" y="487"/>
                    <a:pt x="504" y="491"/>
                  </a:cubicBezTo>
                  <a:cubicBezTo>
                    <a:pt x="537" y="522"/>
                    <a:pt x="537" y="522"/>
                    <a:pt x="537" y="522"/>
                  </a:cubicBezTo>
                  <a:cubicBezTo>
                    <a:pt x="550" y="508"/>
                    <a:pt x="562" y="494"/>
                    <a:pt x="572" y="478"/>
                  </a:cubicBezTo>
                  <a:cubicBezTo>
                    <a:pt x="533" y="454"/>
                    <a:pt x="533" y="454"/>
                    <a:pt x="533" y="454"/>
                  </a:cubicBezTo>
                  <a:cubicBezTo>
                    <a:pt x="541" y="442"/>
                    <a:pt x="548" y="430"/>
                    <a:pt x="553" y="417"/>
                  </a:cubicBezTo>
                  <a:cubicBezTo>
                    <a:pt x="512" y="397"/>
                    <a:pt x="512" y="397"/>
                    <a:pt x="512" y="397"/>
                  </a:cubicBezTo>
                  <a:cubicBezTo>
                    <a:pt x="513" y="395"/>
                    <a:pt x="517" y="386"/>
                    <a:pt x="518" y="384"/>
                  </a:cubicBezTo>
                  <a:cubicBezTo>
                    <a:pt x="561" y="399"/>
                    <a:pt x="561" y="399"/>
                    <a:pt x="561" y="399"/>
                  </a:cubicBezTo>
                  <a:cubicBezTo>
                    <a:pt x="562" y="394"/>
                    <a:pt x="564" y="390"/>
                    <a:pt x="565" y="385"/>
                  </a:cubicBezTo>
                  <a:cubicBezTo>
                    <a:pt x="608" y="398"/>
                    <a:pt x="608" y="398"/>
                    <a:pt x="608" y="398"/>
                  </a:cubicBezTo>
                  <a:cubicBezTo>
                    <a:pt x="612" y="387"/>
                    <a:pt x="614" y="376"/>
                    <a:pt x="616" y="365"/>
                  </a:cubicBezTo>
                  <a:cubicBezTo>
                    <a:pt x="572" y="357"/>
                    <a:pt x="572" y="357"/>
                    <a:pt x="572" y="357"/>
                  </a:cubicBezTo>
                  <a:cubicBezTo>
                    <a:pt x="573" y="352"/>
                    <a:pt x="574" y="351"/>
                    <a:pt x="574" y="346"/>
                  </a:cubicBezTo>
                  <a:cubicBezTo>
                    <a:pt x="529" y="341"/>
                    <a:pt x="529" y="341"/>
                    <a:pt x="529" y="341"/>
                  </a:cubicBezTo>
                  <a:cubicBezTo>
                    <a:pt x="529" y="338"/>
                    <a:pt x="530" y="330"/>
                    <a:pt x="530" y="328"/>
                  </a:cubicBezTo>
                  <a:lnTo>
                    <a:pt x="575" y="331"/>
                  </a:lnTo>
                  <a:close/>
                  <a:moveTo>
                    <a:pt x="483" y="510"/>
                  </a:moveTo>
                  <a:cubicBezTo>
                    <a:pt x="454" y="476"/>
                    <a:pt x="454" y="476"/>
                    <a:pt x="454" y="476"/>
                  </a:cubicBezTo>
                  <a:cubicBezTo>
                    <a:pt x="445" y="484"/>
                    <a:pt x="440" y="488"/>
                    <a:pt x="430" y="494"/>
                  </a:cubicBezTo>
                  <a:cubicBezTo>
                    <a:pt x="406" y="456"/>
                    <a:pt x="406" y="456"/>
                    <a:pt x="406" y="456"/>
                  </a:cubicBezTo>
                  <a:cubicBezTo>
                    <a:pt x="403" y="457"/>
                    <a:pt x="387" y="467"/>
                    <a:pt x="387" y="467"/>
                  </a:cubicBezTo>
                  <a:cubicBezTo>
                    <a:pt x="408" y="507"/>
                    <a:pt x="408" y="507"/>
                    <a:pt x="408" y="507"/>
                  </a:cubicBezTo>
                  <a:cubicBezTo>
                    <a:pt x="408" y="507"/>
                    <a:pt x="425" y="498"/>
                    <a:pt x="425" y="498"/>
                  </a:cubicBezTo>
                  <a:cubicBezTo>
                    <a:pt x="449" y="536"/>
                    <a:pt x="449" y="536"/>
                    <a:pt x="449" y="536"/>
                  </a:cubicBezTo>
                  <a:cubicBezTo>
                    <a:pt x="459" y="531"/>
                    <a:pt x="468" y="524"/>
                    <a:pt x="477" y="517"/>
                  </a:cubicBezTo>
                  <a:cubicBezTo>
                    <a:pt x="505" y="552"/>
                    <a:pt x="505" y="552"/>
                    <a:pt x="505" y="552"/>
                  </a:cubicBezTo>
                  <a:cubicBezTo>
                    <a:pt x="511" y="547"/>
                    <a:pt x="516" y="543"/>
                    <a:pt x="522" y="538"/>
                  </a:cubicBezTo>
                  <a:cubicBezTo>
                    <a:pt x="491" y="504"/>
                    <a:pt x="491" y="504"/>
                    <a:pt x="491" y="504"/>
                  </a:cubicBezTo>
                  <a:cubicBezTo>
                    <a:pt x="488" y="506"/>
                    <a:pt x="486" y="508"/>
                    <a:pt x="483" y="510"/>
                  </a:cubicBezTo>
                  <a:close/>
                </a:path>
              </a:pathLst>
            </a:custGeom>
            <a:solidFill>
              <a:srgbClr val="FF6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B4966EC-2193-F344-AFAF-56A0F443A5F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862" y="1358"/>
              <a:ext cx="3784" cy="491"/>
            </a:xfrm>
            <a:custGeom>
              <a:avLst/>
              <a:gdLst>
                <a:gd name="T0" fmla="*/ 0 w 1600"/>
                <a:gd name="T1" fmla="*/ 202 h 207"/>
                <a:gd name="T2" fmla="*/ 81 w 1600"/>
                <a:gd name="T3" fmla="*/ 175 h 207"/>
                <a:gd name="T4" fmla="*/ 235 w 1600"/>
                <a:gd name="T5" fmla="*/ 202 h 207"/>
                <a:gd name="T6" fmla="*/ 188 w 1600"/>
                <a:gd name="T7" fmla="*/ 18 h 207"/>
                <a:gd name="T8" fmla="*/ 108 w 1600"/>
                <a:gd name="T9" fmla="*/ 131 h 207"/>
                <a:gd name="T10" fmla="*/ 190 w 1600"/>
                <a:gd name="T11" fmla="*/ 131 h 207"/>
                <a:gd name="T12" fmla="*/ 486 w 1600"/>
                <a:gd name="T13" fmla="*/ 19 h 207"/>
                <a:gd name="T14" fmla="*/ 325 w 1600"/>
                <a:gd name="T15" fmla="*/ 202 h 207"/>
                <a:gd name="T16" fmla="*/ 386 w 1600"/>
                <a:gd name="T17" fmla="*/ 158 h 207"/>
                <a:gd name="T18" fmla="*/ 571 w 1600"/>
                <a:gd name="T19" fmla="*/ 89 h 207"/>
                <a:gd name="T20" fmla="*/ 481 w 1600"/>
                <a:gd name="T21" fmla="*/ 116 h 207"/>
                <a:gd name="T22" fmla="*/ 386 w 1600"/>
                <a:gd name="T23" fmla="*/ 65 h 207"/>
                <a:gd name="T24" fmla="*/ 509 w 1600"/>
                <a:gd name="T25" fmla="*/ 90 h 207"/>
                <a:gd name="T26" fmla="*/ 763 w 1600"/>
                <a:gd name="T27" fmla="*/ 19 h 207"/>
                <a:gd name="T28" fmla="*/ 602 w 1600"/>
                <a:gd name="T29" fmla="*/ 202 h 207"/>
                <a:gd name="T30" fmla="*/ 663 w 1600"/>
                <a:gd name="T31" fmla="*/ 158 h 207"/>
                <a:gd name="T32" fmla="*/ 848 w 1600"/>
                <a:gd name="T33" fmla="*/ 89 h 207"/>
                <a:gd name="T34" fmla="*/ 758 w 1600"/>
                <a:gd name="T35" fmla="*/ 116 h 207"/>
                <a:gd name="T36" fmla="*/ 663 w 1600"/>
                <a:gd name="T37" fmla="*/ 65 h 207"/>
                <a:gd name="T38" fmla="*/ 786 w 1600"/>
                <a:gd name="T39" fmla="*/ 90 h 207"/>
                <a:gd name="T40" fmla="*/ 866 w 1600"/>
                <a:gd name="T41" fmla="*/ 19 h 207"/>
                <a:gd name="T42" fmla="*/ 1134 w 1600"/>
                <a:gd name="T43" fmla="*/ 65 h 207"/>
                <a:gd name="T44" fmla="*/ 1030 w 1600"/>
                <a:gd name="T45" fmla="*/ 202 h 207"/>
                <a:gd name="T46" fmla="*/ 969 w 1600"/>
                <a:gd name="T47" fmla="*/ 65 h 207"/>
                <a:gd name="T48" fmla="*/ 866 w 1600"/>
                <a:gd name="T49" fmla="*/ 19 h 207"/>
                <a:gd name="T50" fmla="*/ 1230 w 1600"/>
                <a:gd name="T51" fmla="*/ 19 h 207"/>
                <a:gd name="T52" fmla="*/ 1169 w 1600"/>
                <a:gd name="T53" fmla="*/ 202 h 207"/>
                <a:gd name="T54" fmla="*/ 1416 w 1600"/>
                <a:gd name="T55" fmla="*/ 14 h 207"/>
                <a:gd name="T56" fmla="*/ 1416 w 1600"/>
                <a:gd name="T57" fmla="*/ 207 h 207"/>
                <a:gd name="T58" fmla="*/ 1416 w 1600"/>
                <a:gd name="T59" fmla="*/ 14 h 207"/>
                <a:gd name="T60" fmla="*/ 1332 w 1600"/>
                <a:gd name="T61" fmla="*/ 110 h 207"/>
                <a:gd name="T62" fmla="*/ 1501 w 1600"/>
                <a:gd name="T63" fmla="*/ 111 h 207"/>
                <a:gd name="T64" fmla="*/ 1585 w 1600"/>
                <a:gd name="T65" fmla="*/ 19 h 207"/>
                <a:gd name="T66" fmla="*/ 1589 w 1600"/>
                <a:gd name="T67" fmla="*/ 15 h 207"/>
                <a:gd name="T68" fmla="*/ 1581 w 1600"/>
                <a:gd name="T69" fmla="*/ 9 h 207"/>
                <a:gd name="T70" fmla="*/ 1574 w 1600"/>
                <a:gd name="T71" fmla="*/ 28 h 207"/>
                <a:gd name="T72" fmla="*/ 1578 w 1600"/>
                <a:gd name="T73" fmla="*/ 21 h 207"/>
                <a:gd name="T74" fmla="*/ 1584 w 1600"/>
                <a:gd name="T75" fmla="*/ 23 h 207"/>
                <a:gd name="T76" fmla="*/ 1590 w 1600"/>
                <a:gd name="T77" fmla="*/ 28 h 207"/>
                <a:gd name="T78" fmla="*/ 1585 w 1600"/>
                <a:gd name="T79" fmla="*/ 19 h 207"/>
                <a:gd name="T80" fmla="*/ 1579 w 1600"/>
                <a:gd name="T81" fmla="*/ 18 h 207"/>
                <a:gd name="T82" fmla="*/ 1581 w 1600"/>
                <a:gd name="T83" fmla="*/ 12 h 207"/>
                <a:gd name="T84" fmla="*/ 1580 w 1600"/>
                <a:gd name="T85" fmla="*/ 18 h 207"/>
                <a:gd name="T86" fmla="*/ 1563 w 1600"/>
                <a:gd name="T87" fmla="*/ 18 h 207"/>
                <a:gd name="T88" fmla="*/ 1600 w 1600"/>
                <a:gd name="T89" fmla="*/ 18 h 207"/>
                <a:gd name="T90" fmla="*/ 1581 w 1600"/>
                <a:gd name="T91" fmla="*/ 33 h 207"/>
                <a:gd name="T92" fmla="*/ 1581 w 1600"/>
                <a:gd name="T93" fmla="*/ 4 h 207"/>
                <a:gd name="T94" fmla="*/ 1581 w 1600"/>
                <a:gd name="T95" fmla="*/ 3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00" h="207">
                  <a:moveTo>
                    <a:pt x="115" y="18"/>
                  </a:moveTo>
                  <a:cubicBezTo>
                    <a:pt x="0" y="202"/>
                    <a:pt x="0" y="202"/>
                    <a:pt x="0" y="202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217" y="175"/>
                    <a:pt x="217" y="175"/>
                    <a:pt x="217" y="175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303" y="202"/>
                    <a:pt x="303" y="202"/>
                    <a:pt x="303" y="202"/>
                  </a:cubicBezTo>
                  <a:cubicBezTo>
                    <a:pt x="188" y="18"/>
                    <a:pt x="188" y="18"/>
                    <a:pt x="188" y="18"/>
                  </a:cubicBezTo>
                  <a:lnTo>
                    <a:pt x="115" y="18"/>
                  </a:lnTo>
                  <a:close/>
                  <a:moveTo>
                    <a:pt x="108" y="131"/>
                  </a:moveTo>
                  <a:cubicBezTo>
                    <a:pt x="149" y="65"/>
                    <a:pt x="149" y="65"/>
                    <a:pt x="149" y="65"/>
                  </a:cubicBezTo>
                  <a:cubicBezTo>
                    <a:pt x="190" y="131"/>
                    <a:pt x="190" y="131"/>
                    <a:pt x="190" y="131"/>
                  </a:cubicBezTo>
                  <a:lnTo>
                    <a:pt x="108" y="131"/>
                  </a:lnTo>
                  <a:close/>
                  <a:moveTo>
                    <a:pt x="486" y="19"/>
                  </a:moveTo>
                  <a:cubicBezTo>
                    <a:pt x="325" y="19"/>
                    <a:pt x="325" y="19"/>
                    <a:pt x="325" y="19"/>
                  </a:cubicBezTo>
                  <a:cubicBezTo>
                    <a:pt x="325" y="202"/>
                    <a:pt x="325" y="202"/>
                    <a:pt x="325" y="202"/>
                  </a:cubicBezTo>
                  <a:cubicBezTo>
                    <a:pt x="386" y="202"/>
                    <a:pt x="386" y="202"/>
                    <a:pt x="386" y="202"/>
                  </a:cubicBezTo>
                  <a:cubicBezTo>
                    <a:pt x="386" y="158"/>
                    <a:pt x="386" y="158"/>
                    <a:pt x="386" y="158"/>
                  </a:cubicBezTo>
                  <a:cubicBezTo>
                    <a:pt x="396" y="158"/>
                    <a:pt x="468" y="158"/>
                    <a:pt x="485" y="158"/>
                  </a:cubicBezTo>
                  <a:cubicBezTo>
                    <a:pt x="535" y="158"/>
                    <a:pt x="571" y="146"/>
                    <a:pt x="571" y="89"/>
                  </a:cubicBezTo>
                  <a:cubicBezTo>
                    <a:pt x="571" y="31"/>
                    <a:pt x="535" y="19"/>
                    <a:pt x="486" y="19"/>
                  </a:cubicBezTo>
                  <a:close/>
                  <a:moveTo>
                    <a:pt x="481" y="116"/>
                  </a:moveTo>
                  <a:cubicBezTo>
                    <a:pt x="468" y="116"/>
                    <a:pt x="397" y="116"/>
                    <a:pt x="386" y="116"/>
                  </a:cubicBezTo>
                  <a:cubicBezTo>
                    <a:pt x="386" y="65"/>
                    <a:pt x="386" y="65"/>
                    <a:pt x="386" y="65"/>
                  </a:cubicBezTo>
                  <a:cubicBezTo>
                    <a:pt x="386" y="65"/>
                    <a:pt x="463" y="65"/>
                    <a:pt x="480" y="65"/>
                  </a:cubicBezTo>
                  <a:cubicBezTo>
                    <a:pt x="503" y="65"/>
                    <a:pt x="509" y="71"/>
                    <a:pt x="509" y="90"/>
                  </a:cubicBezTo>
                  <a:cubicBezTo>
                    <a:pt x="509" y="110"/>
                    <a:pt x="503" y="116"/>
                    <a:pt x="481" y="116"/>
                  </a:cubicBezTo>
                  <a:close/>
                  <a:moveTo>
                    <a:pt x="763" y="19"/>
                  </a:moveTo>
                  <a:cubicBezTo>
                    <a:pt x="602" y="19"/>
                    <a:pt x="602" y="19"/>
                    <a:pt x="602" y="19"/>
                  </a:cubicBezTo>
                  <a:cubicBezTo>
                    <a:pt x="602" y="202"/>
                    <a:pt x="602" y="202"/>
                    <a:pt x="602" y="202"/>
                  </a:cubicBezTo>
                  <a:cubicBezTo>
                    <a:pt x="663" y="202"/>
                    <a:pt x="663" y="202"/>
                    <a:pt x="663" y="202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73" y="158"/>
                    <a:pt x="745" y="158"/>
                    <a:pt x="762" y="158"/>
                  </a:cubicBezTo>
                  <a:cubicBezTo>
                    <a:pt x="812" y="158"/>
                    <a:pt x="848" y="146"/>
                    <a:pt x="848" y="89"/>
                  </a:cubicBezTo>
                  <a:cubicBezTo>
                    <a:pt x="848" y="31"/>
                    <a:pt x="812" y="19"/>
                    <a:pt x="763" y="19"/>
                  </a:cubicBezTo>
                  <a:close/>
                  <a:moveTo>
                    <a:pt x="758" y="116"/>
                  </a:moveTo>
                  <a:cubicBezTo>
                    <a:pt x="745" y="116"/>
                    <a:pt x="674" y="116"/>
                    <a:pt x="663" y="116"/>
                  </a:cubicBezTo>
                  <a:cubicBezTo>
                    <a:pt x="663" y="65"/>
                    <a:pt x="663" y="65"/>
                    <a:pt x="663" y="65"/>
                  </a:cubicBezTo>
                  <a:cubicBezTo>
                    <a:pt x="663" y="65"/>
                    <a:pt x="740" y="65"/>
                    <a:pt x="757" y="65"/>
                  </a:cubicBezTo>
                  <a:cubicBezTo>
                    <a:pt x="780" y="65"/>
                    <a:pt x="786" y="71"/>
                    <a:pt x="786" y="90"/>
                  </a:cubicBezTo>
                  <a:cubicBezTo>
                    <a:pt x="786" y="110"/>
                    <a:pt x="780" y="116"/>
                    <a:pt x="758" y="116"/>
                  </a:cubicBezTo>
                  <a:close/>
                  <a:moveTo>
                    <a:pt x="866" y="19"/>
                  </a:moveTo>
                  <a:cubicBezTo>
                    <a:pt x="1134" y="19"/>
                    <a:pt x="1134" y="19"/>
                    <a:pt x="1134" y="19"/>
                  </a:cubicBezTo>
                  <a:cubicBezTo>
                    <a:pt x="1134" y="65"/>
                    <a:pt x="1134" y="65"/>
                    <a:pt x="1134" y="65"/>
                  </a:cubicBezTo>
                  <a:cubicBezTo>
                    <a:pt x="1030" y="65"/>
                    <a:pt x="1030" y="65"/>
                    <a:pt x="1030" y="65"/>
                  </a:cubicBezTo>
                  <a:cubicBezTo>
                    <a:pt x="1030" y="202"/>
                    <a:pt x="1030" y="202"/>
                    <a:pt x="1030" y="202"/>
                  </a:cubicBezTo>
                  <a:cubicBezTo>
                    <a:pt x="969" y="202"/>
                    <a:pt x="969" y="202"/>
                    <a:pt x="969" y="202"/>
                  </a:cubicBezTo>
                  <a:cubicBezTo>
                    <a:pt x="969" y="65"/>
                    <a:pt x="969" y="65"/>
                    <a:pt x="969" y="65"/>
                  </a:cubicBezTo>
                  <a:cubicBezTo>
                    <a:pt x="866" y="65"/>
                    <a:pt x="866" y="65"/>
                    <a:pt x="866" y="65"/>
                  </a:cubicBezTo>
                  <a:lnTo>
                    <a:pt x="866" y="19"/>
                  </a:lnTo>
                  <a:close/>
                  <a:moveTo>
                    <a:pt x="1169" y="19"/>
                  </a:moveTo>
                  <a:cubicBezTo>
                    <a:pt x="1230" y="19"/>
                    <a:pt x="1230" y="19"/>
                    <a:pt x="1230" y="19"/>
                  </a:cubicBezTo>
                  <a:cubicBezTo>
                    <a:pt x="1230" y="202"/>
                    <a:pt x="1230" y="202"/>
                    <a:pt x="1230" y="202"/>
                  </a:cubicBezTo>
                  <a:cubicBezTo>
                    <a:pt x="1169" y="202"/>
                    <a:pt x="1169" y="202"/>
                    <a:pt x="1169" y="202"/>
                  </a:cubicBezTo>
                  <a:lnTo>
                    <a:pt x="1169" y="19"/>
                  </a:lnTo>
                  <a:close/>
                  <a:moveTo>
                    <a:pt x="1416" y="14"/>
                  </a:moveTo>
                  <a:cubicBezTo>
                    <a:pt x="1312" y="14"/>
                    <a:pt x="1265" y="30"/>
                    <a:pt x="1265" y="111"/>
                  </a:cubicBezTo>
                  <a:cubicBezTo>
                    <a:pt x="1265" y="191"/>
                    <a:pt x="1311" y="207"/>
                    <a:pt x="1416" y="207"/>
                  </a:cubicBezTo>
                  <a:cubicBezTo>
                    <a:pt x="1520" y="207"/>
                    <a:pt x="1567" y="191"/>
                    <a:pt x="1567" y="110"/>
                  </a:cubicBezTo>
                  <a:cubicBezTo>
                    <a:pt x="1567" y="30"/>
                    <a:pt x="1520" y="14"/>
                    <a:pt x="1416" y="14"/>
                  </a:cubicBezTo>
                  <a:close/>
                  <a:moveTo>
                    <a:pt x="1416" y="162"/>
                  </a:moveTo>
                  <a:cubicBezTo>
                    <a:pt x="1350" y="162"/>
                    <a:pt x="1332" y="158"/>
                    <a:pt x="1332" y="110"/>
                  </a:cubicBezTo>
                  <a:cubicBezTo>
                    <a:pt x="1332" y="63"/>
                    <a:pt x="1350" y="60"/>
                    <a:pt x="1416" y="60"/>
                  </a:cubicBezTo>
                  <a:cubicBezTo>
                    <a:pt x="1481" y="60"/>
                    <a:pt x="1501" y="63"/>
                    <a:pt x="1501" y="111"/>
                  </a:cubicBezTo>
                  <a:cubicBezTo>
                    <a:pt x="1501" y="158"/>
                    <a:pt x="1483" y="162"/>
                    <a:pt x="1416" y="162"/>
                  </a:cubicBezTo>
                  <a:close/>
                  <a:moveTo>
                    <a:pt x="1585" y="19"/>
                  </a:moveTo>
                  <a:cubicBezTo>
                    <a:pt x="1585" y="19"/>
                    <a:pt x="1585" y="19"/>
                    <a:pt x="1585" y="19"/>
                  </a:cubicBezTo>
                  <a:cubicBezTo>
                    <a:pt x="1588" y="18"/>
                    <a:pt x="1589" y="17"/>
                    <a:pt x="1589" y="15"/>
                  </a:cubicBezTo>
                  <a:cubicBezTo>
                    <a:pt x="1589" y="13"/>
                    <a:pt x="1588" y="11"/>
                    <a:pt x="1587" y="11"/>
                  </a:cubicBezTo>
                  <a:cubicBezTo>
                    <a:pt x="1586" y="10"/>
                    <a:pt x="1585" y="9"/>
                    <a:pt x="1581" y="9"/>
                  </a:cubicBezTo>
                  <a:cubicBezTo>
                    <a:pt x="1578" y="9"/>
                    <a:pt x="1576" y="9"/>
                    <a:pt x="1574" y="10"/>
                  </a:cubicBezTo>
                  <a:cubicBezTo>
                    <a:pt x="1574" y="28"/>
                    <a:pt x="1574" y="28"/>
                    <a:pt x="1574" y="28"/>
                  </a:cubicBezTo>
                  <a:cubicBezTo>
                    <a:pt x="1578" y="28"/>
                    <a:pt x="1578" y="28"/>
                    <a:pt x="1578" y="28"/>
                  </a:cubicBezTo>
                  <a:cubicBezTo>
                    <a:pt x="1578" y="21"/>
                    <a:pt x="1578" y="21"/>
                    <a:pt x="1578" y="21"/>
                  </a:cubicBezTo>
                  <a:cubicBezTo>
                    <a:pt x="1580" y="21"/>
                    <a:pt x="1580" y="21"/>
                    <a:pt x="1580" y="21"/>
                  </a:cubicBezTo>
                  <a:cubicBezTo>
                    <a:pt x="1583" y="21"/>
                    <a:pt x="1584" y="22"/>
                    <a:pt x="1584" y="23"/>
                  </a:cubicBezTo>
                  <a:cubicBezTo>
                    <a:pt x="1585" y="26"/>
                    <a:pt x="1585" y="27"/>
                    <a:pt x="1586" y="28"/>
                  </a:cubicBezTo>
                  <a:cubicBezTo>
                    <a:pt x="1590" y="28"/>
                    <a:pt x="1590" y="28"/>
                    <a:pt x="1590" y="28"/>
                  </a:cubicBezTo>
                  <a:cubicBezTo>
                    <a:pt x="1590" y="27"/>
                    <a:pt x="1589" y="26"/>
                    <a:pt x="1589" y="23"/>
                  </a:cubicBezTo>
                  <a:cubicBezTo>
                    <a:pt x="1588" y="21"/>
                    <a:pt x="1587" y="20"/>
                    <a:pt x="1585" y="19"/>
                  </a:cubicBezTo>
                  <a:close/>
                  <a:moveTo>
                    <a:pt x="1580" y="18"/>
                  </a:moveTo>
                  <a:cubicBezTo>
                    <a:pt x="1579" y="18"/>
                    <a:pt x="1579" y="18"/>
                    <a:pt x="1579" y="18"/>
                  </a:cubicBezTo>
                  <a:cubicBezTo>
                    <a:pt x="1579" y="12"/>
                    <a:pt x="1579" y="12"/>
                    <a:pt x="1579" y="12"/>
                  </a:cubicBezTo>
                  <a:cubicBezTo>
                    <a:pt x="1579" y="12"/>
                    <a:pt x="1580" y="12"/>
                    <a:pt x="1581" y="12"/>
                  </a:cubicBezTo>
                  <a:cubicBezTo>
                    <a:pt x="1583" y="12"/>
                    <a:pt x="1585" y="13"/>
                    <a:pt x="1585" y="15"/>
                  </a:cubicBezTo>
                  <a:cubicBezTo>
                    <a:pt x="1585" y="17"/>
                    <a:pt x="1583" y="18"/>
                    <a:pt x="1580" y="18"/>
                  </a:cubicBezTo>
                  <a:close/>
                  <a:moveTo>
                    <a:pt x="1581" y="0"/>
                  </a:moveTo>
                  <a:cubicBezTo>
                    <a:pt x="1571" y="0"/>
                    <a:pt x="1563" y="8"/>
                    <a:pt x="1563" y="18"/>
                  </a:cubicBezTo>
                  <a:cubicBezTo>
                    <a:pt x="1563" y="29"/>
                    <a:pt x="1571" y="37"/>
                    <a:pt x="1581" y="37"/>
                  </a:cubicBezTo>
                  <a:cubicBezTo>
                    <a:pt x="1592" y="37"/>
                    <a:pt x="1600" y="29"/>
                    <a:pt x="1600" y="18"/>
                  </a:cubicBezTo>
                  <a:cubicBezTo>
                    <a:pt x="1600" y="8"/>
                    <a:pt x="1592" y="0"/>
                    <a:pt x="1581" y="0"/>
                  </a:cubicBezTo>
                  <a:close/>
                  <a:moveTo>
                    <a:pt x="1581" y="33"/>
                  </a:moveTo>
                  <a:cubicBezTo>
                    <a:pt x="1573" y="33"/>
                    <a:pt x="1567" y="26"/>
                    <a:pt x="1567" y="18"/>
                  </a:cubicBezTo>
                  <a:cubicBezTo>
                    <a:pt x="1567" y="10"/>
                    <a:pt x="1573" y="4"/>
                    <a:pt x="1581" y="4"/>
                  </a:cubicBezTo>
                  <a:cubicBezTo>
                    <a:pt x="1589" y="4"/>
                    <a:pt x="1595" y="10"/>
                    <a:pt x="1595" y="19"/>
                  </a:cubicBezTo>
                  <a:cubicBezTo>
                    <a:pt x="1595" y="26"/>
                    <a:pt x="1589" y="33"/>
                    <a:pt x="1581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3E4C6F-B0D6-4B76-8A62-1293718DCB90}"/>
              </a:ext>
            </a:extLst>
          </p:cNvPr>
          <p:cNvSpPr txBox="1"/>
          <p:nvPr/>
        </p:nvSpPr>
        <p:spPr>
          <a:xfrm>
            <a:off x="5784851" y="1193801"/>
            <a:ext cx="111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>
                    <a:alpha val="50000"/>
                  </a:schemeClr>
                </a:solidFill>
              </a:rPr>
              <a:t>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6BA8C-3F38-4B1A-90B7-5C1F6D56B91E}"/>
              </a:ext>
            </a:extLst>
          </p:cNvPr>
          <p:cNvSpPr txBox="1"/>
          <p:nvPr/>
        </p:nvSpPr>
        <p:spPr>
          <a:xfrm>
            <a:off x="10871200" y="3429001"/>
            <a:ext cx="111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>
                    <a:alpha val="50000"/>
                  </a:schemeClr>
                </a:solidFill>
              </a:rPr>
              <a:t>”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9F11767-2985-41BA-8703-50352AF4FD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43651" y="1600200"/>
            <a:ext cx="5137149" cy="2448984"/>
          </a:xfrm>
        </p:spPr>
        <p:txBody>
          <a:bodyPr vert="horz" lIns="0" tIns="0" rIns="0" bIns="0" rtlCol="0" anchor="t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4267" smtClean="0">
                <a:solidFill>
                  <a:srgbClr val="FFFFFF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marL="365751" lvl="0" indent="-365751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AD674-C147-471E-A48A-AD7A2D4CD2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990600"/>
            <a:ext cx="5384800" cy="5867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77644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ges Splash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1216C7-912A-6743-8D6F-645BE0B7A5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75176" y="6519616"/>
            <a:ext cx="937600" cy="249665"/>
            <a:chOff x="118" y="883"/>
            <a:chExt cx="5528" cy="147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B7E6E14-D7AB-E144-8F7C-08C2E0409EC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8" y="883"/>
              <a:ext cx="1469" cy="1472"/>
            </a:xfrm>
            <a:custGeom>
              <a:avLst/>
              <a:gdLst>
                <a:gd name="T0" fmla="*/ 408 w 621"/>
                <a:gd name="T1" fmla="*/ 507 h 620"/>
                <a:gd name="T2" fmla="*/ 445 w 621"/>
                <a:gd name="T3" fmla="*/ 538 h 620"/>
                <a:gd name="T4" fmla="*/ 439 w 621"/>
                <a:gd name="T5" fmla="*/ 593 h 620"/>
                <a:gd name="T6" fmla="*/ 386 w 621"/>
                <a:gd name="T7" fmla="*/ 564 h 620"/>
                <a:gd name="T8" fmla="*/ 575 w 621"/>
                <a:gd name="T9" fmla="*/ 331 h 620"/>
                <a:gd name="T10" fmla="*/ 621 w 621"/>
                <a:gd name="T11" fmla="*/ 321 h 620"/>
                <a:gd name="T12" fmla="*/ 621 w 621"/>
                <a:gd name="T13" fmla="*/ 299 h 620"/>
                <a:gd name="T14" fmla="*/ 575 w 621"/>
                <a:gd name="T15" fmla="*/ 289 h 620"/>
                <a:gd name="T16" fmla="*/ 524 w 621"/>
                <a:gd name="T17" fmla="*/ 257 h 620"/>
                <a:gd name="T18" fmla="*/ 556 w 621"/>
                <a:gd name="T19" fmla="*/ 208 h 620"/>
                <a:gd name="T20" fmla="*/ 583 w 621"/>
                <a:gd name="T21" fmla="*/ 161 h 620"/>
                <a:gd name="T22" fmla="*/ 550 w 621"/>
                <a:gd name="T23" fmla="*/ 198 h 620"/>
                <a:gd name="T24" fmla="*/ 487 w 621"/>
                <a:gd name="T25" fmla="*/ 177 h 620"/>
                <a:gd name="T26" fmla="*/ 528 w 621"/>
                <a:gd name="T27" fmla="*/ 159 h 620"/>
                <a:gd name="T28" fmla="*/ 537 w 621"/>
                <a:gd name="T29" fmla="*/ 98 h 620"/>
                <a:gd name="T30" fmla="*/ 510 w 621"/>
                <a:gd name="T31" fmla="*/ 137 h 620"/>
                <a:gd name="T32" fmla="*/ 454 w 621"/>
                <a:gd name="T33" fmla="*/ 143 h 620"/>
                <a:gd name="T34" fmla="*/ 491 w 621"/>
                <a:gd name="T35" fmla="*/ 116 h 620"/>
                <a:gd name="T36" fmla="*/ 478 w 621"/>
                <a:gd name="T37" fmla="*/ 48 h 620"/>
                <a:gd name="T38" fmla="*/ 416 w 621"/>
                <a:gd name="T39" fmla="*/ 66 h 620"/>
                <a:gd name="T40" fmla="*/ 387 w 621"/>
                <a:gd name="T41" fmla="*/ 104 h 620"/>
                <a:gd name="T42" fmla="*/ 384 w 621"/>
                <a:gd name="T43" fmla="*/ 55 h 620"/>
                <a:gd name="T44" fmla="*/ 365 w 621"/>
                <a:gd name="T45" fmla="*/ 4 h 620"/>
                <a:gd name="T46" fmla="*/ 344 w 621"/>
                <a:gd name="T47" fmla="*/ 47 h 620"/>
                <a:gd name="T48" fmla="*/ 325 w 621"/>
                <a:gd name="T49" fmla="*/ 91 h 620"/>
                <a:gd name="T50" fmla="*/ 319 w 621"/>
                <a:gd name="T51" fmla="*/ 45 h 620"/>
                <a:gd name="T52" fmla="*/ 311 w 621"/>
                <a:gd name="T53" fmla="*/ 0 h 620"/>
                <a:gd name="T54" fmla="*/ 311 w 621"/>
                <a:gd name="T55" fmla="*/ 620 h 620"/>
                <a:gd name="T56" fmla="*/ 317 w 621"/>
                <a:gd name="T57" fmla="*/ 575 h 620"/>
                <a:gd name="T58" fmla="*/ 338 w 621"/>
                <a:gd name="T59" fmla="*/ 619 h 620"/>
                <a:gd name="T60" fmla="*/ 353 w 621"/>
                <a:gd name="T61" fmla="*/ 571 h 620"/>
                <a:gd name="T62" fmla="*/ 331 w 621"/>
                <a:gd name="T63" fmla="*/ 529 h 620"/>
                <a:gd name="T64" fmla="*/ 311 w 621"/>
                <a:gd name="T65" fmla="*/ 484 h 620"/>
                <a:gd name="T66" fmla="*/ 311 w 621"/>
                <a:gd name="T67" fmla="*/ 136 h 620"/>
                <a:gd name="T68" fmla="*/ 409 w 621"/>
                <a:gd name="T69" fmla="*/ 113 h 620"/>
                <a:gd name="T70" fmla="*/ 403 w 621"/>
                <a:gd name="T71" fmla="*/ 162 h 620"/>
                <a:gd name="T72" fmla="*/ 512 w 621"/>
                <a:gd name="T73" fmla="*/ 222 h 620"/>
                <a:gd name="T74" fmla="*/ 477 w 621"/>
                <a:gd name="T75" fmla="*/ 258 h 620"/>
                <a:gd name="T76" fmla="*/ 459 w 621"/>
                <a:gd name="T77" fmla="*/ 402 h 620"/>
                <a:gd name="T78" fmla="*/ 479 w 621"/>
                <a:gd name="T79" fmla="*/ 451 h 620"/>
                <a:gd name="T80" fmla="*/ 504 w 621"/>
                <a:gd name="T81" fmla="*/ 491 h 620"/>
                <a:gd name="T82" fmla="*/ 572 w 621"/>
                <a:gd name="T83" fmla="*/ 478 h 620"/>
                <a:gd name="T84" fmla="*/ 553 w 621"/>
                <a:gd name="T85" fmla="*/ 417 h 620"/>
                <a:gd name="T86" fmla="*/ 518 w 621"/>
                <a:gd name="T87" fmla="*/ 384 h 620"/>
                <a:gd name="T88" fmla="*/ 565 w 621"/>
                <a:gd name="T89" fmla="*/ 385 h 620"/>
                <a:gd name="T90" fmla="*/ 616 w 621"/>
                <a:gd name="T91" fmla="*/ 365 h 620"/>
                <a:gd name="T92" fmla="*/ 574 w 621"/>
                <a:gd name="T93" fmla="*/ 346 h 620"/>
                <a:gd name="T94" fmla="*/ 530 w 621"/>
                <a:gd name="T95" fmla="*/ 328 h 620"/>
                <a:gd name="T96" fmla="*/ 483 w 621"/>
                <a:gd name="T97" fmla="*/ 510 h 620"/>
                <a:gd name="T98" fmla="*/ 430 w 621"/>
                <a:gd name="T99" fmla="*/ 494 h 620"/>
                <a:gd name="T100" fmla="*/ 387 w 621"/>
                <a:gd name="T101" fmla="*/ 467 h 620"/>
                <a:gd name="T102" fmla="*/ 425 w 621"/>
                <a:gd name="T103" fmla="*/ 498 h 620"/>
                <a:gd name="T104" fmla="*/ 477 w 621"/>
                <a:gd name="T105" fmla="*/ 517 h 620"/>
                <a:gd name="T106" fmla="*/ 522 w 621"/>
                <a:gd name="T107" fmla="*/ 538 h 620"/>
                <a:gd name="T108" fmla="*/ 483 w 621"/>
                <a:gd name="T109" fmla="*/ 51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1" h="620">
                  <a:moveTo>
                    <a:pt x="373" y="521"/>
                  </a:moveTo>
                  <a:cubicBezTo>
                    <a:pt x="385" y="517"/>
                    <a:pt x="397" y="512"/>
                    <a:pt x="408" y="507"/>
                  </a:cubicBezTo>
                  <a:cubicBezTo>
                    <a:pt x="431" y="546"/>
                    <a:pt x="431" y="546"/>
                    <a:pt x="431" y="546"/>
                  </a:cubicBezTo>
                  <a:cubicBezTo>
                    <a:pt x="432" y="546"/>
                    <a:pt x="444" y="539"/>
                    <a:pt x="445" y="538"/>
                  </a:cubicBezTo>
                  <a:cubicBezTo>
                    <a:pt x="468" y="577"/>
                    <a:pt x="468" y="577"/>
                    <a:pt x="468" y="577"/>
                  </a:cubicBezTo>
                  <a:cubicBezTo>
                    <a:pt x="459" y="583"/>
                    <a:pt x="449" y="588"/>
                    <a:pt x="439" y="593"/>
                  </a:cubicBezTo>
                  <a:cubicBezTo>
                    <a:pt x="420" y="552"/>
                    <a:pt x="420" y="552"/>
                    <a:pt x="420" y="552"/>
                  </a:cubicBezTo>
                  <a:cubicBezTo>
                    <a:pt x="409" y="557"/>
                    <a:pt x="398" y="561"/>
                    <a:pt x="386" y="564"/>
                  </a:cubicBezTo>
                  <a:lnTo>
                    <a:pt x="373" y="521"/>
                  </a:lnTo>
                  <a:close/>
                  <a:moveTo>
                    <a:pt x="575" y="331"/>
                  </a:moveTo>
                  <a:cubicBezTo>
                    <a:pt x="575" y="328"/>
                    <a:pt x="575" y="324"/>
                    <a:pt x="576" y="320"/>
                  </a:cubicBezTo>
                  <a:cubicBezTo>
                    <a:pt x="621" y="321"/>
                    <a:pt x="621" y="321"/>
                    <a:pt x="621" y="321"/>
                  </a:cubicBezTo>
                  <a:cubicBezTo>
                    <a:pt x="621" y="317"/>
                    <a:pt x="621" y="314"/>
                    <a:pt x="621" y="310"/>
                  </a:cubicBezTo>
                  <a:cubicBezTo>
                    <a:pt x="621" y="306"/>
                    <a:pt x="621" y="303"/>
                    <a:pt x="621" y="299"/>
                  </a:cubicBezTo>
                  <a:cubicBezTo>
                    <a:pt x="576" y="301"/>
                    <a:pt x="576" y="301"/>
                    <a:pt x="576" y="301"/>
                  </a:cubicBezTo>
                  <a:cubicBezTo>
                    <a:pt x="575" y="297"/>
                    <a:pt x="575" y="293"/>
                    <a:pt x="575" y="289"/>
                  </a:cubicBezTo>
                  <a:cubicBezTo>
                    <a:pt x="530" y="292"/>
                    <a:pt x="530" y="292"/>
                    <a:pt x="530" y="292"/>
                  </a:cubicBezTo>
                  <a:cubicBezTo>
                    <a:pt x="529" y="280"/>
                    <a:pt x="527" y="268"/>
                    <a:pt x="524" y="257"/>
                  </a:cubicBezTo>
                  <a:cubicBezTo>
                    <a:pt x="568" y="246"/>
                    <a:pt x="568" y="246"/>
                    <a:pt x="568" y="246"/>
                  </a:cubicBezTo>
                  <a:cubicBezTo>
                    <a:pt x="565" y="233"/>
                    <a:pt x="561" y="220"/>
                    <a:pt x="556" y="208"/>
                  </a:cubicBezTo>
                  <a:cubicBezTo>
                    <a:pt x="597" y="191"/>
                    <a:pt x="597" y="191"/>
                    <a:pt x="597" y="191"/>
                  </a:cubicBezTo>
                  <a:cubicBezTo>
                    <a:pt x="593" y="181"/>
                    <a:pt x="588" y="171"/>
                    <a:pt x="583" y="161"/>
                  </a:cubicBezTo>
                  <a:cubicBezTo>
                    <a:pt x="543" y="183"/>
                    <a:pt x="543" y="183"/>
                    <a:pt x="543" y="183"/>
                  </a:cubicBezTo>
                  <a:cubicBezTo>
                    <a:pt x="545" y="188"/>
                    <a:pt x="548" y="193"/>
                    <a:pt x="550" y="198"/>
                  </a:cubicBezTo>
                  <a:cubicBezTo>
                    <a:pt x="510" y="217"/>
                    <a:pt x="510" y="217"/>
                    <a:pt x="510" y="217"/>
                  </a:cubicBezTo>
                  <a:cubicBezTo>
                    <a:pt x="503" y="202"/>
                    <a:pt x="497" y="190"/>
                    <a:pt x="487" y="177"/>
                  </a:cubicBezTo>
                  <a:cubicBezTo>
                    <a:pt x="522" y="150"/>
                    <a:pt x="522" y="150"/>
                    <a:pt x="522" y="150"/>
                  </a:cubicBezTo>
                  <a:cubicBezTo>
                    <a:pt x="525" y="153"/>
                    <a:pt x="525" y="155"/>
                    <a:pt x="528" y="159"/>
                  </a:cubicBezTo>
                  <a:cubicBezTo>
                    <a:pt x="565" y="133"/>
                    <a:pt x="565" y="133"/>
                    <a:pt x="565" y="133"/>
                  </a:cubicBezTo>
                  <a:cubicBezTo>
                    <a:pt x="557" y="120"/>
                    <a:pt x="547" y="109"/>
                    <a:pt x="537" y="98"/>
                  </a:cubicBezTo>
                  <a:cubicBezTo>
                    <a:pt x="504" y="129"/>
                    <a:pt x="504" y="129"/>
                    <a:pt x="504" y="129"/>
                  </a:cubicBezTo>
                  <a:cubicBezTo>
                    <a:pt x="507" y="133"/>
                    <a:pt x="507" y="133"/>
                    <a:pt x="510" y="137"/>
                  </a:cubicBezTo>
                  <a:cubicBezTo>
                    <a:pt x="476" y="166"/>
                    <a:pt x="476" y="166"/>
                    <a:pt x="476" y="166"/>
                  </a:cubicBezTo>
                  <a:cubicBezTo>
                    <a:pt x="468" y="156"/>
                    <a:pt x="463" y="151"/>
                    <a:pt x="454" y="143"/>
                  </a:cubicBezTo>
                  <a:cubicBezTo>
                    <a:pt x="483" y="109"/>
                    <a:pt x="483" y="109"/>
                    <a:pt x="483" y="109"/>
                  </a:cubicBezTo>
                  <a:cubicBezTo>
                    <a:pt x="486" y="112"/>
                    <a:pt x="488" y="114"/>
                    <a:pt x="491" y="116"/>
                  </a:cubicBezTo>
                  <a:cubicBezTo>
                    <a:pt x="522" y="82"/>
                    <a:pt x="522" y="82"/>
                    <a:pt x="522" y="82"/>
                  </a:cubicBezTo>
                  <a:cubicBezTo>
                    <a:pt x="508" y="70"/>
                    <a:pt x="493" y="58"/>
                    <a:pt x="478" y="48"/>
                  </a:cubicBezTo>
                  <a:cubicBezTo>
                    <a:pt x="453" y="87"/>
                    <a:pt x="453" y="87"/>
                    <a:pt x="453" y="87"/>
                  </a:cubicBezTo>
                  <a:cubicBezTo>
                    <a:pt x="440" y="78"/>
                    <a:pt x="431" y="72"/>
                    <a:pt x="416" y="66"/>
                  </a:cubicBezTo>
                  <a:cubicBezTo>
                    <a:pt x="399" y="108"/>
                    <a:pt x="399" y="108"/>
                    <a:pt x="399" y="108"/>
                  </a:cubicBezTo>
                  <a:cubicBezTo>
                    <a:pt x="397" y="107"/>
                    <a:pt x="389" y="104"/>
                    <a:pt x="387" y="104"/>
                  </a:cubicBezTo>
                  <a:cubicBezTo>
                    <a:pt x="403" y="61"/>
                    <a:pt x="403" y="61"/>
                    <a:pt x="403" y="61"/>
                  </a:cubicBezTo>
                  <a:cubicBezTo>
                    <a:pt x="397" y="59"/>
                    <a:pt x="391" y="57"/>
                    <a:pt x="384" y="55"/>
                  </a:cubicBezTo>
                  <a:cubicBezTo>
                    <a:pt x="397" y="12"/>
                    <a:pt x="397" y="12"/>
                    <a:pt x="397" y="12"/>
                  </a:cubicBezTo>
                  <a:cubicBezTo>
                    <a:pt x="386" y="9"/>
                    <a:pt x="376" y="6"/>
                    <a:pt x="365" y="4"/>
                  </a:cubicBezTo>
                  <a:cubicBezTo>
                    <a:pt x="357" y="49"/>
                    <a:pt x="357" y="49"/>
                    <a:pt x="357" y="49"/>
                  </a:cubicBezTo>
                  <a:cubicBezTo>
                    <a:pt x="353" y="48"/>
                    <a:pt x="348" y="47"/>
                    <a:pt x="344" y="47"/>
                  </a:cubicBezTo>
                  <a:cubicBezTo>
                    <a:pt x="338" y="92"/>
                    <a:pt x="338" y="92"/>
                    <a:pt x="338" y="92"/>
                  </a:cubicBezTo>
                  <a:cubicBezTo>
                    <a:pt x="336" y="91"/>
                    <a:pt x="327" y="91"/>
                    <a:pt x="325" y="91"/>
                  </a:cubicBezTo>
                  <a:cubicBezTo>
                    <a:pt x="329" y="46"/>
                    <a:pt x="329" y="46"/>
                    <a:pt x="329" y="46"/>
                  </a:cubicBezTo>
                  <a:cubicBezTo>
                    <a:pt x="324" y="45"/>
                    <a:pt x="325" y="45"/>
                    <a:pt x="319" y="45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17" y="0"/>
                    <a:pt x="314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14" y="620"/>
                    <a:pt x="315" y="620"/>
                    <a:pt x="318" y="620"/>
                  </a:cubicBezTo>
                  <a:cubicBezTo>
                    <a:pt x="317" y="575"/>
                    <a:pt x="317" y="575"/>
                    <a:pt x="317" y="575"/>
                  </a:cubicBezTo>
                  <a:cubicBezTo>
                    <a:pt x="322" y="575"/>
                    <a:pt x="328" y="575"/>
                    <a:pt x="333" y="574"/>
                  </a:cubicBezTo>
                  <a:cubicBezTo>
                    <a:pt x="338" y="619"/>
                    <a:pt x="338" y="619"/>
                    <a:pt x="338" y="619"/>
                  </a:cubicBezTo>
                  <a:cubicBezTo>
                    <a:pt x="340" y="619"/>
                    <a:pt x="361" y="616"/>
                    <a:pt x="363" y="616"/>
                  </a:cubicBezTo>
                  <a:cubicBezTo>
                    <a:pt x="353" y="571"/>
                    <a:pt x="353" y="571"/>
                    <a:pt x="353" y="571"/>
                  </a:cubicBezTo>
                  <a:cubicBezTo>
                    <a:pt x="352" y="571"/>
                    <a:pt x="341" y="573"/>
                    <a:pt x="335" y="574"/>
                  </a:cubicBezTo>
                  <a:cubicBezTo>
                    <a:pt x="331" y="529"/>
                    <a:pt x="331" y="529"/>
                    <a:pt x="331" y="529"/>
                  </a:cubicBezTo>
                  <a:cubicBezTo>
                    <a:pt x="324" y="529"/>
                    <a:pt x="317" y="530"/>
                    <a:pt x="311" y="530"/>
                  </a:cubicBezTo>
                  <a:cubicBezTo>
                    <a:pt x="311" y="484"/>
                    <a:pt x="311" y="484"/>
                    <a:pt x="311" y="484"/>
                  </a:cubicBezTo>
                  <a:cubicBezTo>
                    <a:pt x="214" y="484"/>
                    <a:pt x="136" y="406"/>
                    <a:pt x="136" y="310"/>
                  </a:cubicBezTo>
                  <a:cubicBezTo>
                    <a:pt x="136" y="214"/>
                    <a:pt x="214" y="136"/>
                    <a:pt x="311" y="136"/>
                  </a:cubicBezTo>
                  <a:cubicBezTo>
                    <a:pt x="338" y="136"/>
                    <a:pt x="364" y="142"/>
                    <a:pt x="388" y="154"/>
                  </a:cubicBezTo>
                  <a:cubicBezTo>
                    <a:pt x="409" y="113"/>
                    <a:pt x="409" y="113"/>
                    <a:pt x="409" y="113"/>
                  </a:cubicBezTo>
                  <a:cubicBezTo>
                    <a:pt x="412" y="115"/>
                    <a:pt x="421" y="121"/>
                    <a:pt x="424" y="122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33" y="181"/>
                    <a:pt x="456" y="208"/>
                    <a:pt x="470" y="240"/>
                  </a:cubicBezTo>
                  <a:cubicBezTo>
                    <a:pt x="512" y="222"/>
                    <a:pt x="512" y="222"/>
                    <a:pt x="512" y="222"/>
                  </a:cubicBezTo>
                  <a:cubicBezTo>
                    <a:pt x="513" y="225"/>
                    <a:pt x="518" y="237"/>
                    <a:pt x="519" y="241"/>
                  </a:cubicBezTo>
                  <a:cubicBezTo>
                    <a:pt x="477" y="258"/>
                    <a:pt x="477" y="258"/>
                    <a:pt x="477" y="258"/>
                  </a:cubicBezTo>
                  <a:cubicBezTo>
                    <a:pt x="482" y="274"/>
                    <a:pt x="485" y="292"/>
                    <a:pt x="485" y="310"/>
                  </a:cubicBezTo>
                  <a:cubicBezTo>
                    <a:pt x="485" y="343"/>
                    <a:pt x="476" y="375"/>
                    <a:pt x="459" y="402"/>
                  </a:cubicBezTo>
                  <a:cubicBezTo>
                    <a:pt x="497" y="426"/>
                    <a:pt x="497" y="426"/>
                    <a:pt x="497" y="426"/>
                  </a:cubicBezTo>
                  <a:cubicBezTo>
                    <a:pt x="491" y="435"/>
                    <a:pt x="486" y="443"/>
                    <a:pt x="479" y="451"/>
                  </a:cubicBezTo>
                  <a:cubicBezTo>
                    <a:pt x="513" y="480"/>
                    <a:pt x="513" y="480"/>
                    <a:pt x="513" y="480"/>
                  </a:cubicBezTo>
                  <a:cubicBezTo>
                    <a:pt x="510" y="484"/>
                    <a:pt x="507" y="487"/>
                    <a:pt x="504" y="491"/>
                  </a:cubicBezTo>
                  <a:cubicBezTo>
                    <a:pt x="537" y="522"/>
                    <a:pt x="537" y="522"/>
                    <a:pt x="537" y="522"/>
                  </a:cubicBezTo>
                  <a:cubicBezTo>
                    <a:pt x="550" y="508"/>
                    <a:pt x="562" y="494"/>
                    <a:pt x="572" y="478"/>
                  </a:cubicBezTo>
                  <a:cubicBezTo>
                    <a:pt x="533" y="454"/>
                    <a:pt x="533" y="454"/>
                    <a:pt x="533" y="454"/>
                  </a:cubicBezTo>
                  <a:cubicBezTo>
                    <a:pt x="541" y="442"/>
                    <a:pt x="548" y="430"/>
                    <a:pt x="553" y="417"/>
                  </a:cubicBezTo>
                  <a:cubicBezTo>
                    <a:pt x="512" y="397"/>
                    <a:pt x="512" y="397"/>
                    <a:pt x="512" y="397"/>
                  </a:cubicBezTo>
                  <a:cubicBezTo>
                    <a:pt x="513" y="395"/>
                    <a:pt x="517" y="386"/>
                    <a:pt x="518" y="384"/>
                  </a:cubicBezTo>
                  <a:cubicBezTo>
                    <a:pt x="561" y="399"/>
                    <a:pt x="561" y="399"/>
                    <a:pt x="561" y="399"/>
                  </a:cubicBezTo>
                  <a:cubicBezTo>
                    <a:pt x="562" y="394"/>
                    <a:pt x="564" y="390"/>
                    <a:pt x="565" y="385"/>
                  </a:cubicBezTo>
                  <a:cubicBezTo>
                    <a:pt x="608" y="398"/>
                    <a:pt x="608" y="398"/>
                    <a:pt x="608" y="398"/>
                  </a:cubicBezTo>
                  <a:cubicBezTo>
                    <a:pt x="612" y="387"/>
                    <a:pt x="614" y="376"/>
                    <a:pt x="616" y="365"/>
                  </a:cubicBezTo>
                  <a:cubicBezTo>
                    <a:pt x="572" y="357"/>
                    <a:pt x="572" y="357"/>
                    <a:pt x="572" y="357"/>
                  </a:cubicBezTo>
                  <a:cubicBezTo>
                    <a:pt x="573" y="352"/>
                    <a:pt x="574" y="351"/>
                    <a:pt x="574" y="346"/>
                  </a:cubicBezTo>
                  <a:cubicBezTo>
                    <a:pt x="529" y="341"/>
                    <a:pt x="529" y="341"/>
                    <a:pt x="529" y="341"/>
                  </a:cubicBezTo>
                  <a:cubicBezTo>
                    <a:pt x="529" y="338"/>
                    <a:pt x="530" y="330"/>
                    <a:pt x="530" y="328"/>
                  </a:cubicBezTo>
                  <a:lnTo>
                    <a:pt x="575" y="331"/>
                  </a:lnTo>
                  <a:close/>
                  <a:moveTo>
                    <a:pt x="483" y="510"/>
                  </a:moveTo>
                  <a:cubicBezTo>
                    <a:pt x="454" y="476"/>
                    <a:pt x="454" y="476"/>
                    <a:pt x="454" y="476"/>
                  </a:cubicBezTo>
                  <a:cubicBezTo>
                    <a:pt x="445" y="484"/>
                    <a:pt x="440" y="488"/>
                    <a:pt x="430" y="494"/>
                  </a:cubicBezTo>
                  <a:cubicBezTo>
                    <a:pt x="406" y="456"/>
                    <a:pt x="406" y="456"/>
                    <a:pt x="406" y="456"/>
                  </a:cubicBezTo>
                  <a:cubicBezTo>
                    <a:pt x="403" y="457"/>
                    <a:pt x="387" y="467"/>
                    <a:pt x="387" y="467"/>
                  </a:cubicBezTo>
                  <a:cubicBezTo>
                    <a:pt x="408" y="507"/>
                    <a:pt x="408" y="507"/>
                    <a:pt x="408" y="507"/>
                  </a:cubicBezTo>
                  <a:cubicBezTo>
                    <a:pt x="408" y="507"/>
                    <a:pt x="425" y="498"/>
                    <a:pt x="425" y="498"/>
                  </a:cubicBezTo>
                  <a:cubicBezTo>
                    <a:pt x="449" y="536"/>
                    <a:pt x="449" y="536"/>
                    <a:pt x="449" y="536"/>
                  </a:cubicBezTo>
                  <a:cubicBezTo>
                    <a:pt x="459" y="531"/>
                    <a:pt x="468" y="524"/>
                    <a:pt x="477" y="517"/>
                  </a:cubicBezTo>
                  <a:cubicBezTo>
                    <a:pt x="505" y="552"/>
                    <a:pt x="505" y="552"/>
                    <a:pt x="505" y="552"/>
                  </a:cubicBezTo>
                  <a:cubicBezTo>
                    <a:pt x="511" y="547"/>
                    <a:pt x="516" y="543"/>
                    <a:pt x="522" y="538"/>
                  </a:cubicBezTo>
                  <a:cubicBezTo>
                    <a:pt x="491" y="504"/>
                    <a:pt x="491" y="504"/>
                    <a:pt x="491" y="504"/>
                  </a:cubicBezTo>
                  <a:cubicBezTo>
                    <a:pt x="488" y="506"/>
                    <a:pt x="486" y="508"/>
                    <a:pt x="483" y="510"/>
                  </a:cubicBezTo>
                  <a:close/>
                </a:path>
              </a:pathLst>
            </a:custGeom>
            <a:solidFill>
              <a:srgbClr val="FF6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B4966EC-2193-F344-AFAF-56A0F443A5F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862" y="1358"/>
              <a:ext cx="3784" cy="491"/>
            </a:xfrm>
            <a:custGeom>
              <a:avLst/>
              <a:gdLst>
                <a:gd name="T0" fmla="*/ 0 w 1600"/>
                <a:gd name="T1" fmla="*/ 202 h 207"/>
                <a:gd name="T2" fmla="*/ 81 w 1600"/>
                <a:gd name="T3" fmla="*/ 175 h 207"/>
                <a:gd name="T4" fmla="*/ 235 w 1600"/>
                <a:gd name="T5" fmla="*/ 202 h 207"/>
                <a:gd name="T6" fmla="*/ 188 w 1600"/>
                <a:gd name="T7" fmla="*/ 18 h 207"/>
                <a:gd name="T8" fmla="*/ 108 w 1600"/>
                <a:gd name="T9" fmla="*/ 131 h 207"/>
                <a:gd name="T10" fmla="*/ 190 w 1600"/>
                <a:gd name="T11" fmla="*/ 131 h 207"/>
                <a:gd name="T12" fmla="*/ 486 w 1600"/>
                <a:gd name="T13" fmla="*/ 19 h 207"/>
                <a:gd name="T14" fmla="*/ 325 w 1600"/>
                <a:gd name="T15" fmla="*/ 202 h 207"/>
                <a:gd name="T16" fmla="*/ 386 w 1600"/>
                <a:gd name="T17" fmla="*/ 158 h 207"/>
                <a:gd name="T18" fmla="*/ 571 w 1600"/>
                <a:gd name="T19" fmla="*/ 89 h 207"/>
                <a:gd name="T20" fmla="*/ 481 w 1600"/>
                <a:gd name="T21" fmla="*/ 116 h 207"/>
                <a:gd name="T22" fmla="*/ 386 w 1600"/>
                <a:gd name="T23" fmla="*/ 65 h 207"/>
                <a:gd name="T24" fmla="*/ 509 w 1600"/>
                <a:gd name="T25" fmla="*/ 90 h 207"/>
                <a:gd name="T26" fmla="*/ 763 w 1600"/>
                <a:gd name="T27" fmla="*/ 19 h 207"/>
                <a:gd name="T28" fmla="*/ 602 w 1600"/>
                <a:gd name="T29" fmla="*/ 202 h 207"/>
                <a:gd name="T30" fmla="*/ 663 w 1600"/>
                <a:gd name="T31" fmla="*/ 158 h 207"/>
                <a:gd name="T32" fmla="*/ 848 w 1600"/>
                <a:gd name="T33" fmla="*/ 89 h 207"/>
                <a:gd name="T34" fmla="*/ 758 w 1600"/>
                <a:gd name="T35" fmla="*/ 116 h 207"/>
                <a:gd name="T36" fmla="*/ 663 w 1600"/>
                <a:gd name="T37" fmla="*/ 65 h 207"/>
                <a:gd name="T38" fmla="*/ 786 w 1600"/>
                <a:gd name="T39" fmla="*/ 90 h 207"/>
                <a:gd name="T40" fmla="*/ 866 w 1600"/>
                <a:gd name="T41" fmla="*/ 19 h 207"/>
                <a:gd name="T42" fmla="*/ 1134 w 1600"/>
                <a:gd name="T43" fmla="*/ 65 h 207"/>
                <a:gd name="T44" fmla="*/ 1030 w 1600"/>
                <a:gd name="T45" fmla="*/ 202 h 207"/>
                <a:gd name="T46" fmla="*/ 969 w 1600"/>
                <a:gd name="T47" fmla="*/ 65 h 207"/>
                <a:gd name="T48" fmla="*/ 866 w 1600"/>
                <a:gd name="T49" fmla="*/ 19 h 207"/>
                <a:gd name="T50" fmla="*/ 1230 w 1600"/>
                <a:gd name="T51" fmla="*/ 19 h 207"/>
                <a:gd name="T52" fmla="*/ 1169 w 1600"/>
                <a:gd name="T53" fmla="*/ 202 h 207"/>
                <a:gd name="T54" fmla="*/ 1416 w 1600"/>
                <a:gd name="T55" fmla="*/ 14 h 207"/>
                <a:gd name="T56" fmla="*/ 1416 w 1600"/>
                <a:gd name="T57" fmla="*/ 207 h 207"/>
                <a:gd name="T58" fmla="*/ 1416 w 1600"/>
                <a:gd name="T59" fmla="*/ 14 h 207"/>
                <a:gd name="T60" fmla="*/ 1332 w 1600"/>
                <a:gd name="T61" fmla="*/ 110 h 207"/>
                <a:gd name="T62" fmla="*/ 1501 w 1600"/>
                <a:gd name="T63" fmla="*/ 111 h 207"/>
                <a:gd name="T64" fmla="*/ 1585 w 1600"/>
                <a:gd name="T65" fmla="*/ 19 h 207"/>
                <a:gd name="T66" fmla="*/ 1589 w 1600"/>
                <a:gd name="T67" fmla="*/ 15 h 207"/>
                <a:gd name="T68" fmla="*/ 1581 w 1600"/>
                <a:gd name="T69" fmla="*/ 9 h 207"/>
                <a:gd name="T70" fmla="*/ 1574 w 1600"/>
                <a:gd name="T71" fmla="*/ 28 h 207"/>
                <a:gd name="T72" fmla="*/ 1578 w 1600"/>
                <a:gd name="T73" fmla="*/ 21 h 207"/>
                <a:gd name="T74" fmla="*/ 1584 w 1600"/>
                <a:gd name="T75" fmla="*/ 23 h 207"/>
                <a:gd name="T76" fmla="*/ 1590 w 1600"/>
                <a:gd name="T77" fmla="*/ 28 h 207"/>
                <a:gd name="T78" fmla="*/ 1585 w 1600"/>
                <a:gd name="T79" fmla="*/ 19 h 207"/>
                <a:gd name="T80" fmla="*/ 1579 w 1600"/>
                <a:gd name="T81" fmla="*/ 18 h 207"/>
                <a:gd name="T82" fmla="*/ 1581 w 1600"/>
                <a:gd name="T83" fmla="*/ 12 h 207"/>
                <a:gd name="T84" fmla="*/ 1580 w 1600"/>
                <a:gd name="T85" fmla="*/ 18 h 207"/>
                <a:gd name="T86" fmla="*/ 1563 w 1600"/>
                <a:gd name="T87" fmla="*/ 18 h 207"/>
                <a:gd name="T88" fmla="*/ 1600 w 1600"/>
                <a:gd name="T89" fmla="*/ 18 h 207"/>
                <a:gd name="T90" fmla="*/ 1581 w 1600"/>
                <a:gd name="T91" fmla="*/ 33 h 207"/>
                <a:gd name="T92" fmla="*/ 1581 w 1600"/>
                <a:gd name="T93" fmla="*/ 4 h 207"/>
                <a:gd name="T94" fmla="*/ 1581 w 1600"/>
                <a:gd name="T95" fmla="*/ 3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00" h="207">
                  <a:moveTo>
                    <a:pt x="115" y="18"/>
                  </a:moveTo>
                  <a:cubicBezTo>
                    <a:pt x="0" y="202"/>
                    <a:pt x="0" y="202"/>
                    <a:pt x="0" y="202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217" y="175"/>
                    <a:pt x="217" y="175"/>
                    <a:pt x="217" y="175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303" y="202"/>
                    <a:pt x="303" y="202"/>
                    <a:pt x="303" y="202"/>
                  </a:cubicBezTo>
                  <a:cubicBezTo>
                    <a:pt x="188" y="18"/>
                    <a:pt x="188" y="18"/>
                    <a:pt x="188" y="18"/>
                  </a:cubicBezTo>
                  <a:lnTo>
                    <a:pt x="115" y="18"/>
                  </a:lnTo>
                  <a:close/>
                  <a:moveTo>
                    <a:pt x="108" y="131"/>
                  </a:moveTo>
                  <a:cubicBezTo>
                    <a:pt x="149" y="65"/>
                    <a:pt x="149" y="65"/>
                    <a:pt x="149" y="65"/>
                  </a:cubicBezTo>
                  <a:cubicBezTo>
                    <a:pt x="190" y="131"/>
                    <a:pt x="190" y="131"/>
                    <a:pt x="190" y="131"/>
                  </a:cubicBezTo>
                  <a:lnTo>
                    <a:pt x="108" y="131"/>
                  </a:lnTo>
                  <a:close/>
                  <a:moveTo>
                    <a:pt x="486" y="19"/>
                  </a:moveTo>
                  <a:cubicBezTo>
                    <a:pt x="325" y="19"/>
                    <a:pt x="325" y="19"/>
                    <a:pt x="325" y="19"/>
                  </a:cubicBezTo>
                  <a:cubicBezTo>
                    <a:pt x="325" y="202"/>
                    <a:pt x="325" y="202"/>
                    <a:pt x="325" y="202"/>
                  </a:cubicBezTo>
                  <a:cubicBezTo>
                    <a:pt x="386" y="202"/>
                    <a:pt x="386" y="202"/>
                    <a:pt x="386" y="202"/>
                  </a:cubicBezTo>
                  <a:cubicBezTo>
                    <a:pt x="386" y="158"/>
                    <a:pt x="386" y="158"/>
                    <a:pt x="386" y="158"/>
                  </a:cubicBezTo>
                  <a:cubicBezTo>
                    <a:pt x="396" y="158"/>
                    <a:pt x="468" y="158"/>
                    <a:pt x="485" y="158"/>
                  </a:cubicBezTo>
                  <a:cubicBezTo>
                    <a:pt x="535" y="158"/>
                    <a:pt x="571" y="146"/>
                    <a:pt x="571" y="89"/>
                  </a:cubicBezTo>
                  <a:cubicBezTo>
                    <a:pt x="571" y="31"/>
                    <a:pt x="535" y="19"/>
                    <a:pt x="486" y="19"/>
                  </a:cubicBezTo>
                  <a:close/>
                  <a:moveTo>
                    <a:pt x="481" y="116"/>
                  </a:moveTo>
                  <a:cubicBezTo>
                    <a:pt x="468" y="116"/>
                    <a:pt x="397" y="116"/>
                    <a:pt x="386" y="116"/>
                  </a:cubicBezTo>
                  <a:cubicBezTo>
                    <a:pt x="386" y="65"/>
                    <a:pt x="386" y="65"/>
                    <a:pt x="386" y="65"/>
                  </a:cubicBezTo>
                  <a:cubicBezTo>
                    <a:pt x="386" y="65"/>
                    <a:pt x="463" y="65"/>
                    <a:pt x="480" y="65"/>
                  </a:cubicBezTo>
                  <a:cubicBezTo>
                    <a:pt x="503" y="65"/>
                    <a:pt x="509" y="71"/>
                    <a:pt x="509" y="90"/>
                  </a:cubicBezTo>
                  <a:cubicBezTo>
                    <a:pt x="509" y="110"/>
                    <a:pt x="503" y="116"/>
                    <a:pt x="481" y="116"/>
                  </a:cubicBezTo>
                  <a:close/>
                  <a:moveTo>
                    <a:pt x="763" y="19"/>
                  </a:moveTo>
                  <a:cubicBezTo>
                    <a:pt x="602" y="19"/>
                    <a:pt x="602" y="19"/>
                    <a:pt x="602" y="19"/>
                  </a:cubicBezTo>
                  <a:cubicBezTo>
                    <a:pt x="602" y="202"/>
                    <a:pt x="602" y="202"/>
                    <a:pt x="602" y="202"/>
                  </a:cubicBezTo>
                  <a:cubicBezTo>
                    <a:pt x="663" y="202"/>
                    <a:pt x="663" y="202"/>
                    <a:pt x="663" y="202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73" y="158"/>
                    <a:pt x="745" y="158"/>
                    <a:pt x="762" y="158"/>
                  </a:cubicBezTo>
                  <a:cubicBezTo>
                    <a:pt x="812" y="158"/>
                    <a:pt x="848" y="146"/>
                    <a:pt x="848" y="89"/>
                  </a:cubicBezTo>
                  <a:cubicBezTo>
                    <a:pt x="848" y="31"/>
                    <a:pt x="812" y="19"/>
                    <a:pt x="763" y="19"/>
                  </a:cubicBezTo>
                  <a:close/>
                  <a:moveTo>
                    <a:pt x="758" y="116"/>
                  </a:moveTo>
                  <a:cubicBezTo>
                    <a:pt x="745" y="116"/>
                    <a:pt x="674" y="116"/>
                    <a:pt x="663" y="116"/>
                  </a:cubicBezTo>
                  <a:cubicBezTo>
                    <a:pt x="663" y="65"/>
                    <a:pt x="663" y="65"/>
                    <a:pt x="663" y="65"/>
                  </a:cubicBezTo>
                  <a:cubicBezTo>
                    <a:pt x="663" y="65"/>
                    <a:pt x="740" y="65"/>
                    <a:pt x="757" y="65"/>
                  </a:cubicBezTo>
                  <a:cubicBezTo>
                    <a:pt x="780" y="65"/>
                    <a:pt x="786" y="71"/>
                    <a:pt x="786" y="90"/>
                  </a:cubicBezTo>
                  <a:cubicBezTo>
                    <a:pt x="786" y="110"/>
                    <a:pt x="780" y="116"/>
                    <a:pt x="758" y="116"/>
                  </a:cubicBezTo>
                  <a:close/>
                  <a:moveTo>
                    <a:pt x="866" y="19"/>
                  </a:moveTo>
                  <a:cubicBezTo>
                    <a:pt x="1134" y="19"/>
                    <a:pt x="1134" y="19"/>
                    <a:pt x="1134" y="19"/>
                  </a:cubicBezTo>
                  <a:cubicBezTo>
                    <a:pt x="1134" y="65"/>
                    <a:pt x="1134" y="65"/>
                    <a:pt x="1134" y="65"/>
                  </a:cubicBezTo>
                  <a:cubicBezTo>
                    <a:pt x="1030" y="65"/>
                    <a:pt x="1030" y="65"/>
                    <a:pt x="1030" y="65"/>
                  </a:cubicBezTo>
                  <a:cubicBezTo>
                    <a:pt x="1030" y="202"/>
                    <a:pt x="1030" y="202"/>
                    <a:pt x="1030" y="202"/>
                  </a:cubicBezTo>
                  <a:cubicBezTo>
                    <a:pt x="969" y="202"/>
                    <a:pt x="969" y="202"/>
                    <a:pt x="969" y="202"/>
                  </a:cubicBezTo>
                  <a:cubicBezTo>
                    <a:pt x="969" y="65"/>
                    <a:pt x="969" y="65"/>
                    <a:pt x="969" y="65"/>
                  </a:cubicBezTo>
                  <a:cubicBezTo>
                    <a:pt x="866" y="65"/>
                    <a:pt x="866" y="65"/>
                    <a:pt x="866" y="65"/>
                  </a:cubicBezTo>
                  <a:lnTo>
                    <a:pt x="866" y="19"/>
                  </a:lnTo>
                  <a:close/>
                  <a:moveTo>
                    <a:pt x="1169" y="19"/>
                  </a:moveTo>
                  <a:cubicBezTo>
                    <a:pt x="1230" y="19"/>
                    <a:pt x="1230" y="19"/>
                    <a:pt x="1230" y="19"/>
                  </a:cubicBezTo>
                  <a:cubicBezTo>
                    <a:pt x="1230" y="202"/>
                    <a:pt x="1230" y="202"/>
                    <a:pt x="1230" y="202"/>
                  </a:cubicBezTo>
                  <a:cubicBezTo>
                    <a:pt x="1169" y="202"/>
                    <a:pt x="1169" y="202"/>
                    <a:pt x="1169" y="202"/>
                  </a:cubicBezTo>
                  <a:lnTo>
                    <a:pt x="1169" y="19"/>
                  </a:lnTo>
                  <a:close/>
                  <a:moveTo>
                    <a:pt x="1416" y="14"/>
                  </a:moveTo>
                  <a:cubicBezTo>
                    <a:pt x="1312" y="14"/>
                    <a:pt x="1265" y="30"/>
                    <a:pt x="1265" y="111"/>
                  </a:cubicBezTo>
                  <a:cubicBezTo>
                    <a:pt x="1265" y="191"/>
                    <a:pt x="1311" y="207"/>
                    <a:pt x="1416" y="207"/>
                  </a:cubicBezTo>
                  <a:cubicBezTo>
                    <a:pt x="1520" y="207"/>
                    <a:pt x="1567" y="191"/>
                    <a:pt x="1567" y="110"/>
                  </a:cubicBezTo>
                  <a:cubicBezTo>
                    <a:pt x="1567" y="30"/>
                    <a:pt x="1520" y="14"/>
                    <a:pt x="1416" y="14"/>
                  </a:cubicBezTo>
                  <a:close/>
                  <a:moveTo>
                    <a:pt x="1416" y="162"/>
                  </a:moveTo>
                  <a:cubicBezTo>
                    <a:pt x="1350" y="162"/>
                    <a:pt x="1332" y="158"/>
                    <a:pt x="1332" y="110"/>
                  </a:cubicBezTo>
                  <a:cubicBezTo>
                    <a:pt x="1332" y="63"/>
                    <a:pt x="1350" y="60"/>
                    <a:pt x="1416" y="60"/>
                  </a:cubicBezTo>
                  <a:cubicBezTo>
                    <a:pt x="1481" y="60"/>
                    <a:pt x="1501" y="63"/>
                    <a:pt x="1501" y="111"/>
                  </a:cubicBezTo>
                  <a:cubicBezTo>
                    <a:pt x="1501" y="158"/>
                    <a:pt x="1483" y="162"/>
                    <a:pt x="1416" y="162"/>
                  </a:cubicBezTo>
                  <a:close/>
                  <a:moveTo>
                    <a:pt x="1585" y="19"/>
                  </a:moveTo>
                  <a:cubicBezTo>
                    <a:pt x="1585" y="19"/>
                    <a:pt x="1585" y="19"/>
                    <a:pt x="1585" y="19"/>
                  </a:cubicBezTo>
                  <a:cubicBezTo>
                    <a:pt x="1588" y="18"/>
                    <a:pt x="1589" y="17"/>
                    <a:pt x="1589" y="15"/>
                  </a:cubicBezTo>
                  <a:cubicBezTo>
                    <a:pt x="1589" y="13"/>
                    <a:pt x="1588" y="11"/>
                    <a:pt x="1587" y="11"/>
                  </a:cubicBezTo>
                  <a:cubicBezTo>
                    <a:pt x="1586" y="10"/>
                    <a:pt x="1585" y="9"/>
                    <a:pt x="1581" y="9"/>
                  </a:cubicBezTo>
                  <a:cubicBezTo>
                    <a:pt x="1578" y="9"/>
                    <a:pt x="1576" y="9"/>
                    <a:pt x="1574" y="10"/>
                  </a:cubicBezTo>
                  <a:cubicBezTo>
                    <a:pt x="1574" y="28"/>
                    <a:pt x="1574" y="28"/>
                    <a:pt x="1574" y="28"/>
                  </a:cubicBezTo>
                  <a:cubicBezTo>
                    <a:pt x="1578" y="28"/>
                    <a:pt x="1578" y="28"/>
                    <a:pt x="1578" y="28"/>
                  </a:cubicBezTo>
                  <a:cubicBezTo>
                    <a:pt x="1578" y="21"/>
                    <a:pt x="1578" y="21"/>
                    <a:pt x="1578" y="21"/>
                  </a:cubicBezTo>
                  <a:cubicBezTo>
                    <a:pt x="1580" y="21"/>
                    <a:pt x="1580" y="21"/>
                    <a:pt x="1580" y="21"/>
                  </a:cubicBezTo>
                  <a:cubicBezTo>
                    <a:pt x="1583" y="21"/>
                    <a:pt x="1584" y="22"/>
                    <a:pt x="1584" y="23"/>
                  </a:cubicBezTo>
                  <a:cubicBezTo>
                    <a:pt x="1585" y="26"/>
                    <a:pt x="1585" y="27"/>
                    <a:pt x="1586" y="28"/>
                  </a:cubicBezTo>
                  <a:cubicBezTo>
                    <a:pt x="1590" y="28"/>
                    <a:pt x="1590" y="28"/>
                    <a:pt x="1590" y="28"/>
                  </a:cubicBezTo>
                  <a:cubicBezTo>
                    <a:pt x="1590" y="27"/>
                    <a:pt x="1589" y="26"/>
                    <a:pt x="1589" y="23"/>
                  </a:cubicBezTo>
                  <a:cubicBezTo>
                    <a:pt x="1588" y="21"/>
                    <a:pt x="1587" y="20"/>
                    <a:pt x="1585" y="19"/>
                  </a:cubicBezTo>
                  <a:close/>
                  <a:moveTo>
                    <a:pt x="1580" y="18"/>
                  </a:moveTo>
                  <a:cubicBezTo>
                    <a:pt x="1579" y="18"/>
                    <a:pt x="1579" y="18"/>
                    <a:pt x="1579" y="18"/>
                  </a:cubicBezTo>
                  <a:cubicBezTo>
                    <a:pt x="1579" y="12"/>
                    <a:pt x="1579" y="12"/>
                    <a:pt x="1579" y="12"/>
                  </a:cubicBezTo>
                  <a:cubicBezTo>
                    <a:pt x="1579" y="12"/>
                    <a:pt x="1580" y="12"/>
                    <a:pt x="1581" y="12"/>
                  </a:cubicBezTo>
                  <a:cubicBezTo>
                    <a:pt x="1583" y="12"/>
                    <a:pt x="1585" y="13"/>
                    <a:pt x="1585" y="15"/>
                  </a:cubicBezTo>
                  <a:cubicBezTo>
                    <a:pt x="1585" y="17"/>
                    <a:pt x="1583" y="18"/>
                    <a:pt x="1580" y="18"/>
                  </a:cubicBezTo>
                  <a:close/>
                  <a:moveTo>
                    <a:pt x="1581" y="0"/>
                  </a:moveTo>
                  <a:cubicBezTo>
                    <a:pt x="1571" y="0"/>
                    <a:pt x="1563" y="8"/>
                    <a:pt x="1563" y="18"/>
                  </a:cubicBezTo>
                  <a:cubicBezTo>
                    <a:pt x="1563" y="29"/>
                    <a:pt x="1571" y="37"/>
                    <a:pt x="1581" y="37"/>
                  </a:cubicBezTo>
                  <a:cubicBezTo>
                    <a:pt x="1592" y="37"/>
                    <a:pt x="1600" y="29"/>
                    <a:pt x="1600" y="18"/>
                  </a:cubicBezTo>
                  <a:cubicBezTo>
                    <a:pt x="1600" y="8"/>
                    <a:pt x="1592" y="0"/>
                    <a:pt x="1581" y="0"/>
                  </a:cubicBezTo>
                  <a:close/>
                  <a:moveTo>
                    <a:pt x="1581" y="33"/>
                  </a:moveTo>
                  <a:cubicBezTo>
                    <a:pt x="1573" y="33"/>
                    <a:pt x="1567" y="26"/>
                    <a:pt x="1567" y="18"/>
                  </a:cubicBezTo>
                  <a:cubicBezTo>
                    <a:pt x="1567" y="10"/>
                    <a:pt x="1573" y="4"/>
                    <a:pt x="1581" y="4"/>
                  </a:cubicBezTo>
                  <a:cubicBezTo>
                    <a:pt x="1589" y="4"/>
                    <a:pt x="1595" y="10"/>
                    <a:pt x="1595" y="19"/>
                  </a:cubicBezTo>
                  <a:cubicBezTo>
                    <a:pt x="1595" y="26"/>
                    <a:pt x="1589" y="33"/>
                    <a:pt x="1581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5405F600-87D0-4B48-A2C7-FAFEB43C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27" y="1340274"/>
            <a:ext cx="11457148" cy="779540"/>
          </a:xfrm>
        </p:spPr>
        <p:txBody>
          <a:bodyPr wrap="square" anchor="ctr" anchorCtr="0">
            <a:spAutoFit/>
          </a:bodyPr>
          <a:lstStyle>
            <a:lvl1pPr algn="ctr">
              <a:defRPr sz="5333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martArt Placeholder 5">
            <a:extLst>
              <a:ext uri="{FF2B5EF4-FFF2-40B4-BE49-F238E27FC236}">
                <a16:creationId xmlns:a16="http://schemas.microsoft.com/office/drawing/2014/main" id="{407B740A-0323-4C86-9F96-B00C28682F70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609600" y="2215490"/>
            <a:ext cx="10566400" cy="3245511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1308918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961D-25A6-449A-B4EC-F37E56D9B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4A4E5-D4AE-4A84-B077-9BB84F43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AADB-2F6F-460A-97F5-8782FA32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555D-8689-4DBF-B961-0C87C890143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0BE56-015B-42BF-AC74-0374F44F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AAC8F-17F6-4D66-A411-44721396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217D-D794-4C6A-95C2-8B3080428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20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slide left white">
  <p:cSld name="Content slide left white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808037" y="1271751"/>
            <a:ext cx="5076800" cy="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55508" y="578763"/>
            <a:ext cx="9016400" cy="769200"/>
          </a:xfrm>
          <a:prstGeom prst="rect">
            <a:avLst/>
          </a:prstGeom>
        </p:spPr>
        <p:txBody>
          <a:bodyPr spcFirstLastPara="1" wrap="square" lIns="60275" tIns="60275" rIns="60275" bIns="60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883467" y="2071951"/>
            <a:ext cx="5076800" cy="4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T Sans"/>
              <a:buChar char="●"/>
              <a:defRPr b="1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T Sans"/>
              <a:buChar char="○"/>
              <a:defRPr b="1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T Sans"/>
              <a:buChar char="■"/>
              <a:defRPr b="1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T Sans"/>
              <a:buChar char="●"/>
              <a:defRPr b="1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T Sans"/>
              <a:buChar char="○"/>
              <a:defRPr b="1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T Sans"/>
              <a:buChar char="■"/>
              <a:defRPr b="1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T Sans"/>
              <a:buChar char="●"/>
              <a:defRPr b="1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T Sans"/>
              <a:buChar char="○"/>
              <a:defRPr b="1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T Sans"/>
              <a:buChar char="■"/>
              <a:defRPr b="1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51" y="6362026"/>
            <a:ext cx="1563924" cy="407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069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9601" y="1219200"/>
            <a:ext cx="10972803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104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91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rt or graph">
  <p:cSld name="Chart or graph"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11794308" y="6553928"/>
            <a:ext cx="119100" cy="1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T Sans"/>
              <a:buNone/>
              <a:defRPr sz="8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T Sans"/>
              <a:buNone/>
              <a:defRPr sz="8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T Sans"/>
              <a:buNone/>
              <a:defRPr sz="8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T Sans"/>
              <a:buNone/>
              <a:defRPr sz="8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T Sans"/>
              <a:buNone/>
              <a:defRPr sz="8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T Sans"/>
              <a:buNone/>
              <a:defRPr sz="8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T Sans"/>
              <a:buNone/>
              <a:defRPr sz="8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T Sans"/>
              <a:buNone/>
              <a:defRPr sz="8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T Sans"/>
              <a:buNone/>
              <a:defRPr sz="8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7" name="Google Shape;11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50" y="6362026"/>
            <a:ext cx="1563925" cy="4079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753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ody Text White">
  <p:cSld name="Body Text White"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794308" y="6553928"/>
            <a:ext cx="119200" cy="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T Sans"/>
              <a:buNone/>
              <a:defRPr sz="8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T Sans"/>
              <a:buNone/>
              <a:defRPr sz="8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T Sans"/>
              <a:buNone/>
              <a:defRPr sz="8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T Sans"/>
              <a:buNone/>
              <a:defRPr sz="8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T Sans"/>
              <a:buNone/>
              <a:defRPr sz="8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T Sans"/>
              <a:buNone/>
              <a:defRPr sz="8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T Sans"/>
              <a:buNone/>
              <a:defRPr sz="8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T Sans"/>
              <a:buNone/>
              <a:defRPr sz="8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PT Sans"/>
              <a:buNone/>
              <a:defRPr sz="800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1"/>
          </p:nvPr>
        </p:nvSpPr>
        <p:spPr>
          <a:xfrm>
            <a:off x="3551237" y="1271751"/>
            <a:ext cx="5076800" cy="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1652575" y="578763"/>
            <a:ext cx="9016400" cy="769200"/>
          </a:xfrm>
          <a:prstGeom prst="rect">
            <a:avLst/>
          </a:prstGeom>
        </p:spPr>
        <p:txBody>
          <a:bodyPr spcFirstLastPara="1" wrap="square" lIns="60275" tIns="60275" rIns="60275" bIns="602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761056" y="2034851"/>
            <a:ext cx="9488000" cy="2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>
            <a:lvl1pPr marL="609585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T Sans"/>
              <a:buChar char="●"/>
              <a:defRPr b="1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121917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T Sans"/>
              <a:buChar char="○"/>
              <a:defRPr b="1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828754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T Sans"/>
              <a:buChar char="■"/>
              <a:defRPr b="1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2438339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T Sans"/>
              <a:buChar char="●"/>
              <a:defRPr b="1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3047924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T Sans"/>
              <a:buChar char="○"/>
              <a:defRPr b="1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3657509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T Sans"/>
              <a:buChar char="■"/>
              <a:defRPr b="1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4267093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T Sans"/>
              <a:buChar char="●"/>
              <a:defRPr b="1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4876678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T Sans"/>
              <a:buChar char="○"/>
              <a:defRPr b="1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5486263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PT Sans"/>
              <a:buChar char="■"/>
              <a:defRPr b="1">
                <a:solidFill>
                  <a:srgbClr val="3F3F3F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51" y="6362026"/>
            <a:ext cx="1563924" cy="407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989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915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91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slide left blue">
  <p:cSld name="Content slide left blu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808037" y="1271751"/>
            <a:ext cx="5076800" cy="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55508" y="578763"/>
            <a:ext cx="9016400" cy="769200"/>
          </a:xfrm>
          <a:prstGeom prst="rect">
            <a:avLst/>
          </a:prstGeom>
        </p:spPr>
        <p:txBody>
          <a:bodyPr spcFirstLastPara="1" wrap="square" lIns="60275" tIns="60275" rIns="60275" bIns="60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50" y="6362025"/>
            <a:ext cx="1563924" cy="40793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883467" y="2071951"/>
            <a:ext cx="5076800" cy="4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T Sans"/>
              <a:buChar char="●"/>
              <a:defRPr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T Sans"/>
              <a:buChar char="○"/>
              <a:defRPr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T Sans"/>
              <a:buChar char="■"/>
              <a:defRPr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T Sans"/>
              <a:buChar char="●"/>
              <a:defRPr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T Sans"/>
              <a:buChar char="○"/>
              <a:defRPr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T Sans"/>
              <a:buChar char="■"/>
              <a:defRPr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T Sans"/>
              <a:buChar char="●"/>
              <a:defRPr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T Sans"/>
              <a:buChar char="○"/>
              <a:defRPr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T Sans"/>
              <a:buChar char="■"/>
              <a:defRPr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3616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66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91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219200"/>
            <a:ext cx="10972801" cy="495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None/>
              <a:defRPr b="0">
                <a:solidFill>
                  <a:schemeClr val="tx2"/>
                </a:solidFill>
              </a:defRPr>
            </a:lvl2pPr>
            <a:lvl3pPr marL="0" indent="0">
              <a:buNone/>
              <a:defRPr b="0">
                <a:solidFill>
                  <a:schemeClr val="tx2"/>
                </a:solidFill>
              </a:defRPr>
            </a:lvl3pPr>
            <a:lvl4pPr marL="302676" indent="-226478">
              <a:buClrTx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4pPr>
            <a:lvl5pPr marL="685783" indent="-228594">
              <a:buClrTx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00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5860" y="3039230"/>
            <a:ext cx="10920280" cy="779540"/>
          </a:xfrm>
        </p:spPr>
        <p:txBody>
          <a:bodyPr wrap="square" anchor="ctr" anchorCtr="0">
            <a:spAutoFit/>
          </a:bodyPr>
          <a:lstStyle>
            <a:lvl1pPr algn="ctr">
              <a:defRPr sz="5333" b="1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&lt;Section Name Here&gt;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5863" y="4180425"/>
            <a:ext cx="10920276" cy="6709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384933" indent="0">
              <a:buNone/>
              <a:defRPr/>
            </a:lvl2pPr>
            <a:lvl3pPr marL="759284" indent="0">
              <a:buNone/>
              <a:defRPr/>
            </a:lvl3pPr>
            <a:lvl4pPr marL="1139983" indent="0">
              <a:buNone/>
              <a:defRPr/>
            </a:lvl4pPr>
            <a:lvl5pPr marL="1520685" indent="0">
              <a:buNone/>
              <a:defRPr/>
            </a:lvl5pPr>
          </a:lstStyle>
          <a:p>
            <a:pPr lvl="0"/>
            <a:r>
              <a:rPr lang="en-US"/>
              <a:t>&lt;sub head here&gt;</a:t>
            </a:r>
          </a:p>
        </p:txBody>
      </p:sp>
    </p:spTree>
    <p:extLst>
      <p:ext uri="{BB962C8B-B14F-4D97-AF65-F5344CB8AC3E}">
        <p14:creationId xmlns:p14="http://schemas.microsoft.com/office/powerpoint/2010/main" val="398661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759" y="1231900"/>
            <a:ext cx="5340155" cy="4937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6242089" y="1231900"/>
            <a:ext cx="5340153" cy="4937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27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609759" y="1643065"/>
            <a:ext cx="5340155" cy="45291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7"/>
          </p:nvPr>
        </p:nvSpPr>
        <p:spPr>
          <a:xfrm>
            <a:off x="6242089" y="1643065"/>
            <a:ext cx="5340153" cy="45291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599" y="1092201"/>
            <a:ext cx="5340096" cy="4103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42307" y="1092201"/>
            <a:ext cx="5340096" cy="4103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6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242089" y="1231901"/>
            <a:ext cx="5340153" cy="49403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092200"/>
            <a:ext cx="5340096" cy="48768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3200" b="0">
                <a:solidFill>
                  <a:schemeClr val="accent3"/>
                </a:solidFill>
              </a:defRPr>
            </a:lvl1pPr>
            <a:lvl2pPr marL="609123" indent="0">
              <a:buNone/>
              <a:defRPr sz="2700" b="1"/>
            </a:lvl2pPr>
            <a:lvl3pPr marL="1218247" indent="0">
              <a:buNone/>
              <a:defRPr sz="2400" b="1"/>
            </a:lvl3pPr>
            <a:lvl4pPr marL="1827370" indent="0">
              <a:buNone/>
              <a:defRPr sz="2100" b="1"/>
            </a:lvl4pPr>
            <a:lvl5pPr marL="2436490" indent="0">
              <a:buNone/>
              <a:defRPr sz="2100" b="1"/>
            </a:lvl5pPr>
            <a:lvl6pPr marL="3045607" indent="0">
              <a:buNone/>
              <a:defRPr sz="2100" b="1"/>
            </a:lvl6pPr>
            <a:lvl7pPr marL="3654739" indent="0">
              <a:buNone/>
              <a:defRPr sz="2100" b="1"/>
            </a:lvl7pPr>
            <a:lvl8pPr marL="4263856" indent="0">
              <a:buNone/>
              <a:defRPr sz="2100" b="1"/>
            </a:lvl8pPr>
            <a:lvl9pPr marL="487297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609599" y="1722989"/>
            <a:ext cx="5340096" cy="44492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868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242089" y="1231901"/>
            <a:ext cx="5340153" cy="49403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092200"/>
            <a:ext cx="5340096" cy="48768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3200" b="0">
                <a:solidFill>
                  <a:schemeClr val="accent3"/>
                </a:solidFill>
              </a:defRPr>
            </a:lvl1pPr>
            <a:lvl2pPr marL="609123" indent="0">
              <a:buNone/>
              <a:defRPr sz="2700" b="1"/>
            </a:lvl2pPr>
            <a:lvl3pPr marL="1218247" indent="0">
              <a:buNone/>
              <a:defRPr sz="2400" b="1"/>
            </a:lvl3pPr>
            <a:lvl4pPr marL="1827370" indent="0">
              <a:buNone/>
              <a:defRPr sz="2100" b="1"/>
            </a:lvl4pPr>
            <a:lvl5pPr marL="2436490" indent="0">
              <a:buNone/>
              <a:defRPr sz="2100" b="1"/>
            </a:lvl5pPr>
            <a:lvl6pPr marL="3045607" indent="0">
              <a:buNone/>
              <a:defRPr sz="2100" b="1"/>
            </a:lvl6pPr>
            <a:lvl7pPr marL="3654739" indent="0">
              <a:buNone/>
              <a:defRPr sz="2100" b="1"/>
            </a:lvl7pPr>
            <a:lvl8pPr marL="4263856" indent="0">
              <a:buNone/>
              <a:defRPr sz="2100" b="1"/>
            </a:lvl8pPr>
            <a:lvl9pPr marL="487297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09599" y="1722989"/>
            <a:ext cx="5340096" cy="44492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81640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42089" y="1219200"/>
            <a:ext cx="5340153" cy="4953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5684520"/>
            <a:ext cx="5340096" cy="48768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2700" b="0">
                <a:solidFill>
                  <a:schemeClr val="accent3"/>
                </a:solidFill>
              </a:defRPr>
            </a:lvl1pPr>
            <a:lvl2pPr marL="609123" indent="0">
              <a:buNone/>
              <a:defRPr sz="2700" b="1"/>
            </a:lvl2pPr>
            <a:lvl3pPr marL="1218247" indent="0">
              <a:buNone/>
              <a:defRPr sz="2400" b="1"/>
            </a:lvl3pPr>
            <a:lvl4pPr marL="1827370" indent="0">
              <a:buNone/>
              <a:defRPr sz="2100" b="1"/>
            </a:lvl4pPr>
            <a:lvl5pPr marL="2436490" indent="0">
              <a:buNone/>
              <a:defRPr sz="2100" b="1"/>
            </a:lvl5pPr>
            <a:lvl6pPr marL="3045607" indent="0">
              <a:buNone/>
              <a:defRPr sz="2100" b="1"/>
            </a:lvl6pPr>
            <a:lvl7pPr marL="3654739" indent="0">
              <a:buNone/>
              <a:defRPr sz="2100" b="1"/>
            </a:lvl7pPr>
            <a:lvl8pPr marL="4263856" indent="0">
              <a:buNone/>
              <a:defRPr sz="2100" b="1"/>
            </a:lvl8pPr>
            <a:lvl9pPr marL="487297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9600" y="1231903"/>
            <a:ext cx="5340096" cy="4323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4" tIns="60912" rIns="121824" bIns="60912" rtlCol="0" anchor="ctr"/>
          <a:lstStyle/>
          <a:p>
            <a:pPr algn="ctr" defTabSz="1218247" fontAlgn="auto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812807" y="1475323"/>
            <a:ext cx="4933951" cy="38048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3281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>
            <a:grpSpLocks noChangeAspect="1"/>
          </p:cNvGrpSpPr>
          <p:nvPr/>
        </p:nvGrpSpPr>
        <p:grpSpPr bwMode="auto">
          <a:xfrm>
            <a:off x="11075176" y="6519616"/>
            <a:ext cx="937600" cy="249665"/>
            <a:chOff x="118" y="883"/>
            <a:chExt cx="5528" cy="1472"/>
          </a:xfrm>
        </p:grpSpPr>
        <p:sp>
          <p:nvSpPr>
            <p:cNvPr id="19" name="Freeform 5"/>
            <p:cNvSpPr>
              <a:spLocks noChangeAspect="1" noEditPoints="1"/>
            </p:cNvSpPr>
            <p:nvPr/>
          </p:nvSpPr>
          <p:spPr bwMode="auto">
            <a:xfrm>
              <a:off x="118" y="883"/>
              <a:ext cx="1469" cy="1472"/>
            </a:xfrm>
            <a:custGeom>
              <a:avLst/>
              <a:gdLst>
                <a:gd name="T0" fmla="*/ 408 w 621"/>
                <a:gd name="T1" fmla="*/ 507 h 620"/>
                <a:gd name="T2" fmla="*/ 445 w 621"/>
                <a:gd name="T3" fmla="*/ 538 h 620"/>
                <a:gd name="T4" fmla="*/ 439 w 621"/>
                <a:gd name="T5" fmla="*/ 593 h 620"/>
                <a:gd name="T6" fmla="*/ 386 w 621"/>
                <a:gd name="T7" fmla="*/ 564 h 620"/>
                <a:gd name="T8" fmla="*/ 575 w 621"/>
                <a:gd name="T9" fmla="*/ 331 h 620"/>
                <a:gd name="T10" fmla="*/ 621 w 621"/>
                <a:gd name="T11" fmla="*/ 321 h 620"/>
                <a:gd name="T12" fmla="*/ 621 w 621"/>
                <a:gd name="T13" fmla="*/ 299 h 620"/>
                <a:gd name="T14" fmla="*/ 575 w 621"/>
                <a:gd name="T15" fmla="*/ 289 h 620"/>
                <a:gd name="T16" fmla="*/ 524 w 621"/>
                <a:gd name="T17" fmla="*/ 257 h 620"/>
                <a:gd name="T18" fmla="*/ 556 w 621"/>
                <a:gd name="T19" fmla="*/ 208 h 620"/>
                <a:gd name="T20" fmla="*/ 583 w 621"/>
                <a:gd name="T21" fmla="*/ 161 h 620"/>
                <a:gd name="T22" fmla="*/ 550 w 621"/>
                <a:gd name="T23" fmla="*/ 198 h 620"/>
                <a:gd name="T24" fmla="*/ 487 w 621"/>
                <a:gd name="T25" fmla="*/ 177 h 620"/>
                <a:gd name="T26" fmla="*/ 528 w 621"/>
                <a:gd name="T27" fmla="*/ 159 h 620"/>
                <a:gd name="T28" fmla="*/ 537 w 621"/>
                <a:gd name="T29" fmla="*/ 98 h 620"/>
                <a:gd name="T30" fmla="*/ 510 w 621"/>
                <a:gd name="T31" fmla="*/ 137 h 620"/>
                <a:gd name="T32" fmla="*/ 454 w 621"/>
                <a:gd name="T33" fmla="*/ 143 h 620"/>
                <a:gd name="T34" fmla="*/ 491 w 621"/>
                <a:gd name="T35" fmla="*/ 116 h 620"/>
                <a:gd name="T36" fmla="*/ 478 w 621"/>
                <a:gd name="T37" fmla="*/ 48 h 620"/>
                <a:gd name="T38" fmla="*/ 416 w 621"/>
                <a:gd name="T39" fmla="*/ 66 h 620"/>
                <a:gd name="T40" fmla="*/ 387 w 621"/>
                <a:gd name="T41" fmla="*/ 104 h 620"/>
                <a:gd name="T42" fmla="*/ 384 w 621"/>
                <a:gd name="T43" fmla="*/ 55 h 620"/>
                <a:gd name="T44" fmla="*/ 365 w 621"/>
                <a:gd name="T45" fmla="*/ 4 h 620"/>
                <a:gd name="T46" fmla="*/ 344 w 621"/>
                <a:gd name="T47" fmla="*/ 47 h 620"/>
                <a:gd name="T48" fmla="*/ 325 w 621"/>
                <a:gd name="T49" fmla="*/ 91 h 620"/>
                <a:gd name="T50" fmla="*/ 319 w 621"/>
                <a:gd name="T51" fmla="*/ 45 h 620"/>
                <a:gd name="T52" fmla="*/ 311 w 621"/>
                <a:gd name="T53" fmla="*/ 0 h 620"/>
                <a:gd name="T54" fmla="*/ 311 w 621"/>
                <a:gd name="T55" fmla="*/ 620 h 620"/>
                <a:gd name="T56" fmla="*/ 317 w 621"/>
                <a:gd name="T57" fmla="*/ 575 h 620"/>
                <a:gd name="T58" fmla="*/ 338 w 621"/>
                <a:gd name="T59" fmla="*/ 619 h 620"/>
                <a:gd name="T60" fmla="*/ 353 w 621"/>
                <a:gd name="T61" fmla="*/ 571 h 620"/>
                <a:gd name="T62" fmla="*/ 331 w 621"/>
                <a:gd name="T63" fmla="*/ 529 h 620"/>
                <a:gd name="T64" fmla="*/ 311 w 621"/>
                <a:gd name="T65" fmla="*/ 484 h 620"/>
                <a:gd name="T66" fmla="*/ 311 w 621"/>
                <a:gd name="T67" fmla="*/ 136 h 620"/>
                <a:gd name="T68" fmla="*/ 409 w 621"/>
                <a:gd name="T69" fmla="*/ 113 h 620"/>
                <a:gd name="T70" fmla="*/ 403 w 621"/>
                <a:gd name="T71" fmla="*/ 162 h 620"/>
                <a:gd name="T72" fmla="*/ 512 w 621"/>
                <a:gd name="T73" fmla="*/ 222 h 620"/>
                <a:gd name="T74" fmla="*/ 477 w 621"/>
                <a:gd name="T75" fmla="*/ 258 h 620"/>
                <a:gd name="T76" fmla="*/ 459 w 621"/>
                <a:gd name="T77" fmla="*/ 402 h 620"/>
                <a:gd name="T78" fmla="*/ 479 w 621"/>
                <a:gd name="T79" fmla="*/ 451 h 620"/>
                <a:gd name="T80" fmla="*/ 504 w 621"/>
                <a:gd name="T81" fmla="*/ 491 h 620"/>
                <a:gd name="T82" fmla="*/ 572 w 621"/>
                <a:gd name="T83" fmla="*/ 478 h 620"/>
                <a:gd name="T84" fmla="*/ 553 w 621"/>
                <a:gd name="T85" fmla="*/ 417 h 620"/>
                <a:gd name="T86" fmla="*/ 518 w 621"/>
                <a:gd name="T87" fmla="*/ 384 h 620"/>
                <a:gd name="T88" fmla="*/ 565 w 621"/>
                <a:gd name="T89" fmla="*/ 385 h 620"/>
                <a:gd name="T90" fmla="*/ 616 w 621"/>
                <a:gd name="T91" fmla="*/ 365 h 620"/>
                <a:gd name="T92" fmla="*/ 574 w 621"/>
                <a:gd name="T93" fmla="*/ 346 h 620"/>
                <a:gd name="T94" fmla="*/ 530 w 621"/>
                <a:gd name="T95" fmla="*/ 328 h 620"/>
                <a:gd name="T96" fmla="*/ 483 w 621"/>
                <a:gd name="T97" fmla="*/ 510 h 620"/>
                <a:gd name="T98" fmla="*/ 430 w 621"/>
                <a:gd name="T99" fmla="*/ 494 h 620"/>
                <a:gd name="T100" fmla="*/ 387 w 621"/>
                <a:gd name="T101" fmla="*/ 467 h 620"/>
                <a:gd name="T102" fmla="*/ 425 w 621"/>
                <a:gd name="T103" fmla="*/ 498 h 620"/>
                <a:gd name="T104" fmla="*/ 477 w 621"/>
                <a:gd name="T105" fmla="*/ 517 h 620"/>
                <a:gd name="T106" fmla="*/ 522 w 621"/>
                <a:gd name="T107" fmla="*/ 538 h 620"/>
                <a:gd name="T108" fmla="*/ 483 w 621"/>
                <a:gd name="T109" fmla="*/ 51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1" h="620">
                  <a:moveTo>
                    <a:pt x="373" y="521"/>
                  </a:moveTo>
                  <a:cubicBezTo>
                    <a:pt x="385" y="517"/>
                    <a:pt x="397" y="512"/>
                    <a:pt x="408" y="507"/>
                  </a:cubicBezTo>
                  <a:cubicBezTo>
                    <a:pt x="431" y="546"/>
                    <a:pt x="431" y="546"/>
                    <a:pt x="431" y="546"/>
                  </a:cubicBezTo>
                  <a:cubicBezTo>
                    <a:pt x="432" y="546"/>
                    <a:pt x="444" y="539"/>
                    <a:pt x="445" y="538"/>
                  </a:cubicBezTo>
                  <a:cubicBezTo>
                    <a:pt x="468" y="577"/>
                    <a:pt x="468" y="577"/>
                    <a:pt x="468" y="577"/>
                  </a:cubicBezTo>
                  <a:cubicBezTo>
                    <a:pt x="459" y="583"/>
                    <a:pt x="449" y="588"/>
                    <a:pt x="439" y="593"/>
                  </a:cubicBezTo>
                  <a:cubicBezTo>
                    <a:pt x="420" y="552"/>
                    <a:pt x="420" y="552"/>
                    <a:pt x="420" y="552"/>
                  </a:cubicBezTo>
                  <a:cubicBezTo>
                    <a:pt x="409" y="557"/>
                    <a:pt x="398" y="561"/>
                    <a:pt x="386" y="564"/>
                  </a:cubicBezTo>
                  <a:lnTo>
                    <a:pt x="373" y="521"/>
                  </a:lnTo>
                  <a:close/>
                  <a:moveTo>
                    <a:pt x="575" y="331"/>
                  </a:moveTo>
                  <a:cubicBezTo>
                    <a:pt x="575" y="328"/>
                    <a:pt x="575" y="324"/>
                    <a:pt x="576" y="320"/>
                  </a:cubicBezTo>
                  <a:cubicBezTo>
                    <a:pt x="621" y="321"/>
                    <a:pt x="621" y="321"/>
                    <a:pt x="621" y="321"/>
                  </a:cubicBezTo>
                  <a:cubicBezTo>
                    <a:pt x="621" y="317"/>
                    <a:pt x="621" y="314"/>
                    <a:pt x="621" y="310"/>
                  </a:cubicBezTo>
                  <a:cubicBezTo>
                    <a:pt x="621" y="306"/>
                    <a:pt x="621" y="303"/>
                    <a:pt x="621" y="299"/>
                  </a:cubicBezTo>
                  <a:cubicBezTo>
                    <a:pt x="576" y="301"/>
                    <a:pt x="576" y="301"/>
                    <a:pt x="576" y="301"/>
                  </a:cubicBezTo>
                  <a:cubicBezTo>
                    <a:pt x="575" y="297"/>
                    <a:pt x="575" y="293"/>
                    <a:pt x="575" y="289"/>
                  </a:cubicBezTo>
                  <a:cubicBezTo>
                    <a:pt x="530" y="292"/>
                    <a:pt x="530" y="292"/>
                    <a:pt x="530" y="292"/>
                  </a:cubicBezTo>
                  <a:cubicBezTo>
                    <a:pt x="529" y="280"/>
                    <a:pt x="527" y="268"/>
                    <a:pt x="524" y="257"/>
                  </a:cubicBezTo>
                  <a:cubicBezTo>
                    <a:pt x="568" y="246"/>
                    <a:pt x="568" y="246"/>
                    <a:pt x="568" y="246"/>
                  </a:cubicBezTo>
                  <a:cubicBezTo>
                    <a:pt x="565" y="233"/>
                    <a:pt x="561" y="220"/>
                    <a:pt x="556" y="208"/>
                  </a:cubicBezTo>
                  <a:cubicBezTo>
                    <a:pt x="597" y="191"/>
                    <a:pt x="597" y="191"/>
                    <a:pt x="597" y="191"/>
                  </a:cubicBezTo>
                  <a:cubicBezTo>
                    <a:pt x="593" y="181"/>
                    <a:pt x="588" y="171"/>
                    <a:pt x="583" y="161"/>
                  </a:cubicBezTo>
                  <a:cubicBezTo>
                    <a:pt x="543" y="183"/>
                    <a:pt x="543" y="183"/>
                    <a:pt x="543" y="183"/>
                  </a:cubicBezTo>
                  <a:cubicBezTo>
                    <a:pt x="545" y="188"/>
                    <a:pt x="548" y="193"/>
                    <a:pt x="550" y="198"/>
                  </a:cubicBezTo>
                  <a:cubicBezTo>
                    <a:pt x="510" y="217"/>
                    <a:pt x="510" y="217"/>
                    <a:pt x="510" y="217"/>
                  </a:cubicBezTo>
                  <a:cubicBezTo>
                    <a:pt x="503" y="202"/>
                    <a:pt x="497" y="190"/>
                    <a:pt x="487" y="177"/>
                  </a:cubicBezTo>
                  <a:cubicBezTo>
                    <a:pt x="522" y="150"/>
                    <a:pt x="522" y="150"/>
                    <a:pt x="522" y="150"/>
                  </a:cubicBezTo>
                  <a:cubicBezTo>
                    <a:pt x="525" y="153"/>
                    <a:pt x="525" y="155"/>
                    <a:pt x="528" y="159"/>
                  </a:cubicBezTo>
                  <a:cubicBezTo>
                    <a:pt x="565" y="133"/>
                    <a:pt x="565" y="133"/>
                    <a:pt x="565" y="133"/>
                  </a:cubicBezTo>
                  <a:cubicBezTo>
                    <a:pt x="557" y="120"/>
                    <a:pt x="547" y="109"/>
                    <a:pt x="537" y="98"/>
                  </a:cubicBezTo>
                  <a:cubicBezTo>
                    <a:pt x="504" y="129"/>
                    <a:pt x="504" y="129"/>
                    <a:pt x="504" y="129"/>
                  </a:cubicBezTo>
                  <a:cubicBezTo>
                    <a:pt x="507" y="133"/>
                    <a:pt x="507" y="133"/>
                    <a:pt x="510" y="137"/>
                  </a:cubicBezTo>
                  <a:cubicBezTo>
                    <a:pt x="476" y="166"/>
                    <a:pt x="476" y="166"/>
                    <a:pt x="476" y="166"/>
                  </a:cubicBezTo>
                  <a:cubicBezTo>
                    <a:pt x="468" y="156"/>
                    <a:pt x="463" y="151"/>
                    <a:pt x="454" y="143"/>
                  </a:cubicBezTo>
                  <a:cubicBezTo>
                    <a:pt x="483" y="109"/>
                    <a:pt x="483" y="109"/>
                    <a:pt x="483" y="109"/>
                  </a:cubicBezTo>
                  <a:cubicBezTo>
                    <a:pt x="486" y="112"/>
                    <a:pt x="488" y="114"/>
                    <a:pt x="491" y="116"/>
                  </a:cubicBezTo>
                  <a:cubicBezTo>
                    <a:pt x="522" y="82"/>
                    <a:pt x="522" y="82"/>
                    <a:pt x="522" y="82"/>
                  </a:cubicBezTo>
                  <a:cubicBezTo>
                    <a:pt x="508" y="70"/>
                    <a:pt x="493" y="58"/>
                    <a:pt x="478" y="48"/>
                  </a:cubicBezTo>
                  <a:cubicBezTo>
                    <a:pt x="453" y="87"/>
                    <a:pt x="453" y="87"/>
                    <a:pt x="453" y="87"/>
                  </a:cubicBezTo>
                  <a:cubicBezTo>
                    <a:pt x="440" y="78"/>
                    <a:pt x="431" y="72"/>
                    <a:pt x="416" y="66"/>
                  </a:cubicBezTo>
                  <a:cubicBezTo>
                    <a:pt x="399" y="108"/>
                    <a:pt x="399" y="108"/>
                    <a:pt x="399" y="108"/>
                  </a:cubicBezTo>
                  <a:cubicBezTo>
                    <a:pt x="397" y="107"/>
                    <a:pt x="389" y="104"/>
                    <a:pt x="387" y="104"/>
                  </a:cubicBezTo>
                  <a:cubicBezTo>
                    <a:pt x="403" y="61"/>
                    <a:pt x="403" y="61"/>
                    <a:pt x="403" y="61"/>
                  </a:cubicBezTo>
                  <a:cubicBezTo>
                    <a:pt x="397" y="59"/>
                    <a:pt x="391" y="57"/>
                    <a:pt x="384" y="55"/>
                  </a:cubicBezTo>
                  <a:cubicBezTo>
                    <a:pt x="397" y="12"/>
                    <a:pt x="397" y="12"/>
                    <a:pt x="397" y="12"/>
                  </a:cubicBezTo>
                  <a:cubicBezTo>
                    <a:pt x="386" y="9"/>
                    <a:pt x="376" y="6"/>
                    <a:pt x="365" y="4"/>
                  </a:cubicBezTo>
                  <a:cubicBezTo>
                    <a:pt x="357" y="49"/>
                    <a:pt x="357" y="49"/>
                    <a:pt x="357" y="49"/>
                  </a:cubicBezTo>
                  <a:cubicBezTo>
                    <a:pt x="353" y="48"/>
                    <a:pt x="348" y="47"/>
                    <a:pt x="344" y="47"/>
                  </a:cubicBezTo>
                  <a:cubicBezTo>
                    <a:pt x="338" y="92"/>
                    <a:pt x="338" y="92"/>
                    <a:pt x="338" y="92"/>
                  </a:cubicBezTo>
                  <a:cubicBezTo>
                    <a:pt x="336" y="91"/>
                    <a:pt x="327" y="91"/>
                    <a:pt x="325" y="91"/>
                  </a:cubicBezTo>
                  <a:cubicBezTo>
                    <a:pt x="329" y="46"/>
                    <a:pt x="329" y="46"/>
                    <a:pt x="329" y="46"/>
                  </a:cubicBezTo>
                  <a:cubicBezTo>
                    <a:pt x="324" y="45"/>
                    <a:pt x="325" y="45"/>
                    <a:pt x="319" y="45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17" y="0"/>
                    <a:pt x="314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14" y="620"/>
                    <a:pt x="315" y="620"/>
                    <a:pt x="318" y="620"/>
                  </a:cubicBezTo>
                  <a:cubicBezTo>
                    <a:pt x="317" y="575"/>
                    <a:pt x="317" y="575"/>
                    <a:pt x="317" y="575"/>
                  </a:cubicBezTo>
                  <a:cubicBezTo>
                    <a:pt x="322" y="575"/>
                    <a:pt x="328" y="575"/>
                    <a:pt x="333" y="574"/>
                  </a:cubicBezTo>
                  <a:cubicBezTo>
                    <a:pt x="338" y="619"/>
                    <a:pt x="338" y="619"/>
                    <a:pt x="338" y="619"/>
                  </a:cubicBezTo>
                  <a:cubicBezTo>
                    <a:pt x="340" y="619"/>
                    <a:pt x="361" y="616"/>
                    <a:pt x="363" y="616"/>
                  </a:cubicBezTo>
                  <a:cubicBezTo>
                    <a:pt x="353" y="571"/>
                    <a:pt x="353" y="571"/>
                    <a:pt x="353" y="571"/>
                  </a:cubicBezTo>
                  <a:cubicBezTo>
                    <a:pt x="352" y="571"/>
                    <a:pt x="341" y="573"/>
                    <a:pt x="335" y="574"/>
                  </a:cubicBezTo>
                  <a:cubicBezTo>
                    <a:pt x="331" y="529"/>
                    <a:pt x="331" y="529"/>
                    <a:pt x="331" y="529"/>
                  </a:cubicBezTo>
                  <a:cubicBezTo>
                    <a:pt x="324" y="529"/>
                    <a:pt x="317" y="530"/>
                    <a:pt x="311" y="530"/>
                  </a:cubicBezTo>
                  <a:cubicBezTo>
                    <a:pt x="311" y="484"/>
                    <a:pt x="311" y="484"/>
                    <a:pt x="311" y="484"/>
                  </a:cubicBezTo>
                  <a:cubicBezTo>
                    <a:pt x="214" y="484"/>
                    <a:pt x="136" y="406"/>
                    <a:pt x="136" y="310"/>
                  </a:cubicBezTo>
                  <a:cubicBezTo>
                    <a:pt x="136" y="214"/>
                    <a:pt x="214" y="136"/>
                    <a:pt x="311" y="136"/>
                  </a:cubicBezTo>
                  <a:cubicBezTo>
                    <a:pt x="338" y="136"/>
                    <a:pt x="364" y="142"/>
                    <a:pt x="388" y="154"/>
                  </a:cubicBezTo>
                  <a:cubicBezTo>
                    <a:pt x="409" y="113"/>
                    <a:pt x="409" y="113"/>
                    <a:pt x="409" y="113"/>
                  </a:cubicBezTo>
                  <a:cubicBezTo>
                    <a:pt x="412" y="115"/>
                    <a:pt x="421" y="121"/>
                    <a:pt x="424" y="122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33" y="181"/>
                    <a:pt x="456" y="208"/>
                    <a:pt x="470" y="240"/>
                  </a:cubicBezTo>
                  <a:cubicBezTo>
                    <a:pt x="512" y="222"/>
                    <a:pt x="512" y="222"/>
                    <a:pt x="512" y="222"/>
                  </a:cubicBezTo>
                  <a:cubicBezTo>
                    <a:pt x="513" y="225"/>
                    <a:pt x="518" y="237"/>
                    <a:pt x="519" y="241"/>
                  </a:cubicBezTo>
                  <a:cubicBezTo>
                    <a:pt x="477" y="258"/>
                    <a:pt x="477" y="258"/>
                    <a:pt x="477" y="258"/>
                  </a:cubicBezTo>
                  <a:cubicBezTo>
                    <a:pt x="482" y="274"/>
                    <a:pt x="485" y="292"/>
                    <a:pt x="485" y="310"/>
                  </a:cubicBezTo>
                  <a:cubicBezTo>
                    <a:pt x="485" y="343"/>
                    <a:pt x="476" y="375"/>
                    <a:pt x="459" y="402"/>
                  </a:cubicBezTo>
                  <a:cubicBezTo>
                    <a:pt x="497" y="426"/>
                    <a:pt x="497" y="426"/>
                    <a:pt x="497" y="426"/>
                  </a:cubicBezTo>
                  <a:cubicBezTo>
                    <a:pt x="491" y="435"/>
                    <a:pt x="486" y="443"/>
                    <a:pt x="479" y="451"/>
                  </a:cubicBezTo>
                  <a:cubicBezTo>
                    <a:pt x="513" y="480"/>
                    <a:pt x="513" y="480"/>
                    <a:pt x="513" y="480"/>
                  </a:cubicBezTo>
                  <a:cubicBezTo>
                    <a:pt x="510" y="484"/>
                    <a:pt x="507" y="487"/>
                    <a:pt x="504" y="491"/>
                  </a:cubicBezTo>
                  <a:cubicBezTo>
                    <a:pt x="537" y="522"/>
                    <a:pt x="537" y="522"/>
                    <a:pt x="537" y="522"/>
                  </a:cubicBezTo>
                  <a:cubicBezTo>
                    <a:pt x="550" y="508"/>
                    <a:pt x="562" y="494"/>
                    <a:pt x="572" y="478"/>
                  </a:cubicBezTo>
                  <a:cubicBezTo>
                    <a:pt x="533" y="454"/>
                    <a:pt x="533" y="454"/>
                    <a:pt x="533" y="454"/>
                  </a:cubicBezTo>
                  <a:cubicBezTo>
                    <a:pt x="541" y="442"/>
                    <a:pt x="548" y="430"/>
                    <a:pt x="553" y="417"/>
                  </a:cubicBezTo>
                  <a:cubicBezTo>
                    <a:pt x="512" y="397"/>
                    <a:pt x="512" y="397"/>
                    <a:pt x="512" y="397"/>
                  </a:cubicBezTo>
                  <a:cubicBezTo>
                    <a:pt x="513" y="395"/>
                    <a:pt x="517" y="386"/>
                    <a:pt x="518" y="384"/>
                  </a:cubicBezTo>
                  <a:cubicBezTo>
                    <a:pt x="561" y="399"/>
                    <a:pt x="561" y="399"/>
                    <a:pt x="561" y="399"/>
                  </a:cubicBezTo>
                  <a:cubicBezTo>
                    <a:pt x="562" y="394"/>
                    <a:pt x="564" y="390"/>
                    <a:pt x="565" y="385"/>
                  </a:cubicBezTo>
                  <a:cubicBezTo>
                    <a:pt x="608" y="398"/>
                    <a:pt x="608" y="398"/>
                    <a:pt x="608" y="398"/>
                  </a:cubicBezTo>
                  <a:cubicBezTo>
                    <a:pt x="612" y="387"/>
                    <a:pt x="614" y="376"/>
                    <a:pt x="616" y="365"/>
                  </a:cubicBezTo>
                  <a:cubicBezTo>
                    <a:pt x="572" y="357"/>
                    <a:pt x="572" y="357"/>
                    <a:pt x="572" y="357"/>
                  </a:cubicBezTo>
                  <a:cubicBezTo>
                    <a:pt x="573" y="352"/>
                    <a:pt x="574" y="351"/>
                    <a:pt x="574" y="346"/>
                  </a:cubicBezTo>
                  <a:cubicBezTo>
                    <a:pt x="529" y="341"/>
                    <a:pt x="529" y="341"/>
                    <a:pt x="529" y="341"/>
                  </a:cubicBezTo>
                  <a:cubicBezTo>
                    <a:pt x="529" y="338"/>
                    <a:pt x="530" y="330"/>
                    <a:pt x="530" y="328"/>
                  </a:cubicBezTo>
                  <a:lnTo>
                    <a:pt x="575" y="331"/>
                  </a:lnTo>
                  <a:close/>
                  <a:moveTo>
                    <a:pt x="483" y="510"/>
                  </a:moveTo>
                  <a:cubicBezTo>
                    <a:pt x="454" y="476"/>
                    <a:pt x="454" y="476"/>
                    <a:pt x="454" y="476"/>
                  </a:cubicBezTo>
                  <a:cubicBezTo>
                    <a:pt x="445" y="484"/>
                    <a:pt x="440" y="488"/>
                    <a:pt x="430" y="494"/>
                  </a:cubicBezTo>
                  <a:cubicBezTo>
                    <a:pt x="406" y="456"/>
                    <a:pt x="406" y="456"/>
                    <a:pt x="406" y="456"/>
                  </a:cubicBezTo>
                  <a:cubicBezTo>
                    <a:pt x="403" y="457"/>
                    <a:pt x="387" y="467"/>
                    <a:pt x="387" y="467"/>
                  </a:cubicBezTo>
                  <a:cubicBezTo>
                    <a:pt x="408" y="507"/>
                    <a:pt x="408" y="507"/>
                    <a:pt x="408" y="507"/>
                  </a:cubicBezTo>
                  <a:cubicBezTo>
                    <a:pt x="408" y="507"/>
                    <a:pt x="425" y="498"/>
                    <a:pt x="425" y="498"/>
                  </a:cubicBezTo>
                  <a:cubicBezTo>
                    <a:pt x="449" y="536"/>
                    <a:pt x="449" y="536"/>
                    <a:pt x="449" y="536"/>
                  </a:cubicBezTo>
                  <a:cubicBezTo>
                    <a:pt x="459" y="531"/>
                    <a:pt x="468" y="524"/>
                    <a:pt x="477" y="517"/>
                  </a:cubicBezTo>
                  <a:cubicBezTo>
                    <a:pt x="505" y="552"/>
                    <a:pt x="505" y="552"/>
                    <a:pt x="505" y="552"/>
                  </a:cubicBezTo>
                  <a:cubicBezTo>
                    <a:pt x="511" y="547"/>
                    <a:pt x="516" y="543"/>
                    <a:pt x="522" y="538"/>
                  </a:cubicBezTo>
                  <a:cubicBezTo>
                    <a:pt x="491" y="504"/>
                    <a:pt x="491" y="504"/>
                    <a:pt x="491" y="504"/>
                  </a:cubicBezTo>
                  <a:cubicBezTo>
                    <a:pt x="488" y="506"/>
                    <a:pt x="486" y="508"/>
                    <a:pt x="483" y="510"/>
                  </a:cubicBezTo>
                  <a:close/>
                </a:path>
              </a:pathLst>
            </a:custGeom>
            <a:solidFill>
              <a:srgbClr val="FF6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6"/>
            <p:cNvSpPr>
              <a:spLocks noChangeAspect="1" noEditPoints="1"/>
            </p:cNvSpPr>
            <p:nvPr/>
          </p:nvSpPr>
          <p:spPr bwMode="auto">
            <a:xfrm>
              <a:off x="1862" y="1358"/>
              <a:ext cx="3784" cy="491"/>
            </a:xfrm>
            <a:custGeom>
              <a:avLst/>
              <a:gdLst>
                <a:gd name="T0" fmla="*/ 0 w 1600"/>
                <a:gd name="T1" fmla="*/ 202 h 207"/>
                <a:gd name="T2" fmla="*/ 81 w 1600"/>
                <a:gd name="T3" fmla="*/ 175 h 207"/>
                <a:gd name="T4" fmla="*/ 235 w 1600"/>
                <a:gd name="T5" fmla="*/ 202 h 207"/>
                <a:gd name="T6" fmla="*/ 188 w 1600"/>
                <a:gd name="T7" fmla="*/ 18 h 207"/>
                <a:gd name="T8" fmla="*/ 108 w 1600"/>
                <a:gd name="T9" fmla="*/ 131 h 207"/>
                <a:gd name="T10" fmla="*/ 190 w 1600"/>
                <a:gd name="T11" fmla="*/ 131 h 207"/>
                <a:gd name="T12" fmla="*/ 486 w 1600"/>
                <a:gd name="T13" fmla="*/ 19 h 207"/>
                <a:gd name="T14" fmla="*/ 325 w 1600"/>
                <a:gd name="T15" fmla="*/ 202 h 207"/>
                <a:gd name="T16" fmla="*/ 386 w 1600"/>
                <a:gd name="T17" fmla="*/ 158 h 207"/>
                <a:gd name="T18" fmla="*/ 571 w 1600"/>
                <a:gd name="T19" fmla="*/ 89 h 207"/>
                <a:gd name="T20" fmla="*/ 481 w 1600"/>
                <a:gd name="T21" fmla="*/ 116 h 207"/>
                <a:gd name="T22" fmla="*/ 386 w 1600"/>
                <a:gd name="T23" fmla="*/ 65 h 207"/>
                <a:gd name="T24" fmla="*/ 509 w 1600"/>
                <a:gd name="T25" fmla="*/ 90 h 207"/>
                <a:gd name="T26" fmla="*/ 763 w 1600"/>
                <a:gd name="T27" fmla="*/ 19 h 207"/>
                <a:gd name="T28" fmla="*/ 602 w 1600"/>
                <a:gd name="T29" fmla="*/ 202 h 207"/>
                <a:gd name="T30" fmla="*/ 663 w 1600"/>
                <a:gd name="T31" fmla="*/ 158 h 207"/>
                <a:gd name="T32" fmla="*/ 848 w 1600"/>
                <a:gd name="T33" fmla="*/ 89 h 207"/>
                <a:gd name="T34" fmla="*/ 758 w 1600"/>
                <a:gd name="T35" fmla="*/ 116 h 207"/>
                <a:gd name="T36" fmla="*/ 663 w 1600"/>
                <a:gd name="T37" fmla="*/ 65 h 207"/>
                <a:gd name="T38" fmla="*/ 786 w 1600"/>
                <a:gd name="T39" fmla="*/ 90 h 207"/>
                <a:gd name="T40" fmla="*/ 866 w 1600"/>
                <a:gd name="T41" fmla="*/ 19 h 207"/>
                <a:gd name="T42" fmla="*/ 1134 w 1600"/>
                <a:gd name="T43" fmla="*/ 65 h 207"/>
                <a:gd name="T44" fmla="*/ 1030 w 1600"/>
                <a:gd name="T45" fmla="*/ 202 h 207"/>
                <a:gd name="T46" fmla="*/ 969 w 1600"/>
                <a:gd name="T47" fmla="*/ 65 h 207"/>
                <a:gd name="T48" fmla="*/ 866 w 1600"/>
                <a:gd name="T49" fmla="*/ 19 h 207"/>
                <a:gd name="T50" fmla="*/ 1230 w 1600"/>
                <a:gd name="T51" fmla="*/ 19 h 207"/>
                <a:gd name="T52" fmla="*/ 1169 w 1600"/>
                <a:gd name="T53" fmla="*/ 202 h 207"/>
                <a:gd name="T54" fmla="*/ 1416 w 1600"/>
                <a:gd name="T55" fmla="*/ 14 h 207"/>
                <a:gd name="T56" fmla="*/ 1416 w 1600"/>
                <a:gd name="T57" fmla="*/ 207 h 207"/>
                <a:gd name="T58" fmla="*/ 1416 w 1600"/>
                <a:gd name="T59" fmla="*/ 14 h 207"/>
                <a:gd name="T60" fmla="*/ 1332 w 1600"/>
                <a:gd name="T61" fmla="*/ 110 h 207"/>
                <a:gd name="T62" fmla="*/ 1501 w 1600"/>
                <a:gd name="T63" fmla="*/ 111 h 207"/>
                <a:gd name="T64" fmla="*/ 1585 w 1600"/>
                <a:gd name="T65" fmla="*/ 19 h 207"/>
                <a:gd name="T66" fmla="*/ 1589 w 1600"/>
                <a:gd name="T67" fmla="*/ 15 h 207"/>
                <a:gd name="T68" fmla="*/ 1581 w 1600"/>
                <a:gd name="T69" fmla="*/ 9 h 207"/>
                <a:gd name="T70" fmla="*/ 1574 w 1600"/>
                <a:gd name="T71" fmla="*/ 28 h 207"/>
                <a:gd name="T72" fmla="*/ 1578 w 1600"/>
                <a:gd name="T73" fmla="*/ 21 h 207"/>
                <a:gd name="T74" fmla="*/ 1584 w 1600"/>
                <a:gd name="T75" fmla="*/ 23 h 207"/>
                <a:gd name="T76" fmla="*/ 1590 w 1600"/>
                <a:gd name="T77" fmla="*/ 28 h 207"/>
                <a:gd name="T78" fmla="*/ 1585 w 1600"/>
                <a:gd name="T79" fmla="*/ 19 h 207"/>
                <a:gd name="T80" fmla="*/ 1579 w 1600"/>
                <a:gd name="T81" fmla="*/ 18 h 207"/>
                <a:gd name="T82" fmla="*/ 1581 w 1600"/>
                <a:gd name="T83" fmla="*/ 12 h 207"/>
                <a:gd name="T84" fmla="*/ 1580 w 1600"/>
                <a:gd name="T85" fmla="*/ 18 h 207"/>
                <a:gd name="T86" fmla="*/ 1563 w 1600"/>
                <a:gd name="T87" fmla="*/ 18 h 207"/>
                <a:gd name="T88" fmla="*/ 1600 w 1600"/>
                <a:gd name="T89" fmla="*/ 18 h 207"/>
                <a:gd name="T90" fmla="*/ 1581 w 1600"/>
                <a:gd name="T91" fmla="*/ 33 h 207"/>
                <a:gd name="T92" fmla="*/ 1581 w 1600"/>
                <a:gd name="T93" fmla="*/ 4 h 207"/>
                <a:gd name="T94" fmla="*/ 1581 w 1600"/>
                <a:gd name="T95" fmla="*/ 3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00" h="207">
                  <a:moveTo>
                    <a:pt x="115" y="18"/>
                  </a:moveTo>
                  <a:cubicBezTo>
                    <a:pt x="0" y="202"/>
                    <a:pt x="0" y="202"/>
                    <a:pt x="0" y="202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217" y="175"/>
                    <a:pt x="217" y="175"/>
                    <a:pt x="217" y="175"/>
                  </a:cubicBezTo>
                  <a:cubicBezTo>
                    <a:pt x="235" y="202"/>
                    <a:pt x="235" y="202"/>
                    <a:pt x="235" y="202"/>
                  </a:cubicBezTo>
                  <a:cubicBezTo>
                    <a:pt x="303" y="202"/>
                    <a:pt x="303" y="202"/>
                    <a:pt x="303" y="202"/>
                  </a:cubicBezTo>
                  <a:cubicBezTo>
                    <a:pt x="188" y="18"/>
                    <a:pt x="188" y="18"/>
                    <a:pt x="188" y="18"/>
                  </a:cubicBezTo>
                  <a:lnTo>
                    <a:pt x="115" y="18"/>
                  </a:lnTo>
                  <a:close/>
                  <a:moveTo>
                    <a:pt x="108" y="131"/>
                  </a:moveTo>
                  <a:cubicBezTo>
                    <a:pt x="149" y="65"/>
                    <a:pt x="149" y="65"/>
                    <a:pt x="149" y="65"/>
                  </a:cubicBezTo>
                  <a:cubicBezTo>
                    <a:pt x="190" y="131"/>
                    <a:pt x="190" y="131"/>
                    <a:pt x="190" y="131"/>
                  </a:cubicBezTo>
                  <a:lnTo>
                    <a:pt x="108" y="131"/>
                  </a:lnTo>
                  <a:close/>
                  <a:moveTo>
                    <a:pt x="486" y="19"/>
                  </a:moveTo>
                  <a:cubicBezTo>
                    <a:pt x="325" y="19"/>
                    <a:pt x="325" y="19"/>
                    <a:pt x="325" y="19"/>
                  </a:cubicBezTo>
                  <a:cubicBezTo>
                    <a:pt x="325" y="202"/>
                    <a:pt x="325" y="202"/>
                    <a:pt x="325" y="202"/>
                  </a:cubicBezTo>
                  <a:cubicBezTo>
                    <a:pt x="386" y="202"/>
                    <a:pt x="386" y="202"/>
                    <a:pt x="386" y="202"/>
                  </a:cubicBezTo>
                  <a:cubicBezTo>
                    <a:pt x="386" y="158"/>
                    <a:pt x="386" y="158"/>
                    <a:pt x="386" y="158"/>
                  </a:cubicBezTo>
                  <a:cubicBezTo>
                    <a:pt x="396" y="158"/>
                    <a:pt x="468" y="158"/>
                    <a:pt x="485" y="158"/>
                  </a:cubicBezTo>
                  <a:cubicBezTo>
                    <a:pt x="535" y="158"/>
                    <a:pt x="571" y="146"/>
                    <a:pt x="571" y="89"/>
                  </a:cubicBezTo>
                  <a:cubicBezTo>
                    <a:pt x="571" y="31"/>
                    <a:pt x="535" y="19"/>
                    <a:pt x="486" y="19"/>
                  </a:cubicBezTo>
                  <a:close/>
                  <a:moveTo>
                    <a:pt x="481" y="116"/>
                  </a:moveTo>
                  <a:cubicBezTo>
                    <a:pt x="468" y="116"/>
                    <a:pt x="397" y="116"/>
                    <a:pt x="386" y="116"/>
                  </a:cubicBezTo>
                  <a:cubicBezTo>
                    <a:pt x="386" y="65"/>
                    <a:pt x="386" y="65"/>
                    <a:pt x="386" y="65"/>
                  </a:cubicBezTo>
                  <a:cubicBezTo>
                    <a:pt x="386" y="65"/>
                    <a:pt x="463" y="65"/>
                    <a:pt x="480" y="65"/>
                  </a:cubicBezTo>
                  <a:cubicBezTo>
                    <a:pt x="503" y="65"/>
                    <a:pt x="509" y="71"/>
                    <a:pt x="509" y="90"/>
                  </a:cubicBezTo>
                  <a:cubicBezTo>
                    <a:pt x="509" y="110"/>
                    <a:pt x="503" y="116"/>
                    <a:pt x="481" y="116"/>
                  </a:cubicBezTo>
                  <a:close/>
                  <a:moveTo>
                    <a:pt x="763" y="19"/>
                  </a:moveTo>
                  <a:cubicBezTo>
                    <a:pt x="602" y="19"/>
                    <a:pt x="602" y="19"/>
                    <a:pt x="602" y="19"/>
                  </a:cubicBezTo>
                  <a:cubicBezTo>
                    <a:pt x="602" y="202"/>
                    <a:pt x="602" y="202"/>
                    <a:pt x="602" y="202"/>
                  </a:cubicBezTo>
                  <a:cubicBezTo>
                    <a:pt x="663" y="202"/>
                    <a:pt x="663" y="202"/>
                    <a:pt x="663" y="202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73" y="158"/>
                    <a:pt x="745" y="158"/>
                    <a:pt x="762" y="158"/>
                  </a:cubicBezTo>
                  <a:cubicBezTo>
                    <a:pt x="812" y="158"/>
                    <a:pt x="848" y="146"/>
                    <a:pt x="848" y="89"/>
                  </a:cubicBezTo>
                  <a:cubicBezTo>
                    <a:pt x="848" y="31"/>
                    <a:pt x="812" y="19"/>
                    <a:pt x="763" y="19"/>
                  </a:cubicBezTo>
                  <a:close/>
                  <a:moveTo>
                    <a:pt x="758" y="116"/>
                  </a:moveTo>
                  <a:cubicBezTo>
                    <a:pt x="745" y="116"/>
                    <a:pt x="674" y="116"/>
                    <a:pt x="663" y="116"/>
                  </a:cubicBezTo>
                  <a:cubicBezTo>
                    <a:pt x="663" y="65"/>
                    <a:pt x="663" y="65"/>
                    <a:pt x="663" y="65"/>
                  </a:cubicBezTo>
                  <a:cubicBezTo>
                    <a:pt x="663" y="65"/>
                    <a:pt x="740" y="65"/>
                    <a:pt x="757" y="65"/>
                  </a:cubicBezTo>
                  <a:cubicBezTo>
                    <a:pt x="780" y="65"/>
                    <a:pt x="786" y="71"/>
                    <a:pt x="786" y="90"/>
                  </a:cubicBezTo>
                  <a:cubicBezTo>
                    <a:pt x="786" y="110"/>
                    <a:pt x="780" y="116"/>
                    <a:pt x="758" y="116"/>
                  </a:cubicBezTo>
                  <a:close/>
                  <a:moveTo>
                    <a:pt x="866" y="19"/>
                  </a:moveTo>
                  <a:cubicBezTo>
                    <a:pt x="1134" y="19"/>
                    <a:pt x="1134" y="19"/>
                    <a:pt x="1134" y="19"/>
                  </a:cubicBezTo>
                  <a:cubicBezTo>
                    <a:pt x="1134" y="65"/>
                    <a:pt x="1134" y="65"/>
                    <a:pt x="1134" y="65"/>
                  </a:cubicBezTo>
                  <a:cubicBezTo>
                    <a:pt x="1030" y="65"/>
                    <a:pt x="1030" y="65"/>
                    <a:pt x="1030" y="65"/>
                  </a:cubicBezTo>
                  <a:cubicBezTo>
                    <a:pt x="1030" y="202"/>
                    <a:pt x="1030" y="202"/>
                    <a:pt x="1030" y="202"/>
                  </a:cubicBezTo>
                  <a:cubicBezTo>
                    <a:pt x="969" y="202"/>
                    <a:pt x="969" y="202"/>
                    <a:pt x="969" y="202"/>
                  </a:cubicBezTo>
                  <a:cubicBezTo>
                    <a:pt x="969" y="65"/>
                    <a:pt x="969" y="65"/>
                    <a:pt x="969" y="65"/>
                  </a:cubicBezTo>
                  <a:cubicBezTo>
                    <a:pt x="866" y="65"/>
                    <a:pt x="866" y="65"/>
                    <a:pt x="866" y="65"/>
                  </a:cubicBezTo>
                  <a:lnTo>
                    <a:pt x="866" y="19"/>
                  </a:lnTo>
                  <a:close/>
                  <a:moveTo>
                    <a:pt x="1169" y="19"/>
                  </a:moveTo>
                  <a:cubicBezTo>
                    <a:pt x="1230" y="19"/>
                    <a:pt x="1230" y="19"/>
                    <a:pt x="1230" y="19"/>
                  </a:cubicBezTo>
                  <a:cubicBezTo>
                    <a:pt x="1230" y="202"/>
                    <a:pt x="1230" y="202"/>
                    <a:pt x="1230" y="202"/>
                  </a:cubicBezTo>
                  <a:cubicBezTo>
                    <a:pt x="1169" y="202"/>
                    <a:pt x="1169" y="202"/>
                    <a:pt x="1169" y="202"/>
                  </a:cubicBezTo>
                  <a:lnTo>
                    <a:pt x="1169" y="19"/>
                  </a:lnTo>
                  <a:close/>
                  <a:moveTo>
                    <a:pt x="1416" y="14"/>
                  </a:moveTo>
                  <a:cubicBezTo>
                    <a:pt x="1312" y="14"/>
                    <a:pt x="1265" y="30"/>
                    <a:pt x="1265" y="111"/>
                  </a:cubicBezTo>
                  <a:cubicBezTo>
                    <a:pt x="1265" y="191"/>
                    <a:pt x="1311" y="207"/>
                    <a:pt x="1416" y="207"/>
                  </a:cubicBezTo>
                  <a:cubicBezTo>
                    <a:pt x="1520" y="207"/>
                    <a:pt x="1567" y="191"/>
                    <a:pt x="1567" y="110"/>
                  </a:cubicBezTo>
                  <a:cubicBezTo>
                    <a:pt x="1567" y="30"/>
                    <a:pt x="1520" y="14"/>
                    <a:pt x="1416" y="14"/>
                  </a:cubicBezTo>
                  <a:close/>
                  <a:moveTo>
                    <a:pt x="1416" y="162"/>
                  </a:moveTo>
                  <a:cubicBezTo>
                    <a:pt x="1350" y="162"/>
                    <a:pt x="1332" y="158"/>
                    <a:pt x="1332" y="110"/>
                  </a:cubicBezTo>
                  <a:cubicBezTo>
                    <a:pt x="1332" y="63"/>
                    <a:pt x="1350" y="60"/>
                    <a:pt x="1416" y="60"/>
                  </a:cubicBezTo>
                  <a:cubicBezTo>
                    <a:pt x="1481" y="60"/>
                    <a:pt x="1501" y="63"/>
                    <a:pt x="1501" y="111"/>
                  </a:cubicBezTo>
                  <a:cubicBezTo>
                    <a:pt x="1501" y="158"/>
                    <a:pt x="1483" y="162"/>
                    <a:pt x="1416" y="162"/>
                  </a:cubicBezTo>
                  <a:close/>
                  <a:moveTo>
                    <a:pt x="1585" y="19"/>
                  </a:moveTo>
                  <a:cubicBezTo>
                    <a:pt x="1585" y="19"/>
                    <a:pt x="1585" y="19"/>
                    <a:pt x="1585" y="19"/>
                  </a:cubicBezTo>
                  <a:cubicBezTo>
                    <a:pt x="1588" y="18"/>
                    <a:pt x="1589" y="17"/>
                    <a:pt x="1589" y="15"/>
                  </a:cubicBezTo>
                  <a:cubicBezTo>
                    <a:pt x="1589" y="13"/>
                    <a:pt x="1588" y="11"/>
                    <a:pt x="1587" y="11"/>
                  </a:cubicBezTo>
                  <a:cubicBezTo>
                    <a:pt x="1586" y="10"/>
                    <a:pt x="1585" y="9"/>
                    <a:pt x="1581" y="9"/>
                  </a:cubicBezTo>
                  <a:cubicBezTo>
                    <a:pt x="1578" y="9"/>
                    <a:pt x="1576" y="9"/>
                    <a:pt x="1574" y="10"/>
                  </a:cubicBezTo>
                  <a:cubicBezTo>
                    <a:pt x="1574" y="28"/>
                    <a:pt x="1574" y="28"/>
                    <a:pt x="1574" y="28"/>
                  </a:cubicBezTo>
                  <a:cubicBezTo>
                    <a:pt x="1578" y="28"/>
                    <a:pt x="1578" y="28"/>
                    <a:pt x="1578" y="28"/>
                  </a:cubicBezTo>
                  <a:cubicBezTo>
                    <a:pt x="1578" y="21"/>
                    <a:pt x="1578" y="21"/>
                    <a:pt x="1578" y="21"/>
                  </a:cubicBezTo>
                  <a:cubicBezTo>
                    <a:pt x="1580" y="21"/>
                    <a:pt x="1580" y="21"/>
                    <a:pt x="1580" y="21"/>
                  </a:cubicBezTo>
                  <a:cubicBezTo>
                    <a:pt x="1583" y="21"/>
                    <a:pt x="1584" y="22"/>
                    <a:pt x="1584" y="23"/>
                  </a:cubicBezTo>
                  <a:cubicBezTo>
                    <a:pt x="1585" y="26"/>
                    <a:pt x="1585" y="27"/>
                    <a:pt x="1586" y="28"/>
                  </a:cubicBezTo>
                  <a:cubicBezTo>
                    <a:pt x="1590" y="28"/>
                    <a:pt x="1590" y="28"/>
                    <a:pt x="1590" y="28"/>
                  </a:cubicBezTo>
                  <a:cubicBezTo>
                    <a:pt x="1590" y="27"/>
                    <a:pt x="1589" y="26"/>
                    <a:pt x="1589" y="23"/>
                  </a:cubicBezTo>
                  <a:cubicBezTo>
                    <a:pt x="1588" y="21"/>
                    <a:pt x="1587" y="20"/>
                    <a:pt x="1585" y="19"/>
                  </a:cubicBezTo>
                  <a:close/>
                  <a:moveTo>
                    <a:pt x="1580" y="18"/>
                  </a:moveTo>
                  <a:cubicBezTo>
                    <a:pt x="1579" y="18"/>
                    <a:pt x="1579" y="18"/>
                    <a:pt x="1579" y="18"/>
                  </a:cubicBezTo>
                  <a:cubicBezTo>
                    <a:pt x="1579" y="12"/>
                    <a:pt x="1579" y="12"/>
                    <a:pt x="1579" y="12"/>
                  </a:cubicBezTo>
                  <a:cubicBezTo>
                    <a:pt x="1579" y="12"/>
                    <a:pt x="1580" y="12"/>
                    <a:pt x="1581" y="12"/>
                  </a:cubicBezTo>
                  <a:cubicBezTo>
                    <a:pt x="1583" y="12"/>
                    <a:pt x="1585" y="13"/>
                    <a:pt x="1585" y="15"/>
                  </a:cubicBezTo>
                  <a:cubicBezTo>
                    <a:pt x="1585" y="17"/>
                    <a:pt x="1583" y="18"/>
                    <a:pt x="1580" y="18"/>
                  </a:cubicBezTo>
                  <a:close/>
                  <a:moveTo>
                    <a:pt x="1581" y="0"/>
                  </a:moveTo>
                  <a:cubicBezTo>
                    <a:pt x="1571" y="0"/>
                    <a:pt x="1563" y="8"/>
                    <a:pt x="1563" y="18"/>
                  </a:cubicBezTo>
                  <a:cubicBezTo>
                    <a:pt x="1563" y="29"/>
                    <a:pt x="1571" y="37"/>
                    <a:pt x="1581" y="37"/>
                  </a:cubicBezTo>
                  <a:cubicBezTo>
                    <a:pt x="1592" y="37"/>
                    <a:pt x="1600" y="29"/>
                    <a:pt x="1600" y="18"/>
                  </a:cubicBezTo>
                  <a:cubicBezTo>
                    <a:pt x="1600" y="8"/>
                    <a:pt x="1592" y="0"/>
                    <a:pt x="1581" y="0"/>
                  </a:cubicBezTo>
                  <a:close/>
                  <a:moveTo>
                    <a:pt x="1581" y="33"/>
                  </a:moveTo>
                  <a:cubicBezTo>
                    <a:pt x="1573" y="33"/>
                    <a:pt x="1567" y="26"/>
                    <a:pt x="1567" y="18"/>
                  </a:cubicBezTo>
                  <a:cubicBezTo>
                    <a:pt x="1567" y="10"/>
                    <a:pt x="1573" y="4"/>
                    <a:pt x="1581" y="4"/>
                  </a:cubicBezTo>
                  <a:cubicBezTo>
                    <a:pt x="1589" y="4"/>
                    <a:pt x="1595" y="10"/>
                    <a:pt x="1595" y="19"/>
                  </a:cubicBezTo>
                  <a:cubicBezTo>
                    <a:pt x="1595" y="26"/>
                    <a:pt x="1589" y="33"/>
                    <a:pt x="1581" y="3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13560"/>
            <a:ext cx="10972801" cy="1205640"/>
          </a:xfrm>
          <a:prstGeom prst="rect">
            <a:avLst/>
          </a:prstGeom>
        </p:spPr>
        <p:txBody>
          <a:bodyPr vert="horz" lIns="0" tIns="60912" rIns="0" bIns="6091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582615" y="6506063"/>
            <a:ext cx="2796973" cy="349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675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68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36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050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73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4166" algn="l" defTabSz="913670" rtl="0" eaLnBrk="1" latinLnBrk="0" hangingPunct="1">
              <a:defRPr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1009" algn="l" defTabSz="913670" rtl="0" eaLnBrk="1" latinLnBrk="0" hangingPunct="1">
              <a:defRPr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197838" algn="l" defTabSz="913670" rtl="0" eaLnBrk="1" latinLnBrk="0" hangingPunct="1">
              <a:defRPr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4669" algn="l" defTabSz="913670" rtl="0" eaLnBrk="1" latinLnBrk="0" hangingPunct="1">
              <a:defRPr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defTabSz="1218247" fontAlgn="auto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7E848B"/>
                </a:solidFill>
                <a:ea typeface="+mn-ea"/>
              </a:rPr>
              <a:t>© 2019 Apptio, All rights reserved (V1909-1)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-1589" y="6506063"/>
            <a:ext cx="452120" cy="349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88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68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36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050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733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4166" algn="l" defTabSz="913670" rtl="0" eaLnBrk="1" latinLnBrk="0" hangingPunct="1">
              <a:defRPr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1009" algn="l" defTabSz="913670" rtl="0" eaLnBrk="1" latinLnBrk="0" hangingPunct="1">
              <a:defRPr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197838" algn="l" defTabSz="913670" rtl="0" eaLnBrk="1" latinLnBrk="0" hangingPunct="1">
              <a:defRPr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4669" algn="l" defTabSz="913670" rtl="0" eaLnBrk="1" latinLnBrk="0" hangingPunct="1">
              <a:defRPr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defTabSz="1218247" fontAlgn="auto">
              <a:spcBef>
                <a:spcPts val="0"/>
              </a:spcBef>
              <a:spcAft>
                <a:spcPts val="0"/>
              </a:spcAft>
            </a:pPr>
            <a:fld id="{4C1362D4-5ABD-4326-94E6-7A5ADE3C9964}" type="slidenum">
              <a:rPr lang="en-US" sz="1051" smtClean="0">
                <a:solidFill>
                  <a:srgbClr val="FF661C"/>
                </a:solidFill>
                <a:ea typeface="+mn-ea"/>
              </a:rPr>
              <a:pPr defTabSz="1218247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51">
              <a:solidFill>
                <a:srgbClr val="FF661C"/>
              </a:solidFill>
              <a:ea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2" y="1219202"/>
            <a:ext cx="10972801" cy="4952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97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  <p:sldLayoutId id="2147483683" r:id="rId22"/>
    <p:sldLayoutId id="2147483684" r:id="rId23"/>
    <p:sldLayoutId id="2147483685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1218247" rtl="0" eaLnBrk="1" latinLnBrk="0" hangingPunct="1">
        <a:lnSpc>
          <a:spcPct val="80000"/>
        </a:lnSpc>
        <a:spcBef>
          <a:spcPct val="0"/>
        </a:spcBef>
        <a:buNone/>
        <a:defRPr sz="40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51" indent="-365751" algn="l" defTabSz="1218247" rtl="0" eaLnBrk="1" latinLnBrk="0" hangingPunct="1">
        <a:spcBef>
          <a:spcPct val="20000"/>
        </a:spcBef>
        <a:buClr>
          <a:schemeClr val="accent1"/>
        </a:buClr>
        <a:buSzPct val="100000"/>
        <a:buFont typeface="Segoe UI Historic" panose="020B0502040204020203" pitchFamily="34" charset="0"/>
        <a:buChar char="◾"/>
        <a:defRPr lang="en-US" sz="28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66214" indent="-304792" algn="l" defTabSz="1218247" rtl="0" eaLnBrk="1" latinLnBrk="0" hangingPunct="1">
        <a:spcBef>
          <a:spcPct val="20000"/>
        </a:spcBef>
        <a:buClr>
          <a:schemeClr val="accent1"/>
        </a:buClr>
        <a:buSzPct val="100000"/>
        <a:buFont typeface="Segoe UI Historic" panose="020B0502040204020203" pitchFamily="34" charset="0"/>
        <a:buChar char="◾"/>
        <a:defRPr lang="en-US" sz="24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22325" indent="-234945" algn="l" defTabSz="1218247" rtl="0" eaLnBrk="1" latinLnBrk="0" hangingPunct="1">
        <a:spcBef>
          <a:spcPct val="20000"/>
        </a:spcBef>
        <a:buClr>
          <a:schemeClr val="accent1"/>
        </a:buClr>
        <a:buSzPct val="100000"/>
        <a:buFont typeface="Segoe UI Historic" panose="020B0502040204020203" pitchFamily="34" charset="0"/>
        <a:buChar char="◾"/>
        <a:defRPr lang="en-US" sz="2000" b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97485" indent="-205312" algn="l" defTabSz="1218247" rtl="0" eaLnBrk="1" latinLnBrk="0" hangingPunct="1">
        <a:spcBef>
          <a:spcPct val="20000"/>
        </a:spcBef>
        <a:buClr>
          <a:schemeClr val="accent1"/>
        </a:buClr>
        <a:buSzPct val="100000"/>
        <a:buFont typeface="Segoe UI Historic" panose="020B0502040204020203" pitchFamily="34" charset="0"/>
        <a:buChar char="◾"/>
        <a:defRPr lang="en-US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23962" indent="-167213" algn="l" defTabSz="1218247" rtl="0" eaLnBrk="1" latinLnBrk="0" hangingPunct="1">
        <a:spcBef>
          <a:spcPct val="20000"/>
        </a:spcBef>
        <a:buClr>
          <a:schemeClr val="accent1"/>
        </a:buClr>
        <a:buSzPct val="100000"/>
        <a:buFont typeface="Segoe UI Historic" panose="020B0502040204020203" pitchFamily="34" charset="0"/>
        <a:buChar char="◾"/>
        <a:defRPr lang="en-US" sz="18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0171" indent="-304571" algn="l" defTabSz="1218247" rtl="0" eaLnBrk="1" latinLnBrk="0" hangingPunct="1">
        <a:spcBef>
          <a:spcPct val="20000"/>
        </a:spcBef>
        <a:buFont typeface="+mj-lt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9296" indent="-304571" algn="l" defTabSz="1218247" rtl="0" eaLnBrk="1" latinLnBrk="0" hangingPunct="1">
        <a:spcBef>
          <a:spcPct val="20000"/>
        </a:spcBef>
        <a:buFont typeface="+mj-lt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8416" indent="-304571" algn="l" defTabSz="1218247" rtl="0" eaLnBrk="1" latinLnBrk="0" hangingPunct="1">
        <a:spcBef>
          <a:spcPct val="20000"/>
        </a:spcBef>
        <a:buFont typeface="+mj-lt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7541" indent="-304571" algn="l" defTabSz="1218247" rtl="0" eaLnBrk="1" latinLnBrk="0" hangingPunct="1">
        <a:spcBef>
          <a:spcPct val="20000"/>
        </a:spcBef>
        <a:buFont typeface="+mj-lt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4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123" algn="l" defTabSz="121824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247" algn="l" defTabSz="121824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370" algn="l" defTabSz="121824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490" algn="l" defTabSz="121824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607" algn="l" defTabSz="121824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739" algn="l" defTabSz="121824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856" algn="l" defTabSz="121824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974" algn="l" defTabSz="121824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16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518E75-11FA-4A0B-B7BA-7226B3615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4593" y="1817989"/>
            <a:ext cx="7459713" cy="1091549"/>
          </a:xfrm>
        </p:spPr>
        <p:txBody>
          <a:bodyPr/>
          <a:lstStyle/>
          <a:p>
            <a:r>
              <a:rPr lang="en-US" dirty="0"/>
              <a:t>Volante Technologies</a:t>
            </a:r>
            <a:br>
              <a:rPr lang="en-US" dirty="0"/>
            </a:br>
            <a:r>
              <a:rPr lang="en-US" sz="3600" dirty="0"/>
              <a:t>Cloud Business Review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0AE17-A155-4F97-8C3B-D9E54C2757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Wes Miller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7B96E9-DD23-403A-9103-58E31D673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Technical Account Manager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D9A605-BC6C-49B1-8AC2-F79D5CED62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1091" y="5541223"/>
            <a:ext cx="7460495" cy="414921"/>
          </a:xfrm>
        </p:spPr>
        <p:txBody>
          <a:bodyPr/>
          <a:lstStyle/>
          <a:p>
            <a:r>
              <a:rPr lang="en-US" dirty="0"/>
              <a:t>July 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9121F8-54A9-9C45-B8D2-83953E1AFA6B}"/>
              </a:ext>
            </a:extLst>
          </p:cNvPr>
          <p:cNvSpPr txBox="1"/>
          <p:nvPr/>
        </p:nvSpPr>
        <p:spPr>
          <a:xfrm>
            <a:off x="4424593" y="4184628"/>
            <a:ext cx="60980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Ed Moran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91EFB-8D71-D746-81DA-98F110F99E51}"/>
              </a:ext>
            </a:extLst>
          </p:cNvPr>
          <p:cNvSpPr txBox="1"/>
          <p:nvPr/>
        </p:nvSpPr>
        <p:spPr>
          <a:xfrm>
            <a:off x="4424593" y="4892514"/>
            <a:ext cx="6098058" cy="503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70" dirty="0">
                <a:solidFill>
                  <a:schemeClr val="bg1"/>
                </a:solidFill>
              </a:rPr>
              <a:t>Account Manager</a:t>
            </a:r>
          </a:p>
        </p:txBody>
      </p:sp>
    </p:spTree>
    <p:extLst>
      <p:ext uri="{BB962C8B-B14F-4D97-AF65-F5344CB8AC3E}">
        <p14:creationId xmlns:p14="http://schemas.microsoft.com/office/powerpoint/2010/main" val="26222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DFEF39-CE0D-451A-BC67-6F3C3EEF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-5293"/>
            <a:ext cx="10972801" cy="120564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RDS Reserved Coverage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0FF261CB-CCEB-4293-955F-88474EFA5959}"/>
              </a:ext>
            </a:extLst>
          </p:cNvPr>
          <p:cNvSpPr/>
          <p:nvPr/>
        </p:nvSpPr>
        <p:spPr>
          <a:xfrm>
            <a:off x="3258968" y="3212183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DF6249-AD75-3E41-8C67-03DFC8E9ADC5}"/>
              </a:ext>
            </a:extLst>
          </p:cNvPr>
          <p:cNvSpPr/>
          <p:nvPr/>
        </p:nvSpPr>
        <p:spPr>
          <a:xfrm>
            <a:off x="0" y="5371353"/>
            <a:ext cx="12192000" cy="149190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Historic"/>
                <a:ea typeface="+mn-ea"/>
                <a:cs typeface="+mn-cs"/>
              </a:rPr>
              <a:t>Immediate Savings Opportunity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RI Coverage peaked at 55%(Jan 15</a:t>
            </a:r>
            <a:r>
              <a:rPr lang="en-US" sz="1400" baseline="30000" dirty="0">
                <a:solidFill>
                  <a:schemeClr val="bg1"/>
                </a:solidFill>
              </a:rPr>
              <a:t>th</a:t>
            </a:r>
            <a:r>
              <a:rPr lang="en-US" sz="1400" dirty="0">
                <a:solidFill>
                  <a:schemeClr val="bg1"/>
                </a:solidFill>
              </a:rPr>
              <a:t>, 2022)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Post April 15</a:t>
            </a:r>
            <a:r>
              <a:rPr lang="en-US" sz="1400" baseline="30000" dirty="0">
                <a:solidFill>
                  <a:schemeClr val="bg1"/>
                </a:solidFill>
              </a:rPr>
              <a:t>th</a:t>
            </a:r>
            <a:r>
              <a:rPr lang="en-US" sz="1400" dirty="0">
                <a:solidFill>
                  <a:schemeClr val="bg1"/>
                </a:solidFill>
              </a:rPr>
              <a:t> , only On-Demand Usage is seen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Recommended coverage rate 75-85%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6F1E1-442A-FB1E-A049-635FA55AE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262" y="872863"/>
            <a:ext cx="7991677" cy="4316360"/>
          </a:xfrm>
          <a:prstGeom prst="rect">
            <a:avLst/>
          </a:prstGeom>
        </p:spPr>
      </p:pic>
      <p:sp>
        <p:nvSpPr>
          <p:cNvPr id="12" name="Speech Bubble: Oval 5">
            <a:extLst>
              <a:ext uri="{FF2B5EF4-FFF2-40B4-BE49-F238E27FC236}">
                <a16:creationId xmlns:a16="http://schemas.microsoft.com/office/drawing/2014/main" id="{A97DFF75-2A2B-C14C-BEE5-3E456B00C70A}"/>
              </a:ext>
            </a:extLst>
          </p:cNvPr>
          <p:cNvSpPr/>
          <p:nvPr/>
        </p:nvSpPr>
        <p:spPr>
          <a:xfrm>
            <a:off x="3258968" y="1296709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183DF558-567B-49A6-AC15-68E8C5C2A5E3}"/>
              </a:ext>
            </a:extLst>
          </p:cNvPr>
          <p:cNvSpPr/>
          <p:nvPr/>
        </p:nvSpPr>
        <p:spPr>
          <a:xfrm>
            <a:off x="7485986" y="2785888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588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3F0B82-0BD7-4B0A-88FD-9CA84A05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3025"/>
            <a:ext cx="10972801" cy="120564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AWS RDS Reserved Instance Summary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C2B5F059-2E08-46A1-B06F-0253317BFFC0}"/>
              </a:ext>
            </a:extLst>
          </p:cNvPr>
          <p:cNvSpPr/>
          <p:nvPr/>
        </p:nvSpPr>
        <p:spPr>
          <a:xfrm>
            <a:off x="6258872" y="2171303"/>
            <a:ext cx="555255" cy="335121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1" name="Speech Bubble: Oval 3">
            <a:extLst>
              <a:ext uri="{FF2B5EF4-FFF2-40B4-BE49-F238E27FC236}">
                <a16:creationId xmlns:a16="http://schemas.microsoft.com/office/drawing/2014/main" id="{ACBB3503-FB34-D648-BC24-E6A45CFD6B5C}"/>
              </a:ext>
            </a:extLst>
          </p:cNvPr>
          <p:cNvSpPr/>
          <p:nvPr/>
        </p:nvSpPr>
        <p:spPr>
          <a:xfrm>
            <a:off x="7654812" y="3565453"/>
            <a:ext cx="555255" cy="335121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B80DC0-7061-D043-8313-E910C4CDF376}"/>
              </a:ext>
            </a:extLst>
          </p:cNvPr>
          <p:cNvSpPr/>
          <p:nvPr/>
        </p:nvSpPr>
        <p:spPr>
          <a:xfrm>
            <a:off x="0" y="5344886"/>
            <a:ext cx="12192000" cy="151311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Historic"/>
                <a:ea typeface="+mn-ea"/>
                <a:cs typeface="+mn-cs"/>
              </a:rPr>
              <a:t>AWS RDS Reserved Instance Opportunity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No Upfront Recommended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Estimated savings of $40.5K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C5BB5-86DA-06ED-9229-7EA3239E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141" y="794800"/>
            <a:ext cx="8885717" cy="4523116"/>
          </a:xfrm>
          <a:prstGeom prst="rect">
            <a:avLst/>
          </a:prstGeom>
        </p:spPr>
      </p:pic>
      <p:sp>
        <p:nvSpPr>
          <p:cNvPr id="8" name="Speech Bubble: Oval 9">
            <a:extLst>
              <a:ext uri="{FF2B5EF4-FFF2-40B4-BE49-F238E27FC236}">
                <a16:creationId xmlns:a16="http://schemas.microsoft.com/office/drawing/2014/main" id="{0C9D8E8A-4E0D-6947-9ACC-11DECDE4037C}"/>
              </a:ext>
            </a:extLst>
          </p:cNvPr>
          <p:cNvSpPr/>
          <p:nvPr/>
        </p:nvSpPr>
        <p:spPr>
          <a:xfrm>
            <a:off x="4476084" y="1067913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6E7E3777-110F-BA4C-9487-A40E1847F532}"/>
              </a:ext>
            </a:extLst>
          </p:cNvPr>
          <p:cNvSpPr/>
          <p:nvPr/>
        </p:nvSpPr>
        <p:spPr>
          <a:xfrm>
            <a:off x="6984382" y="2063585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5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5B4FEB-DEE1-BCDB-EDF2-D4ADCD23C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56" y="1126778"/>
            <a:ext cx="7710687" cy="39800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FDFEF39-CE0D-451A-BC67-6F3C3EEF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Azure Compute RI Coverage 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C8C6DEA8-4B88-49A7-900B-1944E7DC8F8E}"/>
              </a:ext>
            </a:extLst>
          </p:cNvPr>
          <p:cNvSpPr/>
          <p:nvPr/>
        </p:nvSpPr>
        <p:spPr>
          <a:xfrm>
            <a:off x="2990335" y="1487974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0FF261CB-CCEB-4293-955F-88474EFA5959}"/>
              </a:ext>
            </a:extLst>
          </p:cNvPr>
          <p:cNvSpPr/>
          <p:nvPr/>
        </p:nvSpPr>
        <p:spPr>
          <a:xfrm>
            <a:off x="7582328" y="2807886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D6518-1AB7-1341-9D6B-748797FCF29B}"/>
              </a:ext>
            </a:extLst>
          </p:cNvPr>
          <p:cNvSpPr txBox="1"/>
          <p:nvPr/>
        </p:nvSpPr>
        <p:spPr>
          <a:xfrm>
            <a:off x="523101" y="6568934"/>
            <a:ext cx="2467234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45720" rIns="45720" rtlCol="0">
            <a:spAutoFit/>
          </a:bodyPr>
          <a:lstStyle/>
          <a:p>
            <a:r>
              <a:rPr lang="en-AU" sz="9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© 2021 Apptio, All rights reserved (v1909-1)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EE103F-242B-4962-A007-30FB43C68678}"/>
              </a:ext>
            </a:extLst>
          </p:cNvPr>
          <p:cNvSpPr/>
          <p:nvPr/>
        </p:nvSpPr>
        <p:spPr>
          <a:xfrm>
            <a:off x="0" y="5375189"/>
            <a:ext cx="12192000" cy="1488071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Historic"/>
                <a:ea typeface="+mn-ea"/>
                <a:cs typeface="+mn-cs"/>
              </a:rPr>
              <a:t>Savings Opportunity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SP / RI coverage peaked at 56%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Now in decline - more commitment needed 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Recommended coverage rate 75-85%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3F0B82-0BD7-4B0A-88FD-9CA84A05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3025"/>
            <a:ext cx="10972801" cy="120564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Azure Compute Reserved Instance Opportunity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C2B5F059-2E08-46A1-B06F-0253317BFFC0}"/>
              </a:ext>
            </a:extLst>
          </p:cNvPr>
          <p:cNvSpPr/>
          <p:nvPr/>
        </p:nvSpPr>
        <p:spPr>
          <a:xfrm>
            <a:off x="6258872" y="2171303"/>
            <a:ext cx="555255" cy="335121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B80DC0-7061-D043-8313-E910C4CDF376}"/>
              </a:ext>
            </a:extLst>
          </p:cNvPr>
          <p:cNvSpPr/>
          <p:nvPr/>
        </p:nvSpPr>
        <p:spPr>
          <a:xfrm>
            <a:off x="0" y="5344886"/>
            <a:ext cx="12192000" cy="151311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Historic"/>
                <a:ea typeface="+mn-ea"/>
                <a:cs typeface="+mn-cs"/>
              </a:rPr>
              <a:t>Reserved Instance Opportunity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Estimated savings of $415.2K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01EE6-CD56-2EF3-3758-BED5FC79E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923" y="970484"/>
            <a:ext cx="7739709" cy="4374402"/>
          </a:xfrm>
          <a:prstGeom prst="rect">
            <a:avLst/>
          </a:prstGeom>
        </p:spPr>
      </p:pic>
      <p:sp>
        <p:nvSpPr>
          <p:cNvPr id="15" name="Speech Bubble: Oval 9">
            <a:extLst>
              <a:ext uri="{FF2B5EF4-FFF2-40B4-BE49-F238E27FC236}">
                <a16:creationId xmlns:a16="http://schemas.microsoft.com/office/drawing/2014/main" id="{A231C946-3C08-D141-81B4-20EFD715D3BA}"/>
              </a:ext>
            </a:extLst>
          </p:cNvPr>
          <p:cNvSpPr/>
          <p:nvPr/>
        </p:nvSpPr>
        <p:spPr>
          <a:xfrm>
            <a:off x="7165696" y="2177950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381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C5772A3-5D02-1CDB-CC85-CEF890A30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353" y="914400"/>
            <a:ext cx="7586386" cy="441407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23F0B82-0BD7-4B0A-88FD-9CA84A05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EC2 Rightsizing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E40E1-1AD1-4085-B2D8-EF1B11060600}"/>
              </a:ext>
            </a:extLst>
          </p:cNvPr>
          <p:cNvSpPr/>
          <p:nvPr/>
        </p:nvSpPr>
        <p:spPr>
          <a:xfrm>
            <a:off x="0" y="5334000"/>
            <a:ext cx="12192000" cy="15240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</a:rPr>
              <a:t>Rightsizing Savings Recommendations</a:t>
            </a:r>
          </a:p>
          <a:p>
            <a:pPr marL="0" indent="0" algn="ctr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Rightsizing Savings Recommendations</a:t>
            </a:r>
          </a:p>
          <a:p>
            <a:pPr marL="457200" indent="-457200">
              <a:buClr>
                <a:schemeClr val="lt1"/>
              </a:buClr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lt1"/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EC2 Idle Instances Savings of up to $488 = $488 x 12 = $5.8K p/a</a:t>
            </a:r>
          </a:p>
          <a:p>
            <a:pPr marL="457200" indent="-457200">
              <a:buClr>
                <a:schemeClr val="lt1"/>
              </a:buCl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Rightsizing Opportunity of up to $17.2K = $17.2K x12 = $206.7K p/a</a:t>
            </a:r>
          </a:p>
          <a:p>
            <a:pPr marL="457200" indent="-457200">
              <a:buClr>
                <a:schemeClr val="lt1"/>
              </a:buCl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Based on 30 days / Effective (taking RI/SP into account)</a:t>
            </a:r>
          </a:p>
          <a:p>
            <a:pPr marL="457200" indent="-457200">
              <a:buClr>
                <a:schemeClr val="lt1"/>
              </a:buClr>
              <a:buFont typeface="+mj-lt"/>
              <a:buAutoNum type="arabicPeriod"/>
            </a:pPr>
            <a:endParaRPr lang="en-US" sz="1400" b="1" dirty="0">
              <a:solidFill>
                <a:schemeClr val="bg1"/>
              </a:solidFill>
            </a:endParaRPr>
          </a:p>
          <a:p>
            <a:pPr lvl="1">
              <a:buClr>
                <a:schemeClr val="lt1"/>
              </a:buClr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buClr>
                <a:schemeClr val="lt1"/>
              </a:buClr>
            </a:pP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Speech Bubble: Oval 5">
            <a:extLst>
              <a:ext uri="{FF2B5EF4-FFF2-40B4-BE49-F238E27FC236}">
                <a16:creationId xmlns:a16="http://schemas.microsoft.com/office/drawing/2014/main" id="{2668FE8C-2392-3F49-BBDA-7D893E584D93}"/>
              </a:ext>
            </a:extLst>
          </p:cNvPr>
          <p:cNvSpPr/>
          <p:nvPr/>
        </p:nvSpPr>
        <p:spPr>
          <a:xfrm>
            <a:off x="6634646" y="1618962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13" name="Speech Bubble: Oval 5">
            <a:extLst>
              <a:ext uri="{FF2B5EF4-FFF2-40B4-BE49-F238E27FC236}">
                <a16:creationId xmlns:a16="http://schemas.microsoft.com/office/drawing/2014/main" id="{A582221E-EBA8-C34F-A84B-6FB7334A051F}"/>
              </a:ext>
            </a:extLst>
          </p:cNvPr>
          <p:cNvSpPr/>
          <p:nvPr/>
        </p:nvSpPr>
        <p:spPr>
          <a:xfrm>
            <a:off x="4675140" y="1618962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Speech Bubble: Oval 5">
            <a:extLst>
              <a:ext uri="{FF2B5EF4-FFF2-40B4-BE49-F238E27FC236}">
                <a16:creationId xmlns:a16="http://schemas.microsoft.com/office/drawing/2014/main" id="{76C68AAE-107D-5B4C-BEA3-D222A6500F1B}"/>
              </a:ext>
            </a:extLst>
          </p:cNvPr>
          <p:cNvSpPr/>
          <p:nvPr/>
        </p:nvSpPr>
        <p:spPr>
          <a:xfrm>
            <a:off x="7367790" y="748960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Speech Bubble: Oval 5">
            <a:extLst>
              <a:ext uri="{FF2B5EF4-FFF2-40B4-BE49-F238E27FC236}">
                <a16:creationId xmlns:a16="http://schemas.microsoft.com/office/drawing/2014/main" id="{6325BC96-4C7E-D148-833E-5DB41238C951}"/>
              </a:ext>
            </a:extLst>
          </p:cNvPr>
          <p:cNvSpPr/>
          <p:nvPr/>
        </p:nvSpPr>
        <p:spPr>
          <a:xfrm>
            <a:off x="5234433" y="748960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387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A61BD7-9AD0-92AC-D1DF-1C41712FD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755" y="858261"/>
            <a:ext cx="7706490" cy="44975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23F0B82-0BD7-4B0A-88FD-9CA84A05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EBS Rightsizing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E40E1-1AD1-4085-B2D8-EF1B11060600}"/>
              </a:ext>
            </a:extLst>
          </p:cNvPr>
          <p:cNvSpPr/>
          <p:nvPr/>
        </p:nvSpPr>
        <p:spPr>
          <a:xfrm>
            <a:off x="1" y="5355771"/>
            <a:ext cx="12192000" cy="1519846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</a:rPr>
              <a:t>Rightsizing Savings Recommendations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lt1"/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EBS Idle Instances Savings of up to $486 = $486 x 12 = $5.8K p/a</a:t>
            </a:r>
          </a:p>
          <a:p>
            <a:pPr marL="457200" indent="-457200">
              <a:buClr>
                <a:schemeClr val="lt1"/>
              </a:buCl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Rightsizing Opportunity of up to $5.4K = $5.4K x12 = $65.7K p/a</a:t>
            </a:r>
          </a:p>
          <a:p>
            <a:pPr marL="457200" indent="-457200">
              <a:buClr>
                <a:schemeClr val="lt1"/>
              </a:buCl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Based on 30 days 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Speech Bubble: Oval 5">
            <a:extLst>
              <a:ext uri="{FF2B5EF4-FFF2-40B4-BE49-F238E27FC236}">
                <a16:creationId xmlns:a16="http://schemas.microsoft.com/office/drawing/2014/main" id="{9A9FE61D-A916-7F41-8533-8C49EDEF548C}"/>
              </a:ext>
            </a:extLst>
          </p:cNvPr>
          <p:cNvSpPr/>
          <p:nvPr/>
        </p:nvSpPr>
        <p:spPr>
          <a:xfrm>
            <a:off x="6976552" y="694024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Speech Bubble: Oval 5">
            <a:extLst>
              <a:ext uri="{FF2B5EF4-FFF2-40B4-BE49-F238E27FC236}">
                <a16:creationId xmlns:a16="http://schemas.microsoft.com/office/drawing/2014/main" id="{7E6DD0E6-63D5-C543-8211-74D766841EEE}"/>
              </a:ext>
            </a:extLst>
          </p:cNvPr>
          <p:cNvSpPr/>
          <p:nvPr/>
        </p:nvSpPr>
        <p:spPr>
          <a:xfrm>
            <a:off x="6696905" y="1680984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15" name="Speech Bubble: Oval 5">
            <a:extLst>
              <a:ext uri="{FF2B5EF4-FFF2-40B4-BE49-F238E27FC236}">
                <a16:creationId xmlns:a16="http://schemas.microsoft.com/office/drawing/2014/main" id="{0CD9D23B-E686-3342-9F65-D15D4E38EC47}"/>
              </a:ext>
            </a:extLst>
          </p:cNvPr>
          <p:cNvSpPr/>
          <p:nvPr/>
        </p:nvSpPr>
        <p:spPr>
          <a:xfrm>
            <a:off x="4739039" y="1682501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095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BEC648-6DF6-F90C-0E63-23AA83A90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096" y="933288"/>
            <a:ext cx="7449807" cy="43504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23F0B82-0BD7-4B0A-88FD-9CA84A05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RDS Rightsizing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E40E1-1AD1-4085-B2D8-EF1B11060600}"/>
              </a:ext>
            </a:extLst>
          </p:cNvPr>
          <p:cNvSpPr/>
          <p:nvPr/>
        </p:nvSpPr>
        <p:spPr>
          <a:xfrm>
            <a:off x="0" y="5366657"/>
            <a:ext cx="12192000" cy="150896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</a:rPr>
              <a:t>Rightsizing Savings Recommendations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lt1"/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RDS Idle Instances Savings of up to $0 </a:t>
            </a:r>
          </a:p>
          <a:p>
            <a:pPr marL="457200" indent="-457200">
              <a:buClr>
                <a:schemeClr val="lt1"/>
              </a:buCl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Rightsizing Opportunity of up to $13.1K = $13.1K x12 = $157.7K p/a</a:t>
            </a:r>
          </a:p>
          <a:p>
            <a:pPr marL="457200" indent="-457200">
              <a:buClr>
                <a:schemeClr val="lt1"/>
              </a:buCl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Based on 30 days  / effective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Speech Bubble: Oval 5">
            <a:extLst>
              <a:ext uri="{FF2B5EF4-FFF2-40B4-BE49-F238E27FC236}">
                <a16:creationId xmlns:a16="http://schemas.microsoft.com/office/drawing/2014/main" id="{C34D2F8D-23CA-DC49-8687-383D4A2E596A}"/>
              </a:ext>
            </a:extLst>
          </p:cNvPr>
          <p:cNvSpPr/>
          <p:nvPr/>
        </p:nvSpPr>
        <p:spPr>
          <a:xfrm>
            <a:off x="4910519" y="1657217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7" name="Speech Bubble: Oval 5">
            <a:extLst>
              <a:ext uri="{FF2B5EF4-FFF2-40B4-BE49-F238E27FC236}">
                <a16:creationId xmlns:a16="http://schemas.microsoft.com/office/drawing/2014/main" id="{1FD22A01-2353-D34A-B179-6EE672447A68}"/>
              </a:ext>
            </a:extLst>
          </p:cNvPr>
          <p:cNvSpPr/>
          <p:nvPr/>
        </p:nvSpPr>
        <p:spPr>
          <a:xfrm>
            <a:off x="6722190" y="1691005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18" name="Speech Bubble: Oval 5">
            <a:extLst>
              <a:ext uri="{FF2B5EF4-FFF2-40B4-BE49-F238E27FC236}">
                <a16:creationId xmlns:a16="http://schemas.microsoft.com/office/drawing/2014/main" id="{5A06BE59-23F4-3E43-80E5-962FF0DDB471}"/>
              </a:ext>
            </a:extLst>
          </p:cNvPr>
          <p:cNvSpPr/>
          <p:nvPr/>
        </p:nvSpPr>
        <p:spPr>
          <a:xfrm>
            <a:off x="7567155" y="770164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Speech Bubble: Oval 5">
            <a:extLst>
              <a:ext uri="{FF2B5EF4-FFF2-40B4-BE49-F238E27FC236}">
                <a16:creationId xmlns:a16="http://schemas.microsoft.com/office/drawing/2014/main" id="{68221838-194C-114C-B4C2-F21D7F1BF25A}"/>
              </a:ext>
            </a:extLst>
          </p:cNvPr>
          <p:cNvSpPr/>
          <p:nvPr/>
        </p:nvSpPr>
        <p:spPr>
          <a:xfrm>
            <a:off x="5313407" y="770164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49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69470F-D05B-1888-D6B3-7B5950AE8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884" y="938334"/>
            <a:ext cx="7416229" cy="432455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23F0B82-0BD7-4B0A-88FD-9CA84A05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Azure Compute Rightsizing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E40E1-1AD1-4085-B2D8-EF1B11060600}"/>
              </a:ext>
            </a:extLst>
          </p:cNvPr>
          <p:cNvSpPr/>
          <p:nvPr/>
        </p:nvSpPr>
        <p:spPr>
          <a:xfrm>
            <a:off x="0" y="5366657"/>
            <a:ext cx="12192000" cy="150896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</a:rPr>
              <a:t>Rightsizing Savings Recommendations</a:t>
            </a:r>
          </a:p>
          <a:p>
            <a:pPr marL="457200" indent="-457200">
              <a:buClr>
                <a:schemeClr val="lt1"/>
              </a:buClr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lt1"/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Azure Idle Instances Savings of up to $57 = $57 x 12 =$684 p/a</a:t>
            </a:r>
          </a:p>
          <a:p>
            <a:pPr marL="457200" indent="-457200">
              <a:buClr>
                <a:schemeClr val="lt1"/>
              </a:buCl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Rightsizing Opportunity of up to $23.4K = $23.4K x12 = $281.1K p/a</a:t>
            </a:r>
          </a:p>
          <a:p>
            <a:pPr marL="457200" indent="-457200">
              <a:buClr>
                <a:schemeClr val="lt1"/>
              </a:buCl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Based on 30 days  / effective</a:t>
            </a:r>
          </a:p>
          <a:p>
            <a:pPr marL="457200" indent="-457200">
              <a:buClr>
                <a:schemeClr val="lt1"/>
              </a:buClr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Speech Bubble: Oval 5">
            <a:extLst>
              <a:ext uri="{FF2B5EF4-FFF2-40B4-BE49-F238E27FC236}">
                <a16:creationId xmlns:a16="http://schemas.microsoft.com/office/drawing/2014/main" id="{A434B79A-DD82-0F49-91FF-BE0AAF340A10}"/>
              </a:ext>
            </a:extLst>
          </p:cNvPr>
          <p:cNvSpPr/>
          <p:nvPr/>
        </p:nvSpPr>
        <p:spPr>
          <a:xfrm>
            <a:off x="4990608" y="1655568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6" name="Speech Bubble: Oval 5">
            <a:extLst>
              <a:ext uri="{FF2B5EF4-FFF2-40B4-BE49-F238E27FC236}">
                <a16:creationId xmlns:a16="http://schemas.microsoft.com/office/drawing/2014/main" id="{16169506-7C02-C442-8B63-38EFD3686C73}"/>
              </a:ext>
            </a:extLst>
          </p:cNvPr>
          <p:cNvSpPr/>
          <p:nvPr/>
        </p:nvSpPr>
        <p:spPr>
          <a:xfrm>
            <a:off x="6768898" y="1659307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Speech Bubble: Oval 5">
            <a:extLst>
              <a:ext uri="{FF2B5EF4-FFF2-40B4-BE49-F238E27FC236}">
                <a16:creationId xmlns:a16="http://schemas.microsoft.com/office/drawing/2014/main" id="{B9D94174-464B-BA4C-A656-FA222565ACD3}"/>
              </a:ext>
            </a:extLst>
          </p:cNvPr>
          <p:cNvSpPr/>
          <p:nvPr/>
        </p:nvSpPr>
        <p:spPr>
          <a:xfrm>
            <a:off x="6605149" y="834564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Speech Bubble: Oval 5">
            <a:extLst>
              <a:ext uri="{FF2B5EF4-FFF2-40B4-BE49-F238E27FC236}">
                <a16:creationId xmlns:a16="http://schemas.microsoft.com/office/drawing/2014/main" id="{471216C4-4FA2-4341-AA1B-989D114E6368}"/>
              </a:ext>
            </a:extLst>
          </p:cNvPr>
          <p:cNvSpPr/>
          <p:nvPr/>
        </p:nvSpPr>
        <p:spPr>
          <a:xfrm>
            <a:off x="4629651" y="834564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765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4E8EB74-C838-7F85-A274-C52D0D0D9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064" y="173268"/>
            <a:ext cx="3322999" cy="2124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15627-60B9-0428-1827-2DBB103ED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85" y="2350962"/>
            <a:ext cx="8326877" cy="29719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442E67-499E-4D56-A37A-E24F2F4B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3560"/>
            <a:ext cx="10972801" cy="78771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Anomaly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04794D-B5D5-439B-9B52-29117D3B3C89}"/>
              </a:ext>
            </a:extLst>
          </p:cNvPr>
          <p:cNvSpPr/>
          <p:nvPr/>
        </p:nvSpPr>
        <p:spPr>
          <a:xfrm>
            <a:off x="0" y="5345215"/>
            <a:ext cx="12192000" cy="151278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Anomaly Detection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6 anomalies detected over the past 30 days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Was this an anomaly you picked up on or expected spend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Details will show you anomaly type and point you to a report for further investigation per 2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Ensure subscriptions to anomaly alerts either via Email or Pager Duty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065FC77-C97D-4893-879D-AE1107D91964}"/>
              </a:ext>
            </a:extLst>
          </p:cNvPr>
          <p:cNvSpPr/>
          <p:nvPr/>
        </p:nvSpPr>
        <p:spPr>
          <a:xfrm>
            <a:off x="1365437" y="2022488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E393857-B800-4AAA-8CC3-3F07A7E45972}"/>
              </a:ext>
            </a:extLst>
          </p:cNvPr>
          <p:cNvSpPr/>
          <p:nvPr/>
        </p:nvSpPr>
        <p:spPr>
          <a:xfrm>
            <a:off x="9881677" y="472804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9414507A-859A-4246-8DE8-DB8AE2AA9D97}"/>
              </a:ext>
            </a:extLst>
          </p:cNvPr>
          <p:cNvSpPr/>
          <p:nvPr/>
        </p:nvSpPr>
        <p:spPr>
          <a:xfrm>
            <a:off x="8815715" y="2909009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Speech Bubble: Oval 11">
            <a:extLst>
              <a:ext uri="{FF2B5EF4-FFF2-40B4-BE49-F238E27FC236}">
                <a16:creationId xmlns:a16="http://schemas.microsoft.com/office/drawing/2014/main" id="{5507ECCC-2431-7944-8A79-2A927497F29B}"/>
              </a:ext>
            </a:extLst>
          </p:cNvPr>
          <p:cNvSpPr/>
          <p:nvPr/>
        </p:nvSpPr>
        <p:spPr>
          <a:xfrm>
            <a:off x="8960916" y="2129349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162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6F30398-CAAE-CE25-71B1-4EF998ABD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8446"/>
            <a:ext cx="12192000" cy="32517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0DC9905-C2DD-4FB5-BB6B-A685ED10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Weekend vs Weekday Usage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B261E1-1250-4C0E-BBB3-DCE1F43B196A}"/>
              </a:ext>
            </a:extLst>
          </p:cNvPr>
          <p:cNvSpPr/>
          <p:nvPr/>
        </p:nvSpPr>
        <p:spPr>
          <a:xfrm>
            <a:off x="0" y="5355771"/>
            <a:ext cx="12236451" cy="151311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Weekend vs Weekday Usage Costs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Less workloads running on Weekends than Weekdays (this includes all AWS Accounts)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Similarly, for RDS, 354 on a weekend is less than on Weekdays. (this includes all AWS Accounts)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Where possible seek to power off workloads. Better optimization to be had doing this.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EA17EC89-2C8C-4273-8832-437C1EEE6B70}"/>
              </a:ext>
            </a:extLst>
          </p:cNvPr>
          <p:cNvSpPr/>
          <p:nvPr/>
        </p:nvSpPr>
        <p:spPr>
          <a:xfrm>
            <a:off x="2762416" y="1119586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0" name="Speech Bubble: Oval 10">
            <a:extLst>
              <a:ext uri="{FF2B5EF4-FFF2-40B4-BE49-F238E27FC236}">
                <a16:creationId xmlns:a16="http://schemas.microsoft.com/office/drawing/2014/main" id="{B30AAEB1-C84A-EB4C-9826-DE7785A2905C}"/>
              </a:ext>
            </a:extLst>
          </p:cNvPr>
          <p:cNvSpPr/>
          <p:nvPr/>
        </p:nvSpPr>
        <p:spPr>
          <a:xfrm>
            <a:off x="9033205" y="1184209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76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80D16D-2A48-414E-A7A2-F5EFCBA5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Agenda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FD414-A065-405E-9380-0CA5EB0D2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Review FinOps Capability Architecture</a:t>
            </a:r>
          </a:p>
          <a:p>
            <a:r>
              <a:rPr lang="en-US" sz="2400" dirty="0"/>
              <a:t>Value Realization Summary</a:t>
            </a:r>
          </a:p>
          <a:p>
            <a:r>
              <a:rPr lang="en-US" sz="2400" dirty="0"/>
              <a:t>Health Check</a:t>
            </a:r>
          </a:p>
          <a:p>
            <a:r>
              <a:rPr lang="en-US" sz="2400" dirty="0"/>
              <a:t>Proposed Use Cases / Next Steps</a:t>
            </a:r>
          </a:p>
          <a:p>
            <a:r>
              <a:rPr lang="en-US" sz="2400" dirty="0"/>
              <a:t>Review Service offerings</a:t>
            </a:r>
          </a:p>
          <a:p>
            <a:r>
              <a:rPr lang="en-US" sz="2400" dirty="0"/>
              <a:t>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5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93FB19-EAED-9887-FA1F-D3908CDFF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219" y="1036603"/>
            <a:ext cx="7981748" cy="415050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0DC9905-C2DD-4FB5-BB6B-A685ED10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Elasticity / </a:t>
            </a:r>
            <a:r>
              <a:rPr lang="en-US" sz="3600" dirty="0" err="1"/>
              <a:t>Rightiming</a:t>
            </a:r>
            <a:r>
              <a:rPr lang="en-US" sz="3600" dirty="0"/>
              <a:t> of EC2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B261E1-1250-4C0E-BBB3-DCE1F43B196A}"/>
              </a:ext>
            </a:extLst>
          </p:cNvPr>
          <p:cNvSpPr/>
          <p:nvPr/>
        </p:nvSpPr>
        <p:spPr>
          <a:xfrm>
            <a:off x="-7812" y="5344885"/>
            <a:ext cx="12199811" cy="1519846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Elasticity / Right-timing of EC2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EC2 use on weekends is static 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F6C2C65-42F9-443B-BA1E-E2E5751D8235}"/>
              </a:ext>
            </a:extLst>
          </p:cNvPr>
          <p:cNvSpPr/>
          <p:nvPr/>
        </p:nvSpPr>
        <p:spPr>
          <a:xfrm>
            <a:off x="6859551" y="2208214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9118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94E030-DDB7-437E-AC91-AF76FE0B8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Check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B248E2-2C11-440B-B5E8-EAC912F29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656105-46B6-3031-05C1-EAC5858E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958312"/>
            <a:ext cx="10972801" cy="43448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442E67-499E-4D56-A37A-E24F2F4B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AWS Credentialing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27B2C6E7-52D8-4D99-9EA8-A7DADB44AC69}"/>
              </a:ext>
            </a:extLst>
          </p:cNvPr>
          <p:cNvSpPr/>
          <p:nvPr/>
        </p:nvSpPr>
        <p:spPr>
          <a:xfrm>
            <a:off x="9651777" y="1879215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6FE6C4FA-A5EC-4C33-B7D0-236526AABD4A}"/>
              </a:ext>
            </a:extLst>
          </p:cNvPr>
          <p:cNvSpPr/>
          <p:nvPr/>
        </p:nvSpPr>
        <p:spPr>
          <a:xfrm>
            <a:off x="9189760" y="2551065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7F0DE-B3D2-1F4C-92DB-AA4FB9613C0E}"/>
              </a:ext>
            </a:extLst>
          </p:cNvPr>
          <p:cNvSpPr/>
          <p:nvPr/>
        </p:nvSpPr>
        <p:spPr>
          <a:xfrm>
            <a:off x="1" y="5344885"/>
            <a:ext cx="12192000" cy="151311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</a:rPr>
              <a:t>Credentialling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Master Payer Account credentialled well. Be mindful of changes to SCPs affecting this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Ensure Linked accounts have credentials – better usage metrics available in tool and better Rightsizing recommendations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48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FD6BE-824C-9516-C908-305A7027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60" y="1085983"/>
            <a:ext cx="11405679" cy="39842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442E67-499E-4D56-A37A-E24F2F4B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Azure Credentialing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27B2C6E7-52D8-4D99-9EA8-A7DADB44AC69}"/>
              </a:ext>
            </a:extLst>
          </p:cNvPr>
          <p:cNvSpPr/>
          <p:nvPr/>
        </p:nvSpPr>
        <p:spPr>
          <a:xfrm>
            <a:off x="9782711" y="1787791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6FE6C4FA-A5EC-4C33-B7D0-236526AABD4A}"/>
              </a:ext>
            </a:extLst>
          </p:cNvPr>
          <p:cNvSpPr/>
          <p:nvPr/>
        </p:nvSpPr>
        <p:spPr>
          <a:xfrm>
            <a:off x="9223418" y="3164369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7F0DE-B3D2-1F4C-92DB-AA4FB9613C0E}"/>
              </a:ext>
            </a:extLst>
          </p:cNvPr>
          <p:cNvSpPr/>
          <p:nvPr/>
        </p:nvSpPr>
        <p:spPr>
          <a:xfrm>
            <a:off x="1" y="5344885"/>
            <a:ext cx="12192000" cy="151311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</a:rPr>
              <a:t>Credentialling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Note expiry of of EA API key – book meeting to ensure its renewed before it expires. Work with your TAM to move to new API if not already done.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Ensure Subscriptions are advance credentials – this provides resource group tags and rightsizing metrics if not in place use Management Groups to automate this capability for large numbers of subscriptions.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0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48E55D-CF23-D74F-9821-5AB5B80C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EBS Snapshots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EDFAD0-7A77-BB4B-8B31-99BF0E421024}"/>
              </a:ext>
            </a:extLst>
          </p:cNvPr>
          <p:cNvSpPr/>
          <p:nvPr/>
        </p:nvSpPr>
        <p:spPr>
          <a:xfrm>
            <a:off x="-12357" y="5345215"/>
            <a:ext cx="12212530" cy="151278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Potential Quick Wins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400" dirty="0">
                <a:solidFill>
                  <a:schemeClr val="bg1"/>
                </a:solidFill>
              </a:rPr>
              <a:t>Cost of EBS snapshots is growing from $1.3K in Jan to $1.6K in June. 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>
                <a:solidFill>
                  <a:schemeClr val="bg1"/>
                </a:solidFill>
              </a:rPr>
              <a:t>When was last Snapshot Clean-up performed?</a:t>
            </a:r>
            <a:br>
              <a:rPr lang="en-AU" sz="1400" dirty="0">
                <a:solidFill>
                  <a:schemeClr val="bg1"/>
                </a:solidFill>
              </a:rPr>
            </a:b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BF54A-1EB4-ADFB-BA1D-567350611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146" y="900699"/>
            <a:ext cx="4323812" cy="2187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EC8386-D2AA-9AA5-02D2-5BA807826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94" y="833495"/>
            <a:ext cx="4433960" cy="2297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AA0EA8-EEC4-6647-50D2-57CF23E0C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146" y="3072292"/>
            <a:ext cx="4323812" cy="22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D856298-0127-47A3-CBF5-57A80CB08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333" y="1847423"/>
            <a:ext cx="5628667" cy="21906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45FC7B-50A2-AEFE-5692-363CFE281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05" y="1766666"/>
            <a:ext cx="5846248" cy="227137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23F0B82-0BD7-4B0A-88FD-9CA84A05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Other Idle Resources Summary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A2B9D27-E578-4DEA-8D33-865D2DB21855}"/>
              </a:ext>
            </a:extLst>
          </p:cNvPr>
          <p:cNvSpPr/>
          <p:nvPr/>
        </p:nvSpPr>
        <p:spPr>
          <a:xfrm>
            <a:off x="5441258" y="1683186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DE5E69-CC7F-42C8-A08F-DC9F2FBD87B8}"/>
              </a:ext>
            </a:extLst>
          </p:cNvPr>
          <p:cNvSpPr/>
          <p:nvPr/>
        </p:nvSpPr>
        <p:spPr>
          <a:xfrm>
            <a:off x="0" y="5362832"/>
            <a:ext cx="12212530" cy="151278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Potential Quick Wins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lt1"/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Approximately $1.9K worth of unused Elastic Ips. IP address are free if they’re attached to an instance but if they’re not attached, they do cost. </a:t>
            </a:r>
          </a:p>
          <a:p>
            <a:pPr marL="457200" indent="-457200">
              <a:buClr>
                <a:schemeClr val="lt1"/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Approximately $7K worth of RDS snapshots. RDS snapshots are free if the snapshot size is equivalent the size of the RDS, any additional snapshot past the RDS size will incur cost.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478A63-0023-3447-A9D5-58CA2F5F4FF0}"/>
              </a:ext>
            </a:extLst>
          </p:cNvPr>
          <p:cNvSpPr txBox="1"/>
          <p:nvPr/>
        </p:nvSpPr>
        <p:spPr>
          <a:xfrm>
            <a:off x="7337778" y="7191022"/>
            <a:ext cx="92398" cy="369332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1" name="Speech Bubble: Oval 6">
            <a:extLst>
              <a:ext uri="{FF2B5EF4-FFF2-40B4-BE49-F238E27FC236}">
                <a16:creationId xmlns:a16="http://schemas.microsoft.com/office/drawing/2014/main" id="{0F517B6F-F78D-5D4D-B9BE-A9E2158E8A59}"/>
              </a:ext>
            </a:extLst>
          </p:cNvPr>
          <p:cNvSpPr/>
          <p:nvPr/>
        </p:nvSpPr>
        <p:spPr>
          <a:xfrm>
            <a:off x="11582403" y="1602429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495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45D291-77C4-B8F0-04A1-442D44574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14" y="4424857"/>
            <a:ext cx="7523589" cy="7956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DA6FE8-B1B7-FF31-56D2-8BA6BF07D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115" y="903531"/>
            <a:ext cx="7523589" cy="3426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442E67-499E-4D56-A37A-E24F2F4B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Taggable vs. Untagged Spend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E9CA6D-6A14-4DBC-9C5B-441407C920A4}"/>
              </a:ext>
            </a:extLst>
          </p:cNvPr>
          <p:cNvSpPr/>
          <p:nvPr/>
        </p:nvSpPr>
        <p:spPr>
          <a:xfrm>
            <a:off x="1" y="5363852"/>
            <a:ext cx="12192000" cy="15117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Taggable vs Untaggable Spend</a:t>
            </a:r>
            <a:endParaRPr lang="en-US" sz="1400" b="1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Currently, tagging needs work as tagging visibility will help trace and allocate cloud spend more effectively.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$951.3K of Taggable Spend in the last 3 months.                       (April 2022 – June 2022)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$48.7K of Untaggable Spend in the last 3 months.	                (April 2022 – June 2022)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F0CF304-8CED-4656-855E-6E6205A32874}"/>
              </a:ext>
            </a:extLst>
          </p:cNvPr>
          <p:cNvSpPr/>
          <p:nvPr/>
        </p:nvSpPr>
        <p:spPr>
          <a:xfrm>
            <a:off x="2938158" y="4200607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5F0BF323-3577-43FD-ADA3-9C956E2DA589}"/>
              </a:ext>
            </a:extLst>
          </p:cNvPr>
          <p:cNvSpPr/>
          <p:nvPr/>
        </p:nvSpPr>
        <p:spPr>
          <a:xfrm>
            <a:off x="4756317" y="4213445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9B7C7E46-1431-472B-A936-70A11040F675}"/>
              </a:ext>
            </a:extLst>
          </p:cNvPr>
          <p:cNvSpPr/>
          <p:nvPr/>
        </p:nvSpPr>
        <p:spPr>
          <a:xfrm>
            <a:off x="4079347" y="1944709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9127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94E030-DDB7-437E-AC91-AF76FE0B8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Proposed Use Cases</a:t>
            </a:r>
          </a:p>
        </p:txBody>
      </p:sp>
    </p:spTree>
    <p:extLst>
      <p:ext uri="{BB962C8B-B14F-4D97-AF65-F5344CB8AC3E}">
        <p14:creationId xmlns:p14="http://schemas.microsoft.com/office/powerpoint/2010/main" val="2047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B4E5-D3DC-49AF-9447-8D575BA4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First 6 Months – Proposed Use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29E9DB-664C-459D-B232-431ED4EF8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597" y="779502"/>
            <a:ext cx="10808042" cy="4953000"/>
          </a:xfrm>
        </p:spPr>
        <p:txBody>
          <a:bodyPr vert="horz" lIns="0" tIns="0" rIns="0" bIns="0" rtlCol="0" anchor="t">
            <a:normAutofit/>
          </a:bodyPr>
          <a:lstStyle/>
          <a:p>
            <a:pPr marL="365125" indent="-365125"/>
            <a:r>
              <a:rPr lang="en-US" sz="2400" b="1"/>
              <a:t>Tagging</a:t>
            </a:r>
          </a:p>
          <a:p>
            <a:pPr marL="765588" lvl="1" indent="-365125"/>
            <a:r>
              <a:rPr lang="en-US" sz="2000" b="1">
                <a:ea typeface="Segoe UI Historic"/>
                <a:cs typeface="Segoe UI Historic"/>
              </a:rPr>
              <a:t>Ensure tagging policies in place and governance reporting enabled</a:t>
            </a:r>
          </a:p>
          <a:p>
            <a:pPr marL="765588" lvl="1" indent="-365125"/>
            <a:r>
              <a:rPr lang="en-US" sz="2000" b="1">
                <a:ea typeface="Segoe UI Historic"/>
                <a:cs typeface="Segoe UI Historic"/>
              </a:rPr>
              <a:t>Ensure mapping pulling tags into Cloudability</a:t>
            </a:r>
          </a:p>
          <a:p>
            <a:pPr marL="365125" indent="-365125"/>
            <a:r>
              <a:rPr lang="en-US" sz="2400" b="1">
                <a:ea typeface="Segoe UI Historic"/>
                <a:cs typeface="Segoe UI Historic"/>
              </a:rPr>
              <a:t>Visibility</a:t>
            </a:r>
          </a:p>
          <a:p>
            <a:pPr marL="765810" lvl="1" indent="-304165"/>
            <a:r>
              <a:rPr lang="en-US" sz="2000" b="1"/>
              <a:t>Create Views per domain / cost </a:t>
            </a:r>
            <a:r>
              <a:rPr lang="en-US" sz="2000" b="1" err="1"/>
              <a:t>centre</a:t>
            </a:r>
            <a:r>
              <a:rPr lang="en-US" sz="2000" b="1"/>
              <a:t> / business unit / construct – allocate to users</a:t>
            </a:r>
          </a:p>
          <a:p>
            <a:pPr marL="765810" lvl="1" indent="-304165"/>
            <a:r>
              <a:rPr lang="en-US" sz="2000" b="1"/>
              <a:t>Create common shared reports and dashboards – share org wide or individual</a:t>
            </a:r>
            <a:endParaRPr lang="en-US" sz="2000" b="1">
              <a:ea typeface="Segoe UI Historic"/>
              <a:cs typeface="Segoe UI Historic"/>
            </a:endParaRPr>
          </a:p>
          <a:p>
            <a:pPr marL="765810" lvl="1" indent="-304165"/>
            <a:r>
              <a:rPr lang="en-US" sz="2000" b="1"/>
              <a:t>Agree on </a:t>
            </a:r>
            <a:r>
              <a:rPr lang="en-US" sz="2000" b="1">
                <a:ea typeface="Segoe UI Historic"/>
                <a:cs typeface="Segoe UI Historic"/>
              </a:rPr>
              <a:t>cost metric / currency in tool</a:t>
            </a:r>
          </a:p>
          <a:p>
            <a:pPr marL="365347" indent="-304165"/>
            <a:r>
              <a:rPr lang="en-US" sz="2400" b="1">
                <a:ea typeface="Segoe UI Historic"/>
                <a:cs typeface="Segoe UI Historic"/>
              </a:rPr>
              <a:t>Anomalous spend</a:t>
            </a:r>
          </a:p>
          <a:p>
            <a:pPr marL="765810" lvl="1" indent="-304165"/>
            <a:r>
              <a:rPr lang="en-US" sz="2000" b="1">
                <a:ea typeface="Segoe UI Historic"/>
                <a:cs typeface="Segoe UI Historic"/>
              </a:rPr>
              <a:t>Ensure subscription to keep abreast of inconsistent spend trends</a:t>
            </a:r>
          </a:p>
          <a:p>
            <a:pPr marL="365347" indent="-304165"/>
            <a:r>
              <a:rPr lang="en-US" sz="2400" b="1">
                <a:ea typeface="Segoe UI Historic"/>
                <a:cs typeface="Segoe UI Historic"/>
              </a:rPr>
              <a:t>Business Mapping</a:t>
            </a:r>
          </a:p>
          <a:p>
            <a:pPr marL="765810" lvl="1" indent="-304165"/>
            <a:r>
              <a:rPr lang="en-US" sz="2000" b="1">
                <a:ea typeface="Segoe UI Historic"/>
                <a:cs typeface="Segoe UI Historic"/>
              </a:rPr>
              <a:t>Augment and enrich your cloud data / tags / information with your business logic.</a:t>
            </a:r>
          </a:p>
          <a:p>
            <a:pPr marL="365125" indent="-365125"/>
            <a:endParaRPr lang="en-US" sz="2000" b="1">
              <a:ea typeface="Segoe UI Historic"/>
              <a:cs typeface="Segoe UI Historic"/>
            </a:endParaRPr>
          </a:p>
          <a:p>
            <a:pPr marL="365125" indent="-365125"/>
            <a:endParaRPr lang="en-US" sz="2400" b="1">
              <a:ea typeface="Segoe UI Historic"/>
              <a:cs typeface="Segoe UI Historic"/>
            </a:endParaRPr>
          </a:p>
          <a:p>
            <a:pPr marL="365125" indent="-365125"/>
            <a:endParaRPr lang="en-US" sz="2400" b="1">
              <a:ea typeface="Segoe UI Historic"/>
              <a:cs typeface="Segoe UI Historic"/>
            </a:endParaRPr>
          </a:p>
          <a:p>
            <a:pPr marL="365125" indent="-365125"/>
            <a:endParaRPr lang="en-US" sz="2400" b="1">
              <a:ea typeface="Segoe UI Historic"/>
              <a:cs typeface="Segoe UI Historic"/>
            </a:endParaRPr>
          </a:p>
          <a:p>
            <a:pPr marL="365125" indent="-365125"/>
            <a:endParaRPr lang="en-US" sz="2400" b="1">
              <a:ea typeface="Segoe UI Historic"/>
              <a:cs typeface="Segoe UI Historic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13B1C9-09B5-48D9-A642-0E5C7F8DA1A4}"/>
              </a:ext>
            </a:extLst>
          </p:cNvPr>
          <p:cNvSpPr/>
          <p:nvPr/>
        </p:nvSpPr>
        <p:spPr>
          <a:xfrm>
            <a:off x="9345336" y="0"/>
            <a:ext cx="2846664" cy="242484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/>
              <a:t>TAM : Use if priority is Cost Visibility or both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68B2B-6E6D-6F41-AAC3-B2F1E93835EB}"/>
              </a:ext>
            </a:extLst>
          </p:cNvPr>
          <p:cNvSpPr/>
          <p:nvPr/>
        </p:nvSpPr>
        <p:spPr>
          <a:xfrm>
            <a:off x="1" y="5387546"/>
            <a:ext cx="12192000" cy="1501631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b="1">
                <a:solidFill>
                  <a:schemeClr val="bg1"/>
                </a:solidFill>
              </a:rPr>
              <a:t>Next Steps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Crawl, Walk, Run. Its not a race. Start slow and build on your commitments.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Assign Actions to individuals – the who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Timeline to achieve goals - the when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Do you have sufficient resources to action – if the who doesn’t exist?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Can Apptio help you achieve this?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35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B4E5-D3DC-49AF-9447-8D575BA4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First 6 Months – Proposed Use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29E9DB-664C-459D-B232-431ED4EF8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597" y="779502"/>
            <a:ext cx="10808042" cy="4953000"/>
          </a:xfrm>
        </p:spPr>
        <p:txBody>
          <a:bodyPr vert="horz" lIns="0" tIns="0" rIns="0" bIns="0" rtlCol="0" anchor="t">
            <a:normAutofit/>
          </a:bodyPr>
          <a:lstStyle/>
          <a:p>
            <a:pPr marL="365125" indent="-365125"/>
            <a:r>
              <a:rPr lang="en-US" sz="2400" b="1"/>
              <a:t>Non Production</a:t>
            </a:r>
            <a:endParaRPr lang="en-US" sz="2400" b="1">
              <a:ea typeface="Segoe UI Historic"/>
              <a:cs typeface="Segoe UI Historic"/>
            </a:endParaRPr>
          </a:p>
          <a:p>
            <a:pPr marL="765810" lvl="1" indent="-304165"/>
            <a:r>
              <a:rPr lang="en-US" sz="2000" b="1"/>
              <a:t>Power off non essential workloads outside business hours and on weekends</a:t>
            </a:r>
            <a:endParaRPr lang="en-US" sz="2000" b="1">
              <a:ea typeface="Segoe UI Historic"/>
              <a:cs typeface="Segoe UI Historic"/>
            </a:endParaRPr>
          </a:p>
          <a:p>
            <a:pPr marL="765810" lvl="1" indent="-304165"/>
            <a:r>
              <a:rPr lang="en-US" sz="2000" b="1"/>
              <a:t>Do not power on. Let </a:t>
            </a:r>
            <a:r>
              <a:rPr lang="en-US" sz="2000" b="1" err="1"/>
              <a:t>DevSecOps</a:t>
            </a:r>
            <a:r>
              <a:rPr lang="en-US" sz="2000" b="1"/>
              <a:t> power on resources</a:t>
            </a:r>
            <a:endParaRPr lang="en-US" sz="2000" b="1">
              <a:ea typeface="Segoe UI Historic"/>
              <a:cs typeface="Segoe UI Historic"/>
            </a:endParaRPr>
          </a:p>
          <a:p>
            <a:pPr marL="365125" indent="-365125"/>
            <a:r>
              <a:rPr lang="en-US" sz="2400" b="1"/>
              <a:t>EBS / Azure Disk &amp; Google GPD  </a:t>
            </a:r>
          </a:p>
          <a:p>
            <a:r>
              <a:rPr lang="en-US" sz="2000" b="1"/>
              <a:t>Cleanup unattached and Idle Volumes</a:t>
            </a:r>
            <a:endParaRPr lang="en-US" sz="2000" b="1">
              <a:ea typeface="Segoe UI Historic"/>
              <a:cs typeface="Segoe UI Historic"/>
            </a:endParaRPr>
          </a:p>
          <a:p>
            <a:pPr marL="765810" lvl="1" indent="-304165"/>
            <a:r>
              <a:rPr lang="en-US" sz="2000" b="1"/>
              <a:t>Cleanup Snapshots &gt; 30 days old</a:t>
            </a:r>
            <a:endParaRPr lang="en-US" sz="2000" b="1">
              <a:ea typeface="Segoe UI Historic"/>
              <a:cs typeface="Segoe UI Historic"/>
            </a:endParaRPr>
          </a:p>
          <a:p>
            <a:pPr marL="365125" indent="-365125"/>
            <a:r>
              <a:rPr lang="en-US" sz="2400" b="1"/>
              <a:t>RDS / SQL / EC2  / VM / GCE</a:t>
            </a:r>
            <a:endParaRPr lang="en-US" sz="2400" b="1">
              <a:ea typeface="Segoe UI Historic"/>
              <a:cs typeface="Segoe UI Historic"/>
            </a:endParaRPr>
          </a:p>
          <a:p>
            <a:pPr marL="765810" lvl="1" indent="-304165"/>
            <a:r>
              <a:rPr lang="en-US" sz="2000" b="1"/>
              <a:t>Terminate Idle Instances</a:t>
            </a:r>
            <a:endParaRPr lang="en-US" sz="2000" b="1">
              <a:ea typeface="Segoe UI Historic"/>
              <a:cs typeface="Segoe UI Historic"/>
            </a:endParaRPr>
          </a:p>
          <a:p>
            <a:pPr marL="765810" lvl="1" indent="-304165"/>
            <a:r>
              <a:rPr lang="en-US" sz="2000" b="1" err="1"/>
              <a:t>Rightsize</a:t>
            </a:r>
            <a:r>
              <a:rPr lang="en-US" sz="2000" b="1"/>
              <a:t> underutilized resources</a:t>
            </a:r>
            <a:endParaRPr lang="en-US" sz="2000" b="1">
              <a:ea typeface="Segoe UI Historic"/>
              <a:cs typeface="Segoe UI Historic"/>
            </a:endParaRPr>
          </a:p>
          <a:p>
            <a:pPr marL="365125" indent="-365125"/>
            <a:r>
              <a:rPr lang="en-US" sz="2400" b="1"/>
              <a:t>Savings Plans / Reserved Instances/ Committed Use Discounts</a:t>
            </a:r>
            <a:endParaRPr lang="en-US" sz="2400" b="1">
              <a:ea typeface="Segoe UI Historic"/>
              <a:cs typeface="Segoe UI Historic"/>
            </a:endParaRPr>
          </a:p>
          <a:p>
            <a:pPr marL="765810" lvl="1" indent="-304165"/>
            <a:r>
              <a:rPr lang="en-US" sz="2000" b="1"/>
              <a:t>Aim for 75-85% coverage or what you are comfortable with.</a:t>
            </a:r>
            <a:endParaRPr lang="en-US" sz="2000" b="1">
              <a:ea typeface="Segoe UI Historic"/>
              <a:cs typeface="Segoe UI Historic"/>
            </a:endParaRPr>
          </a:p>
          <a:p>
            <a:pPr marL="765810" lvl="1" indent="-304165"/>
            <a:r>
              <a:rPr lang="en-US" sz="2000" b="1"/>
              <a:t>Put in place for all services where available</a:t>
            </a:r>
            <a:endParaRPr lang="en-US" sz="2000" b="1">
              <a:ea typeface="Segoe UI Historic"/>
              <a:cs typeface="Segoe UI Historic"/>
            </a:endParaRPr>
          </a:p>
          <a:p>
            <a:pPr marL="365125" indent="-365125"/>
            <a:endParaRPr lang="en-US" sz="2400" b="1">
              <a:ea typeface="Segoe UI Historic"/>
              <a:cs typeface="Segoe UI Historic"/>
            </a:endParaRPr>
          </a:p>
          <a:p>
            <a:pPr marL="365125" indent="-365125"/>
            <a:endParaRPr lang="en-US" sz="2400" b="1">
              <a:ea typeface="Segoe UI Historic"/>
              <a:cs typeface="Segoe UI Historic"/>
            </a:endParaRPr>
          </a:p>
          <a:p>
            <a:pPr marL="365125" indent="-365125"/>
            <a:endParaRPr lang="en-US" sz="2400" b="1">
              <a:ea typeface="Segoe UI Historic"/>
              <a:cs typeface="Segoe UI Historic"/>
            </a:endParaRPr>
          </a:p>
          <a:p>
            <a:pPr marL="365125" indent="-365125"/>
            <a:endParaRPr lang="en-US" sz="2400" b="1">
              <a:ea typeface="Segoe UI Historic"/>
              <a:cs typeface="Segoe UI Historic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13B1C9-09B5-48D9-A642-0E5C7F8DA1A4}"/>
              </a:ext>
            </a:extLst>
          </p:cNvPr>
          <p:cNvSpPr/>
          <p:nvPr/>
        </p:nvSpPr>
        <p:spPr>
          <a:xfrm>
            <a:off x="9345336" y="0"/>
            <a:ext cx="2846664" cy="242484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 rtlCol="0" anchor="ctr">
            <a:noAutofit/>
          </a:bodyPr>
          <a:lstStyle/>
          <a:p>
            <a:r>
              <a:rPr lang="en-US">
                <a:latin typeface="+mn-lt"/>
              </a:rPr>
              <a:t>TAM : Use if priority is Cost Optimization or both 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68B2B-6E6D-6F41-AAC3-B2F1E93835EB}"/>
              </a:ext>
            </a:extLst>
          </p:cNvPr>
          <p:cNvSpPr/>
          <p:nvPr/>
        </p:nvSpPr>
        <p:spPr>
          <a:xfrm>
            <a:off x="1" y="5387546"/>
            <a:ext cx="12192000" cy="1501631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b="1">
                <a:solidFill>
                  <a:schemeClr val="bg1"/>
                </a:solidFill>
              </a:rPr>
              <a:t>Next Steps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Crawl, Walk, Run. Its not a race. Start slow and build on your commitments.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Assign Actions to individuals – the who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Timeline to achieve goals - the when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Do you have sufficient resources to action – if the who doesn’t exist?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sz="1400">
                <a:solidFill>
                  <a:schemeClr val="bg1"/>
                </a:solidFill>
              </a:rPr>
              <a:t>Can Apptio help you achieve this?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0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94E030-DDB7-437E-AC91-AF76FE0B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860" y="3035094"/>
            <a:ext cx="10920280" cy="787811"/>
          </a:xfrm>
        </p:spPr>
        <p:txBody>
          <a:bodyPr/>
          <a:lstStyle/>
          <a:p>
            <a:r>
              <a:rPr lang="en-US" sz="5400" dirty="0"/>
              <a:t>FinOps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6928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94E030-DDB7-437E-AC91-AF76FE0B8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Offerings</a:t>
            </a:r>
          </a:p>
        </p:txBody>
      </p:sp>
    </p:spTree>
    <p:extLst>
      <p:ext uri="{BB962C8B-B14F-4D97-AF65-F5344CB8AC3E}">
        <p14:creationId xmlns:p14="http://schemas.microsoft.com/office/powerpoint/2010/main" val="56129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F8D15F-143E-AA43-AE4E-9518BC2D8066}"/>
              </a:ext>
            </a:extLst>
          </p:cNvPr>
          <p:cNvCxnSpPr>
            <a:cxnSpLocks/>
          </p:cNvCxnSpPr>
          <p:nvPr/>
        </p:nvCxnSpPr>
        <p:spPr>
          <a:xfrm>
            <a:off x="121436" y="1422976"/>
            <a:ext cx="11961707" cy="0"/>
          </a:xfrm>
          <a:prstGeom prst="straightConnector1">
            <a:avLst/>
          </a:prstGeom>
          <a:ln w="76200">
            <a:solidFill>
              <a:schemeClr val="accent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D01636-1B5D-D245-8B85-D3ED875CF018}"/>
              </a:ext>
            </a:extLst>
          </p:cNvPr>
          <p:cNvGrpSpPr/>
          <p:nvPr/>
        </p:nvGrpSpPr>
        <p:grpSpPr>
          <a:xfrm>
            <a:off x="1224657" y="1238886"/>
            <a:ext cx="356840" cy="356841"/>
            <a:chOff x="1672683" y="715312"/>
            <a:chExt cx="267630" cy="26763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C278E2-EF22-CB4C-8B2D-13C80D5E2D9D}"/>
                </a:ext>
              </a:extLst>
            </p:cNvPr>
            <p:cNvSpPr/>
            <p:nvPr/>
          </p:nvSpPr>
          <p:spPr>
            <a:xfrm>
              <a:off x="1672683" y="715313"/>
              <a:ext cx="267630" cy="2676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prstClr val="white"/>
                </a:solidFill>
                <a:latin typeface="Segoe UI Historic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14EC0F-401C-9447-B224-5E8FE6F53D65}"/>
                </a:ext>
              </a:extLst>
            </p:cNvPr>
            <p:cNvSpPr txBox="1"/>
            <p:nvPr/>
          </p:nvSpPr>
          <p:spPr>
            <a:xfrm>
              <a:off x="1730094" y="715312"/>
              <a:ext cx="170480" cy="253916"/>
            </a:xfrm>
            <a:prstGeom prst="rect">
              <a:avLst/>
            </a:prstGeom>
            <a:noFill/>
          </p:spPr>
          <p:txBody>
            <a:bodyPr wrap="none" lIns="60960" rIns="60960" rtlCol="0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0395E"/>
                  </a:solidFill>
                  <a:latin typeface="Harmonia Sans Std" panose="020B0502030402020204" pitchFamily="34" charset="77"/>
                </a:rPr>
                <a:t>1</a:t>
              </a:r>
              <a:endParaRPr lang="en-US" sz="2667">
                <a:solidFill>
                  <a:srgbClr val="10395E"/>
                </a:solidFill>
                <a:latin typeface="Harmonia Sans Std" panose="020B0502030402020204" pitchFamily="34" charset="77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60E426-B68D-3C48-ABE1-880DFC496058}"/>
              </a:ext>
            </a:extLst>
          </p:cNvPr>
          <p:cNvGrpSpPr/>
          <p:nvPr/>
        </p:nvGrpSpPr>
        <p:grpSpPr>
          <a:xfrm>
            <a:off x="4412948" y="1230216"/>
            <a:ext cx="356840" cy="356841"/>
            <a:chOff x="4425141" y="715312"/>
            <a:chExt cx="267630" cy="26763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CC9C28-2634-8645-A5B7-87E5610AB802}"/>
                </a:ext>
              </a:extLst>
            </p:cNvPr>
            <p:cNvSpPr/>
            <p:nvPr/>
          </p:nvSpPr>
          <p:spPr>
            <a:xfrm>
              <a:off x="4425141" y="715313"/>
              <a:ext cx="267630" cy="2676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prstClr val="white"/>
                </a:solidFill>
                <a:latin typeface="Segoe UI Historic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9C11DC-4802-5641-8B42-111D64BB97AF}"/>
                </a:ext>
              </a:extLst>
            </p:cNvPr>
            <p:cNvSpPr txBox="1"/>
            <p:nvPr/>
          </p:nvSpPr>
          <p:spPr>
            <a:xfrm>
              <a:off x="4475118" y="715312"/>
              <a:ext cx="170480" cy="253916"/>
            </a:xfrm>
            <a:prstGeom prst="rect">
              <a:avLst/>
            </a:prstGeom>
            <a:noFill/>
          </p:spPr>
          <p:txBody>
            <a:bodyPr wrap="none" lIns="60960" rIns="60960" rtlCol="0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0395E"/>
                  </a:solidFill>
                  <a:latin typeface="Harmonia Sans Std" panose="020B0502030402020204" pitchFamily="34" charset="77"/>
                </a:rPr>
                <a:t>2</a:t>
              </a:r>
              <a:endParaRPr lang="en-US" sz="2667">
                <a:solidFill>
                  <a:srgbClr val="10395E"/>
                </a:solidFill>
                <a:latin typeface="Harmonia Sans Std" panose="020B0502030402020204" pitchFamily="34" charset="77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64FBA0-D53E-864E-B475-D485FC277929}"/>
              </a:ext>
            </a:extLst>
          </p:cNvPr>
          <p:cNvGrpSpPr/>
          <p:nvPr/>
        </p:nvGrpSpPr>
        <p:grpSpPr>
          <a:xfrm>
            <a:off x="7422214" y="1230218"/>
            <a:ext cx="356840" cy="356841"/>
            <a:chOff x="7331892" y="715312"/>
            <a:chExt cx="267630" cy="26763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2797915-BD46-4C43-8B23-BE3CAB935D99}"/>
                </a:ext>
              </a:extLst>
            </p:cNvPr>
            <p:cNvSpPr/>
            <p:nvPr/>
          </p:nvSpPr>
          <p:spPr>
            <a:xfrm>
              <a:off x="7331892" y="715313"/>
              <a:ext cx="267630" cy="2676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prstClr val="white"/>
                </a:solidFill>
                <a:latin typeface="Segoe UI Historic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458CEB-7B42-764C-83A2-EE4DE9FB191B}"/>
                </a:ext>
              </a:extLst>
            </p:cNvPr>
            <p:cNvSpPr txBox="1"/>
            <p:nvPr/>
          </p:nvSpPr>
          <p:spPr>
            <a:xfrm>
              <a:off x="7381869" y="715312"/>
              <a:ext cx="170480" cy="253916"/>
            </a:xfrm>
            <a:prstGeom prst="rect">
              <a:avLst/>
            </a:prstGeom>
            <a:noFill/>
          </p:spPr>
          <p:txBody>
            <a:bodyPr wrap="none" lIns="60960" rIns="60960" rtlCol="0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0395E"/>
                  </a:solidFill>
                  <a:latin typeface="Harmonia Sans Std" panose="020B0502030402020204" pitchFamily="34" charset="77"/>
                </a:rPr>
                <a:t>3</a:t>
              </a:r>
              <a:endParaRPr lang="en-US" sz="2667">
                <a:solidFill>
                  <a:srgbClr val="10395E"/>
                </a:solidFill>
                <a:latin typeface="Harmonia Sans Std" panose="020B0502030402020204" pitchFamily="34" charset="77"/>
              </a:endParaRPr>
            </a:p>
          </p:txBody>
        </p: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9B8FC015-04C8-314D-A515-9B61879C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9201" y="143665"/>
            <a:ext cx="14630401" cy="1187267"/>
          </a:xfrm>
        </p:spPr>
        <p:txBody>
          <a:bodyPr>
            <a:normAutofit/>
          </a:bodyPr>
          <a:lstStyle/>
          <a:p>
            <a:r>
              <a:rPr lang="en-US" dirty="0">
                <a:ea typeface="Segoe UI Historic"/>
                <a:cs typeface="Segoe UI Historic"/>
              </a:rPr>
              <a:t>Cloudability Service Offerings</a:t>
            </a:r>
            <a:endParaRPr lang="en-US" b="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B45E3F-16AF-9946-B318-D863394D821C}"/>
              </a:ext>
            </a:extLst>
          </p:cNvPr>
          <p:cNvGraphicFramePr>
            <a:graphicFrameLocks noGrp="1"/>
          </p:cNvGraphicFramePr>
          <p:nvPr/>
        </p:nvGraphicFramePr>
        <p:xfrm>
          <a:off x="109655" y="1795213"/>
          <a:ext cx="2855416" cy="3678208"/>
        </p:xfrm>
        <a:graphic>
          <a:graphicData uri="http://schemas.openxmlformats.org/drawingml/2006/table">
            <a:tbl>
              <a:tblPr firstRow="1" bandRow="1"/>
              <a:tblGrid>
                <a:gridCol w="2855416">
                  <a:extLst>
                    <a:ext uri="{9D8B030D-6E8A-4147-A177-3AD203B41FA5}">
                      <a16:colId xmlns:a16="http://schemas.microsoft.com/office/drawing/2014/main" val="3912119723"/>
                    </a:ext>
                  </a:extLst>
                </a:gridCol>
              </a:tblGrid>
              <a:tr h="4394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FinOps Workshop</a:t>
                      </a:r>
                    </a:p>
                  </a:txBody>
                  <a:tcPr marL="96000" marR="96000" marT="96000" marB="9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814301"/>
                  </a:ext>
                </a:extLst>
              </a:tr>
              <a:tr h="40536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Strategy and Governance</a:t>
                      </a:r>
                      <a:endParaRPr lang="en-US" sz="1200" b="1" dirty="0"/>
                    </a:p>
                  </a:txBody>
                  <a:tcPr marL="96000" marR="96000" marT="96000" marB="9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98608"/>
                  </a:ext>
                </a:extLst>
              </a:tr>
              <a:tr h="1397819">
                <a:tc>
                  <a:txBody>
                    <a:bodyPr/>
                    <a:lstStyle/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Geared towards IT executives and Cloud Stakeholders needing to learn the strategy and best practices to build a highly effective Cloud Program</a:t>
                      </a:r>
                    </a:p>
                  </a:txBody>
                  <a:tcPr marL="192000" marR="192000" marT="96000" marB="9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157411"/>
                  </a:ext>
                </a:extLst>
              </a:tr>
              <a:tr h="405360">
                <a:tc>
                  <a:txBody>
                    <a:bodyPr/>
                    <a:lstStyle/>
                    <a:p>
                      <a:pPr marL="0" marR="0" lvl="0" indent="0" algn="ctr" defTabSz="913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Outcomes</a:t>
                      </a:r>
                      <a:endParaRPr lang="en-US" sz="1200" b="1" dirty="0"/>
                    </a:p>
                  </a:txBody>
                  <a:tcPr marL="96000" marR="96000" marT="96000" marB="9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697881"/>
                  </a:ext>
                </a:extLst>
              </a:tr>
              <a:tr h="931596">
                <a:tc>
                  <a:txBody>
                    <a:bodyPr/>
                    <a:lstStyle/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Understand how to build a Cloud Strategy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Understand FinOps Best Practices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Understand Cloud Organizational Readiness</a:t>
                      </a:r>
                    </a:p>
                  </a:txBody>
                  <a:tcPr marL="192000" marR="192000" marT="96000" marB="9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83603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8904EDE-5D53-094C-9BDA-020ED8601B17}"/>
              </a:ext>
            </a:extLst>
          </p:cNvPr>
          <p:cNvSpPr/>
          <p:nvPr/>
        </p:nvSpPr>
        <p:spPr>
          <a:xfrm>
            <a:off x="121436" y="5784413"/>
            <a:ext cx="2843635" cy="56499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  <a:latin typeface="Harmonia Sans Std" panose="020B0502030402020204" pitchFamily="34" charset="77"/>
              </a:rPr>
              <a:t>2 Business Days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D27E53E-6B59-4D0B-BD63-053C19765608}"/>
              </a:ext>
            </a:extLst>
          </p:cNvPr>
          <p:cNvGraphicFramePr>
            <a:graphicFrameLocks noGrp="1"/>
          </p:cNvGraphicFramePr>
          <p:nvPr/>
        </p:nvGraphicFramePr>
        <p:xfrm>
          <a:off x="3163660" y="1800913"/>
          <a:ext cx="2855416" cy="4181128"/>
        </p:xfrm>
        <a:graphic>
          <a:graphicData uri="http://schemas.openxmlformats.org/drawingml/2006/table">
            <a:tbl>
              <a:tblPr firstRow="1" bandRow="1"/>
              <a:tblGrid>
                <a:gridCol w="2855416">
                  <a:extLst>
                    <a:ext uri="{9D8B030D-6E8A-4147-A177-3AD203B41FA5}">
                      <a16:colId xmlns:a16="http://schemas.microsoft.com/office/drawing/2014/main" val="3912119723"/>
                    </a:ext>
                  </a:extLst>
                </a:gridCol>
              </a:tblGrid>
              <a:tr h="4394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Advisory – Visibility and Cost Allocation</a:t>
                      </a:r>
                    </a:p>
                  </a:txBody>
                  <a:tcPr marL="96000" marR="96000" marT="96000" marB="9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814301"/>
                  </a:ext>
                </a:extLst>
              </a:tr>
              <a:tr h="40536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Inform</a:t>
                      </a:r>
                      <a:endParaRPr lang="en-US" sz="1200" b="1" dirty="0"/>
                    </a:p>
                  </a:txBody>
                  <a:tcPr marL="96000" marR="96000" marT="96000" marB="9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98608"/>
                  </a:ext>
                </a:extLst>
              </a:tr>
              <a:tr h="1397819">
                <a:tc>
                  <a:txBody>
                    <a:bodyPr/>
                    <a:lstStyle/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Establish FinOps visibility activities into the organization and setup the right organizational structure to manage Cloud Financial Management in your organization.</a:t>
                      </a:r>
                    </a:p>
                  </a:txBody>
                  <a:tcPr marL="192000" marR="192000" marT="96000" marB="9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157411"/>
                  </a:ext>
                </a:extLst>
              </a:tr>
              <a:tr h="405360">
                <a:tc>
                  <a:txBody>
                    <a:bodyPr/>
                    <a:lstStyle/>
                    <a:p>
                      <a:pPr marL="0" marR="0" lvl="0" indent="0" algn="ctr" defTabSz="913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Outcomes</a:t>
                      </a:r>
                      <a:endParaRPr lang="en-US" sz="1200" b="1" dirty="0"/>
                    </a:p>
                  </a:txBody>
                  <a:tcPr marL="96000" marR="96000" marT="96000" marB="9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697881"/>
                  </a:ext>
                </a:extLst>
              </a:tr>
              <a:tr h="931596">
                <a:tc>
                  <a:txBody>
                    <a:bodyPr/>
                    <a:lstStyle/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Define Personas, Roles, and Responsibilities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 case design / validation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Tag strategy design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Reporting taxonomy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Establish foundational cost transparency and allocation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92000" marR="192000" marT="96000" marB="9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83603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D356299-24B7-4F6D-8D28-DAE2789E8CA0}"/>
              </a:ext>
            </a:extLst>
          </p:cNvPr>
          <p:cNvGraphicFramePr>
            <a:graphicFrameLocks noGrp="1"/>
          </p:cNvGraphicFramePr>
          <p:nvPr/>
        </p:nvGraphicFramePr>
        <p:xfrm>
          <a:off x="6217665" y="1805635"/>
          <a:ext cx="2855416" cy="3678208"/>
        </p:xfrm>
        <a:graphic>
          <a:graphicData uri="http://schemas.openxmlformats.org/drawingml/2006/table">
            <a:tbl>
              <a:tblPr firstRow="1" bandRow="1"/>
              <a:tblGrid>
                <a:gridCol w="2855416">
                  <a:extLst>
                    <a:ext uri="{9D8B030D-6E8A-4147-A177-3AD203B41FA5}">
                      <a16:colId xmlns:a16="http://schemas.microsoft.com/office/drawing/2014/main" val="3912119723"/>
                    </a:ext>
                  </a:extLst>
                </a:gridCol>
              </a:tblGrid>
              <a:tr h="4394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Advisory – Cost Optimization</a:t>
                      </a:r>
                    </a:p>
                  </a:txBody>
                  <a:tcPr marL="96000" marR="96000" marT="96000" marB="9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814301"/>
                  </a:ext>
                </a:extLst>
              </a:tr>
              <a:tr h="40536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Optimize</a:t>
                      </a:r>
                      <a:endParaRPr lang="en-US" sz="1200" b="1" dirty="0"/>
                    </a:p>
                  </a:txBody>
                  <a:tcPr marL="96000" marR="96000" marT="96000" marB="9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98608"/>
                  </a:ext>
                </a:extLst>
              </a:tr>
              <a:tr h="1397819">
                <a:tc>
                  <a:txBody>
                    <a:bodyPr/>
                    <a:lstStyle/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Develop a comprehensive cloud optimization strategy geared for immediate cost savings.  Included are a set of optimization recommendations aligned with the business while starting to enable accountability across the org.</a:t>
                      </a:r>
                    </a:p>
                  </a:txBody>
                  <a:tcPr marL="192000" marR="192000" marT="96000" marB="9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157411"/>
                  </a:ext>
                </a:extLst>
              </a:tr>
              <a:tr h="405360">
                <a:tc>
                  <a:txBody>
                    <a:bodyPr/>
                    <a:lstStyle/>
                    <a:p>
                      <a:pPr marL="0" marR="0" lvl="0" indent="0" algn="ctr" defTabSz="913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Outcomes</a:t>
                      </a:r>
                      <a:endParaRPr lang="en-US" sz="1200" b="1" dirty="0"/>
                    </a:p>
                  </a:txBody>
                  <a:tcPr marL="96000" marR="96000" marT="96000" marB="9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697881"/>
                  </a:ext>
                </a:extLst>
              </a:tr>
              <a:tr h="931596">
                <a:tc>
                  <a:txBody>
                    <a:bodyPr/>
                    <a:lstStyle/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Save 5% - 15%+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Immediate Return on Investment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Re-distribute savings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Enable your team on FinOps Best Practices</a:t>
                      </a:r>
                    </a:p>
                  </a:txBody>
                  <a:tcPr marL="192000" marR="192000" marT="96000" marB="9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83603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A0116DF-2788-47E9-8005-6403870E21DA}"/>
              </a:ext>
            </a:extLst>
          </p:cNvPr>
          <p:cNvGraphicFramePr>
            <a:graphicFrameLocks noGrp="1"/>
          </p:cNvGraphicFramePr>
          <p:nvPr/>
        </p:nvGraphicFramePr>
        <p:xfrm>
          <a:off x="9271670" y="1805635"/>
          <a:ext cx="2855416" cy="3845848"/>
        </p:xfrm>
        <a:graphic>
          <a:graphicData uri="http://schemas.openxmlformats.org/drawingml/2006/table">
            <a:tbl>
              <a:tblPr firstRow="1" bandRow="1"/>
              <a:tblGrid>
                <a:gridCol w="2855416">
                  <a:extLst>
                    <a:ext uri="{9D8B030D-6E8A-4147-A177-3AD203B41FA5}">
                      <a16:colId xmlns:a16="http://schemas.microsoft.com/office/drawing/2014/main" val="3912119723"/>
                    </a:ext>
                  </a:extLst>
                </a:gridCol>
              </a:tblGrid>
              <a:tr h="4394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Cloudability Guided Services</a:t>
                      </a:r>
                    </a:p>
                  </a:txBody>
                  <a:tcPr marL="96000" marR="96000" marT="96000" marB="9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814301"/>
                  </a:ext>
                </a:extLst>
              </a:tr>
              <a:tr h="40536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Operate</a:t>
                      </a:r>
                      <a:endParaRPr lang="en-US" sz="1200" b="1" dirty="0"/>
                    </a:p>
                  </a:txBody>
                  <a:tcPr marL="96000" marR="96000" marT="96000" marB="9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98608"/>
                  </a:ext>
                </a:extLst>
              </a:tr>
              <a:tr h="1397819">
                <a:tc>
                  <a:txBody>
                    <a:bodyPr/>
                    <a:lstStyle/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Certified Cloudability experts with multi-cloud expertise that can help mentor your team on all the capabilities of the platform</a:t>
                      </a:r>
                    </a:p>
                  </a:txBody>
                  <a:tcPr marL="192000" marR="192000" marT="96000" marB="9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157411"/>
                  </a:ext>
                </a:extLst>
              </a:tr>
              <a:tr h="405360">
                <a:tc>
                  <a:txBody>
                    <a:bodyPr/>
                    <a:lstStyle/>
                    <a:p>
                      <a:pPr marL="0" marR="0" lvl="0" indent="0" algn="ctr" defTabSz="913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Outcomes</a:t>
                      </a:r>
                      <a:endParaRPr lang="en-US" sz="1200" b="1" dirty="0"/>
                    </a:p>
                  </a:txBody>
                  <a:tcPr marL="96000" marR="96000" marT="96000" marB="9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697881"/>
                  </a:ext>
                </a:extLst>
              </a:tr>
              <a:tr h="931596">
                <a:tc>
                  <a:txBody>
                    <a:bodyPr/>
                    <a:lstStyle/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Accelerate Cloud goals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Increased user adoption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Become a Cloudability expert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92000" marR="192000" marT="96000" marB="9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836039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C58F75DE-F9F4-4538-BD4B-B7475CDBF128}"/>
              </a:ext>
            </a:extLst>
          </p:cNvPr>
          <p:cNvGrpSpPr/>
          <p:nvPr/>
        </p:nvGrpSpPr>
        <p:grpSpPr>
          <a:xfrm>
            <a:off x="10520958" y="1238886"/>
            <a:ext cx="356840" cy="356841"/>
            <a:chOff x="7331892" y="715312"/>
            <a:chExt cx="267630" cy="26763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1887A8D-E939-417A-BA3D-19C152C27210}"/>
                </a:ext>
              </a:extLst>
            </p:cNvPr>
            <p:cNvSpPr/>
            <p:nvPr/>
          </p:nvSpPr>
          <p:spPr>
            <a:xfrm>
              <a:off x="7331892" y="715313"/>
              <a:ext cx="267630" cy="2676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prstClr val="white"/>
                </a:solidFill>
                <a:latin typeface="Segoe UI Historic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CAABDB8-3AAE-441E-8255-AAF63CEDA261}"/>
                </a:ext>
              </a:extLst>
            </p:cNvPr>
            <p:cNvSpPr txBox="1"/>
            <p:nvPr/>
          </p:nvSpPr>
          <p:spPr>
            <a:xfrm>
              <a:off x="7381869" y="715312"/>
              <a:ext cx="170480" cy="253916"/>
            </a:xfrm>
            <a:prstGeom prst="rect">
              <a:avLst/>
            </a:prstGeom>
            <a:noFill/>
          </p:spPr>
          <p:txBody>
            <a:bodyPr wrap="none" lIns="60960" rIns="60960" rtlCol="0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0395E"/>
                  </a:solidFill>
                  <a:latin typeface="Harmonia Sans Std" panose="020B0502030402020204" pitchFamily="34" charset="77"/>
                </a:rPr>
                <a:t>4</a:t>
              </a:r>
              <a:endParaRPr lang="en-US" sz="2667" dirty="0">
                <a:solidFill>
                  <a:srgbClr val="10395E"/>
                </a:solidFill>
                <a:latin typeface="Harmonia Sans Std" panose="020B0502030402020204" pitchFamily="34" charset="77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CCE6602-FB15-4D5E-B0C4-6704C1435E14}"/>
              </a:ext>
            </a:extLst>
          </p:cNvPr>
          <p:cNvSpPr/>
          <p:nvPr/>
        </p:nvSpPr>
        <p:spPr>
          <a:xfrm>
            <a:off x="3175441" y="5775703"/>
            <a:ext cx="2843635" cy="56499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  <a:latin typeface="Harmonia Sans Std" panose="020B0502030402020204" pitchFamily="34" charset="77"/>
              </a:rPr>
              <a:t>Fixed Fee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  <a:latin typeface="Harmonia Sans Std" panose="020B0502030402020204" pitchFamily="34" charset="77"/>
              </a:rPr>
              <a:t>8 Business Weeks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AEE383-B09B-457A-BBC5-3DC832A7BDB2}"/>
              </a:ext>
            </a:extLst>
          </p:cNvPr>
          <p:cNvSpPr/>
          <p:nvPr/>
        </p:nvSpPr>
        <p:spPr>
          <a:xfrm>
            <a:off x="6217665" y="5784413"/>
            <a:ext cx="2843635" cy="56499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  <a:latin typeface="Harmonia Sans Std" panose="020B0502030402020204" pitchFamily="34" charset="77"/>
              </a:rPr>
              <a:t>Fixed Fee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  <a:latin typeface="Harmonia Sans Std" panose="020B0502030402020204" pitchFamily="34" charset="77"/>
              </a:rPr>
              <a:t>8 Business Weeks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19D641-D27D-4D89-9A26-BF933702C396}"/>
              </a:ext>
            </a:extLst>
          </p:cNvPr>
          <p:cNvSpPr/>
          <p:nvPr/>
        </p:nvSpPr>
        <p:spPr>
          <a:xfrm>
            <a:off x="9271670" y="5784413"/>
            <a:ext cx="2843635" cy="564996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  <a:latin typeface="Harmonia Sans Std" panose="020B0502030402020204" pitchFamily="34" charset="77"/>
              </a:rPr>
              <a:t>5%, 10%, 15% FTE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  <a:latin typeface="Harmonia Sans Std" panose="020B0502030402020204" pitchFamily="34" charset="77"/>
              </a:rPr>
              <a:t>6 Month, 12 Month Terms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125A17-46CC-4D4B-B386-0DDD1F9C392D}"/>
              </a:ext>
            </a:extLst>
          </p:cNvPr>
          <p:cNvSpPr/>
          <p:nvPr/>
        </p:nvSpPr>
        <p:spPr>
          <a:xfrm>
            <a:off x="9345336" y="13560"/>
            <a:ext cx="2846664" cy="242484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r>
              <a:rPr lang="en-US" dirty="0">
                <a:latin typeface="+mn-lt"/>
              </a:rPr>
              <a:t>Sales to speak to. This should be updated with new service offerings post Aspire.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7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AE1415-82A5-462C-86A1-A2C4A3C06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5484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DA87-577F-4D71-BE37-5958509C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4" y="13560"/>
            <a:ext cx="10972801" cy="1205640"/>
          </a:xfrm>
        </p:spPr>
        <p:txBody>
          <a:bodyPr/>
          <a:lstStyle/>
          <a:p>
            <a:r>
              <a:rPr lang="en-US" dirty="0"/>
              <a:t>FinOps Capability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455B7-C753-4AA0-91FB-FC67A526774F}"/>
              </a:ext>
            </a:extLst>
          </p:cNvPr>
          <p:cNvSpPr txBox="1"/>
          <p:nvPr/>
        </p:nvSpPr>
        <p:spPr>
          <a:xfrm>
            <a:off x="125371" y="1442603"/>
            <a:ext cx="1930779" cy="646331"/>
          </a:xfrm>
          <a:prstGeom prst="rect">
            <a:avLst/>
          </a:prstGeom>
          <a:noFill/>
        </p:spPr>
        <p:txBody>
          <a:bodyPr wrap="square" lIns="60960" rIns="60960" rtlCol="0" anchor="t">
            <a:spAutoFit/>
          </a:bodyPr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661C"/>
                </a:solidFill>
                <a:latin typeface="Segoe UI Historic"/>
              </a:rPr>
              <a:t>Understand Fully Loaded Costs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AEA1E-62E1-4F2E-AEEE-0F70EE9162B5}"/>
              </a:ext>
            </a:extLst>
          </p:cNvPr>
          <p:cNvSpPr txBox="1"/>
          <p:nvPr/>
        </p:nvSpPr>
        <p:spPr>
          <a:xfrm>
            <a:off x="125371" y="2247560"/>
            <a:ext cx="1828800" cy="3323987"/>
          </a:xfrm>
          <a:prstGeom prst="rect">
            <a:avLst/>
          </a:prstGeom>
          <a:noFill/>
        </p:spPr>
        <p:txBody>
          <a:bodyPr wrap="square" lIns="60960" rIns="60960" rtlCol="0">
            <a:spAutoFit/>
          </a:bodyPr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Map spending data to the business</a:t>
            </a:r>
          </a:p>
          <a:p>
            <a:pPr marL="228589" indent="-228589" defTabSz="12191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395E"/>
              </a:solidFill>
              <a:latin typeface="Segoe UI Historic"/>
            </a:endParaRPr>
          </a:p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Set tag strategy and compliance</a:t>
            </a:r>
          </a:p>
          <a:p>
            <a:pPr marL="228589" indent="-228589" defTabSz="12191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395E"/>
              </a:solidFill>
              <a:latin typeface="Segoe UI Historic"/>
            </a:endParaRPr>
          </a:p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Create </a:t>
            </a:r>
            <a:r>
              <a:rPr lang="en-US" sz="1400" dirty="0" err="1">
                <a:solidFill>
                  <a:srgbClr val="10395E"/>
                </a:solidFill>
                <a:latin typeface="Segoe UI Historic"/>
              </a:rPr>
              <a:t>showback</a:t>
            </a:r>
            <a:r>
              <a:rPr lang="en-US" sz="1400" dirty="0">
                <a:solidFill>
                  <a:srgbClr val="10395E"/>
                </a:solidFill>
                <a:latin typeface="Segoe UI Historic"/>
              </a:rPr>
              <a:t> and chargeback reporting</a:t>
            </a:r>
          </a:p>
          <a:p>
            <a:pPr marL="228589" indent="-228589" defTabSz="12191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395E"/>
              </a:solidFill>
              <a:latin typeface="Segoe UI Historic"/>
            </a:endParaRPr>
          </a:p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Define budgets and forecasts</a:t>
            </a:r>
          </a:p>
          <a:p>
            <a:pPr marL="228589" indent="-228589" defTabSz="12191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395E"/>
              </a:solidFill>
              <a:latin typeface="Segoe UI Historic"/>
            </a:endParaRPr>
          </a:p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Dynamically calculate custom rates and amortization metrics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52CF9-A556-4426-B786-74C94E55DDAC}"/>
              </a:ext>
            </a:extLst>
          </p:cNvPr>
          <p:cNvSpPr txBox="1"/>
          <p:nvPr/>
        </p:nvSpPr>
        <p:spPr>
          <a:xfrm>
            <a:off x="2328822" y="1442603"/>
            <a:ext cx="1909881" cy="646331"/>
          </a:xfrm>
          <a:prstGeom prst="rect">
            <a:avLst/>
          </a:prstGeom>
          <a:noFill/>
        </p:spPr>
        <p:txBody>
          <a:bodyPr wrap="square" lIns="60960" rIns="60960" rtlCol="0" anchor="t">
            <a:spAutoFit/>
          </a:bodyPr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661C"/>
                </a:solidFill>
                <a:latin typeface="Segoe UI Historic"/>
              </a:rPr>
              <a:t>Enable Real Time Decision Making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6E86B-83C5-4022-9D0F-9F1BFA6A8AB3}"/>
              </a:ext>
            </a:extLst>
          </p:cNvPr>
          <p:cNvSpPr txBox="1"/>
          <p:nvPr/>
        </p:nvSpPr>
        <p:spPr>
          <a:xfrm>
            <a:off x="4511377" y="1442603"/>
            <a:ext cx="1438779" cy="646331"/>
          </a:xfrm>
          <a:prstGeom prst="rect">
            <a:avLst/>
          </a:prstGeom>
          <a:noFill/>
        </p:spPr>
        <p:txBody>
          <a:bodyPr wrap="square" lIns="60960" rIns="60960" rtlCol="0" anchor="t">
            <a:spAutoFit/>
          </a:bodyPr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661C"/>
                </a:solidFill>
                <a:latin typeface="Segoe UI Historic"/>
              </a:rPr>
              <a:t>Benchmark Performance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2996B-5B51-4829-93C5-59BBEB93B046}"/>
              </a:ext>
            </a:extLst>
          </p:cNvPr>
          <p:cNvSpPr txBox="1"/>
          <p:nvPr/>
        </p:nvSpPr>
        <p:spPr>
          <a:xfrm>
            <a:off x="4511377" y="2247561"/>
            <a:ext cx="1828800" cy="2031325"/>
          </a:xfrm>
          <a:prstGeom prst="rect">
            <a:avLst/>
          </a:prstGeom>
          <a:noFill/>
        </p:spPr>
        <p:txBody>
          <a:bodyPr wrap="square" lIns="60960" rIns="60960" rtlCol="0">
            <a:spAutoFit/>
          </a:bodyPr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Trending &amp; Variance Analysis</a:t>
            </a:r>
          </a:p>
          <a:p>
            <a:pPr marL="228589" indent="-228589" defTabSz="12191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395E"/>
              </a:solidFill>
              <a:latin typeface="Segoe UI Historic"/>
            </a:endParaRPr>
          </a:p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Create Scorecards, metrics &amp; KPI’s</a:t>
            </a:r>
          </a:p>
          <a:p>
            <a:pPr marL="228589" indent="-228589" defTabSz="12191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395E"/>
              </a:solidFill>
              <a:latin typeface="Segoe UI Historic"/>
            </a:endParaRPr>
          </a:p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Benchmark internally and against “industry” peers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6FC79-B989-4F8A-A0CA-17BF4A582C23}"/>
              </a:ext>
            </a:extLst>
          </p:cNvPr>
          <p:cNvSpPr txBox="1"/>
          <p:nvPr/>
        </p:nvSpPr>
        <p:spPr>
          <a:xfrm>
            <a:off x="6583467" y="1442603"/>
            <a:ext cx="1105645" cy="646331"/>
          </a:xfrm>
          <a:prstGeom prst="rect">
            <a:avLst/>
          </a:prstGeom>
          <a:noFill/>
        </p:spPr>
        <p:txBody>
          <a:bodyPr wrap="square" lIns="60960" rIns="60960" rtlCol="0" anchor="t">
            <a:spAutoFit/>
          </a:bodyPr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661C"/>
                </a:solidFill>
                <a:latin typeface="Segoe UI Historic"/>
              </a:rPr>
              <a:t>Optimize </a:t>
            </a:r>
          </a:p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661C"/>
                </a:solidFill>
                <a:latin typeface="Segoe UI Historic"/>
              </a:rPr>
              <a:t>Usage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9FF77-B035-49B3-BE69-2057CD1615CC}"/>
              </a:ext>
            </a:extLst>
          </p:cNvPr>
          <p:cNvSpPr txBox="1"/>
          <p:nvPr/>
        </p:nvSpPr>
        <p:spPr>
          <a:xfrm>
            <a:off x="6588926" y="2247560"/>
            <a:ext cx="1482783" cy="1384995"/>
          </a:xfrm>
          <a:prstGeom prst="rect">
            <a:avLst/>
          </a:prstGeom>
          <a:noFill/>
        </p:spPr>
        <p:txBody>
          <a:bodyPr wrap="square" lIns="60960" rIns="60960" rtlCol="0">
            <a:spAutoFit/>
          </a:bodyPr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Rightsizing</a:t>
            </a:r>
          </a:p>
          <a:p>
            <a:pPr marL="228589" indent="-228589" defTabSz="12191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395E"/>
              </a:solidFill>
              <a:latin typeface="Segoe UI Historic"/>
            </a:endParaRPr>
          </a:p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Workload Management</a:t>
            </a:r>
          </a:p>
          <a:p>
            <a:pPr marL="228589" indent="-228589" defTabSz="12191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395E"/>
              </a:solidFill>
              <a:latin typeface="Segoe UI Historic"/>
            </a:endParaRPr>
          </a:p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Automation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B1BB9B-4230-4C8E-B22B-96B384B13FE9}"/>
              </a:ext>
            </a:extLst>
          </p:cNvPr>
          <p:cNvSpPr txBox="1"/>
          <p:nvPr/>
        </p:nvSpPr>
        <p:spPr>
          <a:xfrm>
            <a:off x="8070485" y="1442603"/>
            <a:ext cx="1106424" cy="646331"/>
          </a:xfrm>
          <a:prstGeom prst="rect">
            <a:avLst/>
          </a:prstGeom>
          <a:noFill/>
        </p:spPr>
        <p:txBody>
          <a:bodyPr wrap="square" lIns="60960" rIns="60960" rtlCol="0" anchor="t">
            <a:spAutoFit/>
          </a:bodyPr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661C"/>
                </a:solidFill>
                <a:latin typeface="Segoe UI Historic"/>
              </a:rPr>
              <a:t>Optimize Rates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1541C2-6427-49FB-A426-1A5F25B9FCCF}"/>
              </a:ext>
            </a:extLst>
          </p:cNvPr>
          <p:cNvSpPr txBox="1"/>
          <p:nvPr/>
        </p:nvSpPr>
        <p:spPr>
          <a:xfrm>
            <a:off x="8068520" y="2247562"/>
            <a:ext cx="1828800" cy="3754874"/>
          </a:xfrm>
          <a:prstGeom prst="rect">
            <a:avLst/>
          </a:prstGeom>
          <a:noFill/>
        </p:spPr>
        <p:txBody>
          <a:bodyPr wrap="square" lIns="60960" rIns="60960" rtlCol="0">
            <a:spAutoFit/>
          </a:bodyPr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Balance use of various rate types</a:t>
            </a:r>
          </a:p>
          <a:p>
            <a:pPr marL="228589" indent="-228589" defTabSz="12191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395E"/>
              </a:solidFill>
              <a:latin typeface="Segoe UI Historic"/>
            </a:endParaRPr>
          </a:p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Select discounts that match your flexibility</a:t>
            </a:r>
          </a:p>
          <a:p>
            <a:pPr marL="228589" indent="-228589" defTabSz="12191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395E"/>
              </a:solidFill>
              <a:latin typeface="Segoe UI Historic"/>
            </a:endParaRPr>
          </a:p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Pre-purchase capacity</a:t>
            </a:r>
          </a:p>
          <a:p>
            <a:pPr marL="228589" indent="-228589" defTabSz="12191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395E"/>
              </a:solidFill>
              <a:latin typeface="Segoe UI Historic"/>
            </a:endParaRPr>
          </a:p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Custom and Volume Discounts / Sustained Usage</a:t>
            </a:r>
          </a:p>
          <a:p>
            <a:pPr marL="228589" indent="-228589" defTabSz="12191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395E"/>
              </a:solidFill>
              <a:latin typeface="Segoe UI Historic"/>
            </a:endParaRPr>
          </a:p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Utilize Marketplace</a:t>
            </a:r>
          </a:p>
          <a:p>
            <a:pPr marL="228589" indent="-228589" defTabSz="12191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395E"/>
              </a:solidFill>
              <a:latin typeface="Segoe UI Historic"/>
            </a:endParaRPr>
          </a:p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Licensing Optimization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47FC94-7FD8-442C-9AC4-7BB56A6074F4}"/>
              </a:ext>
            </a:extLst>
          </p:cNvPr>
          <p:cNvSpPr txBox="1"/>
          <p:nvPr/>
        </p:nvSpPr>
        <p:spPr>
          <a:xfrm>
            <a:off x="10108815" y="1442603"/>
            <a:ext cx="1810512" cy="646331"/>
          </a:xfrm>
          <a:prstGeom prst="rect">
            <a:avLst/>
          </a:prstGeom>
          <a:noFill/>
        </p:spPr>
        <p:txBody>
          <a:bodyPr wrap="square" lIns="60960" rIns="60960" rtlCol="0" anchor="t">
            <a:spAutoFit/>
          </a:bodyPr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661C"/>
                </a:solidFill>
                <a:latin typeface="Segoe UI Historic"/>
              </a:rPr>
              <a:t>Align Plans to the Business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F8D6CD-D848-436C-941E-268E977039DE}"/>
              </a:ext>
            </a:extLst>
          </p:cNvPr>
          <p:cNvSpPr txBox="1"/>
          <p:nvPr/>
        </p:nvSpPr>
        <p:spPr>
          <a:xfrm>
            <a:off x="10108815" y="2247562"/>
            <a:ext cx="1828800" cy="3970318"/>
          </a:xfrm>
          <a:prstGeom prst="rect">
            <a:avLst/>
          </a:prstGeom>
          <a:noFill/>
        </p:spPr>
        <p:txBody>
          <a:bodyPr wrap="square" lIns="60960" rIns="60960" rtlCol="0">
            <a:spAutoFit/>
          </a:bodyPr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Mini-Business Cases</a:t>
            </a:r>
          </a:p>
          <a:p>
            <a:pPr marL="228589" indent="-228589" defTabSz="12191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395E"/>
              </a:solidFill>
              <a:latin typeface="Segoe UI Historic"/>
            </a:endParaRPr>
          </a:p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Tracking and Trending</a:t>
            </a:r>
          </a:p>
          <a:p>
            <a:pPr marL="228589" indent="-228589" defTabSz="12191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395E"/>
              </a:solidFill>
              <a:latin typeface="Segoe UI Historic"/>
            </a:endParaRPr>
          </a:p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Communication strategy</a:t>
            </a:r>
          </a:p>
          <a:p>
            <a:pPr marL="228589" indent="-228589" defTabSz="12191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395E"/>
              </a:solidFill>
              <a:latin typeface="Segoe UI Historic"/>
            </a:endParaRPr>
          </a:p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Ongoing reviews with stakeholders on optimization opportunities</a:t>
            </a:r>
          </a:p>
          <a:p>
            <a:pPr marL="228589" indent="-228589" defTabSz="12191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395E"/>
              </a:solidFill>
              <a:latin typeface="Segoe UI Historic"/>
            </a:endParaRPr>
          </a:p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Develop a framework for decision making that aligns with the business drivers</a:t>
            </a:r>
          </a:p>
          <a:p>
            <a:pPr marL="228589" indent="-228589" defTabSz="12191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395E"/>
              </a:solidFill>
              <a:latin typeface="Segoe UI Historic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6E6D25-4931-4A4C-A292-9C1B3FD53760}"/>
              </a:ext>
            </a:extLst>
          </p:cNvPr>
          <p:cNvSpPr txBox="1"/>
          <p:nvPr/>
        </p:nvSpPr>
        <p:spPr>
          <a:xfrm>
            <a:off x="2328823" y="2247561"/>
            <a:ext cx="1688548" cy="2246769"/>
          </a:xfrm>
          <a:prstGeom prst="rect">
            <a:avLst/>
          </a:prstGeom>
          <a:noFill/>
        </p:spPr>
        <p:txBody>
          <a:bodyPr wrap="square" lIns="60960" rIns="60960" rtlCol="0">
            <a:spAutoFit/>
          </a:bodyPr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Provide timely and consistent spend / usage data to all stakeholders</a:t>
            </a:r>
          </a:p>
          <a:p>
            <a:pPr marL="228589" indent="-228589" defTabSz="12191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395E"/>
              </a:solidFill>
              <a:latin typeface="Segoe UI Historic"/>
            </a:endParaRPr>
          </a:p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Identify Anomalies</a:t>
            </a:r>
          </a:p>
          <a:p>
            <a:pPr marL="228589" indent="-228589" defTabSz="121914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0395E"/>
              </a:solidFill>
              <a:latin typeface="Segoe UI Historic"/>
            </a:endParaRPr>
          </a:p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Find &amp; Remove underutilized services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C74995-869D-4D4E-B1F5-034967E09CE7}"/>
              </a:ext>
            </a:extLst>
          </p:cNvPr>
          <p:cNvCxnSpPr/>
          <p:nvPr/>
        </p:nvCxnSpPr>
        <p:spPr>
          <a:xfrm>
            <a:off x="125371" y="2088933"/>
            <a:ext cx="11793956" cy="0"/>
          </a:xfrm>
          <a:prstGeom prst="line">
            <a:avLst/>
          </a:prstGeom>
          <a:ln w="127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4D5C6A4-BDDC-4220-92E1-368A082C0CC6}"/>
              </a:ext>
            </a:extLst>
          </p:cNvPr>
          <p:cNvSpPr/>
          <p:nvPr/>
        </p:nvSpPr>
        <p:spPr>
          <a:xfrm>
            <a:off x="125371" y="2199251"/>
            <a:ext cx="1709446" cy="58840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EBEF7-D11D-40A8-A91B-E4FD2C0F5A5A}"/>
              </a:ext>
            </a:extLst>
          </p:cNvPr>
          <p:cNvSpPr/>
          <p:nvPr/>
        </p:nvSpPr>
        <p:spPr>
          <a:xfrm>
            <a:off x="125371" y="2868325"/>
            <a:ext cx="1709446" cy="58840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E0E6FC-AEDC-4121-AA73-1166FA09F7F2}"/>
              </a:ext>
            </a:extLst>
          </p:cNvPr>
          <p:cNvSpPr/>
          <p:nvPr/>
        </p:nvSpPr>
        <p:spPr>
          <a:xfrm>
            <a:off x="2307925" y="2203828"/>
            <a:ext cx="1709446" cy="99581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33F4D-9400-43F2-9478-C22F04E16390}"/>
              </a:ext>
            </a:extLst>
          </p:cNvPr>
          <p:cNvSpPr/>
          <p:nvPr/>
        </p:nvSpPr>
        <p:spPr>
          <a:xfrm>
            <a:off x="6332002" y="2199251"/>
            <a:ext cx="1709446" cy="48832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C5F2FC-0749-448A-AE97-E053EB13FC4D}"/>
              </a:ext>
            </a:extLst>
          </p:cNvPr>
          <p:cNvSpPr/>
          <p:nvPr/>
        </p:nvSpPr>
        <p:spPr>
          <a:xfrm>
            <a:off x="8070288" y="3541914"/>
            <a:ext cx="1709446" cy="58840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F15FD67-A068-304F-A72E-2630021EC1F1}"/>
              </a:ext>
            </a:extLst>
          </p:cNvPr>
          <p:cNvSpPr/>
          <p:nvPr/>
        </p:nvSpPr>
        <p:spPr>
          <a:xfrm>
            <a:off x="9216133" y="0"/>
            <a:ext cx="2975867" cy="1828800"/>
          </a:xfrm>
          <a:prstGeom prst="roundRect">
            <a:avLst/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r>
              <a:rPr lang="en-US" dirty="0"/>
              <a:t>Update on what customer is using and recommended future state / actions for next period.</a:t>
            </a:r>
          </a:p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F40A53-959C-E04E-BA38-2519F735D6BC}"/>
              </a:ext>
            </a:extLst>
          </p:cNvPr>
          <p:cNvSpPr/>
          <p:nvPr/>
        </p:nvSpPr>
        <p:spPr>
          <a:xfrm>
            <a:off x="3731897" y="6217880"/>
            <a:ext cx="1709446" cy="48832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FB944-1062-6C43-83D5-D369FDE273A3}"/>
              </a:ext>
            </a:extLst>
          </p:cNvPr>
          <p:cNvSpPr txBox="1"/>
          <p:nvPr/>
        </p:nvSpPr>
        <p:spPr>
          <a:xfrm>
            <a:off x="3875720" y="6277374"/>
            <a:ext cx="1421799" cy="369332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dirty="0">
                <a:latin typeface="+mn-lt"/>
              </a:rPr>
              <a:t>Current State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92F83B-19FE-B64C-BD44-8978BB945086}"/>
              </a:ext>
            </a:extLst>
          </p:cNvPr>
          <p:cNvSpPr/>
          <p:nvPr/>
        </p:nvSpPr>
        <p:spPr>
          <a:xfrm>
            <a:off x="5728744" y="6217880"/>
            <a:ext cx="1709446" cy="488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5CB5C-5E6B-4743-A153-AC767A734865}"/>
              </a:ext>
            </a:extLst>
          </p:cNvPr>
          <p:cNvSpPr txBox="1"/>
          <p:nvPr/>
        </p:nvSpPr>
        <p:spPr>
          <a:xfrm>
            <a:off x="5977235" y="6277374"/>
            <a:ext cx="1311193" cy="369332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dirty="0">
                <a:latin typeface="+mn-lt"/>
              </a:rPr>
              <a:t>Future State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2CDCD4-2BE0-F34F-9678-A25B290A2F8B}"/>
              </a:ext>
            </a:extLst>
          </p:cNvPr>
          <p:cNvSpPr/>
          <p:nvPr/>
        </p:nvSpPr>
        <p:spPr>
          <a:xfrm>
            <a:off x="8068520" y="4926907"/>
            <a:ext cx="1709446" cy="488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B36C74-B90D-ED4B-9FA9-65813F9E8C83}"/>
              </a:ext>
            </a:extLst>
          </p:cNvPr>
          <p:cNvSpPr/>
          <p:nvPr/>
        </p:nvSpPr>
        <p:spPr>
          <a:xfrm>
            <a:off x="138788" y="3573598"/>
            <a:ext cx="1709446" cy="488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687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94E030-DDB7-437E-AC91-AF76FE0B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860" y="3035094"/>
            <a:ext cx="10920280" cy="787811"/>
          </a:xfrm>
        </p:spPr>
        <p:txBody>
          <a:bodyPr/>
          <a:lstStyle/>
          <a:p>
            <a:r>
              <a:rPr lang="en-US" sz="5400" dirty="0"/>
              <a:t>Value Realization Summary</a:t>
            </a:r>
          </a:p>
        </p:txBody>
      </p:sp>
    </p:spTree>
    <p:extLst>
      <p:ext uri="{BB962C8B-B14F-4D97-AF65-F5344CB8AC3E}">
        <p14:creationId xmlns:p14="http://schemas.microsoft.com/office/powerpoint/2010/main" val="213782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20D6A40-2A99-4EB0-A7C2-570D3B92DB03}"/>
              </a:ext>
            </a:extLst>
          </p:cNvPr>
          <p:cNvSpPr txBox="1">
            <a:spLocks/>
          </p:cNvSpPr>
          <p:nvPr/>
        </p:nvSpPr>
        <p:spPr>
          <a:xfrm>
            <a:off x="6357236" y="1220889"/>
            <a:ext cx="5313753" cy="1801712"/>
          </a:xfrm>
          <a:prstGeom prst="rect">
            <a:avLst/>
          </a:prstGeom>
          <a:solidFill>
            <a:srgbClr val="CFD1D4"/>
          </a:solidFill>
        </p:spPr>
        <p:txBody>
          <a:bodyPr>
            <a:noAutofit/>
          </a:bodyPr>
          <a:lstStyle>
            <a:lvl1pPr marL="274320" indent="-274320" algn="l" defTabSz="913708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egoe UI Historic" panose="020B0502040204020203" pitchFamily="34" charset="0"/>
              <a:buChar char="◾"/>
              <a:defRPr lang="en-US" sz="21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3708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egoe UI Historic" panose="020B0502040204020203" pitchFamily="34" charset="0"/>
              <a:buChar char="◾"/>
              <a:defRPr lang="en-US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6763" indent="-176213" algn="l" defTabSz="913708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egoe UI Historic" panose="020B0502040204020203" pitchFamily="34" charset="0"/>
              <a:buChar char="◾"/>
              <a:defRPr lang="en-US" sz="15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3138" indent="-153988" algn="l" defTabSz="913708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egoe UI Historic" panose="020B0502040204020203" pitchFamily="34" charset="0"/>
              <a:buChar char="◾"/>
              <a:defRPr lang="en-US" sz="135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25413" algn="l" defTabSz="913708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egoe UI Historic" panose="020B0502040204020203" pitchFamily="34" charset="0"/>
              <a:buChar char="◾"/>
              <a:defRPr lang="en-US" sz="13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691" indent="-228434" algn="l" defTabSz="913708" rtl="0" eaLnBrk="1" latinLnBrk="0" hangingPunct="1">
              <a:spcBef>
                <a:spcPct val="20000"/>
              </a:spcBef>
              <a:buFont typeface="+mj-lt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546" indent="-228434" algn="l" defTabSz="913708" rtl="0" eaLnBrk="1" latinLnBrk="0" hangingPunct="1">
              <a:spcBef>
                <a:spcPct val="20000"/>
              </a:spcBef>
              <a:buFont typeface="+mj-lt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398" indent="-228434" algn="l" defTabSz="913708" rtl="0" eaLnBrk="1" latinLnBrk="0" hangingPunct="1">
              <a:spcBef>
                <a:spcPct val="20000"/>
              </a:spcBef>
              <a:buFont typeface="+mj-lt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253" indent="-228434" algn="l" defTabSz="913708" rtl="0" eaLnBrk="1" latinLnBrk="0" hangingPunct="1">
              <a:spcBef>
                <a:spcPct val="20000"/>
              </a:spcBef>
              <a:buFont typeface="+mj-lt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8247" fontAlgn="auto">
              <a:lnSpc>
                <a:spcPct val="80000"/>
              </a:lnSpc>
              <a:spcAft>
                <a:spcPts val="0"/>
              </a:spcAft>
              <a:buClr>
                <a:srgbClr val="FF661C"/>
              </a:buClr>
              <a:buNone/>
              <a:defRPr/>
            </a:pPr>
            <a:r>
              <a:rPr lang="en-US" sz="2133" b="1" dirty="0">
                <a:solidFill>
                  <a:srgbClr val="10395E"/>
                </a:solidFill>
                <a:latin typeface="Segoe UI Historic"/>
              </a:rPr>
              <a:t>Cloud Use Cases</a:t>
            </a:r>
          </a:p>
          <a:p>
            <a:pPr marL="365751" indent="-365751" defTabSz="1218247" fontAlgn="auto">
              <a:spcAft>
                <a:spcPts val="0"/>
              </a:spcAft>
              <a:buClr>
                <a:srgbClr val="FF661C"/>
              </a:buClr>
              <a:defRPr/>
            </a:pPr>
            <a:r>
              <a:rPr lang="en-US" sz="1300" dirty="0">
                <a:solidFill>
                  <a:srgbClr val="10395E"/>
                </a:solidFill>
                <a:latin typeface="Segoe UI Historic"/>
              </a:rPr>
              <a:t>Opportunities for RI purchase for EC2, RDS &amp; Azure Compute</a:t>
            </a:r>
          </a:p>
          <a:p>
            <a:pPr marL="365751" indent="-365751" defTabSz="1218247" fontAlgn="auto">
              <a:spcAft>
                <a:spcPts val="0"/>
              </a:spcAft>
              <a:buClr>
                <a:srgbClr val="FF661C"/>
              </a:buClr>
              <a:defRPr/>
            </a:pPr>
            <a:r>
              <a:rPr lang="en-US" sz="1300" dirty="0">
                <a:solidFill>
                  <a:srgbClr val="10395E"/>
                </a:solidFill>
                <a:latin typeface="Segoe UI Historic"/>
              </a:rPr>
              <a:t>Opportunities in Rightsizing for EC2,RDS, EBS and Az Compute services</a:t>
            </a:r>
          </a:p>
          <a:p>
            <a:pPr marL="365751" indent="-365751" defTabSz="1218247" fontAlgn="auto">
              <a:spcAft>
                <a:spcPts val="0"/>
              </a:spcAft>
              <a:buClr>
                <a:srgbClr val="FF661C"/>
              </a:buClr>
              <a:defRPr/>
            </a:pPr>
            <a:r>
              <a:rPr lang="en-US" sz="1300" dirty="0">
                <a:solidFill>
                  <a:srgbClr val="10395E"/>
                </a:solidFill>
                <a:latin typeface="Segoe UI Historic"/>
              </a:rPr>
              <a:t>Advanced Credentials not in place for few AWS and Azure sub accounts</a:t>
            </a:r>
          </a:p>
          <a:p>
            <a:pPr marL="365751" indent="-365751" defTabSz="1218247" fontAlgn="auto">
              <a:spcAft>
                <a:spcPts val="0"/>
              </a:spcAft>
              <a:buClr>
                <a:srgbClr val="FF661C"/>
              </a:buClr>
              <a:defRPr/>
            </a:pPr>
            <a:r>
              <a:rPr lang="en-US" sz="1300" dirty="0">
                <a:solidFill>
                  <a:srgbClr val="10395E"/>
                </a:solidFill>
                <a:highlight>
                  <a:srgbClr val="FFFF00"/>
                </a:highlight>
                <a:latin typeface="Segoe UI Historic"/>
              </a:rPr>
              <a:t>More details to be filled</a:t>
            </a:r>
          </a:p>
          <a:p>
            <a:pPr marL="365751" indent="-365751" defTabSz="1218247" fontAlgn="auto">
              <a:spcAft>
                <a:spcPts val="0"/>
              </a:spcAft>
              <a:buClr>
                <a:srgbClr val="FF661C"/>
              </a:buClr>
              <a:defRPr/>
            </a:pPr>
            <a:endParaRPr lang="en-US" sz="1400" dirty="0">
              <a:solidFill>
                <a:srgbClr val="10395E"/>
              </a:solidFill>
              <a:latin typeface="Segoe UI Historic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F97D8-8584-473F-B421-692AE77B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Value Realization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D650F-DC31-41D2-ACBE-6D9AD606A873}"/>
              </a:ext>
            </a:extLst>
          </p:cNvPr>
          <p:cNvSpPr txBox="1">
            <a:spLocks/>
          </p:cNvSpPr>
          <p:nvPr/>
        </p:nvSpPr>
        <p:spPr>
          <a:xfrm>
            <a:off x="420075" y="1219199"/>
            <a:ext cx="5343427" cy="1803402"/>
          </a:xfrm>
          <a:prstGeom prst="rect">
            <a:avLst/>
          </a:prstGeom>
          <a:solidFill>
            <a:srgbClr val="CFD1D4"/>
          </a:solidFill>
        </p:spPr>
        <p:txBody>
          <a:bodyPr>
            <a:noAutofit/>
          </a:bodyPr>
          <a:lstStyle>
            <a:lvl1pPr marL="274320" indent="-274320" algn="l" defTabSz="913708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egoe UI Historic" panose="020B0502040204020203" pitchFamily="34" charset="0"/>
              <a:buChar char="◾"/>
              <a:defRPr lang="en-US" sz="21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3708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egoe UI Historic" panose="020B0502040204020203" pitchFamily="34" charset="0"/>
              <a:buChar char="◾"/>
              <a:defRPr lang="en-US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6763" indent="-176213" algn="l" defTabSz="913708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egoe UI Historic" panose="020B0502040204020203" pitchFamily="34" charset="0"/>
              <a:buChar char="◾"/>
              <a:defRPr lang="en-US" sz="15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3138" indent="-153988" algn="l" defTabSz="913708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egoe UI Historic" panose="020B0502040204020203" pitchFamily="34" charset="0"/>
              <a:buChar char="◾"/>
              <a:defRPr lang="en-US" sz="135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25413" algn="l" defTabSz="913708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egoe UI Historic" panose="020B0502040204020203" pitchFamily="34" charset="0"/>
              <a:buChar char="◾"/>
              <a:defRPr lang="en-US" sz="13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691" indent="-228434" algn="l" defTabSz="913708" rtl="0" eaLnBrk="1" latinLnBrk="0" hangingPunct="1">
              <a:spcBef>
                <a:spcPct val="20000"/>
              </a:spcBef>
              <a:buFont typeface="+mj-lt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546" indent="-228434" algn="l" defTabSz="913708" rtl="0" eaLnBrk="1" latinLnBrk="0" hangingPunct="1">
              <a:spcBef>
                <a:spcPct val="20000"/>
              </a:spcBef>
              <a:buFont typeface="+mj-lt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398" indent="-228434" algn="l" defTabSz="913708" rtl="0" eaLnBrk="1" latinLnBrk="0" hangingPunct="1">
              <a:spcBef>
                <a:spcPct val="20000"/>
              </a:spcBef>
              <a:buFont typeface="+mj-lt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253" indent="-228434" algn="l" defTabSz="913708" rtl="0" eaLnBrk="1" latinLnBrk="0" hangingPunct="1">
              <a:spcBef>
                <a:spcPct val="20000"/>
              </a:spcBef>
              <a:buFont typeface="+mj-lt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8247" fontAlgn="auto">
              <a:lnSpc>
                <a:spcPct val="80000"/>
              </a:lnSpc>
              <a:spcAft>
                <a:spcPts val="0"/>
              </a:spcAft>
              <a:buClr>
                <a:srgbClr val="FF661C"/>
              </a:buClr>
              <a:buNone/>
              <a:defRPr/>
            </a:pPr>
            <a:r>
              <a:rPr lang="en-US" sz="2133" b="1" dirty="0">
                <a:solidFill>
                  <a:srgbClr val="10395E"/>
                </a:solidFill>
                <a:latin typeface="Segoe UI Historic"/>
              </a:rPr>
              <a:t>Customer Stated Goals</a:t>
            </a:r>
          </a:p>
          <a:p>
            <a:pPr marL="365751" indent="-365751" defTabSz="1218247" fontAlgn="auto">
              <a:spcAft>
                <a:spcPts val="0"/>
              </a:spcAft>
              <a:buClr>
                <a:srgbClr val="FF661C"/>
              </a:buClr>
              <a:defRPr/>
            </a:pPr>
            <a:r>
              <a:rPr lang="en-US" sz="1400" dirty="0">
                <a:solidFill>
                  <a:srgbClr val="10395E"/>
                </a:solidFill>
                <a:highlight>
                  <a:srgbClr val="FFFF00"/>
                </a:highlight>
                <a:latin typeface="Segoe UI Historic"/>
              </a:rPr>
              <a:t>To be filled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F42D91-A84E-4B2E-9D39-2B9C05187654}"/>
              </a:ext>
            </a:extLst>
          </p:cNvPr>
          <p:cNvSpPr txBox="1">
            <a:spLocks/>
          </p:cNvSpPr>
          <p:nvPr/>
        </p:nvSpPr>
        <p:spPr>
          <a:xfrm>
            <a:off x="394938" y="3113690"/>
            <a:ext cx="11286529" cy="44752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3708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egoe UI Historic" panose="020B0502040204020203" pitchFamily="34" charset="0"/>
              <a:buChar char="◾"/>
              <a:defRPr lang="en-US" sz="21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28600" algn="l" defTabSz="913708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egoe UI Historic" panose="020B0502040204020203" pitchFamily="34" charset="0"/>
              <a:buChar char="◾"/>
              <a:defRPr lang="en-US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6763" indent="-176213" algn="l" defTabSz="913708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egoe UI Historic" panose="020B0502040204020203" pitchFamily="34" charset="0"/>
              <a:buChar char="◾"/>
              <a:defRPr lang="en-US" sz="15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3138" indent="-153988" algn="l" defTabSz="913708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egoe UI Historic" panose="020B0502040204020203" pitchFamily="34" charset="0"/>
              <a:buChar char="◾"/>
              <a:defRPr lang="en-US" sz="135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25413" algn="l" defTabSz="913708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egoe UI Historic" panose="020B0502040204020203" pitchFamily="34" charset="0"/>
              <a:buChar char="◾"/>
              <a:defRPr lang="en-US" sz="13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691" indent="-228434" algn="l" defTabSz="913708" rtl="0" eaLnBrk="1" latinLnBrk="0" hangingPunct="1">
              <a:spcBef>
                <a:spcPct val="20000"/>
              </a:spcBef>
              <a:buFont typeface="+mj-lt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546" indent="-228434" algn="l" defTabSz="913708" rtl="0" eaLnBrk="1" latinLnBrk="0" hangingPunct="1">
              <a:spcBef>
                <a:spcPct val="20000"/>
              </a:spcBef>
              <a:buFont typeface="+mj-lt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398" indent="-228434" algn="l" defTabSz="913708" rtl="0" eaLnBrk="1" latinLnBrk="0" hangingPunct="1">
              <a:spcBef>
                <a:spcPct val="20000"/>
              </a:spcBef>
              <a:buFont typeface="+mj-lt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253" indent="-228434" algn="l" defTabSz="913708" rtl="0" eaLnBrk="1" latinLnBrk="0" hangingPunct="1">
              <a:spcBef>
                <a:spcPct val="20000"/>
              </a:spcBef>
              <a:buFont typeface="+mj-lt"/>
              <a:buChar char="•"/>
              <a:defRPr sz="20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8247" fontAlgn="auto">
              <a:spcAft>
                <a:spcPts val="0"/>
              </a:spcAft>
              <a:buClr>
                <a:srgbClr val="FF661C"/>
              </a:buClr>
              <a:buNone/>
              <a:defRPr/>
            </a:pPr>
            <a:r>
              <a:rPr lang="en-US" sz="2133" b="1" dirty="0">
                <a:solidFill>
                  <a:srgbClr val="FF661C"/>
                </a:solidFill>
                <a:latin typeface="Segoe UI Historic"/>
              </a:rPr>
              <a:t>Achievements &amp; Potential Savings to date</a:t>
            </a:r>
            <a:endParaRPr lang="en-US" sz="1867" b="1" dirty="0">
              <a:solidFill>
                <a:srgbClr val="FF661C"/>
              </a:solidFill>
              <a:latin typeface="Segoe UI Historic"/>
            </a:endParaRPr>
          </a:p>
          <a:p>
            <a:pPr marL="1022325" lvl="2" indent="-234945" algn="ctr" defTabSz="1218247" fontAlgn="auto">
              <a:spcAft>
                <a:spcPts val="0"/>
              </a:spcAft>
              <a:buClr>
                <a:srgbClr val="FF661C"/>
              </a:buClr>
              <a:defRPr/>
            </a:pPr>
            <a:endParaRPr lang="en-US" sz="1867" b="1" dirty="0">
              <a:solidFill>
                <a:srgbClr val="FF661C"/>
              </a:solidFill>
              <a:latin typeface="Segoe UI Histor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F4B6E-AD76-174C-A2A1-8F490A812132}"/>
              </a:ext>
            </a:extLst>
          </p:cNvPr>
          <p:cNvSpPr/>
          <p:nvPr/>
        </p:nvSpPr>
        <p:spPr>
          <a:xfrm>
            <a:off x="1730277" y="3864965"/>
            <a:ext cx="2756519" cy="2650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1920" bIns="609600" rtlCol="0" anchor="t"/>
          <a:lstStyle/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endParaRPr lang="en-US" sz="1467" dirty="0">
              <a:solidFill>
                <a:srgbClr val="10395E"/>
              </a:solidFill>
              <a:latin typeface="Segoe UI Historic"/>
            </a:endParaRP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1467" dirty="0">
                <a:solidFill>
                  <a:srgbClr val="10395E"/>
                </a:solidFill>
                <a:latin typeface="Segoe UI Historic"/>
              </a:rPr>
              <a:t>EC2 RI Coverage rate peaks at 29%</a:t>
            </a: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endParaRPr lang="en-US" sz="1467" dirty="0">
              <a:solidFill>
                <a:srgbClr val="10395E"/>
              </a:solidFill>
              <a:latin typeface="Segoe UI Historic"/>
            </a:endParaRP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1467" dirty="0">
                <a:solidFill>
                  <a:srgbClr val="10395E"/>
                </a:solidFill>
                <a:latin typeface="Segoe UI Historic"/>
              </a:rPr>
              <a:t>Opportunity for purchase around all services:</a:t>
            </a:r>
          </a:p>
          <a:p>
            <a:pPr marL="685429" lvl="1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1467" b="1" dirty="0">
                <a:solidFill>
                  <a:srgbClr val="10395E"/>
                </a:solidFill>
                <a:latin typeface="Segoe UI Historic"/>
              </a:rPr>
              <a:t>EC2 : </a:t>
            </a:r>
            <a:r>
              <a:rPr lang="en-US" sz="1467" b="1" dirty="0">
                <a:solidFill>
                  <a:schemeClr val="accent1"/>
                </a:solidFill>
                <a:latin typeface="Segoe UI Historic"/>
              </a:rPr>
              <a:t>$146K </a:t>
            </a:r>
          </a:p>
          <a:p>
            <a:pPr marL="685429" lvl="1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1467" b="1" dirty="0">
                <a:solidFill>
                  <a:srgbClr val="10395E"/>
                </a:solidFill>
                <a:latin typeface="Segoe UI Historic"/>
              </a:rPr>
              <a:t>RDS : </a:t>
            </a:r>
            <a:r>
              <a:rPr lang="en-US" sz="1467" b="1" dirty="0">
                <a:solidFill>
                  <a:schemeClr val="accent1"/>
                </a:solidFill>
                <a:latin typeface="Segoe UI Historic"/>
              </a:rPr>
              <a:t>$40.5K</a:t>
            </a:r>
          </a:p>
          <a:p>
            <a:pPr marL="685429" lvl="1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1467" b="1" dirty="0">
                <a:solidFill>
                  <a:srgbClr val="10395E"/>
                </a:solidFill>
                <a:latin typeface="Segoe UI Historic"/>
              </a:rPr>
              <a:t>Az Compute: </a:t>
            </a:r>
            <a:r>
              <a:rPr lang="en-US" sz="1467" b="1" dirty="0">
                <a:solidFill>
                  <a:schemeClr val="accent1"/>
                </a:solidFill>
                <a:latin typeface="Segoe UI Historic"/>
              </a:rPr>
              <a:t>$415.2K</a:t>
            </a:r>
          </a:p>
          <a:p>
            <a:pPr lvl="1" defTabSz="1219170">
              <a:defRPr/>
            </a:pPr>
            <a:endParaRPr lang="en-US" sz="1467" b="1" dirty="0">
              <a:solidFill>
                <a:srgbClr val="10395E"/>
              </a:solidFill>
              <a:latin typeface="Segoe UI Historic"/>
            </a:endParaRPr>
          </a:p>
          <a:p>
            <a:pPr lvl="1" defTabSz="1219170">
              <a:defRPr/>
            </a:pPr>
            <a:endParaRPr lang="en-US" sz="1467" b="1" dirty="0">
              <a:solidFill>
                <a:srgbClr val="10395E"/>
              </a:solidFill>
              <a:latin typeface="Segoe UI Historic"/>
            </a:endParaRPr>
          </a:p>
          <a:p>
            <a:pPr defTabSz="1219170">
              <a:defRPr/>
            </a:pPr>
            <a:endParaRPr lang="en-US" sz="1467" dirty="0">
              <a:solidFill>
                <a:srgbClr val="10395E"/>
              </a:solidFill>
              <a:latin typeface="Segoe UI Historic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F6CC4E-98D1-B148-B3A8-F1027F680AAF}"/>
              </a:ext>
            </a:extLst>
          </p:cNvPr>
          <p:cNvSpPr/>
          <p:nvPr/>
        </p:nvSpPr>
        <p:spPr>
          <a:xfrm>
            <a:off x="1730278" y="3561210"/>
            <a:ext cx="2756520" cy="370468"/>
          </a:xfrm>
          <a:prstGeom prst="rect">
            <a:avLst/>
          </a:prstGeom>
          <a:solidFill>
            <a:schemeClr val="tx1"/>
          </a:solidFill>
          <a:ln>
            <a:solidFill>
              <a:srgbClr val="103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en-US" sz="1600" b="1" dirty="0">
                <a:solidFill>
                  <a:prstClr val="white"/>
                </a:solidFill>
                <a:latin typeface="Segoe UI Historic"/>
              </a:rPr>
              <a:t>RI &amp; Savings Plans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08DCC-B908-1F4C-9843-2AABC7868F44}"/>
              </a:ext>
            </a:extLst>
          </p:cNvPr>
          <p:cNvSpPr/>
          <p:nvPr/>
        </p:nvSpPr>
        <p:spPr>
          <a:xfrm>
            <a:off x="4601009" y="3867845"/>
            <a:ext cx="2756519" cy="2650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1920" bIns="609600" rtlCol="0" anchor="t"/>
          <a:lstStyle/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endParaRPr lang="en-US" sz="1467" dirty="0">
              <a:solidFill>
                <a:srgbClr val="10395E"/>
              </a:solidFill>
              <a:latin typeface="Segoe UI Historic"/>
            </a:endParaRP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1467" dirty="0">
                <a:solidFill>
                  <a:srgbClr val="10395E"/>
                </a:solidFill>
              </a:rPr>
              <a:t>Since last 30 days,</a:t>
            </a:r>
            <a:r>
              <a:rPr lang="en-US" sz="1467" b="1" dirty="0">
                <a:solidFill>
                  <a:srgbClr val="10395E"/>
                </a:solidFill>
              </a:rPr>
              <a:t>6</a:t>
            </a:r>
            <a:r>
              <a:rPr lang="en-US" sz="1467" dirty="0">
                <a:solidFill>
                  <a:srgbClr val="10395E"/>
                </a:solidFill>
                <a:latin typeface="Segoe UI Historic"/>
              </a:rPr>
              <a:t> anomalies were identified. </a:t>
            </a:r>
          </a:p>
          <a:p>
            <a:pPr marL="685429" lvl="1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1467" dirty="0">
                <a:solidFill>
                  <a:srgbClr val="10395E"/>
                </a:solidFill>
                <a:latin typeface="Segoe UI Historic"/>
              </a:rPr>
              <a:t>Total Unusual spend of $ 511</a:t>
            </a: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endParaRPr lang="en-US" sz="1467" dirty="0">
              <a:solidFill>
                <a:srgbClr val="10395E"/>
              </a:solidFill>
              <a:latin typeface="Segoe UI Historic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C626A0-97E8-DE42-A6C4-B6A4693B1970}"/>
              </a:ext>
            </a:extLst>
          </p:cNvPr>
          <p:cNvSpPr/>
          <p:nvPr/>
        </p:nvSpPr>
        <p:spPr>
          <a:xfrm>
            <a:off x="4601010" y="3564089"/>
            <a:ext cx="2756520" cy="370468"/>
          </a:xfrm>
          <a:prstGeom prst="rect">
            <a:avLst/>
          </a:prstGeom>
          <a:solidFill>
            <a:schemeClr val="tx1"/>
          </a:solidFill>
          <a:ln>
            <a:solidFill>
              <a:srgbClr val="103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en-US" sz="1600" b="1" dirty="0">
                <a:solidFill>
                  <a:prstClr val="white"/>
                </a:solidFill>
                <a:latin typeface="Segoe UI Historic"/>
              </a:rPr>
              <a:t>Anomaly Detection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0DA831-AC7B-8C40-A384-FD32CA042C45}"/>
              </a:ext>
            </a:extLst>
          </p:cNvPr>
          <p:cNvSpPr/>
          <p:nvPr/>
        </p:nvSpPr>
        <p:spPr>
          <a:xfrm>
            <a:off x="7475246" y="3864965"/>
            <a:ext cx="2870731" cy="2652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1920" bIns="609600" rtlCol="0" anchor="t"/>
          <a:lstStyle/>
          <a:p>
            <a:pPr marL="285750" indent="-285750" defTabSz="121917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Potential savings-</a:t>
            </a:r>
            <a:r>
              <a:rPr lang="en-US" sz="1400" b="1" dirty="0">
                <a:solidFill>
                  <a:schemeClr val="accent1"/>
                </a:solidFill>
                <a:latin typeface="Segoe UI Historic"/>
              </a:rPr>
              <a:t>$723.7K p/a</a:t>
            </a:r>
            <a:endParaRPr lang="en-US" sz="1400" dirty="0">
              <a:solidFill>
                <a:schemeClr val="accent1"/>
              </a:solidFill>
              <a:latin typeface="Segoe UI Historic"/>
            </a:endParaRPr>
          </a:p>
          <a:p>
            <a:pPr marL="228594" indent="-228594" defTabSz="121917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Rightsizing:</a:t>
            </a:r>
          </a:p>
          <a:p>
            <a:pPr marL="685429" lvl="1" indent="-228594" defTabSz="121917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tx1"/>
                </a:solidFill>
              </a:rPr>
              <a:t>EC2   </a:t>
            </a:r>
            <a:r>
              <a:rPr lang="en-US" sz="1400" b="1" dirty="0">
                <a:solidFill>
                  <a:schemeClr val="accent1"/>
                </a:solidFill>
              </a:rPr>
              <a:t>$206.7K p/a</a:t>
            </a:r>
          </a:p>
          <a:p>
            <a:pPr marL="685429" lvl="1" indent="-228594" defTabSz="121917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tx1"/>
                </a:solidFill>
              </a:rPr>
              <a:t>EBS   </a:t>
            </a:r>
            <a:r>
              <a:rPr lang="en-US" sz="1400" b="1" dirty="0">
                <a:solidFill>
                  <a:schemeClr val="accent1"/>
                </a:solidFill>
              </a:rPr>
              <a:t>$65.7K p/a</a:t>
            </a:r>
          </a:p>
          <a:p>
            <a:pPr marL="685429" lvl="1" indent="-228594" defTabSz="121917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tx1"/>
                </a:solidFill>
              </a:rPr>
              <a:t>RDS  </a:t>
            </a:r>
            <a:r>
              <a:rPr lang="en-US" sz="1400" b="1" dirty="0">
                <a:solidFill>
                  <a:schemeClr val="accent1"/>
                </a:solidFill>
              </a:rPr>
              <a:t>$157.7K p/a</a:t>
            </a:r>
          </a:p>
          <a:p>
            <a:pPr marL="685429" lvl="1" indent="-228594" defTabSz="121917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tx1"/>
                </a:solidFill>
              </a:rPr>
              <a:t>Az Compute  </a:t>
            </a:r>
            <a:r>
              <a:rPr lang="en-US" sz="1400" b="1" dirty="0">
                <a:solidFill>
                  <a:schemeClr val="accent1"/>
                </a:solidFill>
              </a:rPr>
              <a:t>$281.1K p/a</a:t>
            </a:r>
          </a:p>
          <a:p>
            <a:pPr marL="228594" indent="-228594" defTabSz="121917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10395E"/>
                </a:solidFill>
                <a:latin typeface="Segoe UI Historic"/>
              </a:rPr>
              <a:t>Idle Opportunities:</a:t>
            </a:r>
            <a:endParaRPr lang="en-US" sz="1400" b="1" dirty="0">
              <a:solidFill>
                <a:schemeClr val="tx1"/>
              </a:solidFill>
            </a:endParaRPr>
          </a:p>
          <a:p>
            <a:pPr marL="685429" lvl="1" indent="-228594" defTabSz="121917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tx1"/>
                </a:solidFill>
              </a:rPr>
              <a:t>EC2   </a:t>
            </a:r>
            <a:r>
              <a:rPr lang="en-US" sz="1400" b="1" dirty="0">
                <a:solidFill>
                  <a:schemeClr val="accent1"/>
                </a:solidFill>
              </a:rPr>
              <a:t>$5.8K p/a</a:t>
            </a:r>
          </a:p>
          <a:p>
            <a:pPr marL="685429" lvl="1" indent="-228594" defTabSz="121917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tx1"/>
                </a:solidFill>
              </a:rPr>
              <a:t>EBS   </a:t>
            </a:r>
            <a:r>
              <a:rPr lang="en-US" sz="1400" b="1" dirty="0">
                <a:solidFill>
                  <a:schemeClr val="accent1"/>
                </a:solidFill>
              </a:rPr>
              <a:t>$5.8K p/a</a:t>
            </a:r>
          </a:p>
          <a:p>
            <a:pPr marL="685429" lvl="1" indent="-228594" defTabSz="121917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chemeClr val="tx1"/>
                </a:solidFill>
              </a:rPr>
              <a:t>Az Compute  </a:t>
            </a:r>
            <a:r>
              <a:rPr lang="en-US" sz="1400" b="1" dirty="0">
                <a:solidFill>
                  <a:schemeClr val="accent1"/>
                </a:solidFill>
              </a:rPr>
              <a:t>$684 p/a</a:t>
            </a:r>
          </a:p>
          <a:p>
            <a:pPr marL="685429" lvl="1" indent="-228594" defTabSz="121917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6D897B-A211-7E46-BAC1-644FE689158D}"/>
              </a:ext>
            </a:extLst>
          </p:cNvPr>
          <p:cNvSpPr/>
          <p:nvPr/>
        </p:nvSpPr>
        <p:spPr>
          <a:xfrm>
            <a:off x="7475247" y="3561210"/>
            <a:ext cx="2870730" cy="370468"/>
          </a:xfrm>
          <a:prstGeom prst="rect">
            <a:avLst/>
          </a:prstGeom>
          <a:solidFill>
            <a:schemeClr val="tx1"/>
          </a:solidFill>
          <a:ln>
            <a:solidFill>
              <a:srgbClr val="103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en-US" sz="1600" b="1" dirty="0">
                <a:solidFill>
                  <a:prstClr val="white"/>
                </a:solidFill>
                <a:latin typeface="Segoe UI Historic"/>
              </a:rPr>
              <a:t>AWS &amp; Azure Rightsizing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FEC191-7ACA-4EA9-A9F5-E1558AED7999}"/>
              </a:ext>
            </a:extLst>
          </p:cNvPr>
          <p:cNvSpPr/>
          <p:nvPr/>
        </p:nvSpPr>
        <p:spPr>
          <a:xfrm>
            <a:off x="1726771" y="3561210"/>
            <a:ext cx="2756520" cy="370468"/>
          </a:xfrm>
          <a:prstGeom prst="rect">
            <a:avLst/>
          </a:prstGeom>
          <a:solidFill>
            <a:schemeClr val="tx1"/>
          </a:solidFill>
          <a:ln>
            <a:solidFill>
              <a:srgbClr val="103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en-US" sz="1600" b="1" dirty="0">
                <a:solidFill>
                  <a:prstClr val="white"/>
                </a:solidFill>
                <a:latin typeface="Segoe UI Historic"/>
              </a:rPr>
              <a:t>RI &amp; Savings Plans</a:t>
            </a:r>
          </a:p>
        </p:txBody>
      </p:sp>
    </p:spTree>
    <p:extLst>
      <p:ext uri="{BB962C8B-B14F-4D97-AF65-F5344CB8AC3E}">
        <p14:creationId xmlns:p14="http://schemas.microsoft.com/office/powerpoint/2010/main" val="228874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DFEF39-CE0D-451A-BC67-6F3C3EEF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EC2 RI and SP Coverage 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0FF261CB-CCEB-4293-955F-88474EFA5959}"/>
              </a:ext>
            </a:extLst>
          </p:cNvPr>
          <p:cNvSpPr/>
          <p:nvPr/>
        </p:nvSpPr>
        <p:spPr>
          <a:xfrm>
            <a:off x="7309954" y="2413697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D6518-1AB7-1341-9D6B-748797FCF29B}"/>
              </a:ext>
            </a:extLst>
          </p:cNvPr>
          <p:cNvSpPr txBox="1"/>
          <p:nvPr/>
        </p:nvSpPr>
        <p:spPr>
          <a:xfrm>
            <a:off x="523101" y="6568934"/>
            <a:ext cx="2467234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45720" rIns="45720" rtlCol="0">
            <a:spAutoFit/>
          </a:bodyPr>
          <a:lstStyle/>
          <a:p>
            <a:r>
              <a:rPr lang="en-AU" sz="9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© 2021 Apptio, All rights reserved (v1909-1)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EE103F-242B-4962-A007-30FB43C68678}"/>
              </a:ext>
            </a:extLst>
          </p:cNvPr>
          <p:cNvSpPr/>
          <p:nvPr/>
        </p:nvSpPr>
        <p:spPr>
          <a:xfrm>
            <a:off x="0" y="5375189"/>
            <a:ext cx="12192000" cy="1488071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Historic"/>
                <a:ea typeface="+mn-ea"/>
                <a:cs typeface="+mn-cs"/>
              </a:rPr>
              <a:t>Savings Opportunity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SP / RI coverage peaked at 29%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Now in decline. Current reserved coverage rate is at 6% - more commitment needed 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Recommended coverage rate 75-85%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5EB4A-E378-6EDE-8C88-A127E7C4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19" y="997502"/>
            <a:ext cx="7930762" cy="4360172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C8C6DEA8-4B88-49A7-900B-1944E7DC8F8E}"/>
              </a:ext>
            </a:extLst>
          </p:cNvPr>
          <p:cNvSpPr/>
          <p:nvPr/>
        </p:nvSpPr>
        <p:spPr>
          <a:xfrm>
            <a:off x="3341562" y="1250150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2" name="Speech Bubble: Oval 9">
            <a:extLst>
              <a:ext uri="{FF2B5EF4-FFF2-40B4-BE49-F238E27FC236}">
                <a16:creationId xmlns:a16="http://schemas.microsoft.com/office/drawing/2014/main" id="{DBB881DA-2ABE-E74F-9277-58BD99831BCB}"/>
              </a:ext>
            </a:extLst>
          </p:cNvPr>
          <p:cNvSpPr/>
          <p:nvPr/>
        </p:nvSpPr>
        <p:spPr>
          <a:xfrm>
            <a:off x="9381715" y="3633088"/>
            <a:ext cx="559293" cy="328474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40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3F0B82-0BD7-4B0A-88FD-9CA84A05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3025"/>
            <a:ext cx="10972801" cy="120564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AWS Savings Plan Opportunity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C2B5F059-2E08-46A1-B06F-0253317BFFC0}"/>
              </a:ext>
            </a:extLst>
          </p:cNvPr>
          <p:cNvSpPr/>
          <p:nvPr/>
        </p:nvSpPr>
        <p:spPr>
          <a:xfrm>
            <a:off x="6316022" y="2468483"/>
            <a:ext cx="555255" cy="335121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4EB923-F188-444B-A903-35D887A9EE8F}"/>
              </a:ext>
            </a:extLst>
          </p:cNvPr>
          <p:cNvSpPr/>
          <p:nvPr/>
        </p:nvSpPr>
        <p:spPr>
          <a:xfrm>
            <a:off x="0" y="5375189"/>
            <a:ext cx="12192000" cy="1488071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Historic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white"/>
              </a:solidFill>
              <a:latin typeface="Segoe UI Historic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Historic"/>
                <a:ea typeface="+mn-ea"/>
                <a:cs typeface="+mn-cs"/>
              </a:rPr>
              <a:t>Compute Type Savings Plan Opportunity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Compute Type Recommended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Estimated Net Savings of $111.8K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No Upfront /1yr selected – opportunity for 3 year (depending on workload and customer)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F6FDC-3450-E015-10DE-7E7E96E5C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2" y="952345"/>
            <a:ext cx="10379413" cy="4375897"/>
          </a:xfrm>
          <a:prstGeom prst="rect">
            <a:avLst/>
          </a:prstGeom>
        </p:spPr>
      </p:pic>
      <p:sp>
        <p:nvSpPr>
          <p:cNvPr id="11" name="Speech Bubble: Oval 3">
            <a:extLst>
              <a:ext uri="{FF2B5EF4-FFF2-40B4-BE49-F238E27FC236}">
                <a16:creationId xmlns:a16="http://schemas.microsoft.com/office/drawing/2014/main" id="{ACBB3503-FB34-D648-BC24-E6A45CFD6B5C}"/>
              </a:ext>
            </a:extLst>
          </p:cNvPr>
          <p:cNvSpPr/>
          <p:nvPr/>
        </p:nvSpPr>
        <p:spPr>
          <a:xfrm>
            <a:off x="5760767" y="2794245"/>
            <a:ext cx="555255" cy="335121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Speech Bubble: Oval 3">
            <a:extLst>
              <a:ext uri="{FF2B5EF4-FFF2-40B4-BE49-F238E27FC236}">
                <a16:creationId xmlns:a16="http://schemas.microsoft.com/office/drawing/2014/main" id="{8D993D1F-617F-DE47-A1D8-9513463D45E8}"/>
              </a:ext>
            </a:extLst>
          </p:cNvPr>
          <p:cNvSpPr/>
          <p:nvPr/>
        </p:nvSpPr>
        <p:spPr>
          <a:xfrm>
            <a:off x="1356652" y="4607547"/>
            <a:ext cx="555255" cy="335121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8" name="Speech Bubble: Oval 3">
            <a:extLst>
              <a:ext uri="{FF2B5EF4-FFF2-40B4-BE49-F238E27FC236}">
                <a16:creationId xmlns:a16="http://schemas.microsoft.com/office/drawing/2014/main" id="{6E00406B-1716-A0E9-4E62-97EF85FF0283}"/>
              </a:ext>
            </a:extLst>
          </p:cNvPr>
          <p:cNvSpPr/>
          <p:nvPr/>
        </p:nvSpPr>
        <p:spPr>
          <a:xfrm>
            <a:off x="2761406" y="974570"/>
            <a:ext cx="555255" cy="335121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320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D2EA7-7039-7B20-3153-8047DFE2C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347" y="873915"/>
            <a:ext cx="8181285" cy="433808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23F0B82-0BD7-4B0A-88FD-9CA84A05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3025"/>
            <a:ext cx="10972801" cy="120564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AWS EC2 Reserved Instance Opportunity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E40E1-1AD1-4085-B2D8-EF1B11060600}"/>
              </a:ext>
            </a:extLst>
          </p:cNvPr>
          <p:cNvSpPr/>
          <p:nvPr/>
        </p:nvSpPr>
        <p:spPr>
          <a:xfrm>
            <a:off x="0" y="5357911"/>
            <a:ext cx="12192000" cy="150008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</a:rPr>
              <a:t>AWS EC2 RI Opportunity</a:t>
            </a:r>
          </a:p>
          <a:p>
            <a:pPr marL="0" indent="0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1. $146K potential savings here for EC2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2. These are the Top 5 recommendations based on 1 year No Upfront Cost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C2B5F059-2E08-46A1-B06F-0253317BFFC0}"/>
              </a:ext>
            </a:extLst>
          </p:cNvPr>
          <p:cNvSpPr/>
          <p:nvPr/>
        </p:nvSpPr>
        <p:spPr>
          <a:xfrm>
            <a:off x="6802016" y="1972805"/>
            <a:ext cx="555255" cy="335121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11" name="Speech Bubble: Oval 3">
            <a:extLst>
              <a:ext uri="{FF2B5EF4-FFF2-40B4-BE49-F238E27FC236}">
                <a16:creationId xmlns:a16="http://schemas.microsoft.com/office/drawing/2014/main" id="{ACBB3503-FB34-D648-BC24-E6A45CFD6B5C}"/>
              </a:ext>
            </a:extLst>
          </p:cNvPr>
          <p:cNvSpPr/>
          <p:nvPr/>
        </p:nvSpPr>
        <p:spPr>
          <a:xfrm>
            <a:off x="8131999" y="3261439"/>
            <a:ext cx="555255" cy="335121"/>
          </a:xfrm>
          <a:prstGeom prst="wedgeEllipseCallou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7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pptio PowerPoint Calibri">
  <a:themeElements>
    <a:clrScheme name="Apptio PowerPoint 2019">
      <a:dk1>
        <a:srgbClr val="10395E"/>
      </a:dk1>
      <a:lt1>
        <a:sysClr val="window" lastClr="FFFFFF"/>
      </a:lt1>
      <a:dk2>
        <a:srgbClr val="7CCAD1"/>
      </a:dk2>
      <a:lt2>
        <a:srgbClr val="F2F2F2"/>
      </a:lt2>
      <a:accent1>
        <a:srgbClr val="FF661C"/>
      </a:accent1>
      <a:accent2>
        <a:srgbClr val="A6A6A6"/>
      </a:accent2>
      <a:accent3>
        <a:srgbClr val="7CCAD1"/>
      </a:accent3>
      <a:accent4>
        <a:srgbClr val="10395E"/>
      </a:accent4>
      <a:accent5>
        <a:srgbClr val="333333"/>
      </a:accent5>
      <a:accent6>
        <a:srgbClr val="47114C"/>
      </a:accent6>
      <a:hlink>
        <a:srgbClr val="FF661C"/>
      </a:hlink>
      <a:folHlink>
        <a:srgbClr val="BE3A34"/>
      </a:folHlink>
    </a:clrScheme>
    <a:fontScheme name="Apptio Segoe UI Historic">
      <a:majorFont>
        <a:latin typeface="Segoe UI Historic"/>
        <a:ea typeface=""/>
        <a:cs typeface=""/>
      </a:majorFont>
      <a:minorFont>
        <a:latin typeface="Segoe UI Historic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</a:spPr>
      <a:bodyPr wrap="square" rtlCol="0" anchor="ctr">
        <a:noAutofit/>
      </a:bodyPr>
      <a:lstStyle>
        <a:defPPr algn="ctr">
          <a:defRPr dirty="0" err="1" smtClean="0">
            <a:solidFill>
              <a:schemeClr val="bg1"/>
            </a:solidFill>
            <a:latin typeface="+mn-lt"/>
          </a:defRPr>
        </a:defPPr>
      </a:lst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45720" rIns="45720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pptio Corporate Template V1909-1.potx" id="{72D397C5-5167-4083-A8D2-CB7FAAA1E7B6}" vid="{B621E72E-7B0A-4326-94BF-CEDB2832BA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768D692A07CF4589AE2A114A14FE35" ma:contentTypeVersion="13" ma:contentTypeDescription="Create a new document." ma:contentTypeScope="" ma:versionID="8c212d7221ccf4fa6dbd324646fcfcc8">
  <xsd:schema xmlns:xsd="http://www.w3.org/2001/XMLSchema" xmlns:xs="http://www.w3.org/2001/XMLSchema" xmlns:p="http://schemas.microsoft.com/office/2006/metadata/properties" xmlns:ns3="bce47a8c-507b-4f9e-bfe2-c26053d495ae" xmlns:ns4="85bbeb00-72b6-4695-8227-c984b273417b" targetNamespace="http://schemas.microsoft.com/office/2006/metadata/properties" ma:root="true" ma:fieldsID="87526665b4036ec66999e724329b4672" ns3:_="" ns4:_="">
    <xsd:import namespace="bce47a8c-507b-4f9e-bfe2-c26053d495ae"/>
    <xsd:import namespace="85bbeb00-72b6-4695-8227-c984b273417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47a8c-507b-4f9e-bfe2-c26053d495a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beb00-72b6-4695-8227-c984b2734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52BBDE-3677-48FA-A011-87D3AAA04964}">
  <ds:schemaRefs>
    <ds:schemaRef ds:uri="85bbeb00-72b6-4695-8227-c984b273417b"/>
    <ds:schemaRef ds:uri="bce47a8c-507b-4f9e-bfe2-c26053d495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D59AA6E-C06B-4B5E-8250-75D7A00091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53AEAF-12E8-4AAD-996D-D7C1CF33E282}">
  <ds:schemaRefs>
    <ds:schemaRef ds:uri="85bbeb00-72b6-4695-8227-c984b273417b"/>
    <ds:schemaRef ds:uri="bce47a8c-507b-4f9e-bfe2-c26053d495a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PPT Design Template</Template>
  <TotalTime>9071</TotalTime>
  <Words>1833</Words>
  <Application>Microsoft Office PowerPoint</Application>
  <PresentationFormat>Widescreen</PresentationFormat>
  <Paragraphs>549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Harmonia Sans Std</vt:lpstr>
      <vt:lpstr>PT Sans</vt:lpstr>
      <vt:lpstr>Segoe UI Historic</vt:lpstr>
      <vt:lpstr>Wingdings</vt:lpstr>
      <vt:lpstr>Apptio PowerPoint Calibri</vt:lpstr>
      <vt:lpstr>Volante Technologies Cloud Business Review</vt:lpstr>
      <vt:lpstr>Agenda</vt:lpstr>
      <vt:lpstr>FinOps Architecture</vt:lpstr>
      <vt:lpstr>FinOps Capability Architecture</vt:lpstr>
      <vt:lpstr>Value Realization Summary</vt:lpstr>
      <vt:lpstr>Value Realization Summary</vt:lpstr>
      <vt:lpstr>EC2 RI and SP Coverage </vt:lpstr>
      <vt:lpstr>AWS Savings Plan Opportunity</vt:lpstr>
      <vt:lpstr>AWS EC2 Reserved Instance Opportunity</vt:lpstr>
      <vt:lpstr>RDS Reserved Coverage</vt:lpstr>
      <vt:lpstr>AWS RDS Reserved Instance Summary</vt:lpstr>
      <vt:lpstr>Azure Compute RI Coverage </vt:lpstr>
      <vt:lpstr>Azure Compute Reserved Instance Opportunity</vt:lpstr>
      <vt:lpstr>EC2 Rightsizing Details</vt:lpstr>
      <vt:lpstr>EBS Rightsizing Details</vt:lpstr>
      <vt:lpstr>RDS Rightsizing Details</vt:lpstr>
      <vt:lpstr>Azure Compute Rightsizing Details</vt:lpstr>
      <vt:lpstr>Anomaly Detection</vt:lpstr>
      <vt:lpstr>Weekend vs Weekday Usage </vt:lpstr>
      <vt:lpstr>Elasticity / Rightiming of EC2 </vt:lpstr>
      <vt:lpstr>Health Check</vt:lpstr>
      <vt:lpstr>AWS Credentialing</vt:lpstr>
      <vt:lpstr>Azure Credentialing</vt:lpstr>
      <vt:lpstr>EBS Snapshots</vt:lpstr>
      <vt:lpstr>Other Idle Resources Summary</vt:lpstr>
      <vt:lpstr>Taggable vs. Untagged Spend</vt:lpstr>
      <vt:lpstr>Proposed Use Cases</vt:lpstr>
      <vt:lpstr>First 6 Months – Proposed Use Cases</vt:lpstr>
      <vt:lpstr>First 6 Months – Proposed Use Cases</vt:lpstr>
      <vt:lpstr>Service Offerings</vt:lpstr>
      <vt:lpstr>Cloudability Service Offerings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Business Review</dc:title>
  <dc:creator>Ryan Paul</dc:creator>
  <cp:lastModifiedBy>SHANMUGAKUMAR MANOHARAN</cp:lastModifiedBy>
  <cp:revision>290</cp:revision>
  <dcterms:created xsi:type="dcterms:W3CDTF">2019-11-12T13:42:37Z</dcterms:created>
  <dcterms:modified xsi:type="dcterms:W3CDTF">2023-08-18T05:37:30Z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3106360-028e-4328-a781-d4e474c434bd_Enabled">
    <vt:lpwstr>True</vt:lpwstr>
  </property>
  <property fmtid="{D5CDD505-2E9C-101B-9397-08002B2CF9AE}" pid="3" name="MSIP_Label_b3106360-028e-4328-a781-d4e474c434bd_SiteId">
    <vt:lpwstr>97f6a076-8589-4443-8917-42cf94454bff</vt:lpwstr>
  </property>
  <property fmtid="{D5CDD505-2E9C-101B-9397-08002B2CF9AE}" pid="4" name="MSIP_Label_b3106360-028e-4328-a781-d4e474c434bd_Owner">
    <vt:lpwstr>rpaul@apptio.com</vt:lpwstr>
  </property>
  <property fmtid="{D5CDD505-2E9C-101B-9397-08002B2CF9AE}" pid="5" name="MSIP_Label_b3106360-028e-4328-a781-d4e474c434bd_SetDate">
    <vt:lpwstr>2019-11-12T13:43:19.6470755Z</vt:lpwstr>
  </property>
  <property fmtid="{D5CDD505-2E9C-101B-9397-08002B2CF9AE}" pid="6" name="MSIP_Label_b3106360-028e-4328-a781-d4e474c434bd_Name">
    <vt:lpwstr>Apptio General</vt:lpwstr>
  </property>
  <property fmtid="{D5CDD505-2E9C-101B-9397-08002B2CF9AE}" pid="7" name="MSIP_Label_b3106360-028e-4328-a781-d4e474c434bd_Application">
    <vt:lpwstr>Microsoft Azure Information Protection</vt:lpwstr>
  </property>
  <property fmtid="{D5CDD505-2E9C-101B-9397-08002B2CF9AE}" pid="8" name="MSIP_Label_b3106360-028e-4328-a781-d4e474c434bd_ActionId">
    <vt:lpwstr>86c23495-8aec-434f-9ed7-583e3992675b</vt:lpwstr>
  </property>
  <property fmtid="{D5CDD505-2E9C-101B-9397-08002B2CF9AE}" pid="9" name="MSIP_Label_b3106360-028e-4328-a781-d4e474c434bd_Extended_MSFT_Method">
    <vt:lpwstr>Automatic</vt:lpwstr>
  </property>
  <property fmtid="{D5CDD505-2E9C-101B-9397-08002B2CF9AE}" pid="10" name="Sensitivity">
    <vt:lpwstr>Apptio General</vt:lpwstr>
  </property>
  <property fmtid="{D5CDD505-2E9C-101B-9397-08002B2CF9AE}" pid="11" name="ContentTypeId">
    <vt:lpwstr>0x010100B5768D692A07CF4589AE2A114A14FE35</vt:lpwstr>
  </property>
</Properties>
</file>