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4"/>
  </p:sldMasterIdLst>
  <p:notesMasterIdLst>
    <p:notesMasterId r:id="rId24"/>
  </p:notesMasterIdLst>
  <p:handoutMasterIdLst>
    <p:handoutMasterId r:id="rId25"/>
  </p:handoutMasterIdLst>
  <p:sldIdLst>
    <p:sldId id="2209" r:id="rId5"/>
    <p:sldId id="2233" r:id="rId6"/>
    <p:sldId id="2234" r:id="rId7"/>
    <p:sldId id="2235" r:id="rId8"/>
    <p:sldId id="2236" r:id="rId9"/>
    <p:sldId id="2237" r:id="rId10"/>
    <p:sldId id="2238" r:id="rId11"/>
    <p:sldId id="2239" r:id="rId12"/>
    <p:sldId id="2240" r:id="rId13"/>
    <p:sldId id="2156" r:id="rId14"/>
    <p:sldId id="2241" r:id="rId15"/>
    <p:sldId id="2242" r:id="rId16"/>
    <p:sldId id="2243" r:id="rId17"/>
    <p:sldId id="2245" r:id="rId18"/>
    <p:sldId id="2246" r:id="rId19"/>
    <p:sldId id="2247" r:id="rId20"/>
    <p:sldId id="2248" r:id="rId21"/>
    <p:sldId id="2249" r:id="rId22"/>
    <p:sldId id="224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lbach, Chris (Cognizant)" initials="AC(" lastIdx="3" clrIdx="0">
    <p:extLst>
      <p:ext uri="{19B8F6BF-5375-455C-9EA6-DF929625EA0E}">
        <p15:presenceInfo xmlns:p15="http://schemas.microsoft.com/office/powerpoint/2012/main" userId="S-1-5-21-1178368992-402679808-390482200-2418934" providerId="AD"/>
      </p:ext>
    </p:extLst>
  </p:cmAuthor>
  <p:cmAuthor id="2" name="Holsinger, Sophie (Contractor)" initials="HS(" lastIdx="2" clrIdx="1">
    <p:extLst>
      <p:ext uri="{19B8F6BF-5375-455C-9EA6-DF929625EA0E}">
        <p15:presenceInfo xmlns:p15="http://schemas.microsoft.com/office/powerpoint/2012/main" userId="S::745207@cognizant.com::be76981d-d1d7-4226-a9d6-fb7fa2b10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C40"/>
    <a:srgbClr val="D9D9D9"/>
    <a:srgbClr val="000063"/>
    <a:srgbClr val="00075F"/>
    <a:srgbClr val="328DFF"/>
    <a:srgbClr val="00065E"/>
    <a:srgbClr val="050E48"/>
    <a:srgbClr val="221181"/>
    <a:srgbClr val="020B51"/>
    <a:srgbClr val="021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10" autoAdjust="0"/>
    <p:restoredTop sz="93979" autoAdjust="0"/>
  </p:normalViewPr>
  <p:slideViewPr>
    <p:cSldViewPr snapToGrid="0">
      <p:cViewPr varScale="1">
        <p:scale>
          <a:sx n="105" d="100"/>
          <a:sy n="105" d="100"/>
        </p:scale>
        <p:origin x="346" y="62"/>
      </p:cViewPr>
      <p:guideLst/>
    </p:cSldViewPr>
  </p:slideViewPr>
  <p:outlineViewPr>
    <p:cViewPr>
      <p:scale>
        <a:sx n="33" d="100"/>
        <a:sy n="33" d="100"/>
      </p:scale>
      <p:origin x="0" y="-11296"/>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121" d="100"/>
          <a:sy n="121" d="100"/>
        </p:scale>
        <p:origin x="3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HARAN, Shanmugakumar (Cognizant)" userId="35c2ad10-ae50-4b14-a6b6-d479d38847ed" providerId="ADAL" clId="{0EA1A187-08D3-4609-B8D1-38BCE5B69EC6}"/>
    <pc:docChg chg="delSld">
      <pc:chgData name="MANOHARAN, Shanmugakumar (Cognizant)" userId="35c2ad10-ae50-4b14-a6b6-d479d38847ed" providerId="ADAL" clId="{0EA1A187-08D3-4609-B8D1-38BCE5B69EC6}" dt="2021-11-17T15:24:58.799" v="1" actId="47"/>
      <pc:docMkLst>
        <pc:docMk/>
      </pc:docMkLst>
      <pc:sldChg chg="del">
        <pc:chgData name="MANOHARAN, Shanmugakumar (Cognizant)" userId="35c2ad10-ae50-4b14-a6b6-d479d38847ed" providerId="ADAL" clId="{0EA1A187-08D3-4609-B8D1-38BCE5B69EC6}" dt="2021-11-17T15:24:58.799" v="1" actId="47"/>
        <pc:sldMkLst>
          <pc:docMk/>
          <pc:sldMk cId="779596511" sldId="2118"/>
        </pc:sldMkLst>
      </pc:sldChg>
      <pc:sldChg chg="del">
        <pc:chgData name="MANOHARAN, Shanmugakumar (Cognizant)" userId="35c2ad10-ae50-4b14-a6b6-d479d38847ed" providerId="ADAL" clId="{0EA1A187-08D3-4609-B8D1-38BCE5B69EC6}" dt="2021-11-17T15:24:57.568" v="0" actId="47"/>
        <pc:sldMkLst>
          <pc:docMk/>
          <pc:sldMk cId="3601910216" sldId="2165"/>
        </pc:sldMkLst>
      </pc:sldChg>
      <pc:sldMasterChg chg="delSldLayout">
        <pc:chgData name="MANOHARAN, Shanmugakumar (Cognizant)" userId="35c2ad10-ae50-4b14-a6b6-d479d38847ed" providerId="ADAL" clId="{0EA1A187-08D3-4609-B8D1-38BCE5B69EC6}" dt="2021-11-17T15:24:57.568" v="0" actId="47"/>
        <pc:sldMasterMkLst>
          <pc:docMk/>
          <pc:sldMasterMk cId="1868651982" sldId="2147483865"/>
        </pc:sldMasterMkLst>
        <pc:sldLayoutChg chg="del">
          <pc:chgData name="MANOHARAN, Shanmugakumar (Cognizant)" userId="35c2ad10-ae50-4b14-a6b6-d479d38847ed" providerId="ADAL" clId="{0EA1A187-08D3-4609-B8D1-38BCE5B69EC6}" dt="2021-11-17T15:24:57.568" v="0" actId="47"/>
          <pc:sldLayoutMkLst>
            <pc:docMk/>
            <pc:sldMasterMk cId="1868651982" sldId="2147483865"/>
            <pc:sldLayoutMk cId="1268074802" sldId="21474841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latin typeface="Arial Regular"/>
              </a:rPr>
              <a:t>9/15/2023</a:t>
            </a:fld>
            <a:endParaRPr lang="en-US" dirty="0">
              <a:latin typeface="Arial Regular"/>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ial Regular"/>
              </a:defRPr>
            </a:lvl1pPr>
          </a:lstStyle>
          <a:p>
            <a:fld id="{C4499A69-9E3B-7C4C-9E3F-523F007A72CB}" type="datetimeFigureOut">
              <a:rPr lang="en-US" smtClean="0"/>
              <a:pPr/>
              <a:t>9/15/2023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ial Regular"/>
              </a:defRPr>
            </a:lvl1pPr>
          </a:lstStyle>
          <a:p>
            <a:fld id="{B02D6E04-3A2F-4B48-A297-666578EDF1B3}" type="slidenum">
              <a:rPr lang="en-US" smtClean="0"/>
              <a:pPr/>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b="0" i="0" kern="1200">
        <a:solidFill>
          <a:schemeClr val="tx1"/>
        </a:solidFill>
        <a:latin typeface="Arial Regular"/>
        <a:ea typeface="+mn-ea"/>
        <a:cs typeface="+mn-cs"/>
      </a:defRPr>
    </a:lvl1pPr>
    <a:lvl2pPr marL="457200" algn="l" defTabSz="457200" rtl="0" eaLnBrk="1" latinLnBrk="0" hangingPunct="1">
      <a:defRPr sz="1200" b="0" i="0" kern="1200">
        <a:solidFill>
          <a:schemeClr val="tx1"/>
        </a:solidFill>
        <a:latin typeface="Arial Regular"/>
        <a:ea typeface="+mn-ea"/>
        <a:cs typeface="+mn-cs"/>
      </a:defRPr>
    </a:lvl2pPr>
    <a:lvl3pPr marL="914400" algn="l" defTabSz="457200" rtl="0" eaLnBrk="1" latinLnBrk="0" hangingPunct="1">
      <a:defRPr sz="1200" b="0" i="0" kern="1200">
        <a:solidFill>
          <a:schemeClr val="tx1"/>
        </a:solidFill>
        <a:latin typeface="Arial Regular"/>
        <a:ea typeface="+mn-ea"/>
        <a:cs typeface="+mn-cs"/>
      </a:defRPr>
    </a:lvl3pPr>
    <a:lvl4pPr marL="1371600" algn="l" defTabSz="457200" rtl="0" eaLnBrk="1" latinLnBrk="0" hangingPunct="1">
      <a:defRPr sz="1200" b="0" i="0" kern="1200">
        <a:solidFill>
          <a:schemeClr val="tx1"/>
        </a:solidFill>
        <a:latin typeface="Arial Regular"/>
        <a:ea typeface="+mn-ea"/>
        <a:cs typeface="+mn-cs"/>
      </a:defRPr>
    </a:lvl4pPr>
    <a:lvl5pPr marL="1828800" algn="l" defTabSz="457200" rtl="0" eaLnBrk="1" latinLnBrk="0" hangingPunct="1">
      <a:defRPr sz="1200" b="0" i="0" kern="1200">
        <a:solidFill>
          <a:schemeClr val="tx1"/>
        </a:solidFill>
        <a:latin typeface="Arial Regular"/>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Gradient Sing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8B3D69-F8A0-AC46-95E9-28C9598D74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5" name="Title 1">
            <a:extLst>
              <a:ext uri="{FF2B5EF4-FFF2-40B4-BE49-F238E27FC236}">
                <a16:creationId xmlns:a16="http://schemas.microsoft.com/office/drawing/2014/main" id="{8C9A73B0-41F0-3E40-BF14-EF98B7C21B95}"/>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6" name="Straight Connector 15">
            <a:extLst>
              <a:ext uri="{FF2B5EF4-FFF2-40B4-BE49-F238E27FC236}">
                <a16:creationId xmlns:a16="http://schemas.microsoft.com/office/drawing/2014/main" id="{87F69DE6-F71B-D441-B24C-6419119B82AF}"/>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1A4128D7-098B-8241-92AE-59B6A868927D}"/>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8" name="Text Placeholder 20">
            <a:extLst>
              <a:ext uri="{FF2B5EF4-FFF2-40B4-BE49-F238E27FC236}">
                <a16:creationId xmlns:a16="http://schemas.microsoft.com/office/drawing/2014/main" id="{7D1D9E52-6107-5745-AA3C-C0D5178E14A6}"/>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9" name="Footer Placeholder 8">
            <a:extLst>
              <a:ext uri="{FF2B5EF4-FFF2-40B4-BE49-F238E27FC236}">
                <a16:creationId xmlns:a16="http://schemas.microsoft.com/office/drawing/2014/main" id="{9E44F99F-797E-744C-A7A6-9DCFEF3F8DD3}"/>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15899356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16267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10582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5396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394983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ue Graadient 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userDrawn="1"/>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dirty="0"/>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Tree>
    <p:extLst>
      <p:ext uri="{BB962C8B-B14F-4D97-AF65-F5344CB8AC3E}">
        <p14:creationId xmlns:p14="http://schemas.microsoft.com/office/powerpoint/2010/main" val="1521777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userDrawn="1"/>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72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989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userDrawn="1"/>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1365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11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361801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819156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1554490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userDrawn="1"/>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497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Tree>
    <p:extLst>
      <p:ext uri="{BB962C8B-B14F-4D97-AF65-F5344CB8AC3E}">
        <p14:creationId xmlns:p14="http://schemas.microsoft.com/office/powerpoint/2010/main" val="2893964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userDrawn="1"/>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Tree>
    <p:extLst>
      <p:ext uri="{BB962C8B-B14F-4D97-AF65-F5344CB8AC3E}">
        <p14:creationId xmlns:p14="http://schemas.microsoft.com/office/powerpoint/2010/main" val="3886438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3089563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755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862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userDrawn="1"/>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27839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367480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1781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640668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userDrawn="1"/>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248712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userDrawn="1"/>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409086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userDrawn="1"/>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a:t>© 2020 Cognizant</a:t>
            </a:r>
            <a:endParaRPr lang="en-US" dirty="0"/>
          </a:p>
        </p:txBody>
      </p:sp>
    </p:spTree>
    <p:extLst>
      <p:ext uri="{BB962C8B-B14F-4D97-AF65-F5344CB8AC3E}">
        <p14:creationId xmlns:p14="http://schemas.microsoft.com/office/powerpoint/2010/main" val="143220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dirty="0"/>
              <a:t>Click to edit Master title style</a:t>
            </a:r>
            <a:br>
              <a:rPr lang="en-US" dirty="0"/>
            </a:b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2020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pic>
        <p:nvPicPr>
          <p:cNvPr id="7" name="Picture 6">
            <a:extLst>
              <a:ext uri="{FF2B5EF4-FFF2-40B4-BE49-F238E27FC236}">
                <a16:creationId xmlns:a16="http://schemas.microsoft.com/office/drawing/2014/main" id="{A75C5FF7-2DC4-5442-BB0D-C1FF3C41C2F6}"/>
              </a:ext>
            </a:extLst>
          </p:cNvPr>
          <p:cNvPicPr>
            <a:picLocks noChangeAspect="1"/>
          </p:cNvPicPr>
          <p:nvPr userDrawn="1"/>
        </p:nvPicPr>
        <p:blipFill>
          <a:blip r:embed="rId28"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868651982"/>
      </p:ext>
    </p:extLst>
  </p:cSld>
  <p:clrMap bg1="lt1" tx1="dk1" bg2="lt2" tx2="dk2" accent1="accent1" accent2="accent2" accent3="accent3" accent4="accent4" accent5="accent5" accent6="accent6" hlink="hlink" folHlink="folHlink"/>
  <p:sldLayoutIdLst>
    <p:sldLayoutId id="2147484134" r:id="rId1"/>
    <p:sldLayoutId id="2147484185" r:id="rId2"/>
    <p:sldLayoutId id="2147484189" r:id="rId3"/>
    <p:sldLayoutId id="2147484190" r:id="rId4"/>
    <p:sldLayoutId id="2147484191" r:id="rId5"/>
    <p:sldLayoutId id="2147484146" r:id="rId6"/>
    <p:sldLayoutId id="2147484144" r:id="rId7"/>
    <p:sldLayoutId id="2147484184" r:id="rId8"/>
    <p:sldLayoutId id="2147484186" r:id="rId9"/>
    <p:sldLayoutId id="2147484119" r:id="rId10"/>
    <p:sldLayoutId id="2147484193" r:id="rId11"/>
    <p:sldLayoutId id="2147484194" r:id="rId12"/>
    <p:sldLayoutId id="2147484195" r:id="rId13"/>
    <p:sldLayoutId id="2147484196" r:id="rId14"/>
    <p:sldLayoutId id="2147484100" r:id="rId15"/>
    <p:sldLayoutId id="2147484126" r:id="rId16"/>
    <p:sldLayoutId id="2147484131" r:id="rId17"/>
    <p:sldLayoutId id="2147484192" r:id="rId18"/>
    <p:sldLayoutId id="2147484200" r:id="rId19"/>
    <p:sldLayoutId id="2147484198" r:id="rId20"/>
    <p:sldLayoutId id="2147484199" r:id="rId21"/>
    <p:sldLayoutId id="2147484128" r:id="rId22"/>
    <p:sldLayoutId id="2147484130" r:id="rId23"/>
    <p:sldLayoutId id="2147484102" r:id="rId24"/>
    <p:sldLayoutId id="2147484113" r:id="rId25"/>
    <p:sldLayoutId id="2147484110" r:id="rId26"/>
  </p:sldLayoutIdLst>
  <p:hf hdr="0" dt="0"/>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40" userDrawn="1">
          <p15:clr>
            <a:srgbClr val="F26B43"/>
          </p15:clr>
        </p15:guide>
        <p15:guide id="3" pos="5520" userDrawn="1">
          <p15:clr>
            <a:srgbClr val="F26B43"/>
          </p15:clr>
        </p15:guide>
        <p15:guide id="4" orient="horz" pos="2988" userDrawn="1">
          <p15:clr>
            <a:srgbClr val="F26B43"/>
          </p15:clr>
        </p15:guide>
        <p15:guide id="5" orient="horz" pos="5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10.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jpeg"/><Relationship Id="rId4" Type="http://schemas.openxmlformats.org/officeDocument/2006/relationships/image" Target="../media/image37.png"/><Relationship Id="rId9"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19552" y="708495"/>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13" name="Rectangle 12"/>
          <p:cNvSpPr/>
          <p:nvPr/>
        </p:nvSpPr>
        <p:spPr>
          <a:xfrm>
            <a:off x="2946386" y="765284"/>
            <a:ext cx="5416599" cy="64689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sz="2000" b="1" dirty="0">
                <a:solidFill>
                  <a:schemeClr val="tx2"/>
                </a:solidFill>
              </a:rPr>
              <a:t>                               Managed K</a:t>
            </a:r>
            <a:r>
              <a:rPr lang="en-GB" sz="1600" b="1" dirty="0">
                <a:solidFill>
                  <a:schemeClr val="tx2"/>
                </a:solidFill>
              </a:rPr>
              <a:t>8</a:t>
            </a:r>
            <a:r>
              <a:rPr lang="en-GB" sz="2000" b="1" dirty="0">
                <a:solidFill>
                  <a:schemeClr val="tx2"/>
                </a:solidFill>
              </a:rPr>
              <a:t>S</a:t>
            </a:r>
          </a:p>
        </p:txBody>
      </p:sp>
      <p:sp>
        <p:nvSpPr>
          <p:cNvPr id="14" name="Oval 13"/>
          <p:cNvSpPr/>
          <p:nvPr/>
        </p:nvSpPr>
        <p:spPr>
          <a:xfrm>
            <a:off x="2524848" y="789594"/>
            <a:ext cx="593313" cy="517913"/>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8362985" y="765282"/>
            <a:ext cx="164496" cy="620972"/>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Identity</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Virtual Networking</a:t>
            </a:r>
          </a:p>
        </p:txBody>
      </p:sp>
      <p:sp>
        <p:nvSpPr>
          <p:cNvPr id="3" name="Vertical Scroll 2"/>
          <p:cNvSpPr/>
          <p:nvPr/>
        </p:nvSpPr>
        <p:spPr>
          <a:xfrm>
            <a:off x="3050994" y="1588920"/>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Container Orchestration</a:t>
            </a:r>
          </a:p>
        </p:txBody>
      </p:sp>
      <p:sp>
        <p:nvSpPr>
          <p:cNvPr id="28" name="Vertical Scroll 27"/>
          <p:cNvSpPr/>
          <p:nvPr/>
        </p:nvSpPr>
        <p:spPr>
          <a:xfrm>
            <a:off x="4967696" y="161476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400" dirty="0"/>
              <a:t>Microservices-based applications</a:t>
            </a:r>
          </a:p>
        </p:txBody>
      </p:sp>
      <p:sp>
        <p:nvSpPr>
          <p:cNvPr id="29" name="Vertical Scroll 28"/>
          <p:cNvSpPr/>
          <p:nvPr/>
        </p:nvSpPr>
        <p:spPr>
          <a:xfrm>
            <a:off x="6944378" y="1624951"/>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stateless and stateful applications </a:t>
            </a:r>
          </a:p>
        </p:txBody>
      </p:sp>
      <p:sp>
        <p:nvSpPr>
          <p:cNvPr id="30" name="Vertical Scroll 29"/>
          <p:cNvSpPr/>
          <p:nvPr/>
        </p:nvSpPr>
        <p:spPr>
          <a:xfrm>
            <a:off x="2946386" y="320753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Preferred programming language</a:t>
            </a:r>
          </a:p>
        </p:txBody>
      </p:sp>
      <p:sp>
        <p:nvSpPr>
          <p:cNvPr id="31" name="Vertical Scroll 30"/>
          <p:cNvSpPr/>
          <p:nvPr/>
        </p:nvSpPr>
        <p:spPr>
          <a:xfrm>
            <a:off x="4907715" y="3195528"/>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 </a:t>
            </a:r>
            <a:r>
              <a:rPr lang="en-GB" sz="1600" dirty="0"/>
              <a:t>Operational overhead of managing Kubernetes</a:t>
            </a:r>
          </a:p>
        </p:txBody>
      </p:sp>
      <p:sp>
        <p:nvSpPr>
          <p:cNvPr id="32" name="Vertical Scroll 31"/>
          <p:cNvSpPr/>
          <p:nvPr/>
        </p:nvSpPr>
        <p:spPr>
          <a:xfrm>
            <a:off x="6944377" y="320753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Only pay for the agent nodes </a:t>
            </a:r>
          </a:p>
        </p:txBody>
      </p:sp>
      <p:pic>
        <p:nvPicPr>
          <p:cNvPr id="19" name="Picture 8" descr="Creation of an Azure Kubernetes Services (AKS) cluster and ...">
            <a:extLst>
              <a:ext uri="{FF2B5EF4-FFF2-40B4-BE49-F238E27FC236}">
                <a16:creationId xmlns:a16="http://schemas.microsoft.com/office/drawing/2014/main" id="{ABD8CFC6-BAEA-4303-8DED-A3AF09883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0293" y="813317"/>
            <a:ext cx="1247646" cy="57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45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10</a:t>
            </a:fld>
            <a:endParaRPr lang="en-US" dirty="0"/>
          </a:p>
        </p:txBody>
      </p:sp>
      <p:pic>
        <p:nvPicPr>
          <p:cNvPr id="13" name="Picture 12">
            <a:extLst>
              <a:ext uri="{FF2B5EF4-FFF2-40B4-BE49-F238E27FC236}">
                <a16:creationId xmlns:a16="http://schemas.microsoft.com/office/drawing/2014/main" id="{F1F9EA43-463B-9D92-0857-68C89EF11CF0}"/>
              </a:ext>
            </a:extLst>
          </p:cNvPr>
          <p:cNvPicPr>
            <a:picLocks noChangeAspect="1"/>
          </p:cNvPicPr>
          <p:nvPr/>
        </p:nvPicPr>
        <p:blipFill>
          <a:blip r:embed="rId2"/>
          <a:stretch>
            <a:fillRect/>
          </a:stretch>
        </p:blipFill>
        <p:spPr>
          <a:xfrm>
            <a:off x="856608" y="32001"/>
            <a:ext cx="7430784" cy="4850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1999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0AD1402-A107-815A-7418-BDD93F65443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C0A1A02C-88B1-2130-8CE5-85AAD5631D01}"/>
              </a:ext>
            </a:extLst>
          </p:cNvPr>
          <p:cNvSpPr>
            <a:spLocks noGrp="1"/>
          </p:cNvSpPr>
          <p:nvPr>
            <p:ph type="sldNum" sz="quarter" idx="4"/>
          </p:nvPr>
        </p:nvSpPr>
        <p:spPr/>
        <p:txBody>
          <a:bodyPr/>
          <a:lstStyle/>
          <a:p>
            <a:fld id="{2EFEF571-C9B4-4D92-A7F7-315B894862A8}" type="slidenum">
              <a:rPr lang="en-US" smtClean="0"/>
              <a:pPr/>
              <a:t>11</a:t>
            </a:fld>
            <a:endParaRPr lang="en-US" dirty="0"/>
          </a:p>
        </p:txBody>
      </p:sp>
      <p:pic>
        <p:nvPicPr>
          <p:cNvPr id="7" name="Picture 6">
            <a:extLst>
              <a:ext uri="{FF2B5EF4-FFF2-40B4-BE49-F238E27FC236}">
                <a16:creationId xmlns:a16="http://schemas.microsoft.com/office/drawing/2014/main" id="{DE958030-5D09-B5EA-5922-C60D121C3600}"/>
              </a:ext>
            </a:extLst>
          </p:cNvPr>
          <p:cNvPicPr>
            <a:picLocks noChangeAspect="1"/>
          </p:cNvPicPr>
          <p:nvPr/>
        </p:nvPicPr>
        <p:blipFill>
          <a:blip r:embed="rId2"/>
          <a:stretch>
            <a:fillRect/>
          </a:stretch>
        </p:blipFill>
        <p:spPr>
          <a:xfrm>
            <a:off x="754420" y="0"/>
            <a:ext cx="7635160" cy="5143500"/>
          </a:xfrm>
          <a:prstGeom prst="rect">
            <a:avLst/>
          </a:prstGeom>
        </p:spPr>
      </p:pic>
    </p:spTree>
    <p:extLst>
      <p:ext uri="{BB962C8B-B14F-4D97-AF65-F5344CB8AC3E}">
        <p14:creationId xmlns:p14="http://schemas.microsoft.com/office/powerpoint/2010/main" val="129420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4AA5B1-BDAA-9E4F-D86A-9F4E360D459F}"/>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142B7CCA-321F-6984-4BFF-9EBD0F9A35BC}"/>
              </a:ext>
            </a:extLst>
          </p:cNvPr>
          <p:cNvSpPr>
            <a:spLocks noGrp="1"/>
          </p:cNvSpPr>
          <p:nvPr>
            <p:ph type="sldNum" sz="quarter" idx="4"/>
          </p:nvPr>
        </p:nvSpPr>
        <p:spPr/>
        <p:txBody>
          <a:bodyPr/>
          <a:lstStyle/>
          <a:p>
            <a:fld id="{2EFEF571-C9B4-4D92-A7F7-315B894862A8}" type="slidenum">
              <a:rPr lang="en-US" smtClean="0"/>
              <a:pPr/>
              <a:t>12</a:t>
            </a:fld>
            <a:endParaRPr lang="en-US" dirty="0"/>
          </a:p>
        </p:txBody>
      </p:sp>
      <p:pic>
        <p:nvPicPr>
          <p:cNvPr id="7" name="Picture 6">
            <a:extLst>
              <a:ext uri="{FF2B5EF4-FFF2-40B4-BE49-F238E27FC236}">
                <a16:creationId xmlns:a16="http://schemas.microsoft.com/office/drawing/2014/main" id="{3A4D0286-3365-D546-47DF-A93145F1E405}"/>
              </a:ext>
            </a:extLst>
          </p:cNvPr>
          <p:cNvPicPr>
            <a:picLocks noChangeAspect="1"/>
          </p:cNvPicPr>
          <p:nvPr/>
        </p:nvPicPr>
        <p:blipFill>
          <a:blip r:embed="rId2"/>
          <a:stretch>
            <a:fillRect/>
          </a:stretch>
        </p:blipFill>
        <p:spPr>
          <a:xfrm>
            <a:off x="751974" y="0"/>
            <a:ext cx="7640052" cy="5143500"/>
          </a:xfrm>
          <a:prstGeom prst="rect">
            <a:avLst/>
          </a:prstGeom>
        </p:spPr>
      </p:pic>
    </p:spTree>
    <p:extLst>
      <p:ext uri="{BB962C8B-B14F-4D97-AF65-F5344CB8AC3E}">
        <p14:creationId xmlns:p14="http://schemas.microsoft.com/office/powerpoint/2010/main" val="978135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AB0BED-F871-015F-B6D8-5890EF9EE070}"/>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3DAF8635-2065-C95A-E42A-937C9A700E68}"/>
              </a:ext>
            </a:extLst>
          </p:cNvPr>
          <p:cNvSpPr>
            <a:spLocks noGrp="1"/>
          </p:cNvSpPr>
          <p:nvPr>
            <p:ph type="sldNum" sz="quarter" idx="4"/>
          </p:nvPr>
        </p:nvSpPr>
        <p:spPr/>
        <p:txBody>
          <a:bodyPr/>
          <a:lstStyle/>
          <a:p>
            <a:fld id="{2EFEF571-C9B4-4D92-A7F7-315B894862A8}" type="slidenum">
              <a:rPr lang="en-US" smtClean="0"/>
              <a:pPr/>
              <a:t>13</a:t>
            </a:fld>
            <a:endParaRPr lang="en-US" dirty="0"/>
          </a:p>
        </p:txBody>
      </p:sp>
      <p:pic>
        <p:nvPicPr>
          <p:cNvPr id="7" name="Picture 6">
            <a:extLst>
              <a:ext uri="{FF2B5EF4-FFF2-40B4-BE49-F238E27FC236}">
                <a16:creationId xmlns:a16="http://schemas.microsoft.com/office/drawing/2014/main" id="{BF527DFD-ECEE-BEC0-7433-F69BF8922DBB}"/>
              </a:ext>
            </a:extLst>
          </p:cNvPr>
          <p:cNvPicPr>
            <a:picLocks noChangeAspect="1"/>
          </p:cNvPicPr>
          <p:nvPr/>
        </p:nvPicPr>
        <p:blipFill>
          <a:blip r:embed="rId2"/>
          <a:stretch>
            <a:fillRect/>
          </a:stretch>
        </p:blipFill>
        <p:spPr>
          <a:xfrm>
            <a:off x="687831" y="0"/>
            <a:ext cx="7768337" cy="5143500"/>
          </a:xfrm>
          <a:prstGeom prst="rect">
            <a:avLst/>
          </a:prstGeom>
        </p:spPr>
      </p:pic>
    </p:spTree>
    <p:extLst>
      <p:ext uri="{BB962C8B-B14F-4D97-AF65-F5344CB8AC3E}">
        <p14:creationId xmlns:p14="http://schemas.microsoft.com/office/powerpoint/2010/main" val="157288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977C35F-EBEA-4058-0CDD-F357F41F7586}"/>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E4E98AB7-1ED1-F240-C2D4-B419EBCEB291}"/>
              </a:ext>
            </a:extLst>
          </p:cNvPr>
          <p:cNvSpPr>
            <a:spLocks noGrp="1"/>
          </p:cNvSpPr>
          <p:nvPr>
            <p:ph type="sldNum" sz="quarter" idx="4"/>
          </p:nvPr>
        </p:nvSpPr>
        <p:spPr/>
        <p:txBody>
          <a:bodyPr/>
          <a:lstStyle/>
          <a:p>
            <a:fld id="{2EFEF571-C9B4-4D92-A7F7-315B894862A8}" type="slidenum">
              <a:rPr lang="en-US" smtClean="0"/>
              <a:pPr/>
              <a:t>14</a:t>
            </a:fld>
            <a:endParaRPr lang="en-US" dirty="0"/>
          </a:p>
        </p:txBody>
      </p:sp>
      <p:pic>
        <p:nvPicPr>
          <p:cNvPr id="7" name="Picture 6">
            <a:extLst>
              <a:ext uri="{FF2B5EF4-FFF2-40B4-BE49-F238E27FC236}">
                <a16:creationId xmlns:a16="http://schemas.microsoft.com/office/drawing/2014/main" id="{0825FD5F-76ED-1E53-9307-645914FF1848}"/>
              </a:ext>
            </a:extLst>
          </p:cNvPr>
          <p:cNvPicPr>
            <a:picLocks noChangeAspect="1"/>
          </p:cNvPicPr>
          <p:nvPr/>
        </p:nvPicPr>
        <p:blipFill>
          <a:blip r:embed="rId2"/>
          <a:stretch>
            <a:fillRect/>
          </a:stretch>
        </p:blipFill>
        <p:spPr>
          <a:xfrm>
            <a:off x="127417" y="319126"/>
            <a:ext cx="9144000" cy="4100513"/>
          </a:xfrm>
          <a:prstGeom prst="rect">
            <a:avLst/>
          </a:prstGeom>
        </p:spPr>
      </p:pic>
    </p:spTree>
    <p:extLst>
      <p:ext uri="{BB962C8B-B14F-4D97-AF65-F5344CB8AC3E}">
        <p14:creationId xmlns:p14="http://schemas.microsoft.com/office/powerpoint/2010/main" val="1760819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A0B01A1-4DAD-AB85-38A2-C2D27AC825C1}"/>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39A8F453-C8D9-718B-4EA9-3AA24A2C2D50}"/>
              </a:ext>
            </a:extLst>
          </p:cNvPr>
          <p:cNvSpPr>
            <a:spLocks noGrp="1"/>
          </p:cNvSpPr>
          <p:nvPr>
            <p:ph type="sldNum" sz="quarter" idx="4"/>
          </p:nvPr>
        </p:nvSpPr>
        <p:spPr/>
        <p:txBody>
          <a:bodyPr/>
          <a:lstStyle/>
          <a:p>
            <a:fld id="{2EFEF571-C9B4-4D92-A7F7-315B894862A8}" type="slidenum">
              <a:rPr lang="en-US" smtClean="0"/>
              <a:pPr/>
              <a:t>15</a:t>
            </a:fld>
            <a:endParaRPr lang="en-US" dirty="0"/>
          </a:p>
        </p:txBody>
      </p:sp>
      <p:pic>
        <p:nvPicPr>
          <p:cNvPr id="9" name="Picture 8">
            <a:extLst>
              <a:ext uri="{FF2B5EF4-FFF2-40B4-BE49-F238E27FC236}">
                <a16:creationId xmlns:a16="http://schemas.microsoft.com/office/drawing/2014/main" id="{74CBF498-E464-059C-8F4E-E48631DDA4E7}"/>
              </a:ext>
            </a:extLst>
          </p:cNvPr>
          <p:cNvPicPr>
            <a:picLocks noChangeAspect="1"/>
          </p:cNvPicPr>
          <p:nvPr/>
        </p:nvPicPr>
        <p:blipFill>
          <a:blip r:embed="rId2"/>
          <a:stretch>
            <a:fillRect/>
          </a:stretch>
        </p:blipFill>
        <p:spPr>
          <a:xfrm>
            <a:off x="0" y="398254"/>
            <a:ext cx="9144000" cy="4346991"/>
          </a:xfrm>
          <a:prstGeom prst="rect">
            <a:avLst/>
          </a:prstGeom>
        </p:spPr>
      </p:pic>
    </p:spTree>
    <p:extLst>
      <p:ext uri="{BB962C8B-B14F-4D97-AF65-F5344CB8AC3E}">
        <p14:creationId xmlns:p14="http://schemas.microsoft.com/office/powerpoint/2010/main" val="329990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57C8C8-57CF-EA57-C581-BFD239630E43}"/>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CC2A1743-155E-A2CA-2A4A-D1708CA11C75}"/>
              </a:ext>
            </a:extLst>
          </p:cNvPr>
          <p:cNvSpPr>
            <a:spLocks noGrp="1"/>
          </p:cNvSpPr>
          <p:nvPr>
            <p:ph type="sldNum" sz="quarter" idx="4"/>
          </p:nvPr>
        </p:nvSpPr>
        <p:spPr/>
        <p:txBody>
          <a:bodyPr/>
          <a:lstStyle/>
          <a:p>
            <a:fld id="{2EFEF571-C9B4-4D92-A7F7-315B894862A8}" type="slidenum">
              <a:rPr lang="en-US" smtClean="0"/>
              <a:pPr/>
              <a:t>16</a:t>
            </a:fld>
            <a:endParaRPr lang="en-US" dirty="0"/>
          </a:p>
        </p:txBody>
      </p:sp>
      <p:pic>
        <p:nvPicPr>
          <p:cNvPr id="9" name="Picture 8">
            <a:extLst>
              <a:ext uri="{FF2B5EF4-FFF2-40B4-BE49-F238E27FC236}">
                <a16:creationId xmlns:a16="http://schemas.microsoft.com/office/drawing/2014/main" id="{15C56620-6F62-C361-CD67-4C3F63FB2DCE}"/>
              </a:ext>
            </a:extLst>
          </p:cNvPr>
          <p:cNvPicPr>
            <a:picLocks noChangeAspect="1"/>
          </p:cNvPicPr>
          <p:nvPr/>
        </p:nvPicPr>
        <p:blipFill>
          <a:blip r:embed="rId2"/>
          <a:stretch>
            <a:fillRect/>
          </a:stretch>
        </p:blipFill>
        <p:spPr>
          <a:xfrm>
            <a:off x="385100" y="189072"/>
            <a:ext cx="8483614" cy="4765355"/>
          </a:xfrm>
          <a:prstGeom prst="rect">
            <a:avLst/>
          </a:prstGeom>
        </p:spPr>
      </p:pic>
    </p:spTree>
    <p:extLst>
      <p:ext uri="{BB962C8B-B14F-4D97-AF65-F5344CB8AC3E}">
        <p14:creationId xmlns:p14="http://schemas.microsoft.com/office/powerpoint/2010/main" val="1694299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8E87FC-6BFC-F461-34E0-C90F86A60D42}"/>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CA75F228-8DE5-0537-983B-F0D89A4F8B43}"/>
              </a:ext>
            </a:extLst>
          </p:cNvPr>
          <p:cNvSpPr>
            <a:spLocks noGrp="1"/>
          </p:cNvSpPr>
          <p:nvPr>
            <p:ph type="sldNum" sz="quarter" idx="4"/>
          </p:nvPr>
        </p:nvSpPr>
        <p:spPr/>
        <p:txBody>
          <a:bodyPr/>
          <a:lstStyle/>
          <a:p>
            <a:fld id="{2EFEF571-C9B4-4D92-A7F7-315B894862A8}" type="slidenum">
              <a:rPr lang="en-US" smtClean="0"/>
              <a:pPr/>
              <a:t>17</a:t>
            </a:fld>
            <a:endParaRPr lang="en-US" dirty="0"/>
          </a:p>
        </p:txBody>
      </p:sp>
      <p:pic>
        <p:nvPicPr>
          <p:cNvPr id="7" name="Picture 6">
            <a:extLst>
              <a:ext uri="{FF2B5EF4-FFF2-40B4-BE49-F238E27FC236}">
                <a16:creationId xmlns:a16="http://schemas.microsoft.com/office/drawing/2014/main" id="{B1F8DD18-A215-DC4C-DC59-413B5446F43D}"/>
              </a:ext>
            </a:extLst>
          </p:cNvPr>
          <p:cNvPicPr>
            <a:picLocks noChangeAspect="1"/>
          </p:cNvPicPr>
          <p:nvPr/>
        </p:nvPicPr>
        <p:blipFill>
          <a:blip r:embed="rId2"/>
          <a:stretch>
            <a:fillRect/>
          </a:stretch>
        </p:blipFill>
        <p:spPr>
          <a:xfrm>
            <a:off x="0" y="516447"/>
            <a:ext cx="9144000" cy="4110606"/>
          </a:xfrm>
          <a:prstGeom prst="rect">
            <a:avLst/>
          </a:prstGeom>
        </p:spPr>
      </p:pic>
    </p:spTree>
    <p:extLst>
      <p:ext uri="{BB962C8B-B14F-4D97-AF65-F5344CB8AC3E}">
        <p14:creationId xmlns:p14="http://schemas.microsoft.com/office/powerpoint/2010/main" val="354820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38E87FC-6BFC-F461-34E0-C90F86A60D42}"/>
              </a:ext>
            </a:extLst>
          </p:cNvPr>
          <p:cNvSpPr>
            <a:spLocks noGrp="1"/>
          </p:cNvSpPr>
          <p:nvPr>
            <p:ph type="ftr" sz="quarter" idx="3"/>
          </p:nvPr>
        </p:nvSpPr>
        <p:spPr/>
        <p:txBody>
          <a:bodyPr/>
          <a:lstStyle/>
          <a:p>
            <a:r>
              <a:rPr lang="en-US"/>
              <a:t>© 2020 Cognizant</a:t>
            </a:r>
            <a:endParaRPr lang="en-US" dirty="0"/>
          </a:p>
        </p:txBody>
      </p:sp>
      <p:sp>
        <p:nvSpPr>
          <p:cNvPr id="5" name="Slide Number Placeholder 4">
            <a:extLst>
              <a:ext uri="{FF2B5EF4-FFF2-40B4-BE49-F238E27FC236}">
                <a16:creationId xmlns:a16="http://schemas.microsoft.com/office/drawing/2014/main" id="{CA75F228-8DE5-0537-983B-F0D89A4F8B43}"/>
              </a:ext>
            </a:extLst>
          </p:cNvPr>
          <p:cNvSpPr>
            <a:spLocks noGrp="1"/>
          </p:cNvSpPr>
          <p:nvPr>
            <p:ph type="sldNum" sz="quarter" idx="4"/>
          </p:nvPr>
        </p:nvSpPr>
        <p:spPr/>
        <p:txBody>
          <a:bodyPr/>
          <a:lstStyle/>
          <a:p>
            <a:fld id="{2EFEF571-C9B4-4D92-A7F7-315B894862A8}" type="slidenum">
              <a:rPr lang="en-US" smtClean="0"/>
              <a:pPr/>
              <a:t>18</a:t>
            </a:fld>
            <a:endParaRPr lang="en-US" dirty="0"/>
          </a:p>
        </p:txBody>
      </p:sp>
      <p:pic>
        <p:nvPicPr>
          <p:cNvPr id="3" name="Picture 2">
            <a:extLst>
              <a:ext uri="{FF2B5EF4-FFF2-40B4-BE49-F238E27FC236}">
                <a16:creationId xmlns:a16="http://schemas.microsoft.com/office/drawing/2014/main" id="{0EC4BBFB-BEF4-5688-926D-267C0ECBC787}"/>
              </a:ext>
            </a:extLst>
          </p:cNvPr>
          <p:cNvPicPr>
            <a:picLocks noChangeAspect="1"/>
          </p:cNvPicPr>
          <p:nvPr/>
        </p:nvPicPr>
        <p:blipFill>
          <a:blip r:embed="rId2"/>
          <a:stretch>
            <a:fillRect/>
          </a:stretch>
        </p:blipFill>
        <p:spPr>
          <a:xfrm>
            <a:off x="0" y="514709"/>
            <a:ext cx="9144000" cy="4114081"/>
          </a:xfrm>
          <a:prstGeom prst="rect">
            <a:avLst/>
          </a:prstGeom>
        </p:spPr>
      </p:pic>
    </p:spTree>
    <p:extLst>
      <p:ext uri="{BB962C8B-B14F-4D97-AF65-F5344CB8AC3E}">
        <p14:creationId xmlns:p14="http://schemas.microsoft.com/office/powerpoint/2010/main" val="90191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7AA73452-7BE6-B61D-98B4-EFBB7073488B}"/>
              </a:ext>
            </a:extLst>
          </p:cNvPr>
          <p:cNvGrpSpPr/>
          <p:nvPr/>
        </p:nvGrpSpPr>
        <p:grpSpPr>
          <a:xfrm>
            <a:off x="1641423" y="172386"/>
            <a:ext cx="6499990" cy="4620639"/>
            <a:chOff x="2274262" y="126928"/>
            <a:chExt cx="9842645" cy="6618491"/>
          </a:xfrm>
        </p:grpSpPr>
        <p:sp>
          <p:nvSpPr>
            <p:cNvPr id="84" name="Rounded Rectangle 34">
              <a:extLst>
                <a:ext uri="{FF2B5EF4-FFF2-40B4-BE49-F238E27FC236}">
                  <a16:creationId xmlns:a16="http://schemas.microsoft.com/office/drawing/2014/main" id="{F0E4DA25-1B71-6FD6-2EC1-3AC905B9ED14}"/>
                </a:ext>
              </a:extLst>
            </p:cNvPr>
            <p:cNvSpPr/>
            <p:nvPr/>
          </p:nvSpPr>
          <p:spPr>
            <a:xfrm rot="16200000">
              <a:off x="1492355" y="3170151"/>
              <a:ext cx="3975062" cy="2385568"/>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85" name="Picture 2" descr="Azure Virtual Network | Secure Your Applications using VPC | Edureka">
              <a:extLst>
                <a:ext uri="{FF2B5EF4-FFF2-40B4-BE49-F238E27FC236}">
                  <a16:creationId xmlns:a16="http://schemas.microsoft.com/office/drawing/2014/main" id="{E0AE98DB-AB14-64D6-FC17-4711AA3201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277" y="2257640"/>
              <a:ext cx="592928" cy="320765"/>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descr="IconExperience » G-Collection » Users 5 Icon">
              <a:extLst>
                <a:ext uri="{FF2B5EF4-FFF2-40B4-BE49-F238E27FC236}">
                  <a16:creationId xmlns:a16="http://schemas.microsoft.com/office/drawing/2014/main" id="{8414DE55-4EFC-8B90-EE9C-33C3010F41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9424" y="355373"/>
              <a:ext cx="513829" cy="513829"/>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10D5B2CA-A68D-23EF-CB58-2EE1EC3AB74C}"/>
                </a:ext>
              </a:extLst>
            </p:cNvPr>
            <p:cNvSpPr/>
            <p:nvPr/>
          </p:nvSpPr>
          <p:spPr>
            <a:xfrm>
              <a:off x="5267637" y="126928"/>
              <a:ext cx="577402" cy="261610"/>
            </a:xfrm>
            <a:prstGeom prst="rect">
              <a:avLst/>
            </a:prstGeom>
          </p:spPr>
          <p:txBody>
            <a:bodyPr wrap="none">
              <a:spAutoFit/>
            </a:bodyPr>
            <a:lstStyle/>
            <a:p>
              <a:r>
                <a:rPr lang="en-GB" sz="1050" b="1" dirty="0"/>
                <a:t>Users</a:t>
              </a:r>
              <a:endParaRPr lang="en-GB" sz="1050" dirty="0"/>
            </a:p>
          </p:txBody>
        </p:sp>
        <p:pic>
          <p:nvPicPr>
            <p:cNvPr id="88" name="Picture 87" descr="Azure AD | Microsoft Power Automate">
              <a:extLst>
                <a:ext uri="{FF2B5EF4-FFF2-40B4-BE49-F238E27FC236}">
                  <a16:creationId xmlns:a16="http://schemas.microsoft.com/office/drawing/2014/main" id="{0F537CD9-E31E-F5B0-D48A-DC1F0679E0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682" y="1213901"/>
              <a:ext cx="319893" cy="319893"/>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Azure Front Door | Microsoft Azure">
              <a:extLst>
                <a:ext uri="{FF2B5EF4-FFF2-40B4-BE49-F238E27FC236}">
                  <a16:creationId xmlns:a16="http://schemas.microsoft.com/office/drawing/2014/main" id="{9AD444F5-62B8-AA82-97A0-42B08695B5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7329" y="1145357"/>
              <a:ext cx="977223" cy="5138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9">
              <a:extLst>
                <a:ext uri="{FF2B5EF4-FFF2-40B4-BE49-F238E27FC236}">
                  <a16:creationId xmlns:a16="http://schemas.microsoft.com/office/drawing/2014/main" id="{09BB384A-AE17-D8D7-559B-F9F1B3C416F2}"/>
                </a:ext>
              </a:extLst>
            </p:cNvPr>
            <p:cNvPicPr>
              <a:picLocks noChangeAspect="1"/>
            </p:cNvPicPr>
            <p:nvPr/>
          </p:nvPicPr>
          <p:blipFill>
            <a:blip r:embed="rId6"/>
            <a:stretch>
              <a:fillRect/>
            </a:stretch>
          </p:blipFill>
          <p:spPr>
            <a:xfrm>
              <a:off x="6606306" y="1141488"/>
              <a:ext cx="708461" cy="513829"/>
            </a:xfrm>
            <a:prstGeom prst="rect">
              <a:avLst/>
            </a:prstGeom>
          </p:spPr>
        </p:pic>
        <p:sp>
          <p:nvSpPr>
            <p:cNvPr id="91" name="Rectangle 90">
              <a:extLst>
                <a:ext uri="{FF2B5EF4-FFF2-40B4-BE49-F238E27FC236}">
                  <a16:creationId xmlns:a16="http://schemas.microsoft.com/office/drawing/2014/main" id="{9ED83E5C-FE9C-D113-8746-E19BCEDF85A5}"/>
                </a:ext>
              </a:extLst>
            </p:cNvPr>
            <p:cNvSpPr/>
            <p:nvPr/>
          </p:nvSpPr>
          <p:spPr>
            <a:xfrm>
              <a:off x="4044175" y="1696825"/>
              <a:ext cx="792205" cy="253916"/>
            </a:xfrm>
            <a:prstGeom prst="rect">
              <a:avLst/>
            </a:prstGeom>
          </p:spPr>
          <p:txBody>
            <a:bodyPr wrap="none">
              <a:spAutoFit/>
            </a:bodyPr>
            <a:lstStyle/>
            <a:p>
              <a:r>
                <a:rPr lang="en-GB" sz="1050" b="1" dirty="0"/>
                <a:t>Azure AD</a:t>
              </a:r>
              <a:endParaRPr lang="en-GB" sz="1050" dirty="0"/>
            </a:p>
          </p:txBody>
        </p:sp>
        <p:sp>
          <p:nvSpPr>
            <p:cNvPr id="92" name="Rectangle 91">
              <a:extLst>
                <a:ext uri="{FF2B5EF4-FFF2-40B4-BE49-F238E27FC236}">
                  <a16:creationId xmlns:a16="http://schemas.microsoft.com/office/drawing/2014/main" id="{4240C2F2-AE86-2696-01BD-A3BB74AC7EDF}"/>
                </a:ext>
              </a:extLst>
            </p:cNvPr>
            <p:cNvSpPr/>
            <p:nvPr/>
          </p:nvSpPr>
          <p:spPr>
            <a:xfrm>
              <a:off x="5044691" y="1642070"/>
              <a:ext cx="1027845" cy="215444"/>
            </a:xfrm>
            <a:prstGeom prst="rect">
              <a:avLst/>
            </a:prstGeom>
          </p:spPr>
          <p:txBody>
            <a:bodyPr wrap="none">
              <a:spAutoFit/>
            </a:bodyPr>
            <a:lstStyle/>
            <a:p>
              <a:r>
                <a:rPr lang="en-GB" sz="800" b="1" dirty="0"/>
                <a:t>Azure Front Door</a:t>
              </a:r>
              <a:endParaRPr lang="en-GB" sz="800" dirty="0"/>
            </a:p>
          </p:txBody>
        </p:sp>
        <p:cxnSp>
          <p:nvCxnSpPr>
            <p:cNvPr id="93" name="Straight Arrow Connector 92">
              <a:extLst>
                <a:ext uri="{FF2B5EF4-FFF2-40B4-BE49-F238E27FC236}">
                  <a16:creationId xmlns:a16="http://schemas.microsoft.com/office/drawing/2014/main" id="{3B99778E-7215-E20B-324B-ACE7166938E8}"/>
                </a:ext>
              </a:extLst>
            </p:cNvPr>
            <p:cNvCxnSpPr>
              <a:cxnSpLocks/>
              <a:stCxn id="86" idx="2"/>
            </p:cNvCxnSpPr>
            <p:nvPr/>
          </p:nvCxnSpPr>
          <p:spPr>
            <a:xfrm>
              <a:off x="5556339" y="869202"/>
              <a:ext cx="0" cy="196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4" name="Straight Arrow Connector 93">
              <a:extLst>
                <a:ext uri="{FF2B5EF4-FFF2-40B4-BE49-F238E27FC236}">
                  <a16:creationId xmlns:a16="http://schemas.microsoft.com/office/drawing/2014/main" id="{62398A98-9E59-04C2-A2A0-EA47E6A534C7}"/>
                </a:ext>
              </a:extLst>
            </p:cNvPr>
            <p:cNvCxnSpPr>
              <a:cxnSpLocks/>
            </p:cNvCxnSpPr>
            <p:nvPr/>
          </p:nvCxnSpPr>
          <p:spPr>
            <a:xfrm>
              <a:off x="4637205" y="1373847"/>
              <a:ext cx="6304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6E44499-29EE-E320-0C7B-385137E0900A}"/>
                </a:ext>
              </a:extLst>
            </p:cNvPr>
            <p:cNvCxnSpPr>
              <a:cxnSpLocks/>
            </p:cNvCxnSpPr>
            <p:nvPr/>
          </p:nvCxnSpPr>
          <p:spPr>
            <a:xfrm>
              <a:off x="5936017" y="1382156"/>
              <a:ext cx="6304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13BF031F-A2FC-4F5A-9C1F-3A56C7F44F50}"/>
                </a:ext>
              </a:extLst>
            </p:cNvPr>
            <p:cNvCxnSpPr>
              <a:cxnSpLocks/>
            </p:cNvCxnSpPr>
            <p:nvPr/>
          </p:nvCxnSpPr>
          <p:spPr>
            <a:xfrm>
              <a:off x="5556338" y="1823783"/>
              <a:ext cx="0" cy="196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Connector 96">
              <a:extLst>
                <a:ext uri="{FF2B5EF4-FFF2-40B4-BE49-F238E27FC236}">
                  <a16:creationId xmlns:a16="http://schemas.microsoft.com/office/drawing/2014/main" id="{C5B5F9B2-29E8-046A-D5C0-08558C21F654}"/>
                </a:ext>
              </a:extLst>
            </p:cNvPr>
            <p:cNvCxnSpPr>
              <a:cxnSpLocks/>
            </p:cNvCxnSpPr>
            <p:nvPr/>
          </p:nvCxnSpPr>
          <p:spPr>
            <a:xfrm flipV="1">
              <a:off x="3403842" y="2019983"/>
              <a:ext cx="4097248" cy="8389"/>
            </a:xfrm>
            <a:prstGeom prst="line">
              <a:avLst/>
            </a:prstGeom>
          </p:spPr>
          <p:style>
            <a:lnRef idx="2">
              <a:schemeClr val="accent2"/>
            </a:lnRef>
            <a:fillRef idx="0">
              <a:schemeClr val="accent2"/>
            </a:fillRef>
            <a:effectRef idx="1">
              <a:schemeClr val="accent2"/>
            </a:effectRef>
            <a:fontRef idx="minor">
              <a:schemeClr val="tx1"/>
            </a:fontRef>
          </p:style>
        </p:cxnSp>
        <p:cxnSp>
          <p:nvCxnSpPr>
            <p:cNvPr id="98" name="Straight Arrow Connector 97">
              <a:extLst>
                <a:ext uri="{FF2B5EF4-FFF2-40B4-BE49-F238E27FC236}">
                  <a16:creationId xmlns:a16="http://schemas.microsoft.com/office/drawing/2014/main" id="{7868DB18-1702-1395-7C1C-D5D76A94E6FF}"/>
                </a:ext>
              </a:extLst>
            </p:cNvPr>
            <p:cNvCxnSpPr>
              <a:cxnSpLocks/>
            </p:cNvCxnSpPr>
            <p:nvPr/>
          </p:nvCxnSpPr>
          <p:spPr>
            <a:xfrm>
              <a:off x="3403842" y="2019983"/>
              <a:ext cx="0" cy="1962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Straight Arrow Connector 98">
              <a:extLst>
                <a:ext uri="{FF2B5EF4-FFF2-40B4-BE49-F238E27FC236}">
                  <a16:creationId xmlns:a16="http://schemas.microsoft.com/office/drawing/2014/main" id="{0849CDCF-2562-AFB9-275B-EF6764B2DA84}"/>
                </a:ext>
              </a:extLst>
            </p:cNvPr>
            <p:cNvCxnSpPr>
              <a:cxnSpLocks/>
            </p:cNvCxnSpPr>
            <p:nvPr/>
          </p:nvCxnSpPr>
          <p:spPr>
            <a:xfrm>
              <a:off x="7503883" y="2027088"/>
              <a:ext cx="5596" cy="1890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0" name="Rectangle 99">
              <a:extLst>
                <a:ext uri="{FF2B5EF4-FFF2-40B4-BE49-F238E27FC236}">
                  <a16:creationId xmlns:a16="http://schemas.microsoft.com/office/drawing/2014/main" id="{42CFC8DF-4B7F-6F10-EF4E-AE7D7E3D75D2}"/>
                </a:ext>
              </a:extLst>
            </p:cNvPr>
            <p:cNvSpPr/>
            <p:nvPr/>
          </p:nvSpPr>
          <p:spPr>
            <a:xfrm>
              <a:off x="6446613" y="1658689"/>
              <a:ext cx="715260" cy="215444"/>
            </a:xfrm>
            <a:prstGeom prst="rect">
              <a:avLst/>
            </a:prstGeom>
          </p:spPr>
          <p:txBody>
            <a:bodyPr wrap="none">
              <a:spAutoFit/>
            </a:bodyPr>
            <a:lstStyle/>
            <a:p>
              <a:r>
                <a:rPr lang="en-GB" sz="800" b="1" dirty="0"/>
                <a:t>Azure DNS</a:t>
              </a:r>
              <a:endParaRPr lang="en-GB" sz="800" dirty="0"/>
            </a:p>
          </p:txBody>
        </p:sp>
        <p:pic>
          <p:nvPicPr>
            <p:cNvPr id="101" name="Picture 4" descr="Configure The Azure Web Application Firewall - Apostolidis Cloud Corner">
              <a:extLst>
                <a:ext uri="{FF2B5EF4-FFF2-40B4-BE49-F238E27FC236}">
                  <a16:creationId xmlns:a16="http://schemas.microsoft.com/office/drawing/2014/main" id="{83E90173-31B2-CAA0-680C-AEBFA7C1D72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36161" y="2437524"/>
              <a:ext cx="468451" cy="365171"/>
            </a:xfrm>
            <a:prstGeom prst="rect">
              <a:avLst/>
            </a:prstGeom>
            <a:noFill/>
            <a:extLst>
              <a:ext uri="{909E8E84-426E-40DD-AFC4-6F175D3DCCD1}">
                <a14:hiddenFill xmlns:a14="http://schemas.microsoft.com/office/drawing/2010/main">
                  <a:solidFill>
                    <a:srgbClr val="FFFFFF"/>
                  </a:solidFill>
                </a14:hiddenFill>
              </a:ext>
            </a:extLst>
          </p:spPr>
        </p:pic>
        <p:sp>
          <p:nvSpPr>
            <p:cNvPr id="102" name="Rounded Rectangle 34">
              <a:extLst>
                <a:ext uri="{FF2B5EF4-FFF2-40B4-BE49-F238E27FC236}">
                  <a16:creationId xmlns:a16="http://schemas.microsoft.com/office/drawing/2014/main" id="{E62213D3-5E62-4C15-BACE-7BD4BFA6D562}"/>
                </a:ext>
              </a:extLst>
            </p:cNvPr>
            <p:cNvSpPr/>
            <p:nvPr/>
          </p:nvSpPr>
          <p:spPr>
            <a:xfrm rot="16200000">
              <a:off x="3146870" y="2477873"/>
              <a:ext cx="527677"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sp>
          <p:nvSpPr>
            <p:cNvPr id="103" name="Rectangle: Rounded Corners 102">
              <a:extLst>
                <a:ext uri="{FF2B5EF4-FFF2-40B4-BE49-F238E27FC236}">
                  <a16:creationId xmlns:a16="http://schemas.microsoft.com/office/drawing/2014/main" id="{DF8EE97C-2769-305B-3371-5039688D12FC}"/>
                </a:ext>
              </a:extLst>
            </p:cNvPr>
            <p:cNvSpPr/>
            <p:nvPr/>
          </p:nvSpPr>
          <p:spPr>
            <a:xfrm>
              <a:off x="9373707" y="6303209"/>
              <a:ext cx="2743200" cy="442210"/>
            </a:xfrm>
            <a:prstGeom prst="round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pic>
          <p:nvPicPr>
            <p:cNvPr id="104" name="Picture 103">
              <a:extLst>
                <a:ext uri="{FF2B5EF4-FFF2-40B4-BE49-F238E27FC236}">
                  <a16:creationId xmlns:a16="http://schemas.microsoft.com/office/drawing/2014/main" id="{61AD5720-AA69-20F9-7BC7-480B3CD14DC9}"/>
                </a:ext>
              </a:extLst>
            </p:cNvPr>
            <p:cNvPicPr>
              <a:picLocks noChangeAspect="1"/>
            </p:cNvPicPr>
            <p:nvPr/>
          </p:nvPicPr>
          <p:blipFill>
            <a:blip r:embed="rId8"/>
            <a:stretch>
              <a:fillRect/>
            </a:stretch>
          </p:blipFill>
          <p:spPr>
            <a:xfrm>
              <a:off x="3881901" y="3027686"/>
              <a:ext cx="447699" cy="251831"/>
            </a:xfrm>
            <a:prstGeom prst="rect">
              <a:avLst/>
            </a:prstGeom>
          </p:spPr>
        </p:pic>
        <p:sp>
          <p:nvSpPr>
            <p:cNvPr id="105" name="Rectangle 104">
              <a:extLst>
                <a:ext uri="{FF2B5EF4-FFF2-40B4-BE49-F238E27FC236}">
                  <a16:creationId xmlns:a16="http://schemas.microsoft.com/office/drawing/2014/main" id="{2E03FDF8-5F75-D1C1-A0C8-9D89707E52FB}"/>
                </a:ext>
              </a:extLst>
            </p:cNvPr>
            <p:cNvSpPr/>
            <p:nvPr/>
          </p:nvSpPr>
          <p:spPr>
            <a:xfrm>
              <a:off x="2623879" y="2828599"/>
              <a:ext cx="1399742" cy="215444"/>
            </a:xfrm>
            <a:prstGeom prst="rect">
              <a:avLst/>
            </a:prstGeom>
          </p:spPr>
          <p:txBody>
            <a:bodyPr wrap="none">
              <a:spAutoFit/>
            </a:bodyPr>
            <a:lstStyle/>
            <a:p>
              <a:r>
                <a:rPr lang="en-GB" sz="800" b="1" dirty="0"/>
                <a:t>Application        Gateway</a:t>
              </a:r>
              <a:endParaRPr lang="en-GB" sz="800" dirty="0"/>
            </a:p>
          </p:txBody>
        </p:sp>
        <p:pic>
          <p:nvPicPr>
            <p:cNvPr id="106" name="Picture 105">
              <a:extLst>
                <a:ext uri="{FF2B5EF4-FFF2-40B4-BE49-F238E27FC236}">
                  <a16:creationId xmlns:a16="http://schemas.microsoft.com/office/drawing/2014/main" id="{BD13BDB6-246C-C499-1372-C56D71B3DF1F}"/>
                </a:ext>
              </a:extLst>
            </p:cNvPr>
            <p:cNvPicPr>
              <a:picLocks noChangeAspect="1"/>
            </p:cNvPicPr>
            <p:nvPr/>
          </p:nvPicPr>
          <p:blipFill>
            <a:blip r:embed="rId9"/>
            <a:stretch>
              <a:fillRect/>
            </a:stretch>
          </p:blipFill>
          <p:spPr>
            <a:xfrm>
              <a:off x="3213730" y="3209429"/>
              <a:ext cx="401541" cy="348507"/>
            </a:xfrm>
            <a:prstGeom prst="rect">
              <a:avLst/>
            </a:prstGeom>
          </p:spPr>
        </p:pic>
        <p:pic>
          <p:nvPicPr>
            <p:cNvPr id="107" name="Picture 106">
              <a:extLst>
                <a:ext uri="{FF2B5EF4-FFF2-40B4-BE49-F238E27FC236}">
                  <a16:creationId xmlns:a16="http://schemas.microsoft.com/office/drawing/2014/main" id="{70FA7C90-1A12-48C0-DA0C-45F0ECE04E93}"/>
                </a:ext>
              </a:extLst>
            </p:cNvPr>
            <p:cNvPicPr>
              <a:picLocks noChangeAspect="1"/>
            </p:cNvPicPr>
            <p:nvPr/>
          </p:nvPicPr>
          <p:blipFill>
            <a:blip r:embed="rId9"/>
            <a:stretch>
              <a:fillRect/>
            </a:stretch>
          </p:blipFill>
          <p:spPr>
            <a:xfrm>
              <a:off x="3687821" y="3223027"/>
              <a:ext cx="401541" cy="348507"/>
            </a:xfrm>
            <a:prstGeom prst="rect">
              <a:avLst/>
            </a:prstGeom>
          </p:spPr>
        </p:pic>
        <p:pic>
          <p:nvPicPr>
            <p:cNvPr id="108" name="Picture 107">
              <a:extLst>
                <a:ext uri="{FF2B5EF4-FFF2-40B4-BE49-F238E27FC236}">
                  <a16:creationId xmlns:a16="http://schemas.microsoft.com/office/drawing/2014/main" id="{0DF1A9F0-B6DF-D795-4310-086AB7DB8DE7}"/>
                </a:ext>
              </a:extLst>
            </p:cNvPr>
            <p:cNvPicPr>
              <a:picLocks noChangeAspect="1"/>
            </p:cNvPicPr>
            <p:nvPr/>
          </p:nvPicPr>
          <p:blipFill>
            <a:blip r:embed="rId9"/>
            <a:stretch>
              <a:fillRect/>
            </a:stretch>
          </p:blipFill>
          <p:spPr>
            <a:xfrm>
              <a:off x="2704178" y="3209430"/>
              <a:ext cx="401541" cy="348507"/>
            </a:xfrm>
            <a:prstGeom prst="rect">
              <a:avLst/>
            </a:prstGeom>
          </p:spPr>
        </p:pic>
        <p:sp>
          <p:nvSpPr>
            <p:cNvPr id="109" name="Rounded Rectangle 34">
              <a:extLst>
                <a:ext uri="{FF2B5EF4-FFF2-40B4-BE49-F238E27FC236}">
                  <a16:creationId xmlns:a16="http://schemas.microsoft.com/office/drawing/2014/main" id="{C81C9E0D-22E9-8737-D95D-64BE62A76A4C}"/>
                </a:ext>
              </a:extLst>
            </p:cNvPr>
            <p:cNvSpPr/>
            <p:nvPr/>
          </p:nvSpPr>
          <p:spPr>
            <a:xfrm rot="16200000">
              <a:off x="3178892" y="3374707"/>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10" name="Picture 2" descr="Microsoft Azure API Management - Developer - Unit - fee - 100 hours -  AAA-31877 - Security - CDWG.com">
              <a:extLst>
                <a:ext uri="{FF2B5EF4-FFF2-40B4-BE49-F238E27FC236}">
                  <a16:creationId xmlns:a16="http://schemas.microsoft.com/office/drawing/2014/main" id="{30C9BA01-F75D-BED9-4780-E760ABC7FD3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3059117" y="4040530"/>
              <a:ext cx="689442" cy="494100"/>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a:extLst>
                <a:ext uri="{FF2B5EF4-FFF2-40B4-BE49-F238E27FC236}">
                  <a16:creationId xmlns:a16="http://schemas.microsoft.com/office/drawing/2014/main" id="{6E6EF281-09B6-DF8D-7398-79BEB7CE0FAA}"/>
                </a:ext>
              </a:extLst>
            </p:cNvPr>
            <p:cNvSpPr/>
            <p:nvPr/>
          </p:nvSpPr>
          <p:spPr>
            <a:xfrm>
              <a:off x="3078754" y="3731760"/>
              <a:ext cx="896399" cy="215444"/>
            </a:xfrm>
            <a:prstGeom prst="rect">
              <a:avLst/>
            </a:prstGeom>
          </p:spPr>
          <p:txBody>
            <a:bodyPr wrap="none">
              <a:spAutoFit/>
            </a:bodyPr>
            <a:lstStyle/>
            <a:p>
              <a:r>
                <a:rPr lang="en-GB" sz="800" b="1" dirty="0"/>
                <a:t>App   Services</a:t>
              </a:r>
              <a:endParaRPr lang="en-GB" sz="800" dirty="0"/>
            </a:p>
          </p:txBody>
        </p:sp>
        <p:sp>
          <p:nvSpPr>
            <p:cNvPr id="112" name="Rectangle 111">
              <a:extLst>
                <a:ext uri="{FF2B5EF4-FFF2-40B4-BE49-F238E27FC236}">
                  <a16:creationId xmlns:a16="http://schemas.microsoft.com/office/drawing/2014/main" id="{B001015E-F14B-6269-AC96-D9B5E451AF8A}"/>
                </a:ext>
              </a:extLst>
            </p:cNvPr>
            <p:cNvSpPr/>
            <p:nvPr/>
          </p:nvSpPr>
          <p:spPr>
            <a:xfrm>
              <a:off x="3474137" y="4627953"/>
              <a:ext cx="801243" cy="215444"/>
            </a:xfrm>
            <a:prstGeom prst="rect">
              <a:avLst/>
            </a:prstGeom>
          </p:spPr>
          <p:txBody>
            <a:bodyPr wrap="square">
              <a:spAutoFit/>
            </a:bodyPr>
            <a:lstStyle/>
            <a:p>
              <a:r>
                <a:rPr lang="en-GB" sz="800" b="1" dirty="0"/>
                <a:t>APIM</a:t>
              </a:r>
              <a:endParaRPr lang="en-GB" sz="800" dirty="0"/>
            </a:p>
          </p:txBody>
        </p:sp>
        <p:sp>
          <p:nvSpPr>
            <p:cNvPr id="113" name="Rounded Rectangle 34">
              <a:extLst>
                <a:ext uri="{FF2B5EF4-FFF2-40B4-BE49-F238E27FC236}">
                  <a16:creationId xmlns:a16="http://schemas.microsoft.com/office/drawing/2014/main" id="{DA4C9D23-60D5-AA5C-2B0F-069137233D78}"/>
                </a:ext>
              </a:extLst>
            </p:cNvPr>
            <p:cNvSpPr/>
            <p:nvPr/>
          </p:nvSpPr>
          <p:spPr>
            <a:xfrm rot="16200000">
              <a:off x="3187671" y="4266645"/>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14" name="Picture 113">
              <a:extLst>
                <a:ext uri="{FF2B5EF4-FFF2-40B4-BE49-F238E27FC236}">
                  <a16:creationId xmlns:a16="http://schemas.microsoft.com/office/drawing/2014/main" id="{098B6D95-96DB-F7E0-E24D-1F209B884CF2}"/>
                </a:ext>
              </a:extLst>
            </p:cNvPr>
            <p:cNvPicPr>
              <a:picLocks noChangeAspect="1"/>
            </p:cNvPicPr>
            <p:nvPr/>
          </p:nvPicPr>
          <p:blipFill>
            <a:blip r:embed="rId8"/>
            <a:stretch>
              <a:fillRect/>
            </a:stretch>
          </p:blipFill>
          <p:spPr>
            <a:xfrm>
              <a:off x="3959103" y="3980509"/>
              <a:ext cx="447699" cy="251831"/>
            </a:xfrm>
            <a:prstGeom prst="rect">
              <a:avLst/>
            </a:prstGeom>
          </p:spPr>
        </p:pic>
        <p:pic>
          <p:nvPicPr>
            <p:cNvPr id="115" name="Picture 114">
              <a:extLst>
                <a:ext uri="{FF2B5EF4-FFF2-40B4-BE49-F238E27FC236}">
                  <a16:creationId xmlns:a16="http://schemas.microsoft.com/office/drawing/2014/main" id="{EAC7C3CE-8C3B-6E61-6C16-71690CA0CB8B}"/>
                </a:ext>
              </a:extLst>
            </p:cNvPr>
            <p:cNvPicPr>
              <a:picLocks noChangeAspect="1"/>
            </p:cNvPicPr>
            <p:nvPr/>
          </p:nvPicPr>
          <p:blipFill>
            <a:blip r:embed="rId8"/>
            <a:stretch>
              <a:fillRect/>
            </a:stretch>
          </p:blipFill>
          <p:spPr>
            <a:xfrm>
              <a:off x="3975153" y="4881660"/>
              <a:ext cx="447699" cy="251831"/>
            </a:xfrm>
            <a:prstGeom prst="rect">
              <a:avLst/>
            </a:prstGeom>
          </p:spPr>
        </p:pic>
        <p:pic>
          <p:nvPicPr>
            <p:cNvPr id="116" name="Picture 115" descr="Windows Server Container on an AKS (Azure Kubernetes Service ...">
              <a:extLst>
                <a:ext uri="{FF2B5EF4-FFF2-40B4-BE49-F238E27FC236}">
                  <a16:creationId xmlns:a16="http://schemas.microsoft.com/office/drawing/2014/main" id="{88D150AF-0347-3651-8DEA-E028578D97A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47251" y="5090289"/>
              <a:ext cx="331503" cy="274904"/>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116" descr="Windows Server Container on an AKS (Azure Kubernetes Service ...">
              <a:extLst>
                <a:ext uri="{FF2B5EF4-FFF2-40B4-BE49-F238E27FC236}">
                  <a16:creationId xmlns:a16="http://schemas.microsoft.com/office/drawing/2014/main" id="{AA321180-21C0-485D-94FA-F44835AF3C7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246609" y="5068845"/>
              <a:ext cx="331503" cy="274904"/>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117" descr="Windows Server Container on an AKS (Azure Kubernetes Service ...">
              <a:extLst>
                <a:ext uri="{FF2B5EF4-FFF2-40B4-BE49-F238E27FC236}">
                  <a16:creationId xmlns:a16="http://schemas.microsoft.com/office/drawing/2014/main" id="{D9BDCAEC-EA06-8865-FDAA-6ED4B3CF0FAA}"/>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687821" y="5042064"/>
              <a:ext cx="331503" cy="274904"/>
            </a:xfrm>
            <a:prstGeom prst="rect">
              <a:avLst/>
            </a:prstGeom>
            <a:noFill/>
            <a:extLst>
              <a:ext uri="{909E8E84-426E-40DD-AFC4-6F175D3DCCD1}">
                <a14:hiddenFill xmlns:a14="http://schemas.microsoft.com/office/drawing/2010/main">
                  <a:solidFill>
                    <a:srgbClr val="FFFFFF"/>
                  </a:solidFill>
                </a14:hiddenFill>
              </a:ext>
            </a:extLst>
          </p:spPr>
        </p:pic>
        <p:sp>
          <p:nvSpPr>
            <p:cNvPr id="119" name="Rounded Rectangle 34">
              <a:extLst>
                <a:ext uri="{FF2B5EF4-FFF2-40B4-BE49-F238E27FC236}">
                  <a16:creationId xmlns:a16="http://schemas.microsoft.com/office/drawing/2014/main" id="{7D11A265-FDBC-1060-E152-75AED59176AF}"/>
                </a:ext>
              </a:extLst>
            </p:cNvPr>
            <p:cNvSpPr/>
            <p:nvPr/>
          </p:nvSpPr>
          <p:spPr>
            <a:xfrm rot="16200000">
              <a:off x="3262931" y="5064504"/>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20" name="Picture 119">
              <a:extLst>
                <a:ext uri="{FF2B5EF4-FFF2-40B4-BE49-F238E27FC236}">
                  <a16:creationId xmlns:a16="http://schemas.microsoft.com/office/drawing/2014/main" id="{14FA5FED-169C-4ED1-F4F5-6004AAA5E75F}"/>
                </a:ext>
              </a:extLst>
            </p:cNvPr>
            <p:cNvPicPr>
              <a:picLocks noChangeAspect="1"/>
            </p:cNvPicPr>
            <p:nvPr/>
          </p:nvPicPr>
          <p:blipFill>
            <a:blip r:embed="rId8"/>
            <a:stretch>
              <a:fillRect/>
            </a:stretch>
          </p:blipFill>
          <p:spPr>
            <a:xfrm>
              <a:off x="4034363" y="5562953"/>
              <a:ext cx="447699" cy="251831"/>
            </a:xfrm>
            <a:prstGeom prst="rect">
              <a:avLst/>
            </a:prstGeom>
          </p:spPr>
        </p:pic>
        <p:cxnSp>
          <p:nvCxnSpPr>
            <p:cNvPr id="121" name="Straight Arrow Connector 120">
              <a:extLst>
                <a:ext uri="{FF2B5EF4-FFF2-40B4-BE49-F238E27FC236}">
                  <a16:creationId xmlns:a16="http://schemas.microsoft.com/office/drawing/2014/main" id="{459E4844-8011-9FBA-D20F-AC01A10AC0DB}"/>
                </a:ext>
              </a:extLst>
            </p:cNvPr>
            <p:cNvCxnSpPr>
              <a:cxnSpLocks/>
            </p:cNvCxnSpPr>
            <p:nvPr/>
          </p:nvCxnSpPr>
          <p:spPr>
            <a:xfrm>
              <a:off x="3396971" y="5420897"/>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2" name="Straight Arrow Connector 121">
              <a:extLst>
                <a:ext uri="{FF2B5EF4-FFF2-40B4-BE49-F238E27FC236}">
                  <a16:creationId xmlns:a16="http://schemas.microsoft.com/office/drawing/2014/main" id="{985EB8C6-46EE-F3D5-9103-185B74C395FA}"/>
                </a:ext>
              </a:extLst>
            </p:cNvPr>
            <p:cNvCxnSpPr>
              <a:cxnSpLocks/>
            </p:cNvCxnSpPr>
            <p:nvPr/>
          </p:nvCxnSpPr>
          <p:spPr>
            <a:xfrm>
              <a:off x="3406509" y="4566950"/>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3" name="Straight Arrow Connector 122">
              <a:extLst>
                <a:ext uri="{FF2B5EF4-FFF2-40B4-BE49-F238E27FC236}">
                  <a16:creationId xmlns:a16="http://schemas.microsoft.com/office/drawing/2014/main" id="{4EB9B358-D0D2-2ED7-5475-72E334A25653}"/>
                </a:ext>
              </a:extLst>
            </p:cNvPr>
            <p:cNvCxnSpPr>
              <a:cxnSpLocks/>
            </p:cNvCxnSpPr>
            <p:nvPr/>
          </p:nvCxnSpPr>
          <p:spPr>
            <a:xfrm>
              <a:off x="3400404" y="3672654"/>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4" name="Straight Arrow Connector 123">
              <a:extLst>
                <a:ext uri="{FF2B5EF4-FFF2-40B4-BE49-F238E27FC236}">
                  <a16:creationId xmlns:a16="http://schemas.microsoft.com/office/drawing/2014/main" id="{ADFC8F35-A157-152D-927E-2A196DD9D55F}"/>
                </a:ext>
              </a:extLst>
            </p:cNvPr>
            <p:cNvCxnSpPr>
              <a:cxnSpLocks/>
            </p:cNvCxnSpPr>
            <p:nvPr/>
          </p:nvCxnSpPr>
          <p:spPr>
            <a:xfrm>
              <a:off x="3385936" y="2840775"/>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25" name="Picture 4" descr="Create a read-only user in Azure SQL – Vincent – Technologist">
              <a:extLst>
                <a:ext uri="{FF2B5EF4-FFF2-40B4-BE49-F238E27FC236}">
                  <a16:creationId xmlns:a16="http://schemas.microsoft.com/office/drawing/2014/main" id="{935B5B29-9C4B-ACAE-1C5D-FBC5DCBBD82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46816" y="5725250"/>
              <a:ext cx="490578" cy="490578"/>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a:extLst>
                <a:ext uri="{FF2B5EF4-FFF2-40B4-BE49-F238E27FC236}">
                  <a16:creationId xmlns:a16="http://schemas.microsoft.com/office/drawing/2014/main" id="{AC4A5B1D-883B-D930-FDAF-E12A2A1AFC2A}"/>
                </a:ext>
              </a:extLst>
            </p:cNvPr>
            <p:cNvSpPr/>
            <p:nvPr/>
          </p:nvSpPr>
          <p:spPr>
            <a:xfrm>
              <a:off x="3474137" y="5439759"/>
              <a:ext cx="801243" cy="215444"/>
            </a:xfrm>
            <a:prstGeom prst="rect">
              <a:avLst/>
            </a:prstGeom>
          </p:spPr>
          <p:txBody>
            <a:bodyPr wrap="square">
              <a:spAutoFit/>
            </a:bodyPr>
            <a:lstStyle/>
            <a:p>
              <a:r>
                <a:rPr lang="en-GB" sz="800" b="1" dirty="0"/>
                <a:t>AKS</a:t>
              </a:r>
              <a:endParaRPr lang="en-GB" sz="800" dirty="0"/>
            </a:p>
          </p:txBody>
        </p:sp>
        <p:sp>
          <p:nvSpPr>
            <p:cNvPr id="127" name="Rounded Rectangle 34">
              <a:extLst>
                <a:ext uri="{FF2B5EF4-FFF2-40B4-BE49-F238E27FC236}">
                  <a16:creationId xmlns:a16="http://schemas.microsoft.com/office/drawing/2014/main" id="{E55BB111-54C5-63EF-E227-2C69B35528EB}"/>
                </a:ext>
              </a:extLst>
            </p:cNvPr>
            <p:cNvSpPr/>
            <p:nvPr/>
          </p:nvSpPr>
          <p:spPr>
            <a:xfrm rot="16200000">
              <a:off x="5545587" y="3096199"/>
              <a:ext cx="3975062" cy="2385568"/>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28" name="Picture 2" descr="Azure Virtual Network | Secure Your Applications using VPC | Edureka">
              <a:extLst>
                <a:ext uri="{FF2B5EF4-FFF2-40B4-BE49-F238E27FC236}">
                  <a16:creationId xmlns:a16="http://schemas.microsoft.com/office/drawing/2014/main" id="{7A866C60-1CFE-48E1-A95A-913EEDAB6E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7509" y="2183688"/>
              <a:ext cx="576140" cy="311683"/>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4" descr="Configure The Azure Web Application Firewall - Apostolidis Cloud Corner">
              <a:extLst>
                <a:ext uri="{FF2B5EF4-FFF2-40B4-BE49-F238E27FC236}">
                  <a16:creationId xmlns:a16="http://schemas.microsoft.com/office/drawing/2014/main" id="{6309682B-DEE3-2C6F-09FF-7EC5243913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9393" y="2363572"/>
              <a:ext cx="468451" cy="365171"/>
            </a:xfrm>
            <a:prstGeom prst="rect">
              <a:avLst/>
            </a:prstGeom>
            <a:noFill/>
            <a:extLst>
              <a:ext uri="{909E8E84-426E-40DD-AFC4-6F175D3DCCD1}">
                <a14:hiddenFill xmlns:a14="http://schemas.microsoft.com/office/drawing/2010/main">
                  <a:solidFill>
                    <a:srgbClr val="FFFFFF"/>
                  </a:solidFill>
                </a14:hiddenFill>
              </a:ext>
            </a:extLst>
          </p:spPr>
        </p:pic>
        <p:sp>
          <p:nvSpPr>
            <p:cNvPr id="130" name="Rounded Rectangle 34">
              <a:extLst>
                <a:ext uri="{FF2B5EF4-FFF2-40B4-BE49-F238E27FC236}">
                  <a16:creationId xmlns:a16="http://schemas.microsoft.com/office/drawing/2014/main" id="{FC6372B0-0717-2147-89AE-B807C9BBED4A}"/>
                </a:ext>
              </a:extLst>
            </p:cNvPr>
            <p:cNvSpPr/>
            <p:nvPr/>
          </p:nvSpPr>
          <p:spPr>
            <a:xfrm rot="16200000">
              <a:off x="7200102" y="2403921"/>
              <a:ext cx="527677"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31" name="Picture 130">
              <a:extLst>
                <a:ext uri="{FF2B5EF4-FFF2-40B4-BE49-F238E27FC236}">
                  <a16:creationId xmlns:a16="http://schemas.microsoft.com/office/drawing/2014/main" id="{13DF60E8-6E15-CDDE-F1FE-396426E1F0C1}"/>
                </a:ext>
              </a:extLst>
            </p:cNvPr>
            <p:cNvPicPr>
              <a:picLocks noChangeAspect="1"/>
            </p:cNvPicPr>
            <p:nvPr/>
          </p:nvPicPr>
          <p:blipFill>
            <a:blip r:embed="rId8"/>
            <a:stretch>
              <a:fillRect/>
            </a:stretch>
          </p:blipFill>
          <p:spPr>
            <a:xfrm>
              <a:off x="7935133" y="2953734"/>
              <a:ext cx="447699" cy="251831"/>
            </a:xfrm>
            <a:prstGeom prst="rect">
              <a:avLst/>
            </a:prstGeom>
          </p:spPr>
        </p:pic>
        <p:sp>
          <p:nvSpPr>
            <p:cNvPr id="132" name="Rectangle 131">
              <a:extLst>
                <a:ext uri="{FF2B5EF4-FFF2-40B4-BE49-F238E27FC236}">
                  <a16:creationId xmlns:a16="http://schemas.microsoft.com/office/drawing/2014/main" id="{E17429F1-6C9F-4262-6F3C-1D03D03ED002}"/>
                </a:ext>
              </a:extLst>
            </p:cNvPr>
            <p:cNvSpPr/>
            <p:nvPr/>
          </p:nvSpPr>
          <p:spPr>
            <a:xfrm>
              <a:off x="6677111" y="2754647"/>
              <a:ext cx="1399742" cy="215444"/>
            </a:xfrm>
            <a:prstGeom prst="rect">
              <a:avLst/>
            </a:prstGeom>
          </p:spPr>
          <p:txBody>
            <a:bodyPr wrap="none">
              <a:spAutoFit/>
            </a:bodyPr>
            <a:lstStyle/>
            <a:p>
              <a:r>
                <a:rPr lang="en-GB" sz="800" b="1" dirty="0"/>
                <a:t>Application        Gateway</a:t>
              </a:r>
              <a:endParaRPr lang="en-GB" sz="800" dirty="0"/>
            </a:p>
          </p:txBody>
        </p:sp>
        <p:pic>
          <p:nvPicPr>
            <p:cNvPr id="133" name="Picture 132">
              <a:extLst>
                <a:ext uri="{FF2B5EF4-FFF2-40B4-BE49-F238E27FC236}">
                  <a16:creationId xmlns:a16="http://schemas.microsoft.com/office/drawing/2014/main" id="{B65A4ED3-C240-4DF0-C56B-A6D6B4F87326}"/>
                </a:ext>
              </a:extLst>
            </p:cNvPr>
            <p:cNvPicPr>
              <a:picLocks noChangeAspect="1"/>
            </p:cNvPicPr>
            <p:nvPr/>
          </p:nvPicPr>
          <p:blipFill>
            <a:blip r:embed="rId9"/>
            <a:stretch>
              <a:fillRect/>
            </a:stretch>
          </p:blipFill>
          <p:spPr>
            <a:xfrm>
              <a:off x="7260369" y="3161126"/>
              <a:ext cx="401541" cy="348507"/>
            </a:xfrm>
            <a:prstGeom prst="rect">
              <a:avLst/>
            </a:prstGeom>
          </p:spPr>
        </p:pic>
        <p:pic>
          <p:nvPicPr>
            <p:cNvPr id="134" name="Picture 133">
              <a:extLst>
                <a:ext uri="{FF2B5EF4-FFF2-40B4-BE49-F238E27FC236}">
                  <a16:creationId xmlns:a16="http://schemas.microsoft.com/office/drawing/2014/main" id="{58DB3183-F9FB-474F-5C1A-3ACB117FFCC9}"/>
                </a:ext>
              </a:extLst>
            </p:cNvPr>
            <p:cNvPicPr>
              <a:picLocks noChangeAspect="1"/>
            </p:cNvPicPr>
            <p:nvPr/>
          </p:nvPicPr>
          <p:blipFill>
            <a:blip r:embed="rId9"/>
            <a:stretch>
              <a:fillRect/>
            </a:stretch>
          </p:blipFill>
          <p:spPr>
            <a:xfrm>
              <a:off x="7741053" y="3149075"/>
              <a:ext cx="401541" cy="348507"/>
            </a:xfrm>
            <a:prstGeom prst="rect">
              <a:avLst/>
            </a:prstGeom>
          </p:spPr>
        </p:pic>
        <p:pic>
          <p:nvPicPr>
            <p:cNvPr id="135" name="Picture 134">
              <a:extLst>
                <a:ext uri="{FF2B5EF4-FFF2-40B4-BE49-F238E27FC236}">
                  <a16:creationId xmlns:a16="http://schemas.microsoft.com/office/drawing/2014/main" id="{BDDDD7BE-095F-8EE7-3EFE-4A20A994FC80}"/>
                </a:ext>
              </a:extLst>
            </p:cNvPr>
            <p:cNvPicPr>
              <a:picLocks noChangeAspect="1"/>
            </p:cNvPicPr>
            <p:nvPr/>
          </p:nvPicPr>
          <p:blipFill>
            <a:blip r:embed="rId9"/>
            <a:stretch>
              <a:fillRect/>
            </a:stretch>
          </p:blipFill>
          <p:spPr>
            <a:xfrm>
              <a:off x="6757410" y="3135478"/>
              <a:ext cx="401541" cy="348507"/>
            </a:xfrm>
            <a:prstGeom prst="rect">
              <a:avLst/>
            </a:prstGeom>
          </p:spPr>
        </p:pic>
        <p:sp>
          <p:nvSpPr>
            <p:cNvPr id="136" name="Rounded Rectangle 34">
              <a:extLst>
                <a:ext uri="{FF2B5EF4-FFF2-40B4-BE49-F238E27FC236}">
                  <a16:creationId xmlns:a16="http://schemas.microsoft.com/office/drawing/2014/main" id="{3B5BB5B9-8EC2-F1D5-A326-1DD5D8D77F5C}"/>
                </a:ext>
              </a:extLst>
            </p:cNvPr>
            <p:cNvSpPr/>
            <p:nvPr/>
          </p:nvSpPr>
          <p:spPr>
            <a:xfrm rot="16200000">
              <a:off x="7232124" y="3300755"/>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37" name="Picture 2" descr="Microsoft Azure API Management - Developer - Unit - fee - 100 hours -  AAA-31877 - Security - CDWG.com">
              <a:extLst>
                <a:ext uri="{FF2B5EF4-FFF2-40B4-BE49-F238E27FC236}">
                  <a16:creationId xmlns:a16="http://schemas.microsoft.com/office/drawing/2014/main" id="{7FFCB135-9580-04B8-D1B9-DCC345E0DEB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7112349" y="3966578"/>
              <a:ext cx="689442" cy="494100"/>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a:extLst>
                <a:ext uri="{FF2B5EF4-FFF2-40B4-BE49-F238E27FC236}">
                  <a16:creationId xmlns:a16="http://schemas.microsoft.com/office/drawing/2014/main" id="{78657E70-3103-6F46-4DA5-6729D9694867}"/>
                </a:ext>
              </a:extLst>
            </p:cNvPr>
            <p:cNvSpPr/>
            <p:nvPr/>
          </p:nvSpPr>
          <p:spPr>
            <a:xfrm>
              <a:off x="7131986" y="3657808"/>
              <a:ext cx="896399" cy="215444"/>
            </a:xfrm>
            <a:prstGeom prst="rect">
              <a:avLst/>
            </a:prstGeom>
          </p:spPr>
          <p:txBody>
            <a:bodyPr wrap="none">
              <a:spAutoFit/>
            </a:bodyPr>
            <a:lstStyle/>
            <a:p>
              <a:r>
                <a:rPr lang="en-GB" sz="800" b="1" dirty="0"/>
                <a:t>App   Services</a:t>
              </a:r>
              <a:endParaRPr lang="en-GB" sz="800" dirty="0"/>
            </a:p>
          </p:txBody>
        </p:sp>
        <p:sp>
          <p:nvSpPr>
            <p:cNvPr id="139" name="Rectangle 138">
              <a:extLst>
                <a:ext uri="{FF2B5EF4-FFF2-40B4-BE49-F238E27FC236}">
                  <a16:creationId xmlns:a16="http://schemas.microsoft.com/office/drawing/2014/main" id="{94AE5429-EB31-D497-4AEC-02035E00566C}"/>
                </a:ext>
              </a:extLst>
            </p:cNvPr>
            <p:cNvSpPr/>
            <p:nvPr/>
          </p:nvSpPr>
          <p:spPr>
            <a:xfrm>
              <a:off x="7527369" y="4554001"/>
              <a:ext cx="801243" cy="215444"/>
            </a:xfrm>
            <a:prstGeom prst="rect">
              <a:avLst/>
            </a:prstGeom>
          </p:spPr>
          <p:txBody>
            <a:bodyPr wrap="square">
              <a:spAutoFit/>
            </a:bodyPr>
            <a:lstStyle/>
            <a:p>
              <a:r>
                <a:rPr lang="en-GB" sz="800" b="1" dirty="0"/>
                <a:t>APIM</a:t>
              </a:r>
              <a:endParaRPr lang="en-GB" sz="800" dirty="0"/>
            </a:p>
          </p:txBody>
        </p:sp>
        <p:sp>
          <p:nvSpPr>
            <p:cNvPr id="140" name="Rounded Rectangle 34">
              <a:extLst>
                <a:ext uri="{FF2B5EF4-FFF2-40B4-BE49-F238E27FC236}">
                  <a16:creationId xmlns:a16="http://schemas.microsoft.com/office/drawing/2014/main" id="{2EBA13F0-A28D-C170-0028-D805E839E0E6}"/>
                </a:ext>
              </a:extLst>
            </p:cNvPr>
            <p:cNvSpPr/>
            <p:nvPr/>
          </p:nvSpPr>
          <p:spPr>
            <a:xfrm rot="16200000">
              <a:off x="7240903" y="4192693"/>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41" name="Picture 140">
              <a:extLst>
                <a:ext uri="{FF2B5EF4-FFF2-40B4-BE49-F238E27FC236}">
                  <a16:creationId xmlns:a16="http://schemas.microsoft.com/office/drawing/2014/main" id="{E37A21C0-3256-EF8C-D2CF-E0F5CFA01A3E}"/>
                </a:ext>
              </a:extLst>
            </p:cNvPr>
            <p:cNvPicPr>
              <a:picLocks noChangeAspect="1"/>
            </p:cNvPicPr>
            <p:nvPr/>
          </p:nvPicPr>
          <p:blipFill>
            <a:blip r:embed="rId8"/>
            <a:stretch>
              <a:fillRect/>
            </a:stretch>
          </p:blipFill>
          <p:spPr>
            <a:xfrm>
              <a:off x="8012335" y="3906557"/>
              <a:ext cx="447699" cy="251831"/>
            </a:xfrm>
            <a:prstGeom prst="rect">
              <a:avLst/>
            </a:prstGeom>
          </p:spPr>
        </p:pic>
        <p:pic>
          <p:nvPicPr>
            <p:cNvPr id="142" name="Picture 141">
              <a:extLst>
                <a:ext uri="{FF2B5EF4-FFF2-40B4-BE49-F238E27FC236}">
                  <a16:creationId xmlns:a16="http://schemas.microsoft.com/office/drawing/2014/main" id="{6A7FEEEF-1B03-E064-493F-DFB045B3B43D}"/>
                </a:ext>
              </a:extLst>
            </p:cNvPr>
            <p:cNvPicPr>
              <a:picLocks noChangeAspect="1"/>
            </p:cNvPicPr>
            <p:nvPr/>
          </p:nvPicPr>
          <p:blipFill>
            <a:blip r:embed="rId8"/>
            <a:stretch>
              <a:fillRect/>
            </a:stretch>
          </p:blipFill>
          <p:spPr>
            <a:xfrm>
              <a:off x="8028385" y="4807708"/>
              <a:ext cx="447699" cy="251831"/>
            </a:xfrm>
            <a:prstGeom prst="rect">
              <a:avLst/>
            </a:prstGeom>
          </p:spPr>
        </p:pic>
        <p:pic>
          <p:nvPicPr>
            <p:cNvPr id="143" name="Picture 142" descr="Windows Server Container on an AKS (Azure Kubernetes Service ...">
              <a:extLst>
                <a:ext uri="{FF2B5EF4-FFF2-40B4-BE49-F238E27FC236}">
                  <a16:creationId xmlns:a16="http://schemas.microsoft.com/office/drawing/2014/main" id="{686408F4-23D4-4DA5-4A1F-2AE214E8172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00483" y="5016337"/>
              <a:ext cx="331503" cy="274904"/>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143" descr="Windows Server Container on an AKS (Azure Kubernetes Service ...">
              <a:extLst>
                <a:ext uri="{FF2B5EF4-FFF2-40B4-BE49-F238E27FC236}">
                  <a16:creationId xmlns:a16="http://schemas.microsoft.com/office/drawing/2014/main" id="{5DB28D53-AED3-848D-152A-183FF5C6ED1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99841" y="4994893"/>
              <a:ext cx="331503" cy="274904"/>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44" descr="Windows Server Container on an AKS (Azure Kubernetes Service ...">
              <a:extLst>
                <a:ext uri="{FF2B5EF4-FFF2-40B4-BE49-F238E27FC236}">
                  <a16:creationId xmlns:a16="http://schemas.microsoft.com/office/drawing/2014/main" id="{E72184A3-1CA7-4373-F55C-94F7FAD70CD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41053" y="4968112"/>
              <a:ext cx="331503" cy="274904"/>
            </a:xfrm>
            <a:prstGeom prst="rect">
              <a:avLst/>
            </a:prstGeom>
            <a:noFill/>
            <a:extLst>
              <a:ext uri="{909E8E84-426E-40DD-AFC4-6F175D3DCCD1}">
                <a14:hiddenFill xmlns:a14="http://schemas.microsoft.com/office/drawing/2010/main">
                  <a:solidFill>
                    <a:srgbClr val="FFFFFF"/>
                  </a:solidFill>
                </a14:hiddenFill>
              </a:ext>
            </a:extLst>
          </p:spPr>
        </p:pic>
        <p:sp>
          <p:nvSpPr>
            <p:cNvPr id="146" name="Rounded Rectangle 34">
              <a:extLst>
                <a:ext uri="{FF2B5EF4-FFF2-40B4-BE49-F238E27FC236}">
                  <a16:creationId xmlns:a16="http://schemas.microsoft.com/office/drawing/2014/main" id="{63C44CCD-1549-E9C3-DFAB-F6FC3328C5C7}"/>
                </a:ext>
              </a:extLst>
            </p:cNvPr>
            <p:cNvSpPr/>
            <p:nvPr/>
          </p:nvSpPr>
          <p:spPr>
            <a:xfrm rot="16200000">
              <a:off x="7316163" y="4990552"/>
              <a:ext cx="494099" cy="1825743"/>
            </a:xfrm>
            <a:prstGeom prst="round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a:p>
              <a:pPr algn="ctr" defTabSz="609585"/>
              <a:endParaRPr lang="en-US" sz="1333" dirty="0">
                <a:solidFill>
                  <a:srgbClr val="FFFFFF"/>
                </a:solidFill>
                <a:latin typeface="Arial" panose="020B0604020202020204"/>
              </a:endParaRPr>
            </a:p>
          </p:txBody>
        </p:sp>
        <p:pic>
          <p:nvPicPr>
            <p:cNvPr id="147" name="Picture 146">
              <a:extLst>
                <a:ext uri="{FF2B5EF4-FFF2-40B4-BE49-F238E27FC236}">
                  <a16:creationId xmlns:a16="http://schemas.microsoft.com/office/drawing/2014/main" id="{23860497-8F1F-6751-A3C1-4C7E982E9183}"/>
                </a:ext>
              </a:extLst>
            </p:cNvPr>
            <p:cNvPicPr>
              <a:picLocks noChangeAspect="1"/>
            </p:cNvPicPr>
            <p:nvPr/>
          </p:nvPicPr>
          <p:blipFill>
            <a:blip r:embed="rId8"/>
            <a:stretch>
              <a:fillRect/>
            </a:stretch>
          </p:blipFill>
          <p:spPr>
            <a:xfrm>
              <a:off x="8087595" y="5489001"/>
              <a:ext cx="447699" cy="251831"/>
            </a:xfrm>
            <a:prstGeom prst="rect">
              <a:avLst/>
            </a:prstGeom>
          </p:spPr>
        </p:pic>
        <p:cxnSp>
          <p:nvCxnSpPr>
            <p:cNvPr id="148" name="Straight Arrow Connector 147">
              <a:extLst>
                <a:ext uri="{FF2B5EF4-FFF2-40B4-BE49-F238E27FC236}">
                  <a16:creationId xmlns:a16="http://schemas.microsoft.com/office/drawing/2014/main" id="{F062B778-E625-99CC-217F-F9E31D8C3E41}"/>
                </a:ext>
              </a:extLst>
            </p:cNvPr>
            <p:cNvCxnSpPr>
              <a:cxnSpLocks/>
            </p:cNvCxnSpPr>
            <p:nvPr/>
          </p:nvCxnSpPr>
          <p:spPr>
            <a:xfrm>
              <a:off x="7450203" y="5346945"/>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9" name="Straight Arrow Connector 148">
              <a:extLst>
                <a:ext uri="{FF2B5EF4-FFF2-40B4-BE49-F238E27FC236}">
                  <a16:creationId xmlns:a16="http://schemas.microsoft.com/office/drawing/2014/main" id="{AFB1CC17-DB6B-F30C-8227-F2375A4D0A85}"/>
                </a:ext>
              </a:extLst>
            </p:cNvPr>
            <p:cNvCxnSpPr>
              <a:cxnSpLocks/>
            </p:cNvCxnSpPr>
            <p:nvPr/>
          </p:nvCxnSpPr>
          <p:spPr>
            <a:xfrm>
              <a:off x="7459741" y="4492998"/>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0" name="Straight Arrow Connector 149">
              <a:extLst>
                <a:ext uri="{FF2B5EF4-FFF2-40B4-BE49-F238E27FC236}">
                  <a16:creationId xmlns:a16="http://schemas.microsoft.com/office/drawing/2014/main" id="{92A974AD-C1E4-D5B2-BB0F-7D2D0D9B5D92}"/>
                </a:ext>
              </a:extLst>
            </p:cNvPr>
            <p:cNvCxnSpPr>
              <a:cxnSpLocks/>
            </p:cNvCxnSpPr>
            <p:nvPr/>
          </p:nvCxnSpPr>
          <p:spPr>
            <a:xfrm>
              <a:off x="7453636" y="3598702"/>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51" name="Straight Arrow Connector 150">
              <a:extLst>
                <a:ext uri="{FF2B5EF4-FFF2-40B4-BE49-F238E27FC236}">
                  <a16:creationId xmlns:a16="http://schemas.microsoft.com/office/drawing/2014/main" id="{9AA9B8A9-B5D5-92EF-ABE2-D7E337D84543}"/>
                </a:ext>
              </a:extLst>
            </p:cNvPr>
            <p:cNvCxnSpPr>
              <a:cxnSpLocks/>
            </p:cNvCxnSpPr>
            <p:nvPr/>
          </p:nvCxnSpPr>
          <p:spPr>
            <a:xfrm>
              <a:off x="7439168" y="2766823"/>
              <a:ext cx="6867" cy="2668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52" name="Picture 4" descr="Create a read-only user in Azure SQL – Vincent – Technologist">
              <a:extLst>
                <a:ext uri="{FF2B5EF4-FFF2-40B4-BE49-F238E27FC236}">
                  <a16:creationId xmlns:a16="http://schemas.microsoft.com/office/drawing/2014/main" id="{54FDE75F-894A-61B5-A949-5A3381DF3B0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233884" y="5639721"/>
              <a:ext cx="490578" cy="490578"/>
            </a:xfrm>
            <a:prstGeom prst="rect">
              <a:avLst/>
            </a:prstGeom>
            <a:noFill/>
            <a:extLst>
              <a:ext uri="{909E8E84-426E-40DD-AFC4-6F175D3DCCD1}">
                <a14:hiddenFill xmlns:a14="http://schemas.microsoft.com/office/drawing/2010/main">
                  <a:solidFill>
                    <a:srgbClr val="FFFFFF"/>
                  </a:solidFill>
                </a14:hiddenFill>
              </a:ext>
            </a:extLst>
          </p:spPr>
        </p:pic>
        <p:sp>
          <p:nvSpPr>
            <p:cNvPr id="153" name="Rectangle 152">
              <a:extLst>
                <a:ext uri="{FF2B5EF4-FFF2-40B4-BE49-F238E27FC236}">
                  <a16:creationId xmlns:a16="http://schemas.microsoft.com/office/drawing/2014/main" id="{A386237D-6979-3791-0970-5E81E7937D71}"/>
                </a:ext>
              </a:extLst>
            </p:cNvPr>
            <p:cNvSpPr/>
            <p:nvPr/>
          </p:nvSpPr>
          <p:spPr>
            <a:xfrm>
              <a:off x="7527369" y="5365807"/>
              <a:ext cx="801243" cy="215444"/>
            </a:xfrm>
            <a:prstGeom prst="rect">
              <a:avLst/>
            </a:prstGeom>
          </p:spPr>
          <p:txBody>
            <a:bodyPr wrap="square">
              <a:spAutoFit/>
            </a:bodyPr>
            <a:lstStyle/>
            <a:p>
              <a:r>
                <a:rPr lang="en-GB" sz="800" b="1" dirty="0"/>
                <a:t>AKS</a:t>
              </a:r>
              <a:endParaRPr lang="en-GB" sz="800" dirty="0"/>
            </a:p>
          </p:txBody>
        </p:sp>
        <p:sp>
          <p:nvSpPr>
            <p:cNvPr id="154" name="Rectangle 153">
              <a:extLst>
                <a:ext uri="{FF2B5EF4-FFF2-40B4-BE49-F238E27FC236}">
                  <a16:creationId xmlns:a16="http://schemas.microsoft.com/office/drawing/2014/main" id="{539932D0-20A9-AE02-0BBE-A83EC813DF4C}"/>
                </a:ext>
              </a:extLst>
            </p:cNvPr>
            <p:cNvSpPr/>
            <p:nvPr/>
          </p:nvSpPr>
          <p:spPr>
            <a:xfrm>
              <a:off x="4981453" y="3401911"/>
              <a:ext cx="1257462" cy="215444"/>
            </a:xfrm>
            <a:prstGeom prst="rect">
              <a:avLst/>
            </a:prstGeom>
          </p:spPr>
          <p:txBody>
            <a:bodyPr wrap="square">
              <a:spAutoFit/>
            </a:bodyPr>
            <a:lstStyle/>
            <a:p>
              <a:r>
                <a:rPr lang="en-GB" sz="800" b="1" dirty="0"/>
                <a:t>Presentation Layer</a:t>
              </a:r>
              <a:endParaRPr lang="en-GB" sz="800" dirty="0"/>
            </a:p>
          </p:txBody>
        </p:sp>
        <p:sp>
          <p:nvSpPr>
            <p:cNvPr id="155" name="Rectangle 154">
              <a:extLst>
                <a:ext uri="{FF2B5EF4-FFF2-40B4-BE49-F238E27FC236}">
                  <a16:creationId xmlns:a16="http://schemas.microsoft.com/office/drawing/2014/main" id="{0B7800B4-F369-AC33-3F37-5886C6FE0716}"/>
                </a:ext>
              </a:extLst>
            </p:cNvPr>
            <p:cNvSpPr/>
            <p:nvPr/>
          </p:nvSpPr>
          <p:spPr>
            <a:xfrm>
              <a:off x="5044594" y="2802695"/>
              <a:ext cx="1083099" cy="215444"/>
            </a:xfrm>
            <a:prstGeom prst="rect">
              <a:avLst/>
            </a:prstGeom>
          </p:spPr>
          <p:txBody>
            <a:bodyPr wrap="square">
              <a:spAutoFit/>
            </a:bodyPr>
            <a:lstStyle/>
            <a:p>
              <a:r>
                <a:rPr lang="en-GB" sz="800" b="1" dirty="0"/>
                <a:t>App Gateway</a:t>
              </a:r>
              <a:endParaRPr lang="en-GB" sz="800" dirty="0"/>
            </a:p>
          </p:txBody>
        </p:sp>
        <p:sp>
          <p:nvSpPr>
            <p:cNvPr id="156" name="Rectangle 155">
              <a:extLst>
                <a:ext uri="{FF2B5EF4-FFF2-40B4-BE49-F238E27FC236}">
                  <a16:creationId xmlns:a16="http://schemas.microsoft.com/office/drawing/2014/main" id="{7B5841BD-F3F5-3CED-A208-D4BB9B60105E}"/>
                </a:ext>
              </a:extLst>
            </p:cNvPr>
            <p:cNvSpPr/>
            <p:nvPr/>
          </p:nvSpPr>
          <p:spPr>
            <a:xfrm>
              <a:off x="5055794" y="4032472"/>
              <a:ext cx="1257462" cy="215444"/>
            </a:xfrm>
            <a:prstGeom prst="rect">
              <a:avLst/>
            </a:prstGeom>
          </p:spPr>
          <p:txBody>
            <a:bodyPr wrap="square">
              <a:spAutoFit/>
            </a:bodyPr>
            <a:lstStyle/>
            <a:p>
              <a:r>
                <a:rPr lang="en-GB" sz="800" b="1" dirty="0"/>
                <a:t>API Layer</a:t>
              </a:r>
              <a:endParaRPr lang="en-GB" sz="800" dirty="0"/>
            </a:p>
          </p:txBody>
        </p:sp>
        <p:sp>
          <p:nvSpPr>
            <p:cNvPr id="157" name="Rectangle 156">
              <a:extLst>
                <a:ext uri="{FF2B5EF4-FFF2-40B4-BE49-F238E27FC236}">
                  <a16:creationId xmlns:a16="http://schemas.microsoft.com/office/drawing/2014/main" id="{3C4371E4-423C-5252-DC95-064CFAA02CF8}"/>
                </a:ext>
              </a:extLst>
            </p:cNvPr>
            <p:cNvSpPr/>
            <p:nvPr/>
          </p:nvSpPr>
          <p:spPr>
            <a:xfrm>
              <a:off x="5055794" y="4750116"/>
              <a:ext cx="1257462" cy="215444"/>
            </a:xfrm>
            <a:prstGeom prst="rect">
              <a:avLst/>
            </a:prstGeom>
          </p:spPr>
          <p:txBody>
            <a:bodyPr wrap="square">
              <a:spAutoFit/>
            </a:bodyPr>
            <a:lstStyle/>
            <a:p>
              <a:r>
                <a:rPr lang="en-GB" sz="800" b="1" dirty="0"/>
                <a:t>Business logic Layer</a:t>
              </a:r>
              <a:endParaRPr lang="en-GB" sz="800" dirty="0"/>
            </a:p>
          </p:txBody>
        </p:sp>
        <p:sp>
          <p:nvSpPr>
            <p:cNvPr id="158" name="Rectangle 157">
              <a:extLst>
                <a:ext uri="{FF2B5EF4-FFF2-40B4-BE49-F238E27FC236}">
                  <a16:creationId xmlns:a16="http://schemas.microsoft.com/office/drawing/2014/main" id="{8957791B-6879-643A-AA2B-035D834F31A4}"/>
                </a:ext>
              </a:extLst>
            </p:cNvPr>
            <p:cNvSpPr/>
            <p:nvPr/>
          </p:nvSpPr>
          <p:spPr>
            <a:xfrm>
              <a:off x="5064152" y="5688037"/>
              <a:ext cx="1257462" cy="215444"/>
            </a:xfrm>
            <a:prstGeom prst="rect">
              <a:avLst/>
            </a:prstGeom>
          </p:spPr>
          <p:txBody>
            <a:bodyPr wrap="square">
              <a:spAutoFit/>
            </a:bodyPr>
            <a:lstStyle/>
            <a:p>
              <a:r>
                <a:rPr lang="en-GB" sz="800" b="1" dirty="0"/>
                <a:t>DataBase layer</a:t>
              </a:r>
              <a:endParaRPr lang="en-GB" sz="800" dirty="0"/>
            </a:p>
          </p:txBody>
        </p:sp>
        <p:sp>
          <p:nvSpPr>
            <p:cNvPr id="159" name="Rectangle 158">
              <a:extLst>
                <a:ext uri="{FF2B5EF4-FFF2-40B4-BE49-F238E27FC236}">
                  <a16:creationId xmlns:a16="http://schemas.microsoft.com/office/drawing/2014/main" id="{58D8EECE-92D7-9886-A16D-E897D6BC4923}"/>
                </a:ext>
              </a:extLst>
            </p:cNvPr>
            <p:cNvSpPr/>
            <p:nvPr/>
          </p:nvSpPr>
          <p:spPr>
            <a:xfrm>
              <a:off x="2274262" y="2015486"/>
              <a:ext cx="1083099" cy="215444"/>
            </a:xfrm>
            <a:prstGeom prst="rect">
              <a:avLst/>
            </a:prstGeom>
          </p:spPr>
          <p:txBody>
            <a:bodyPr wrap="square">
              <a:spAutoFit/>
            </a:bodyPr>
            <a:lstStyle/>
            <a:p>
              <a:r>
                <a:rPr lang="en-GB" sz="800" b="1" dirty="0"/>
                <a:t>Primary Region</a:t>
              </a:r>
              <a:endParaRPr lang="en-GB" sz="800" dirty="0"/>
            </a:p>
          </p:txBody>
        </p:sp>
        <p:sp>
          <p:nvSpPr>
            <p:cNvPr id="160" name="Rectangle 159">
              <a:extLst>
                <a:ext uri="{FF2B5EF4-FFF2-40B4-BE49-F238E27FC236}">
                  <a16:creationId xmlns:a16="http://schemas.microsoft.com/office/drawing/2014/main" id="{696A952C-5B88-B8A6-9FEE-427C0A7E0CCC}"/>
                </a:ext>
              </a:extLst>
            </p:cNvPr>
            <p:cNvSpPr/>
            <p:nvPr/>
          </p:nvSpPr>
          <p:spPr>
            <a:xfrm>
              <a:off x="8780213" y="1921883"/>
              <a:ext cx="1555014" cy="215444"/>
            </a:xfrm>
            <a:prstGeom prst="rect">
              <a:avLst/>
            </a:prstGeom>
          </p:spPr>
          <p:txBody>
            <a:bodyPr wrap="square">
              <a:spAutoFit/>
            </a:bodyPr>
            <a:lstStyle/>
            <a:p>
              <a:r>
                <a:rPr lang="en-GB" sz="800" b="1" dirty="0"/>
                <a:t>Secondary  Region</a:t>
              </a:r>
              <a:endParaRPr lang="en-GB" sz="800" dirty="0"/>
            </a:p>
          </p:txBody>
        </p:sp>
      </p:grpSp>
    </p:spTree>
    <p:extLst>
      <p:ext uri="{BB962C8B-B14F-4D97-AF65-F5344CB8AC3E}">
        <p14:creationId xmlns:p14="http://schemas.microsoft.com/office/powerpoint/2010/main" val="375540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168826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2</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13" name="Rectangle 12"/>
          <p:cNvSpPr/>
          <p:nvPr/>
        </p:nvSpPr>
        <p:spPr>
          <a:xfrm>
            <a:off x="2946386" y="765284"/>
            <a:ext cx="5416599" cy="4632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000" b="1" dirty="0">
                <a:solidFill>
                  <a:schemeClr val="tx2"/>
                </a:solidFill>
              </a:rPr>
              <a:t> </a:t>
            </a:r>
            <a:r>
              <a:rPr lang="en-GB" sz="1000" dirty="0">
                <a:solidFill>
                  <a:schemeClr val="tx2"/>
                </a:solidFill>
              </a:rPr>
              <a:t>Azure Kubernetes Service offers portal, command line</a:t>
            </a:r>
            <a:endParaRPr lang="en-GB" sz="1000" b="1" dirty="0">
              <a:solidFill>
                <a:schemeClr val="tx2"/>
              </a:solidFill>
            </a:endParaRPr>
          </a:p>
        </p:txBody>
      </p:sp>
      <p:sp>
        <p:nvSpPr>
          <p:cNvPr id="14" name="Oval 13"/>
          <p:cNvSpPr/>
          <p:nvPr/>
        </p:nvSpPr>
        <p:spPr>
          <a:xfrm>
            <a:off x="2489948" y="737850"/>
            <a:ext cx="593313" cy="517913"/>
          </a:xfrm>
          <a:prstGeom prst="ellipse">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5" name="Rectangle 14"/>
          <p:cNvSpPr/>
          <p:nvPr/>
        </p:nvSpPr>
        <p:spPr>
          <a:xfrm>
            <a:off x="8362985" y="765282"/>
            <a:ext cx="124881" cy="49048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Virtual Networking</a:t>
            </a:r>
          </a:p>
        </p:txBody>
      </p:sp>
      <p:sp>
        <p:nvSpPr>
          <p:cNvPr id="3" name="Vertical Scroll 2"/>
          <p:cNvSpPr/>
          <p:nvPr/>
        </p:nvSpPr>
        <p:spPr>
          <a:xfrm>
            <a:off x="3050994" y="1588920"/>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Flexible deployment options</a:t>
            </a:r>
            <a:endParaRPr lang="en-GB" sz="1600" dirty="0"/>
          </a:p>
        </p:txBody>
      </p:sp>
      <p:sp>
        <p:nvSpPr>
          <p:cNvPr id="28" name="Vertical Scroll 27"/>
          <p:cNvSpPr/>
          <p:nvPr/>
        </p:nvSpPr>
        <p:spPr>
          <a:xfrm>
            <a:off x="4967696" y="161476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Identity and security management</a:t>
            </a:r>
            <a:endParaRPr lang="en-GB" sz="1200" dirty="0"/>
          </a:p>
        </p:txBody>
      </p:sp>
      <p:sp>
        <p:nvSpPr>
          <p:cNvPr id="29" name="Vertical Scroll 28"/>
          <p:cNvSpPr/>
          <p:nvPr/>
        </p:nvSpPr>
        <p:spPr>
          <a:xfrm>
            <a:off x="6944378" y="1624951"/>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Integrated logging and monitoring</a:t>
            </a:r>
            <a:r>
              <a:rPr lang="en-GB" sz="1400" dirty="0"/>
              <a:t> </a:t>
            </a:r>
          </a:p>
        </p:txBody>
      </p:sp>
      <p:sp>
        <p:nvSpPr>
          <p:cNvPr id="30" name="Vertical Scroll 29"/>
          <p:cNvSpPr/>
          <p:nvPr/>
        </p:nvSpPr>
        <p:spPr>
          <a:xfrm>
            <a:off x="2946386" y="320753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Cluster node scaling</a:t>
            </a:r>
            <a:endParaRPr lang="en-GB" sz="1400" dirty="0"/>
          </a:p>
        </p:txBody>
      </p:sp>
      <p:sp>
        <p:nvSpPr>
          <p:cNvPr id="31" name="Vertical Scroll 30"/>
          <p:cNvSpPr/>
          <p:nvPr/>
        </p:nvSpPr>
        <p:spPr>
          <a:xfrm>
            <a:off x="4907715" y="3195528"/>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 </a:t>
            </a:r>
            <a:r>
              <a:rPr lang="en-GB" sz="1600" dirty="0"/>
              <a:t>Cluster node upgrades</a:t>
            </a:r>
            <a:endParaRPr lang="en-GB" sz="1400" dirty="0"/>
          </a:p>
        </p:txBody>
      </p:sp>
      <p:sp>
        <p:nvSpPr>
          <p:cNvPr id="32" name="Vertical Scroll 31"/>
          <p:cNvSpPr/>
          <p:nvPr/>
        </p:nvSpPr>
        <p:spPr>
          <a:xfrm>
            <a:off x="6944377" y="3207537"/>
            <a:ext cx="1856721" cy="1369815"/>
          </a:xfrm>
          <a:prstGeom prst="verticalScroll">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t>HTTP application routing</a:t>
            </a:r>
            <a:endParaRPr lang="en-GB" sz="1400" dirty="0"/>
          </a:p>
        </p:txBody>
      </p:sp>
    </p:spTree>
    <p:extLst>
      <p:ext uri="{BB962C8B-B14F-4D97-AF65-F5344CB8AC3E}">
        <p14:creationId xmlns:p14="http://schemas.microsoft.com/office/powerpoint/2010/main" val="311714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268879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3</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13" name="Rectangle 12"/>
          <p:cNvSpPr/>
          <p:nvPr/>
        </p:nvSpPr>
        <p:spPr>
          <a:xfrm>
            <a:off x="3054197" y="664077"/>
            <a:ext cx="5416599" cy="144742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sz="1000" b="1" dirty="0">
                <a:solidFill>
                  <a:schemeClr val="tx2"/>
                </a:solidFill>
              </a:rPr>
              <a:t>Pools</a:t>
            </a:r>
            <a:r>
              <a:rPr lang="en-GB" sz="1000" dirty="0">
                <a:solidFill>
                  <a:schemeClr val="tx2"/>
                </a:solidFill>
              </a:rPr>
              <a:t> are groups of nodes with identical configurations.</a:t>
            </a:r>
          </a:p>
          <a:p>
            <a:r>
              <a:rPr lang="en-GB" sz="1000" b="1" dirty="0">
                <a:solidFill>
                  <a:schemeClr val="tx2"/>
                </a:solidFill>
              </a:rPr>
              <a:t>Nodes</a:t>
            </a:r>
            <a:r>
              <a:rPr lang="en-GB" sz="1000" dirty="0">
                <a:solidFill>
                  <a:schemeClr val="tx2"/>
                </a:solidFill>
              </a:rPr>
              <a:t> are individual virtual machines running containerized applications.</a:t>
            </a:r>
          </a:p>
          <a:p>
            <a:r>
              <a:rPr lang="en-GB" sz="1000" b="1" dirty="0">
                <a:solidFill>
                  <a:schemeClr val="tx2"/>
                </a:solidFill>
              </a:rPr>
              <a:t>Pods</a:t>
            </a:r>
            <a:r>
              <a:rPr lang="en-GB" sz="1000" dirty="0">
                <a:solidFill>
                  <a:schemeClr val="tx2"/>
                </a:solidFill>
              </a:rPr>
              <a:t> are a single instance of an application. A pod can contain multiple containers.</a:t>
            </a:r>
          </a:p>
          <a:p>
            <a:r>
              <a:rPr lang="en-GB" sz="1000" b="1" dirty="0">
                <a:solidFill>
                  <a:schemeClr val="tx2"/>
                </a:solidFill>
              </a:rPr>
              <a:t>Container</a:t>
            </a:r>
            <a:r>
              <a:rPr lang="en-GB" sz="1000" dirty="0">
                <a:solidFill>
                  <a:schemeClr val="tx2"/>
                </a:solidFill>
              </a:rPr>
              <a:t> is a lightweight and portable executable image that contains software and all of its dependencies.</a:t>
            </a:r>
          </a:p>
          <a:p>
            <a:r>
              <a:rPr lang="en-GB" sz="1000" b="1" dirty="0">
                <a:solidFill>
                  <a:schemeClr val="tx2"/>
                </a:solidFill>
              </a:rPr>
              <a:t>Deployment</a:t>
            </a:r>
            <a:r>
              <a:rPr lang="en-GB" sz="1000" dirty="0">
                <a:solidFill>
                  <a:schemeClr val="tx2"/>
                </a:solidFill>
              </a:rPr>
              <a:t> has one or more identical pods managed by Kubernetes​.</a:t>
            </a:r>
          </a:p>
          <a:p>
            <a:r>
              <a:rPr lang="en-GB" sz="1000" b="1" dirty="0">
                <a:solidFill>
                  <a:schemeClr val="tx2"/>
                </a:solidFill>
              </a:rPr>
              <a:t>Manifest</a:t>
            </a:r>
            <a:r>
              <a:rPr lang="en-GB" sz="1000" dirty="0">
                <a:solidFill>
                  <a:schemeClr val="tx2"/>
                </a:solidFill>
              </a:rPr>
              <a:t> is the YAML file describing a deployment.</a:t>
            </a:r>
          </a:p>
          <a:p>
            <a:pPr algn="ctr"/>
            <a:r>
              <a:rPr lang="en-GB" sz="700" dirty="0">
                <a:solidFill>
                  <a:schemeClr val="tx2"/>
                </a:solidFill>
              </a:rPr>
              <a:t>.</a:t>
            </a:r>
            <a:endParaRPr lang="en-GB" sz="100" b="1" dirty="0">
              <a:solidFill>
                <a:schemeClr val="tx2"/>
              </a:solidFill>
            </a:endParaRPr>
          </a:p>
        </p:txBody>
      </p:sp>
      <p:sp>
        <p:nvSpPr>
          <p:cNvPr id="15" name="Rectangle 14"/>
          <p:cNvSpPr/>
          <p:nvPr/>
        </p:nvSpPr>
        <p:spPr>
          <a:xfrm>
            <a:off x="8356004" y="649677"/>
            <a:ext cx="229583" cy="146182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Terminology</a:t>
            </a:r>
          </a:p>
        </p:txBody>
      </p:sp>
      <p:sp>
        <p:nvSpPr>
          <p:cNvPr id="19" name="Rectangle 18"/>
          <p:cNvSpPr/>
          <p:nvPr/>
        </p:nvSpPr>
        <p:spPr>
          <a:xfrm>
            <a:off x="2836987" y="649677"/>
            <a:ext cx="229583" cy="1461824"/>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a:stretch>
            <a:fillRect/>
          </a:stretch>
        </p:blipFill>
        <p:spPr>
          <a:xfrm>
            <a:off x="3642559" y="2125901"/>
            <a:ext cx="3973987" cy="2911815"/>
          </a:xfrm>
          <a:prstGeom prst="rect">
            <a:avLst/>
          </a:prstGeom>
        </p:spPr>
      </p:pic>
    </p:spTree>
    <p:extLst>
      <p:ext uri="{BB962C8B-B14F-4D97-AF65-F5344CB8AC3E}">
        <p14:creationId xmlns:p14="http://schemas.microsoft.com/office/powerpoint/2010/main" val="370890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268879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4</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Terminology</a:t>
            </a:r>
          </a:p>
        </p:txBody>
      </p:sp>
      <p:sp>
        <p:nvSpPr>
          <p:cNvPr id="14" name="Rectangle 13"/>
          <p:cNvSpPr/>
          <p:nvPr/>
        </p:nvSpPr>
        <p:spPr>
          <a:xfrm>
            <a:off x="2946386" y="765284"/>
            <a:ext cx="5416599" cy="12519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sz="1100" dirty="0">
                <a:solidFill>
                  <a:schemeClr val="tx2"/>
                </a:solidFill>
              </a:rPr>
              <a:t>               A Kubernetes cluster is divided into two components:</a:t>
            </a:r>
          </a:p>
          <a:p>
            <a:endParaRPr lang="en-GB" sz="1100" dirty="0">
              <a:solidFill>
                <a:schemeClr val="tx2"/>
              </a:solidFill>
            </a:endParaRPr>
          </a:p>
          <a:p>
            <a:r>
              <a:rPr lang="en-GB" sz="1100" b="1" dirty="0">
                <a:solidFill>
                  <a:schemeClr val="tx2"/>
                </a:solidFill>
              </a:rPr>
              <a:t>Azure-managed nodes</a:t>
            </a:r>
            <a:r>
              <a:rPr lang="en-GB" sz="1100" dirty="0">
                <a:solidFill>
                  <a:schemeClr val="tx2"/>
                </a:solidFill>
              </a:rPr>
              <a:t>, which provide the core Kubernetes services and orchestration of application workloads.</a:t>
            </a:r>
          </a:p>
          <a:p>
            <a:endParaRPr lang="en-GB" sz="1100" dirty="0">
              <a:solidFill>
                <a:schemeClr val="tx2"/>
              </a:solidFill>
            </a:endParaRPr>
          </a:p>
          <a:p>
            <a:r>
              <a:rPr lang="en-GB" sz="1100" b="1" dirty="0">
                <a:solidFill>
                  <a:schemeClr val="tx2"/>
                </a:solidFill>
              </a:rPr>
              <a:t>Customer-managed nodes</a:t>
            </a:r>
            <a:r>
              <a:rPr lang="en-GB" sz="1100" dirty="0">
                <a:solidFill>
                  <a:schemeClr val="tx2"/>
                </a:solidFill>
              </a:rPr>
              <a:t> that run your application workloads.</a:t>
            </a:r>
          </a:p>
        </p:txBody>
      </p:sp>
      <p:pic>
        <p:nvPicPr>
          <p:cNvPr id="3" name="Picture 2"/>
          <p:cNvPicPr>
            <a:picLocks noChangeAspect="1"/>
          </p:cNvPicPr>
          <p:nvPr/>
        </p:nvPicPr>
        <p:blipFill>
          <a:blip r:embed="rId2"/>
          <a:stretch>
            <a:fillRect/>
          </a:stretch>
        </p:blipFill>
        <p:spPr>
          <a:xfrm>
            <a:off x="2638497" y="2377086"/>
            <a:ext cx="6352448" cy="1715574"/>
          </a:xfrm>
          <a:prstGeom prst="rect">
            <a:avLst/>
          </a:prstGeom>
        </p:spPr>
      </p:pic>
    </p:spTree>
    <p:extLst>
      <p:ext uri="{BB962C8B-B14F-4D97-AF65-F5344CB8AC3E}">
        <p14:creationId xmlns:p14="http://schemas.microsoft.com/office/powerpoint/2010/main" val="360311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268879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5</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Networking</a:t>
            </a:r>
          </a:p>
        </p:txBody>
      </p:sp>
      <p:sp>
        <p:nvSpPr>
          <p:cNvPr id="14" name="Rectangle 13"/>
          <p:cNvSpPr/>
          <p:nvPr/>
        </p:nvSpPr>
        <p:spPr>
          <a:xfrm>
            <a:off x="2946386" y="765284"/>
            <a:ext cx="5416599" cy="12519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GB" sz="1100" dirty="0">
                <a:solidFill>
                  <a:schemeClr val="tx2"/>
                </a:solidFill>
              </a:rPr>
              <a:t>               </a:t>
            </a:r>
            <a:r>
              <a:rPr lang="en-GB" sz="1600" dirty="0">
                <a:solidFill>
                  <a:schemeClr val="tx2"/>
                </a:solidFill>
              </a:rPr>
              <a:t>Kubernetes provides an abstraction layer to virtual networking. Kubernetes nodes are connected to a virtual network</a:t>
            </a:r>
            <a:r>
              <a:rPr lang="en-GB" sz="1050" dirty="0">
                <a:solidFill>
                  <a:schemeClr val="tx2"/>
                </a:solidFill>
              </a:rPr>
              <a:t>.</a:t>
            </a:r>
          </a:p>
        </p:txBody>
      </p:sp>
      <p:sp>
        <p:nvSpPr>
          <p:cNvPr id="7" name="Folded Corner 6"/>
          <p:cNvSpPr/>
          <p:nvPr/>
        </p:nvSpPr>
        <p:spPr>
          <a:xfrm>
            <a:off x="3329532" y="2234580"/>
            <a:ext cx="1354149" cy="1177767"/>
          </a:xfrm>
          <a:prstGeom prst="foldedCorner">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 </a:t>
            </a:r>
            <a:r>
              <a:rPr lang="en-GB" sz="1400" i="1" dirty="0"/>
              <a:t>kube-proxy </a:t>
            </a:r>
            <a:endParaRPr lang="en-GB" sz="1400" dirty="0"/>
          </a:p>
        </p:txBody>
      </p:sp>
      <p:sp>
        <p:nvSpPr>
          <p:cNvPr id="13" name="Folded Corner 12"/>
          <p:cNvSpPr/>
          <p:nvPr/>
        </p:nvSpPr>
        <p:spPr>
          <a:xfrm>
            <a:off x="5654685" y="2250903"/>
            <a:ext cx="1354149" cy="1177767"/>
          </a:xfrm>
          <a:prstGeom prst="foldedCorner">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Ingress Controllers</a:t>
            </a:r>
          </a:p>
        </p:txBody>
      </p:sp>
      <p:sp>
        <p:nvSpPr>
          <p:cNvPr id="15" name="Folded Corner 14"/>
          <p:cNvSpPr/>
          <p:nvPr/>
        </p:nvSpPr>
        <p:spPr>
          <a:xfrm>
            <a:off x="4555311" y="3659088"/>
            <a:ext cx="1354149" cy="1177767"/>
          </a:xfrm>
          <a:prstGeom prst="foldedCorner">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GB" sz="1400" dirty="0"/>
              <a:t>Azure load balancer</a:t>
            </a:r>
          </a:p>
        </p:txBody>
      </p:sp>
      <p:pic>
        <p:nvPicPr>
          <p:cNvPr id="16" name="Picture 4" descr="Azure Icon Resources - 2yamaha.com">
            <a:extLst>
              <a:ext uri="{FF2B5EF4-FFF2-40B4-BE49-F238E27FC236}">
                <a16:creationId xmlns:a16="http://schemas.microsoft.com/office/drawing/2014/main" id="{43AF368B-980E-42E5-8FB6-344DFC7829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2311" y="2954876"/>
            <a:ext cx="528590" cy="2676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C4DF4E9-4D1B-41CA-8D7E-2BF2CD0F7960}"/>
              </a:ext>
            </a:extLst>
          </p:cNvPr>
          <p:cNvPicPr>
            <a:picLocks noChangeAspect="1"/>
          </p:cNvPicPr>
          <p:nvPr/>
        </p:nvPicPr>
        <p:blipFill>
          <a:blip r:embed="rId3"/>
          <a:stretch>
            <a:fillRect/>
          </a:stretch>
        </p:blipFill>
        <p:spPr>
          <a:xfrm>
            <a:off x="6139167" y="2924642"/>
            <a:ext cx="457078" cy="452641"/>
          </a:xfrm>
          <a:prstGeom prst="rect">
            <a:avLst/>
          </a:prstGeom>
        </p:spPr>
      </p:pic>
      <p:pic>
        <p:nvPicPr>
          <p:cNvPr id="18" name="Picture 4" descr="Microsoft Azure Mono | Load Balancer (feature)">
            <a:extLst>
              <a:ext uri="{FF2B5EF4-FFF2-40B4-BE49-F238E27FC236}">
                <a16:creationId xmlns:a16="http://schemas.microsoft.com/office/drawing/2014/main" id="{961A62F5-4A98-4B41-A89A-E204CF40E38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010" y="4392478"/>
            <a:ext cx="426750" cy="42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74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268879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AKS -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6</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Networking</a:t>
            </a:r>
          </a:p>
        </p:txBody>
      </p:sp>
      <p:pic>
        <p:nvPicPr>
          <p:cNvPr id="3" name="Picture 2"/>
          <p:cNvPicPr>
            <a:picLocks noChangeAspect="1"/>
          </p:cNvPicPr>
          <p:nvPr/>
        </p:nvPicPr>
        <p:blipFill>
          <a:blip r:embed="rId2"/>
          <a:stretch>
            <a:fillRect/>
          </a:stretch>
        </p:blipFill>
        <p:spPr>
          <a:xfrm>
            <a:off x="3643639" y="1966628"/>
            <a:ext cx="5088313" cy="1121250"/>
          </a:xfrm>
          <a:prstGeom prst="rect">
            <a:avLst/>
          </a:prstGeom>
        </p:spPr>
      </p:pic>
      <p:sp>
        <p:nvSpPr>
          <p:cNvPr id="8" name="Freeform 7"/>
          <p:cNvSpPr/>
          <p:nvPr/>
        </p:nvSpPr>
        <p:spPr>
          <a:xfrm>
            <a:off x="2582656" y="1165685"/>
            <a:ext cx="760837" cy="481631"/>
          </a:xfrm>
          <a:custGeom>
            <a:avLst/>
            <a:gdLst>
              <a:gd name="connsiteX0" fmla="*/ 0 w 760837"/>
              <a:gd name="connsiteY0" fmla="*/ 0 h 481631"/>
              <a:gd name="connsiteX1" fmla="*/ 0 w 760837"/>
              <a:gd name="connsiteY1" fmla="*/ 0 h 481631"/>
              <a:gd name="connsiteX2" fmla="*/ 13961 w 760837"/>
              <a:gd name="connsiteY2" fmla="*/ 62822 h 481631"/>
              <a:gd name="connsiteX3" fmla="*/ 34901 w 760837"/>
              <a:gd name="connsiteY3" fmla="*/ 90742 h 481631"/>
              <a:gd name="connsiteX4" fmla="*/ 48862 w 760837"/>
              <a:gd name="connsiteY4" fmla="*/ 111683 h 481631"/>
              <a:gd name="connsiteX5" fmla="*/ 146584 w 760837"/>
              <a:gd name="connsiteY5" fmla="*/ 216385 h 481631"/>
              <a:gd name="connsiteX6" fmla="*/ 181484 w 760837"/>
              <a:gd name="connsiteY6" fmla="*/ 237326 h 481631"/>
              <a:gd name="connsiteX7" fmla="*/ 244306 w 760837"/>
              <a:gd name="connsiteY7" fmla="*/ 279207 h 481631"/>
              <a:gd name="connsiteX8" fmla="*/ 349008 w 760837"/>
              <a:gd name="connsiteY8" fmla="*/ 335048 h 481631"/>
              <a:gd name="connsiteX9" fmla="*/ 383909 w 760837"/>
              <a:gd name="connsiteY9" fmla="*/ 342028 h 481631"/>
              <a:gd name="connsiteX10" fmla="*/ 432770 w 760837"/>
              <a:gd name="connsiteY10" fmla="*/ 369949 h 481631"/>
              <a:gd name="connsiteX11" fmla="*/ 551433 w 760837"/>
              <a:gd name="connsiteY11" fmla="*/ 390889 h 481631"/>
              <a:gd name="connsiteX12" fmla="*/ 614254 w 760837"/>
              <a:gd name="connsiteY12" fmla="*/ 404849 h 481631"/>
              <a:gd name="connsiteX13" fmla="*/ 684055 w 760837"/>
              <a:gd name="connsiteY13" fmla="*/ 425790 h 481631"/>
              <a:gd name="connsiteX14" fmla="*/ 718956 w 760837"/>
              <a:gd name="connsiteY14" fmla="*/ 453710 h 481631"/>
              <a:gd name="connsiteX15" fmla="*/ 732917 w 760837"/>
              <a:gd name="connsiteY15" fmla="*/ 474651 h 481631"/>
              <a:gd name="connsiteX16" fmla="*/ 760837 w 760837"/>
              <a:gd name="connsiteY16" fmla="*/ 481631 h 481631"/>
              <a:gd name="connsiteX17" fmla="*/ 586333 w 760837"/>
              <a:gd name="connsiteY17" fmla="*/ 209405 h 48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0837" h="481631">
                <a:moveTo>
                  <a:pt x="0" y="0"/>
                </a:moveTo>
                <a:lnTo>
                  <a:pt x="0" y="0"/>
                </a:lnTo>
                <a:cubicBezTo>
                  <a:pt x="4654" y="20941"/>
                  <a:pt x="6260" y="42800"/>
                  <a:pt x="13961" y="62822"/>
                </a:cubicBezTo>
                <a:cubicBezTo>
                  <a:pt x="18137" y="73680"/>
                  <a:pt x="28139" y="81276"/>
                  <a:pt x="34901" y="90742"/>
                </a:cubicBezTo>
                <a:cubicBezTo>
                  <a:pt x="39777" y="97569"/>
                  <a:pt x="43828" y="104971"/>
                  <a:pt x="48862" y="111683"/>
                </a:cubicBezTo>
                <a:cubicBezTo>
                  <a:pt x="71991" y="142522"/>
                  <a:pt x="122227" y="201770"/>
                  <a:pt x="146584" y="216385"/>
                </a:cubicBezTo>
                <a:cubicBezTo>
                  <a:pt x="158217" y="223365"/>
                  <a:pt x="170072" y="229990"/>
                  <a:pt x="181484" y="237326"/>
                </a:cubicBezTo>
                <a:cubicBezTo>
                  <a:pt x="202654" y="250936"/>
                  <a:pt x="222567" y="266526"/>
                  <a:pt x="244306" y="279207"/>
                </a:cubicBezTo>
                <a:cubicBezTo>
                  <a:pt x="277742" y="298711"/>
                  <a:pt x="310305" y="325372"/>
                  <a:pt x="349008" y="335048"/>
                </a:cubicBezTo>
                <a:cubicBezTo>
                  <a:pt x="360518" y="337925"/>
                  <a:pt x="372275" y="339701"/>
                  <a:pt x="383909" y="342028"/>
                </a:cubicBezTo>
                <a:cubicBezTo>
                  <a:pt x="400196" y="351335"/>
                  <a:pt x="415081" y="363706"/>
                  <a:pt x="432770" y="369949"/>
                </a:cubicBezTo>
                <a:cubicBezTo>
                  <a:pt x="467419" y="382178"/>
                  <a:pt x="514642" y="383991"/>
                  <a:pt x="551433" y="390889"/>
                </a:cubicBezTo>
                <a:cubicBezTo>
                  <a:pt x="572517" y="394842"/>
                  <a:pt x="593628" y="398956"/>
                  <a:pt x="614254" y="404849"/>
                </a:cubicBezTo>
                <a:cubicBezTo>
                  <a:pt x="721395" y="435461"/>
                  <a:pt x="578898" y="404759"/>
                  <a:pt x="684055" y="425790"/>
                </a:cubicBezTo>
                <a:cubicBezTo>
                  <a:pt x="724068" y="485805"/>
                  <a:pt x="670788" y="415176"/>
                  <a:pt x="718956" y="453710"/>
                </a:cubicBezTo>
                <a:cubicBezTo>
                  <a:pt x="725507" y="458951"/>
                  <a:pt x="725937" y="469997"/>
                  <a:pt x="732917" y="474651"/>
                </a:cubicBezTo>
                <a:cubicBezTo>
                  <a:pt x="740899" y="479972"/>
                  <a:pt x="760837" y="481631"/>
                  <a:pt x="760837" y="481631"/>
                </a:cubicBezTo>
                <a:lnTo>
                  <a:pt x="586333" y="209405"/>
                </a:ln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ardrop 8"/>
          <p:cNvSpPr/>
          <p:nvPr/>
        </p:nvSpPr>
        <p:spPr>
          <a:xfrm>
            <a:off x="2475327" y="2427183"/>
            <a:ext cx="970241" cy="736396"/>
          </a:xfrm>
          <a:prstGeom prst="teardrop">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Node Port</a:t>
            </a:r>
          </a:p>
        </p:txBody>
      </p:sp>
      <p:pic>
        <p:nvPicPr>
          <p:cNvPr id="12" name="Picture 11"/>
          <p:cNvPicPr>
            <a:picLocks noChangeAspect="1"/>
          </p:cNvPicPr>
          <p:nvPr/>
        </p:nvPicPr>
        <p:blipFill>
          <a:blip r:embed="rId3"/>
          <a:stretch>
            <a:fillRect/>
          </a:stretch>
        </p:blipFill>
        <p:spPr>
          <a:xfrm>
            <a:off x="3643639" y="341814"/>
            <a:ext cx="4351651" cy="1192719"/>
          </a:xfrm>
          <a:prstGeom prst="rect">
            <a:avLst/>
          </a:prstGeom>
        </p:spPr>
      </p:pic>
      <p:sp>
        <p:nvSpPr>
          <p:cNvPr id="21" name="Teardrop 20"/>
          <p:cNvSpPr/>
          <p:nvPr/>
        </p:nvSpPr>
        <p:spPr>
          <a:xfrm>
            <a:off x="2458756" y="867183"/>
            <a:ext cx="970241" cy="736396"/>
          </a:xfrm>
          <a:prstGeom prst="teardrop">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Cluster IP</a:t>
            </a:r>
          </a:p>
        </p:txBody>
      </p:sp>
      <p:pic>
        <p:nvPicPr>
          <p:cNvPr id="19" name="Picture 18"/>
          <p:cNvPicPr>
            <a:picLocks noChangeAspect="1"/>
          </p:cNvPicPr>
          <p:nvPr/>
        </p:nvPicPr>
        <p:blipFill>
          <a:blip r:embed="rId4"/>
          <a:stretch>
            <a:fillRect/>
          </a:stretch>
        </p:blipFill>
        <p:spPr>
          <a:xfrm>
            <a:off x="3221338" y="3323872"/>
            <a:ext cx="5628272" cy="1385318"/>
          </a:xfrm>
          <a:prstGeom prst="rect">
            <a:avLst/>
          </a:prstGeom>
        </p:spPr>
      </p:pic>
      <p:sp>
        <p:nvSpPr>
          <p:cNvPr id="23" name="Teardrop 22"/>
          <p:cNvSpPr/>
          <p:nvPr/>
        </p:nvSpPr>
        <p:spPr>
          <a:xfrm>
            <a:off x="2277257" y="3972794"/>
            <a:ext cx="1151742" cy="736396"/>
          </a:xfrm>
          <a:prstGeom prst="teardrop">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Load Balancer</a:t>
            </a:r>
          </a:p>
        </p:txBody>
      </p:sp>
    </p:spTree>
    <p:extLst>
      <p:ext uri="{BB962C8B-B14F-4D97-AF65-F5344CB8AC3E}">
        <p14:creationId xmlns:p14="http://schemas.microsoft.com/office/powerpoint/2010/main" val="39016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2688793"/>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Azure Kubernetes Service</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7</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Networking</a:t>
            </a:r>
          </a:p>
        </p:txBody>
      </p:sp>
      <p:sp>
        <p:nvSpPr>
          <p:cNvPr id="14" name="Rectangle 13"/>
          <p:cNvSpPr/>
          <p:nvPr/>
        </p:nvSpPr>
        <p:spPr>
          <a:xfrm>
            <a:off x="2946386" y="765284"/>
            <a:ext cx="5416599" cy="12519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solidFill>
                  <a:schemeClr val="tx2"/>
                </a:solidFill>
              </a:rPr>
              <a:t>Applications that run in Azure Kubernetes Service (AKS) may need to store and retrieve data. For some application workloads, this data storage can use local, fast storage on the node that is no longer needed when the pods are deleted</a:t>
            </a:r>
            <a:endParaRPr lang="en-GB" sz="900" dirty="0">
              <a:solidFill>
                <a:schemeClr val="tx2"/>
              </a:solidFill>
            </a:endParaRPr>
          </a:p>
        </p:txBody>
      </p:sp>
      <p:pic>
        <p:nvPicPr>
          <p:cNvPr id="3" name="Picture 2"/>
          <p:cNvPicPr>
            <a:picLocks noChangeAspect="1"/>
          </p:cNvPicPr>
          <p:nvPr/>
        </p:nvPicPr>
        <p:blipFill>
          <a:blip r:embed="rId2"/>
          <a:stretch>
            <a:fillRect/>
          </a:stretch>
        </p:blipFill>
        <p:spPr>
          <a:xfrm>
            <a:off x="3739416" y="2114100"/>
            <a:ext cx="3830538" cy="2674931"/>
          </a:xfrm>
          <a:prstGeom prst="rect">
            <a:avLst/>
          </a:prstGeom>
        </p:spPr>
      </p:pic>
    </p:spTree>
    <p:extLst>
      <p:ext uri="{BB962C8B-B14F-4D97-AF65-F5344CB8AC3E}">
        <p14:creationId xmlns:p14="http://schemas.microsoft.com/office/powerpoint/2010/main" val="294021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3607821"/>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AKS Scaling to ACI</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8</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Networking</a:t>
            </a:r>
          </a:p>
        </p:txBody>
      </p:sp>
      <p:sp>
        <p:nvSpPr>
          <p:cNvPr id="14" name="Rectangle 13"/>
          <p:cNvSpPr/>
          <p:nvPr/>
        </p:nvSpPr>
        <p:spPr>
          <a:xfrm>
            <a:off x="2946386" y="765284"/>
            <a:ext cx="5416599" cy="12519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dirty="0">
                <a:solidFill>
                  <a:schemeClr val="tx2"/>
                </a:solidFill>
              </a:rPr>
              <a:t>To rapidly scale your AKS cluster, you can integrate with Azure Container Instances (ACI). Kubernetes has built-in components to scale the replica and node count</a:t>
            </a:r>
            <a:endParaRPr lang="en-GB" sz="700" dirty="0">
              <a:solidFill>
                <a:schemeClr val="tx2"/>
              </a:solidFill>
            </a:endParaRPr>
          </a:p>
        </p:txBody>
      </p:sp>
      <p:pic>
        <p:nvPicPr>
          <p:cNvPr id="7" name="Picture 6"/>
          <p:cNvPicPr>
            <a:picLocks noChangeAspect="1"/>
          </p:cNvPicPr>
          <p:nvPr/>
        </p:nvPicPr>
        <p:blipFill>
          <a:blip r:embed="rId2"/>
          <a:stretch>
            <a:fillRect/>
          </a:stretch>
        </p:blipFill>
        <p:spPr>
          <a:xfrm>
            <a:off x="2596617" y="2017264"/>
            <a:ext cx="6278465" cy="2344885"/>
          </a:xfrm>
          <a:prstGeom prst="rect">
            <a:avLst/>
          </a:prstGeom>
        </p:spPr>
      </p:pic>
    </p:spTree>
    <p:extLst>
      <p:ext uri="{BB962C8B-B14F-4D97-AF65-F5344CB8AC3E}">
        <p14:creationId xmlns:p14="http://schemas.microsoft.com/office/powerpoint/2010/main" val="22418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63706" y="3607821"/>
            <a:ext cx="2013551" cy="935341"/>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GB" dirty="0"/>
              <a:t>DEMO</a:t>
            </a:r>
          </a:p>
        </p:txBody>
      </p:sp>
      <p:sp>
        <p:nvSpPr>
          <p:cNvPr id="4" name="Footer Placeholder 3"/>
          <p:cNvSpPr>
            <a:spLocks noGrp="1"/>
          </p:cNvSpPr>
          <p:nvPr>
            <p:ph type="ftr" sz="quarter" idx="3"/>
          </p:nvPr>
        </p:nvSpPr>
        <p:spPr/>
        <p:txBody>
          <a:bodyPr/>
          <a:lstStyle/>
          <a:p>
            <a:r>
              <a:rPr lang="en-US"/>
              <a:t>© 2020 Cognizant</a:t>
            </a:r>
            <a:endParaRPr lang="en-US" dirty="0"/>
          </a:p>
        </p:txBody>
      </p:sp>
      <p:sp>
        <p:nvSpPr>
          <p:cNvPr id="5" name="Slide Number Placeholder 4"/>
          <p:cNvSpPr>
            <a:spLocks noGrp="1"/>
          </p:cNvSpPr>
          <p:nvPr>
            <p:ph type="sldNum" sz="quarter" idx="4"/>
          </p:nvPr>
        </p:nvSpPr>
        <p:spPr/>
        <p:txBody>
          <a:bodyPr/>
          <a:lstStyle/>
          <a:p>
            <a:fld id="{2EFEF571-C9B4-4D92-A7F7-315B894862A8}" type="slidenum">
              <a:rPr lang="en-US" smtClean="0"/>
              <a:pPr/>
              <a:t>9</a:t>
            </a:fld>
            <a:endParaRPr lang="en-US" dirty="0"/>
          </a:p>
        </p:txBody>
      </p:sp>
      <p:sp>
        <p:nvSpPr>
          <p:cNvPr id="11" name="Rounded Rectangle 10"/>
          <p:cNvSpPr/>
          <p:nvPr/>
        </p:nvSpPr>
        <p:spPr>
          <a:xfrm>
            <a:off x="499397" y="3750047"/>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Computation</a:t>
            </a:r>
          </a:p>
        </p:txBody>
      </p:sp>
      <p:sp>
        <p:nvSpPr>
          <p:cNvPr id="6" name="Rounded Rectangle 5"/>
          <p:cNvSpPr/>
          <p:nvPr/>
        </p:nvSpPr>
        <p:spPr>
          <a:xfrm>
            <a:off x="436578" y="823668"/>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a:t>Introduction</a:t>
            </a:r>
          </a:p>
        </p:txBody>
      </p:sp>
      <p:sp>
        <p:nvSpPr>
          <p:cNvPr id="27" name="Rounded Rectangle 26"/>
          <p:cNvSpPr/>
          <p:nvPr/>
        </p:nvSpPr>
        <p:spPr>
          <a:xfrm>
            <a:off x="436578" y="1816356"/>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Features</a:t>
            </a:r>
          </a:p>
        </p:txBody>
      </p:sp>
      <p:sp>
        <p:nvSpPr>
          <p:cNvPr id="10" name="Rounded Rectangle 9"/>
          <p:cNvSpPr/>
          <p:nvPr/>
        </p:nvSpPr>
        <p:spPr>
          <a:xfrm>
            <a:off x="499398" y="2783202"/>
            <a:ext cx="1542171" cy="70499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Networking</a:t>
            </a:r>
          </a:p>
        </p:txBody>
      </p:sp>
      <p:pic>
        <p:nvPicPr>
          <p:cNvPr id="8" name="Picture 7"/>
          <p:cNvPicPr>
            <a:picLocks noChangeAspect="1"/>
          </p:cNvPicPr>
          <p:nvPr/>
        </p:nvPicPr>
        <p:blipFill>
          <a:blip r:embed="rId2"/>
          <a:stretch>
            <a:fillRect/>
          </a:stretch>
        </p:blipFill>
        <p:spPr>
          <a:xfrm>
            <a:off x="3864023" y="1668864"/>
            <a:ext cx="3105150" cy="1704975"/>
          </a:xfrm>
          <a:prstGeom prst="rect">
            <a:avLst/>
          </a:prstGeom>
        </p:spPr>
      </p:pic>
    </p:spTree>
    <p:extLst>
      <p:ext uri="{BB962C8B-B14F-4D97-AF65-F5344CB8AC3E}">
        <p14:creationId xmlns:p14="http://schemas.microsoft.com/office/powerpoint/2010/main" val="1050838531"/>
      </p:ext>
    </p:extLst>
  </p:cSld>
  <p:clrMapOvr>
    <a:masterClrMapping/>
  </p:clrMapOvr>
</p:sld>
</file>

<file path=ppt/theme/theme1.xml><?xml version="1.0" encoding="utf-8"?>
<a:theme xmlns:a="http://schemas.openxmlformats.org/drawingml/2006/main" name="Cognizantnewbrand">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newbrand" id="{34464321-73E4-410E-B743-CF8D3DC5F44C}" vid="{66CDC2FA-A042-42D3-A5C3-2B3348401B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D074815778D014DAE2CB72CD6137DED" ma:contentTypeVersion="9" ma:contentTypeDescription="Create a new document." ma:contentTypeScope="" ma:versionID="4f13b66dde9a2176537e3626966080af">
  <xsd:schema xmlns:xsd="http://www.w3.org/2001/XMLSchema" xmlns:xs="http://www.w3.org/2001/XMLSchema" xmlns:p="http://schemas.microsoft.com/office/2006/metadata/properties" xmlns:ns3="20980f64-a776-4caf-b8d5-65752affc9fb" xmlns:ns4="e7fe83cc-239e-4c7e-bc60-a10a061faa31" targetNamespace="http://schemas.microsoft.com/office/2006/metadata/properties" ma:root="true" ma:fieldsID="637c5c12adc6cf7cee22582882da8709" ns3:_="" ns4:_="">
    <xsd:import namespace="20980f64-a776-4caf-b8d5-65752affc9fb"/>
    <xsd:import namespace="e7fe83cc-239e-4c7e-bc60-a10a061faa3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80f64-a776-4caf-b8d5-65752affc9f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fe83cc-239e-4c7e-bc60-a10a061faa3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7A242A-483D-4A52-A912-4CBAFA0F5E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980f64-a776-4caf-b8d5-65752affc9fb"/>
    <ds:schemaRef ds:uri="e7fe83cc-239e-4c7e-bc60-a10a061faa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B683CF-7DFD-4974-9672-9F63D2D5A38C}">
  <ds:schemaRefs>
    <ds:schemaRef ds:uri="http://schemas.microsoft.com/sharepoint/v3/contenttype/forms"/>
  </ds:schemaRefs>
</ds:datastoreItem>
</file>

<file path=customXml/itemProps3.xml><?xml version="1.0" encoding="utf-8"?>
<ds:datastoreItem xmlns:ds="http://schemas.openxmlformats.org/officeDocument/2006/customXml" ds:itemID="{DA421221-6257-44B8-A0C2-D26A1BFC5168}">
  <ds:schemaRefs>
    <ds:schemaRef ds:uri="http://schemas.openxmlformats.org/package/2006/metadata/core-properties"/>
    <ds:schemaRef ds:uri="http://purl.org/dc/elements/1.1/"/>
    <ds:schemaRef ds:uri="20980f64-a776-4caf-b8d5-65752affc9fb"/>
    <ds:schemaRef ds:uri="e7fe83cc-239e-4c7e-bc60-a10a061faa31"/>
    <ds:schemaRef ds:uri="http://purl.org/dc/terms/"/>
    <ds:schemaRef ds:uri="http://schemas.microsoft.com/office/2006/documentManagement/types"/>
    <ds:schemaRef ds:uri="http://purl.org/dc/dcmitype/"/>
    <ds:schemaRef ds:uri="http://www.w3.org/XML/1998/namespac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56724</TotalTime>
  <Words>438</Words>
  <Application>Microsoft Office PowerPoint</Application>
  <PresentationFormat>On-screen Show (16:9)</PresentationFormat>
  <Paragraphs>145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Regular</vt:lpstr>
      <vt:lpstr>Courier New</vt:lpstr>
      <vt:lpstr>Cognizantnewbrand</vt:lpstr>
      <vt:lpstr>Azure Kubernetes Service</vt:lpstr>
      <vt:lpstr>Azure Kubernetes Service</vt:lpstr>
      <vt:lpstr>Azure Kubernetes Service</vt:lpstr>
      <vt:lpstr>Azure Kubernetes Service</vt:lpstr>
      <vt:lpstr>Azure Kubernetes Service</vt:lpstr>
      <vt:lpstr>AKS - Service</vt:lpstr>
      <vt:lpstr>Azure Kubernetes Service</vt:lpstr>
      <vt:lpstr>AKS Scaling to ACI</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Cognizant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OCM CoE - Capabilities</dc:title>
  <dc:subject/>
  <dc:creator>N.  K, Sai (Cognizant)</dc:creator>
  <cp:keywords/>
  <dc:description/>
  <cp:lastModifiedBy>SHANMUGAKUMAR MANOHARAN</cp:lastModifiedBy>
  <cp:revision>2586</cp:revision>
  <cp:lastPrinted>2020-02-12T20:07:34Z</cp:lastPrinted>
  <dcterms:created xsi:type="dcterms:W3CDTF">2018-08-01T04:55:58Z</dcterms:created>
  <dcterms:modified xsi:type="dcterms:W3CDTF">2023-09-15T01:48:16Z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0x0101003D074815778D014DAE2CB72CD6137DED</vt:lpwstr>
  </property>
  <property fmtid="{D5CDD505-2E9C-101B-9397-08002B2CF9AE}" pid="3" name="Tfs.IsStoryboard">
    <vt:bool>true</vt:bool>
  </property>
  <property fmtid="{D5CDD505-2E9C-101B-9397-08002B2CF9AE}" pid="4" name="Tfs.LastKnownPath">
    <vt:lpwstr>https://cognizantonline-my.sharepoint.com/personal/424641_cognizant_com/Documents/Desktop/Azure%20Friday.pptx</vt:lpwstr>
  </property>
</Properties>
</file>