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102A-810B-612A-7D1C-7287275C7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047B4-89CD-BF14-D8FC-E7E0F046A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5D976-D2A5-3D5F-4713-7A85036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39BA-4456-444C-B101-BCDA7B16B51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72F21-0B58-32DB-A46D-A8CE173E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586A1-4984-B07D-CD52-792B124E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DE43-B430-411A-981C-9E4A79505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7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01D6-12FD-744F-7C6E-9605E170E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A60D3-A171-9915-9026-3CB55A267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4150-E8EB-7757-2974-7BBD5734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39BA-4456-444C-B101-BCDA7B16B51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C82C1-5BB8-2E8F-F6F3-E32C094E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CE7-6900-BF9B-8002-6E9A27D0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DE43-B430-411A-981C-9E4A79505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48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271A0-86D8-BF86-4232-BB93AA26C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4FFD2-8E9B-457A-BA3F-A51B005C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328B-3540-244C-3AAD-1CEF418E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39BA-4456-444C-B101-BCDA7B16B51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2D5A-3FBE-6282-DBEE-4CED8A52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70BF6-4C6A-33D4-7CD0-0E6C8FB2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DE43-B430-411A-981C-9E4A79505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9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65B2-3391-CB60-F0BF-5E5FC187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8EC9-86C7-AFA1-DE78-C16B055A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BF8C-576C-F302-4899-B6B24BF7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39BA-4456-444C-B101-BCDA7B16B51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2DB68-9395-99CA-C23E-8E45E823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23D6E-CA85-C6B4-989E-3C751A6F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DE43-B430-411A-981C-9E4A79505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22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7E67-5523-31A2-4EBA-52171B70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CE807-4018-7CBE-4A73-FD3A709C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F3CB-448C-EA5D-D918-E576461F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39BA-4456-444C-B101-BCDA7B16B51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276C-387D-AB97-2D60-90B201A6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AC36D-0AED-8F6A-1291-3DB1B1E9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DE43-B430-411A-981C-9E4A79505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62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9D3B-A86B-512A-F873-B9BB3148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D8A8-90BF-E0EB-D6B3-D342D404D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82F85-B3D4-4A22-FC0B-43F07221D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33F9F-5D9D-AA5F-84D1-43CB4B4D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39BA-4456-444C-B101-BCDA7B16B51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DD84D-FF0C-A681-1165-F76FE5E2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F6815-3899-C896-7256-CE417015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DE43-B430-411A-981C-9E4A79505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2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67E3-EACD-D3AB-A1B7-8563F56C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224EC-2072-F1C6-C2A7-7C0629FB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D961F-4988-3F1B-0763-E7B5FEFC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1B2C4-88D8-836E-BC27-C97431255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751FC-54A9-6747-E6D9-3B06E0623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79EC9-662E-CAD2-1053-F5B5F7CD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39BA-4456-444C-B101-BCDA7B16B51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D644B-B996-7426-549E-95A9C47E5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C7FBA-C505-3FF5-E01B-FAA9012B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DE43-B430-411A-981C-9E4A79505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8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C7A4-8CB9-746D-2829-085F34FF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7C371-9774-2691-C207-6AB7CF3E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39BA-4456-444C-B101-BCDA7B16B51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98C4A-0A47-E371-D15E-C35DE7F7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13867A-F378-5668-BE97-8BED242F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DE43-B430-411A-981C-9E4A79505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4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8653DE-F261-17BD-6E6E-584670A9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39BA-4456-444C-B101-BCDA7B16B51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94C66-048C-C90F-E04B-A272DFF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FD4B-41C6-F429-3A09-A5DAAC98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DE43-B430-411A-981C-9E4A79505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7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92A8-9AB2-08A5-9360-184A8403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7A29-61E1-4173-BE33-56492D620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2618-51C0-A0CF-A2BD-91118877C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D9C40-B524-C51C-B90D-9D0E3E90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39BA-4456-444C-B101-BCDA7B16B51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51F1D-C2C9-59B6-EAD0-93BB11E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37139-4ECF-76B1-83F2-EB976DBC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DE43-B430-411A-981C-9E4A79505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09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9152-A828-FC9B-2AFD-58CEA4BE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75CCB-4F38-2E71-5E03-3912BF752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8ABEB-AAE6-0653-2CEE-26AF816FC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B5DC5-D5E7-DA4A-89EF-09044771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39BA-4456-444C-B101-BCDA7B16B51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A188C-460B-C2E9-96ED-BDCB2805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4CBFE-EA9F-F232-1BDE-D4FEE99C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2DE43-B430-411A-981C-9E4A79505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8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18930-1C96-DCB7-523D-A9542717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2AF02-A1D3-B7B0-4BF3-3CE058E5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3CCE2-CCFA-4FC2-B6E0-E8D3FB283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A39BA-4456-444C-B101-BCDA7B16B511}" type="datetimeFigureOut">
              <a:rPr lang="en-GB" smtClean="0"/>
              <a:t>19/05/2023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77D5-B353-1DB8-6EED-E4AB771EF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CCEF-7EDA-0EA9-F722-44DC6224B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2DE43-B430-411A-981C-9E4A79505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09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916EBF-B977-C31D-2385-45DBB355B286}"/>
              </a:ext>
            </a:extLst>
          </p:cNvPr>
          <p:cNvSpPr txBox="1">
            <a:spLocks/>
          </p:cNvSpPr>
          <p:nvPr/>
        </p:nvSpPr>
        <p:spPr>
          <a:xfrm>
            <a:off x="226916" y="77544"/>
            <a:ext cx="11750360" cy="4158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Engagement Roadmap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6795AB-7C2D-BDBE-E9BA-CC65100D348B}"/>
              </a:ext>
            </a:extLst>
          </p:cNvPr>
          <p:cNvSpPr/>
          <p:nvPr/>
        </p:nvSpPr>
        <p:spPr>
          <a:xfrm>
            <a:off x="9394257" y="0"/>
            <a:ext cx="2797743" cy="664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Satia to update further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116D17-E1B7-E20E-22CB-2930F79BDD6D}"/>
              </a:ext>
            </a:extLst>
          </p:cNvPr>
          <p:cNvGrpSpPr/>
          <p:nvPr/>
        </p:nvGrpSpPr>
        <p:grpSpPr>
          <a:xfrm>
            <a:off x="109520" y="1393732"/>
            <a:ext cx="11843215" cy="3770550"/>
            <a:chOff x="109520" y="1393732"/>
            <a:chExt cx="11843215" cy="345329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3453894-36A4-AF61-50AE-DDE888A169EC}"/>
                </a:ext>
              </a:extLst>
            </p:cNvPr>
            <p:cNvCxnSpPr/>
            <p:nvPr/>
          </p:nvCxnSpPr>
          <p:spPr>
            <a:xfrm flipV="1">
              <a:off x="7241466" y="2466664"/>
              <a:ext cx="1810689" cy="1662616"/>
            </a:xfrm>
            <a:prstGeom prst="straightConnector1">
              <a:avLst/>
            </a:prstGeom>
            <a:noFill/>
            <a:ln w="6350" cap="flat" cmpd="sng" algn="ctr">
              <a:solidFill>
                <a:srgbClr val="000063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" name="Pentagon 2">
              <a:extLst>
                <a:ext uri="{FF2B5EF4-FFF2-40B4-BE49-F238E27FC236}">
                  <a16:creationId xmlns:a16="http://schemas.microsoft.com/office/drawing/2014/main" id="{352AC402-DB94-2C57-E00C-10852405422B}"/>
                </a:ext>
              </a:extLst>
            </p:cNvPr>
            <p:cNvSpPr/>
            <p:nvPr/>
          </p:nvSpPr>
          <p:spPr>
            <a:xfrm>
              <a:off x="1976348" y="2031137"/>
              <a:ext cx="1746370" cy="130475"/>
            </a:xfrm>
            <a:prstGeom prst="homePlat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9256A2-7F24-3BC3-8B70-ABFC0E955B27}"/>
                </a:ext>
              </a:extLst>
            </p:cNvPr>
            <p:cNvSpPr/>
            <p:nvPr/>
          </p:nvSpPr>
          <p:spPr>
            <a:xfrm>
              <a:off x="2219887" y="2195680"/>
              <a:ext cx="14854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100"/>
                <a:t>Services transition for existing DC</a:t>
              </a:r>
            </a:p>
          </p:txBody>
        </p:sp>
        <p:sp>
          <p:nvSpPr>
            <p:cNvPr id="10" name="Pentagon 4">
              <a:extLst>
                <a:ext uri="{FF2B5EF4-FFF2-40B4-BE49-F238E27FC236}">
                  <a16:creationId xmlns:a16="http://schemas.microsoft.com/office/drawing/2014/main" id="{559444E1-808E-1937-43F2-35CF0344E781}"/>
                </a:ext>
              </a:extLst>
            </p:cNvPr>
            <p:cNvSpPr/>
            <p:nvPr/>
          </p:nvSpPr>
          <p:spPr>
            <a:xfrm>
              <a:off x="3722717" y="2031137"/>
              <a:ext cx="4930244" cy="125201"/>
            </a:xfrm>
            <a:prstGeom prst="homePlat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310B52-1A57-54C7-E002-77BF5755468A}"/>
                </a:ext>
              </a:extLst>
            </p:cNvPr>
            <p:cNvSpPr/>
            <p:nvPr/>
          </p:nvSpPr>
          <p:spPr>
            <a:xfrm>
              <a:off x="4595901" y="2217833"/>
              <a:ext cx="21852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100"/>
                <a:t>Integrated Managed Services for all existing DC</a:t>
              </a:r>
            </a:p>
          </p:txBody>
        </p:sp>
        <p:sp>
          <p:nvSpPr>
            <p:cNvPr id="12" name="Pentagon 6">
              <a:extLst>
                <a:ext uri="{FF2B5EF4-FFF2-40B4-BE49-F238E27FC236}">
                  <a16:creationId xmlns:a16="http://schemas.microsoft.com/office/drawing/2014/main" id="{714641E5-2EDB-66FC-E49D-0B656B818E76}"/>
                </a:ext>
              </a:extLst>
            </p:cNvPr>
            <p:cNvSpPr/>
            <p:nvPr/>
          </p:nvSpPr>
          <p:spPr>
            <a:xfrm>
              <a:off x="1976348" y="3354295"/>
              <a:ext cx="1746370" cy="130475"/>
            </a:xfrm>
            <a:prstGeom prst="homePlat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A1A84-5480-7E62-F734-7B9B06C6CF50}"/>
                </a:ext>
              </a:extLst>
            </p:cNvPr>
            <p:cNvSpPr/>
            <p:nvPr/>
          </p:nvSpPr>
          <p:spPr>
            <a:xfrm>
              <a:off x="1974942" y="3831143"/>
              <a:ext cx="2157850" cy="3917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100"/>
                <a:t>Tool based Hybrid Cloud Assessment</a:t>
              </a:r>
            </a:p>
          </p:txBody>
        </p:sp>
        <p:sp>
          <p:nvSpPr>
            <p:cNvPr id="14" name="Pentagon 8">
              <a:extLst>
                <a:ext uri="{FF2B5EF4-FFF2-40B4-BE49-F238E27FC236}">
                  <a16:creationId xmlns:a16="http://schemas.microsoft.com/office/drawing/2014/main" id="{348B255B-89A9-A65A-EAA0-D3DA8A0CA128}"/>
                </a:ext>
              </a:extLst>
            </p:cNvPr>
            <p:cNvSpPr/>
            <p:nvPr/>
          </p:nvSpPr>
          <p:spPr>
            <a:xfrm>
              <a:off x="3722717" y="3354295"/>
              <a:ext cx="1072495" cy="131385"/>
            </a:xfrm>
            <a:prstGeom prst="homePlat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714778-0E46-9609-8D5A-10B813A191AD}"/>
                </a:ext>
              </a:extLst>
            </p:cNvPr>
            <p:cNvSpPr/>
            <p:nvPr/>
          </p:nvSpPr>
          <p:spPr>
            <a:xfrm>
              <a:off x="3683847" y="2774705"/>
              <a:ext cx="1105208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100"/>
                <a:t>Private Cloud Design and Build</a:t>
              </a:r>
            </a:p>
          </p:txBody>
        </p:sp>
        <p:sp>
          <p:nvSpPr>
            <p:cNvPr id="16" name="Pentagon 10">
              <a:extLst>
                <a:ext uri="{FF2B5EF4-FFF2-40B4-BE49-F238E27FC236}">
                  <a16:creationId xmlns:a16="http://schemas.microsoft.com/office/drawing/2014/main" id="{BF672AE6-3065-6CAE-DD12-39C9E03A33BA}"/>
                </a:ext>
              </a:extLst>
            </p:cNvPr>
            <p:cNvSpPr/>
            <p:nvPr/>
          </p:nvSpPr>
          <p:spPr>
            <a:xfrm>
              <a:off x="4795213" y="3353343"/>
              <a:ext cx="3857748" cy="131385"/>
            </a:xfrm>
            <a:prstGeom prst="homePlat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9C36C5-18E6-A199-D02F-57C9377D030D}"/>
                </a:ext>
              </a:extLst>
            </p:cNvPr>
            <p:cNvSpPr/>
            <p:nvPr/>
          </p:nvSpPr>
          <p:spPr>
            <a:xfrm>
              <a:off x="5096090" y="2835097"/>
              <a:ext cx="2981425" cy="430887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</a:rPr>
                <a:t>Migration of London, Reading, NJ DC to Cognizant hosted private cloud</a:t>
              </a:r>
            </a:p>
          </p:txBody>
        </p:sp>
        <p:sp>
          <p:nvSpPr>
            <p:cNvPr id="18" name="Pentagon 13">
              <a:extLst>
                <a:ext uri="{FF2B5EF4-FFF2-40B4-BE49-F238E27FC236}">
                  <a16:creationId xmlns:a16="http://schemas.microsoft.com/office/drawing/2014/main" id="{A16110D0-F08B-FF93-A27D-A317D1445A28}"/>
                </a:ext>
              </a:extLst>
            </p:cNvPr>
            <p:cNvSpPr/>
            <p:nvPr/>
          </p:nvSpPr>
          <p:spPr>
            <a:xfrm>
              <a:off x="1976348" y="4496434"/>
              <a:ext cx="1746370" cy="130475"/>
            </a:xfrm>
            <a:prstGeom prst="homePlat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9" name="Pentagon 15">
              <a:extLst>
                <a:ext uri="{FF2B5EF4-FFF2-40B4-BE49-F238E27FC236}">
                  <a16:creationId xmlns:a16="http://schemas.microsoft.com/office/drawing/2014/main" id="{90CBEA02-F5E7-01C6-8BC3-9E05D259547A}"/>
                </a:ext>
              </a:extLst>
            </p:cNvPr>
            <p:cNvSpPr/>
            <p:nvPr/>
          </p:nvSpPr>
          <p:spPr>
            <a:xfrm>
              <a:off x="3722716" y="4495483"/>
              <a:ext cx="1746370" cy="130475"/>
            </a:xfrm>
            <a:prstGeom prst="homePlate">
              <a:avLst/>
            </a:prstGeom>
            <a:solidFill>
              <a:srgbClr val="B118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BC6EB4-5BE9-2058-5ECA-FF6FEE125463}"/>
                </a:ext>
              </a:extLst>
            </p:cNvPr>
            <p:cNvSpPr/>
            <p:nvPr/>
          </p:nvSpPr>
          <p:spPr>
            <a:xfrm>
              <a:off x="3863248" y="4061278"/>
              <a:ext cx="148541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100"/>
                <a:t>A&amp;O Azure Landing Zone Transformation</a:t>
              </a:r>
            </a:p>
          </p:txBody>
        </p:sp>
        <p:sp>
          <p:nvSpPr>
            <p:cNvPr id="21" name="Pentagon 17">
              <a:extLst>
                <a:ext uri="{FF2B5EF4-FFF2-40B4-BE49-F238E27FC236}">
                  <a16:creationId xmlns:a16="http://schemas.microsoft.com/office/drawing/2014/main" id="{2E4CBB5E-05A7-775F-1B27-50A90FFB0D31}"/>
                </a:ext>
              </a:extLst>
            </p:cNvPr>
            <p:cNvSpPr/>
            <p:nvPr/>
          </p:nvSpPr>
          <p:spPr>
            <a:xfrm>
              <a:off x="5469084" y="4507189"/>
              <a:ext cx="6282918" cy="131385"/>
            </a:xfrm>
            <a:prstGeom prst="homePlate">
              <a:avLst/>
            </a:prstGeom>
            <a:solidFill>
              <a:srgbClr val="B118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8D1C8F-6848-0472-30CA-46EDF23D5504}"/>
                </a:ext>
              </a:extLst>
            </p:cNvPr>
            <p:cNvSpPr/>
            <p:nvPr/>
          </p:nvSpPr>
          <p:spPr>
            <a:xfrm>
              <a:off x="6166503" y="4200792"/>
              <a:ext cx="365500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100"/>
                <a:t>Migration of applications to Azure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F4586D0-F2B4-1A66-4C37-159ED868C884}"/>
                </a:ext>
              </a:extLst>
            </p:cNvPr>
            <p:cNvCxnSpPr/>
            <p:nvPr/>
          </p:nvCxnSpPr>
          <p:spPr>
            <a:xfrm>
              <a:off x="5152210" y="2743074"/>
              <a:ext cx="2738666" cy="0"/>
            </a:xfrm>
            <a:prstGeom prst="line">
              <a:avLst/>
            </a:prstGeom>
            <a:noFill/>
            <a:ln w="6350" cap="flat" cmpd="sng" algn="ctr">
              <a:solidFill>
                <a:srgbClr val="000063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437660-40C4-B4AD-32C4-EBE93E17A29A}"/>
                </a:ext>
              </a:extLst>
            </p:cNvPr>
            <p:cNvCxnSpPr/>
            <p:nvPr/>
          </p:nvCxnSpPr>
          <p:spPr>
            <a:xfrm flipV="1">
              <a:off x="7185346" y="2292089"/>
              <a:ext cx="1866809" cy="457736"/>
            </a:xfrm>
            <a:prstGeom prst="straightConnector1">
              <a:avLst/>
            </a:prstGeom>
            <a:noFill/>
            <a:ln w="6350" cap="flat" cmpd="sng" algn="ctr">
              <a:solidFill>
                <a:srgbClr val="000063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39A671-B5B6-AD65-FBAD-1105D263CEFF}"/>
                </a:ext>
              </a:extLst>
            </p:cNvPr>
            <p:cNvSpPr/>
            <p:nvPr/>
          </p:nvSpPr>
          <p:spPr>
            <a:xfrm>
              <a:off x="2017589" y="2276997"/>
              <a:ext cx="307035" cy="279122"/>
            </a:xfrm>
            <a:prstGeom prst="ellips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0410856-CABE-20CE-D54A-B8DBC4E84A3E}"/>
                </a:ext>
              </a:extLst>
            </p:cNvPr>
            <p:cNvSpPr/>
            <p:nvPr/>
          </p:nvSpPr>
          <p:spPr>
            <a:xfrm>
              <a:off x="4381578" y="2301881"/>
              <a:ext cx="307035" cy="279122"/>
            </a:xfrm>
            <a:prstGeom prst="ellips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DC6AC3-3C3E-E701-DBC0-2BF6BD88CB3F}"/>
                </a:ext>
              </a:extLst>
            </p:cNvPr>
            <p:cNvSpPr/>
            <p:nvPr/>
          </p:nvSpPr>
          <p:spPr>
            <a:xfrm>
              <a:off x="3399223" y="2887947"/>
              <a:ext cx="307035" cy="279122"/>
            </a:xfrm>
            <a:prstGeom prst="ellips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223C5C9-1D1C-EAE7-BFDA-80C20417AAB4}"/>
                </a:ext>
              </a:extLst>
            </p:cNvPr>
            <p:cNvSpPr/>
            <p:nvPr/>
          </p:nvSpPr>
          <p:spPr>
            <a:xfrm>
              <a:off x="4789056" y="2925471"/>
              <a:ext cx="307035" cy="279122"/>
            </a:xfrm>
            <a:prstGeom prst="ellips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092A53C-2797-85D2-09FD-56EBB4B86E96}"/>
                </a:ext>
              </a:extLst>
            </p:cNvPr>
            <p:cNvSpPr/>
            <p:nvPr/>
          </p:nvSpPr>
          <p:spPr>
            <a:xfrm>
              <a:off x="9183261" y="2282479"/>
              <a:ext cx="307035" cy="279122"/>
            </a:xfrm>
            <a:prstGeom prst="ellips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57C257-BCEA-362D-5E7E-47FA6869D7DC}"/>
                </a:ext>
              </a:extLst>
            </p:cNvPr>
            <p:cNvSpPr/>
            <p:nvPr/>
          </p:nvSpPr>
          <p:spPr>
            <a:xfrm>
              <a:off x="9442400" y="2214476"/>
              <a:ext cx="218528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100"/>
                <a:t>Services Cutover of Cognizant Hybrid Cloud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405162B-6728-523E-C9F3-80E47B7E5ED3}"/>
                </a:ext>
              </a:extLst>
            </p:cNvPr>
            <p:cNvCxnSpPr/>
            <p:nvPr/>
          </p:nvCxnSpPr>
          <p:spPr>
            <a:xfrm>
              <a:off x="5525205" y="4145073"/>
              <a:ext cx="4731344" cy="14090"/>
            </a:xfrm>
            <a:prstGeom prst="line">
              <a:avLst/>
            </a:prstGeom>
            <a:noFill/>
            <a:ln w="6350" cap="flat" cmpd="sng" algn="ctr">
              <a:solidFill>
                <a:srgbClr val="000063"/>
              </a:solidFill>
              <a:prstDash val="solid"/>
              <a:miter lim="800000"/>
            </a:ln>
            <a:effectLst/>
          </p:spPr>
        </p:cxnSp>
        <p:sp>
          <p:nvSpPr>
            <p:cNvPr id="32" name="Pentagon 39">
              <a:extLst>
                <a:ext uri="{FF2B5EF4-FFF2-40B4-BE49-F238E27FC236}">
                  <a16:creationId xmlns:a16="http://schemas.microsoft.com/office/drawing/2014/main" id="{B0E33163-FE5D-3514-AA5A-7488D9C94AA0}"/>
                </a:ext>
              </a:extLst>
            </p:cNvPr>
            <p:cNvSpPr/>
            <p:nvPr/>
          </p:nvSpPr>
          <p:spPr>
            <a:xfrm>
              <a:off x="8652961" y="3354294"/>
              <a:ext cx="3099042" cy="131385"/>
            </a:xfrm>
            <a:prstGeom prst="homePlate">
              <a:avLst/>
            </a:prstGeom>
            <a:solidFill>
              <a:srgbClr val="B118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58FE1B-1076-97D4-4D33-890E742EA158}"/>
                </a:ext>
              </a:extLst>
            </p:cNvPr>
            <p:cNvSpPr/>
            <p:nvPr/>
          </p:nvSpPr>
          <p:spPr>
            <a:xfrm>
              <a:off x="9085035" y="2925472"/>
              <a:ext cx="307035" cy="279122"/>
            </a:xfrm>
            <a:prstGeom prst="ellips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02BC11-885F-5CAA-DC3A-84ACBDD71D34}"/>
                </a:ext>
              </a:extLst>
            </p:cNvPr>
            <p:cNvSpPr/>
            <p:nvPr/>
          </p:nvSpPr>
          <p:spPr>
            <a:xfrm>
              <a:off x="9295082" y="2835097"/>
              <a:ext cx="2657653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100"/>
                <a:t>Ongoing DC consolidation, and hybrid cloud transformation of other A&amp;O DC</a:t>
              </a:r>
            </a:p>
          </p:txBody>
        </p:sp>
        <p:sp>
          <p:nvSpPr>
            <p:cNvPr id="35" name="Pentagon 44">
              <a:extLst>
                <a:ext uri="{FF2B5EF4-FFF2-40B4-BE49-F238E27FC236}">
                  <a16:creationId xmlns:a16="http://schemas.microsoft.com/office/drawing/2014/main" id="{C687145E-BAFD-E451-665F-1E9803D83F37}"/>
                </a:ext>
              </a:extLst>
            </p:cNvPr>
            <p:cNvSpPr/>
            <p:nvPr/>
          </p:nvSpPr>
          <p:spPr>
            <a:xfrm>
              <a:off x="1974942" y="1871393"/>
              <a:ext cx="4806240" cy="120123"/>
            </a:xfrm>
            <a:prstGeom prst="homePlat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289F583-5F03-2523-1016-443C51CE12CC}"/>
                </a:ext>
              </a:extLst>
            </p:cNvPr>
            <p:cNvSpPr/>
            <p:nvPr/>
          </p:nvSpPr>
          <p:spPr>
            <a:xfrm>
              <a:off x="3577117" y="1393732"/>
              <a:ext cx="237732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100"/>
                <a:t>Integrated Monitoring and  </a:t>
              </a:r>
              <a:r>
                <a:rPr lang="en-GB" sz="1100" err="1"/>
                <a:t>Mgmt</a:t>
              </a:r>
              <a:r>
                <a:rPr lang="en-GB" sz="1100"/>
                <a:t> tools – Single Pane of Glass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7133B18-F438-5015-FBEE-D913269E6D06}"/>
                </a:ext>
              </a:extLst>
            </p:cNvPr>
            <p:cNvSpPr/>
            <p:nvPr/>
          </p:nvSpPr>
          <p:spPr>
            <a:xfrm>
              <a:off x="3362794" y="1477780"/>
              <a:ext cx="307035" cy="279122"/>
            </a:xfrm>
            <a:prstGeom prst="ellips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8" name="Pentagon 48">
              <a:extLst>
                <a:ext uri="{FF2B5EF4-FFF2-40B4-BE49-F238E27FC236}">
                  <a16:creationId xmlns:a16="http://schemas.microsoft.com/office/drawing/2014/main" id="{7A31D58E-A045-F057-7A38-46B466A634DF}"/>
                </a:ext>
              </a:extLst>
            </p:cNvPr>
            <p:cNvSpPr/>
            <p:nvPr/>
          </p:nvSpPr>
          <p:spPr>
            <a:xfrm>
              <a:off x="6781184" y="1871021"/>
              <a:ext cx="1871778" cy="113176"/>
            </a:xfrm>
            <a:prstGeom prst="homePlate">
              <a:avLst/>
            </a:prstGeom>
            <a:solidFill>
              <a:srgbClr val="B118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A92BDF4-6879-3407-98CE-80C0A586AF3B}"/>
                </a:ext>
              </a:extLst>
            </p:cNvPr>
            <p:cNvSpPr/>
            <p:nvPr/>
          </p:nvSpPr>
          <p:spPr>
            <a:xfrm>
              <a:off x="6844533" y="1516543"/>
              <a:ext cx="307035" cy="279122"/>
            </a:xfrm>
            <a:prstGeom prst="ellips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CAA35A7-749D-71E1-B2F9-93D03D11B869}"/>
                </a:ext>
              </a:extLst>
            </p:cNvPr>
            <p:cNvSpPr/>
            <p:nvPr/>
          </p:nvSpPr>
          <p:spPr>
            <a:xfrm>
              <a:off x="6787439" y="1422138"/>
              <a:ext cx="246234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100"/>
                <a:t>Cloud Management Portal Development</a:t>
              </a:r>
            </a:p>
          </p:txBody>
        </p:sp>
        <p:sp>
          <p:nvSpPr>
            <p:cNvPr id="41" name="Pentagon 51">
              <a:extLst>
                <a:ext uri="{FF2B5EF4-FFF2-40B4-BE49-F238E27FC236}">
                  <a16:creationId xmlns:a16="http://schemas.microsoft.com/office/drawing/2014/main" id="{2894F928-1829-13EC-DF8A-EF5F21ECA6DE}"/>
                </a:ext>
              </a:extLst>
            </p:cNvPr>
            <p:cNvSpPr/>
            <p:nvPr/>
          </p:nvSpPr>
          <p:spPr>
            <a:xfrm>
              <a:off x="8652962" y="1860719"/>
              <a:ext cx="3099042" cy="267814"/>
            </a:xfrm>
            <a:prstGeom prst="homePlate">
              <a:avLst/>
            </a:prstGeom>
            <a:solidFill>
              <a:srgbClr val="B118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F45247-B978-D5C4-FF82-F233B1F1276B}"/>
                </a:ext>
              </a:extLst>
            </p:cNvPr>
            <p:cNvSpPr/>
            <p:nvPr/>
          </p:nvSpPr>
          <p:spPr>
            <a:xfrm>
              <a:off x="9173225" y="1529714"/>
              <a:ext cx="2462346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100"/>
                <a:t>Ongoing Transformation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38D0CBC-2286-8511-A56F-FF1C2310D3CB}"/>
                </a:ext>
              </a:extLst>
            </p:cNvPr>
            <p:cNvCxnSpPr/>
            <p:nvPr/>
          </p:nvCxnSpPr>
          <p:spPr>
            <a:xfrm flipV="1">
              <a:off x="2006454" y="4391285"/>
              <a:ext cx="1585788" cy="6620"/>
            </a:xfrm>
            <a:prstGeom prst="line">
              <a:avLst/>
            </a:prstGeom>
            <a:noFill/>
            <a:ln w="6350" cap="flat" cmpd="sng" algn="ctr">
              <a:solidFill>
                <a:srgbClr val="000063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FF8ABE-651F-2385-158A-5278A6E9C43C}"/>
                </a:ext>
              </a:extLst>
            </p:cNvPr>
            <p:cNvCxnSpPr/>
            <p:nvPr/>
          </p:nvCxnSpPr>
          <p:spPr>
            <a:xfrm flipV="1">
              <a:off x="1974942" y="3576680"/>
              <a:ext cx="1585788" cy="6620"/>
            </a:xfrm>
            <a:prstGeom prst="line">
              <a:avLst/>
            </a:prstGeom>
            <a:noFill/>
            <a:ln w="6350" cap="flat" cmpd="sng" algn="ctr">
              <a:solidFill>
                <a:srgbClr val="000063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890356-FA30-8466-F211-B7944D85B55A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2717651" y="4222858"/>
              <a:ext cx="336216" cy="175048"/>
            </a:xfrm>
            <a:prstGeom prst="straightConnector1">
              <a:avLst/>
            </a:prstGeom>
            <a:noFill/>
            <a:ln w="6350" cap="flat" cmpd="sng" algn="ctr">
              <a:solidFill>
                <a:srgbClr val="000063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81BBDE9-D027-7DAD-4065-CD4824D1AF08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2717651" y="3576680"/>
              <a:ext cx="336216" cy="254463"/>
            </a:xfrm>
            <a:prstGeom prst="straightConnector1">
              <a:avLst/>
            </a:prstGeom>
            <a:noFill/>
            <a:ln w="6350" cap="flat" cmpd="sng" algn="ctr">
              <a:solidFill>
                <a:srgbClr val="000063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9A354C1-31C3-8A1B-3560-79FE83290D87}"/>
                </a:ext>
              </a:extLst>
            </p:cNvPr>
            <p:cNvSpPr/>
            <p:nvPr/>
          </p:nvSpPr>
          <p:spPr>
            <a:xfrm>
              <a:off x="1932958" y="3859040"/>
              <a:ext cx="307035" cy="279122"/>
            </a:xfrm>
            <a:prstGeom prst="ellips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7CC6EF-D581-094E-BB20-FF957F10374D}"/>
                </a:ext>
              </a:extLst>
            </p:cNvPr>
            <p:cNvSpPr/>
            <p:nvPr/>
          </p:nvSpPr>
          <p:spPr>
            <a:xfrm>
              <a:off x="3579586" y="4105370"/>
              <a:ext cx="312292" cy="284208"/>
            </a:xfrm>
            <a:prstGeom prst="ellips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0B7114B-DB89-6B47-AE17-A8C2854A037E}"/>
                </a:ext>
              </a:extLst>
            </p:cNvPr>
            <p:cNvSpPr/>
            <p:nvPr/>
          </p:nvSpPr>
          <p:spPr>
            <a:xfrm>
              <a:off x="6519720" y="4209242"/>
              <a:ext cx="312292" cy="284208"/>
            </a:xfrm>
            <a:prstGeom prst="ellips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48D127B-0C6D-604B-6A90-536CA23AFD40}"/>
                </a:ext>
              </a:extLst>
            </p:cNvPr>
            <p:cNvSpPr/>
            <p:nvPr/>
          </p:nvSpPr>
          <p:spPr>
            <a:xfrm>
              <a:off x="9287208" y="1518379"/>
              <a:ext cx="312292" cy="284208"/>
            </a:xfrm>
            <a:prstGeom prst="ellipse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51" name="Pentagon 65">
              <a:extLst>
                <a:ext uri="{FF2B5EF4-FFF2-40B4-BE49-F238E27FC236}">
                  <a16:creationId xmlns:a16="http://schemas.microsoft.com/office/drawing/2014/main" id="{0CDC4AF4-C48B-62C9-7951-935AA6A85BB6}"/>
                </a:ext>
              </a:extLst>
            </p:cNvPr>
            <p:cNvSpPr/>
            <p:nvPr/>
          </p:nvSpPr>
          <p:spPr>
            <a:xfrm>
              <a:off x="115501" y="1502587"/>
              <a:ext cx="1687765" cy="785336"/>
            </a:xfrm>
            <a:prstGeom prst="homePlate">
              <a:avLst>
                <a:gd name="adj" fmla="val 34649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rPr>
                <a:t>Managed Services Track</a:t>
              </a:r>
            </a:p>
          </p:txBody>
        </p:sp>
        <p:sp>
          <p:nvSpPr>
            <p:cNvPr id="52" name="Pentagon 66">
              <a:extLst>
                <a:ext uri="{FF2B5EF4-FFF2-40B4-BE49-F238E27FC236}">
                  <a16:creationId xmlns:a16="http://schemas.microsoft.com/office/drawing/2014/main" id="{6F00CAFC-EBE4-5EEB-9D15-12AB8D41BEC1}"/>
                </a:ext>
              </a:extLst>
            </p:cNvPr>
            <p:cNvSpPr/>
            <p:nvPr/>
          </p:nvSpPr>
          <p:spPr>
            <a:xfrm>
              <a:off x="109520" y="2875684"/>
              <a:ext cx="1687765" cy="785336"/>
            </a:xfrm>
            <a:prstGeom prst="homePlate">
              <a:avLst>
                <a:gd name="adj" fmla="val 34649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rPr>
                <a:t>Private Cloud Transformation</a:t>
              </a:r>
            </a:p>
          </p:txBody>
        </p:sp>
        <p:sp>
          <p:nvSpPr>
            <p:cNvPr id="53" name="Pentagon 67">
              <a:extLst>
                <a:ext uri="{FF2B5EF4-FFF2-40B4-BE49-F238E27FC236}">
                  <a16:creationId xmlns:a16="http://schemas.microsoft.com/office/drawing/2014/main" id="{BF37968E-25D8-6755-71EB-E32738251CDC}"/>
                </a:ext>
              </a:extLst>
            </p:cNvPr>
            <p:cNvSpPr/>
            <p:nvPr/>
          </p:nvSpPr>
          <p:spPr>
            <a:xfrm>
              <a:off x="115814" y="4061694"/>
              <a:ext cx="1687765" cy="785336"/>
            </a:xfrm>
            <a:prstGeom prst="homePlate">
              <a:avLst>
                <a:gd name="adj" fmla="val 34649"/>
              </a:avLst>
            </a:prstGeom>
            <a:solidFill>
              <a:schemeClr val="tx1">
                <a:lumMod val="75000"/>
                <a:lumOff val="2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rPr>
                <a:t>Public Cloud Adoption</a:t>
              </a:r>
            </a:p>
          </p:txBody>
        </p:sp>
      </p:grpSp>
      <p:sp>
        <p:nvSpPr>
          <p:cNvPr id="54" name="Rounded Rectangle 68">
            <a:extLst>
              <a:ext uri="{FF2B5EF4-FFF2-40B4-BE49-F238E27FC236}">
                <a16:creationId xmlns:a16="http://schemas.microsoft.com/office/drawing/2014/main" id="{03AE6FF1-1EB2-4B28-B3DF-C6119B2592E0}"/>
              </a:ext>
            </a:extLst>
          </p:cNvPr>
          <p:cNvSpPr/>
          <p:nvPr/>
        </p:nvSpPr>
        <p:spPr>
          <a:xfrm>
            <a:off x="379105" y="5607799"/>
            <a:ext cx="854267" cy="241110"/>
          </a:xfrm>
          <a:prstGeom prst="roundRect">
            <a:avLst/>
          </a:prstGeom>
          <a:solidFill>
            <a:srgbClr val="0033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5" name="Rounded Rectangle 69">
            <a:extLst>
              <a:ext uri="{FF2B5EF4-FFF2-40B4-BE49-F238E27FC236}">
                <a16:creationId xmlns:a16="http://schemas.microsoft.com/office/drawing/2014/main" id="{7BA786CB-552B-50FF-450F-250313A7D018}"/>
              </a:ext>
            </a:extLst>
          </p:cNvPr>
          <p:cNvSpPr/>
          <p:nvPr/>
        </p:nvSpPr>
        <p:spPr>
          <a:xfrm>
            <a:off x="379105" y="5985902"/>
            <a:ext cx="854267" cy="241110"/>
          </a:xfrm>
          <a:prstGeom prst="roundRect">
            <a:avLst/>
          </a:prstGeom>
          <a:solidFill>
            <a:srgbClr val="B1181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58A6227-FCA9-9535-75F9-CA01ADD1B38F}"/>
              </a:ext>
            </a:extLst>
          </p:cNvPr>
          <p:cNvSpPr/>
          <p:nvPr/>
        </p:nvSpPr>
        <p:spPr>
          <a:xfrm>
            <a:off x="951103" y="5588196"/>
            <a:ext cx="2724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/>
              <a:t>Included in Proposed Scope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DB18CA-3F2E-9CF5-1F75-17BF45E95736}"/>
              </a:ext>
            </a:extLst>
          </p:cNvPr>
          <p:cNvSpPr/>
          <p:nvPr/>
        </p:nvSpPr>
        <p:spPr>
          <a:xfrm>
            <a:off x="976100" y="5962038"/>
            <a:ext cx="27247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/>
              <a:t>Future Transformation Scope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3ECB490-4D4D-E51E-2BF8-9CDF32B3EC4F}"/>
              </a:ext>
            </a:extLst>
          </p:cNvPr>
          <p:cNvGraphicFramePr>
            <a:graphicFrameLocks noGrp="1"/>
          </p:cNvGraphicFramePr>
          <p:nvPr/>
        </p:nvGraphicFramePr>
        <p:xfrm>
          <a:off x="1899143" y="783495"/>
          <a:ext cx="10044846" cy="386688"/>
        </p:xfrm>
        <a:graphic>
          <a:graphicData uri="http://schemas.openxmlformats.org/drawingml/2006/table">
            <a:tbl>
              <a:tblPr firstRow="1" bandRow="1"/>
              <a:tblGrid>
                <a:gridCol w="558047">
                  <a:extLst>
                    <a:ext uri="{9D8B030D-6E8A-4147-A177-3AD203B41FA5}">
                      <a16:colId xmlns:a16="http://schemas.microsoft.com/office/drawing/2014/main" val="4246004411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1877065607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3261592165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2587558467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3604973448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2499359622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644384273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1223675558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4221749843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939092404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3454237317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2907979676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1694358835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1871000066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1908981992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695076981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2010115359"/>
                    </a:ext>
                  </a:extLst>
                </a:gridCol>
                <a:gridCol w="558047">
                  <a:extLst>
                    <a:ext uri="{9D8B030D-6E8A-4147-A177-3AD203B41FA5}">
                      <a16:colId xmlns:a16="http://schemas.microsoft.com/office/drawing/2014/main" val="3949985740"/>
                    </a:ext>
                  </a:extLst>
                </a:gridCol>
              </a:tblGrid>
              <a:tr h="386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M1</a:t>
                      </a:r>
                    </a:p>
                  </a:txBody>
                  <a:tcPr marL="95348" marR="95348" marT="47674" marB="47674" anchor="ctr">
                    <a:lnL>
                      <a:noFill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M2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M3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M4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M5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M6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M7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M8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M9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M10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M11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M12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M13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M14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M15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M16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>
                          <a:latin typeface="+mn-lt"/>
                        </a:rPr>
                        <a:t>M17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GB" sz="1400" dirty="0">
                          <a:latin typeface="+mn-lt"/>
                        </a:rPr>
                        <a:t>M18</a:t>
                      </a:r>
                    </a:p>
                  </a:txBody>
                  <a:tcPr marL="95348" marR="95348" marT="47674" marB="47674" anchor="ctr">
                    <a:lnL w="12700" cap="flat" cmpd="sng" algn="ctr">
                      <a:solidFill>
                        <a:srgbClr val="0033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solidFill>
                        <a:srgbClr val="328DFF"/>
                      </a:solidFill>
                    </a:lnT>
                    <a:lnB w="12700" cmpd="sng">
                      <a:solidFill>
                        <a:srgbClr val="328D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95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56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SHANMUGAKUMAR MANOHARAN</dc:creator>
  <cp:lastModifiedBy>SHANMUGAKUMAR MANOHARAN</cp:lastModifiedBy>
  <cp:revision>1</cp:revision>
  <dcterms:created xsi:type="dcterms:W3CDTF">2023-05-19T11:02:17Z</dcterms:created>
  <dcterms:modified xsi:type="dcterms:W3CDTF">2023-05-19T11:03:35Z</dcterms:modified>
</cp:coreProperties>
</file>