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25" r:id="rId3"/>
    <p:sldId id="451" r:id="rId4"/>
    <p:sldId id="4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0ABAA7-EC2B-4FBC-83AA-2E95F71F2666}" v="1" dt="2023-06-07T14:41:54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5A346-CFBE-469F-9EB6-A5EBA7615B63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7BA2-782A-47C3-8D1D-1C32965D0E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9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63BC2-C113-4DF0-828D-49E1A236C7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23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663BC2-C113-4DF0-828D-49E1A236C7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egular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23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7197-30FF-DD46-0783-A0C4F6441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E27C1-3164-2C37-9D7D-9A66AD21B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27BB-6C26-165D-E212-3916CFAC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0745-DDBF-1DDF-C551-D1A50211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EB3C3-A03D-B4CF-67DB-77076AB0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94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2FA3-0941-71E9-8CA3-718393CF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9B81D-805A-203A-1BC6-AC516E46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2B8FC-C807-777C-1D40-F7A79E45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EFD4-945E-2600-9D0E-6EB1A928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C78D-DF65-68C1-CC63-E20935BA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26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BFEFC-1BEC-41B1-738D-31723BAD9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A1E998-3220-0D77-54C7-6F672E7B9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1BA1F-5519-699E-331E-DD41E57B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97FA-D97F-7B5F-F30D-05963537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F505-4E9E-C15B-048A-B2150125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328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70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0_5982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98906" y="6430423"/>
            <a:ext cx="371854" cy="371854"/>
          </a:xfrm>
          <a:prstGeom prst="ellipse">
            <a:avLst/>
          </a:prstGeom>
          <a:solidFill>
            <a:srgbClr val="BE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6" y="77544"/>
            <a:ext cx="11750360" cy="4158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2400" b="1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015290" y="6485302"/>
            <a:ext cx="961986" cy="206462"/>
          </a:xfrm>
          <a:prstGeom prst="rect">
            <a:avLst/>
          </a:prstGeom>
        </p:spPr>
      </p:pic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8106" y="6476650"/>
            <a:ext cx="1669627" cy="2794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defTabSz="609537"/>
            <a:r>
              <a:rPr lang="en-US"/>
              <a:t>© 2021 Cognizant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02" y="6494446"/>
            <a:ext cx="310926" cy="228600"/>
          </a:xfrm>
          <a:prstGeom prst="rect">
            <a:avLst/>
          </a:prstGeom>
        </p:spPr>
        <p:txBody>
          <a:bodyPr lIns="45720" rIns="45720" anchor="ctr">
            <a:noAutofit/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37"/>
            <a:fld id="{2EFEF571-C9B4-4D92-A7F7-315B894862A8}" type="slidenum">
              <a:rPr lang="en-US" smtClean="0"/>
              <a:pPr defTabSz="609537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877943" y="6465049"/>
            <a:ext cx="0" cy="2267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45" y="6515195"/>
            <a:ext cx="1809092" cy="13214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flipH="1">
            <a:off x="0" y="0"/>
            <a:ext cx="98906" cy="548640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FD89-B4EE-2FC5-2B79-8190CD90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8696-6285-C1A2-B37F-45A18FD0C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EF140-18E5-DB5B-B4C1-41BE0141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5E525-19A3-5389-32BA-5C168979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4166-6097-36ED-BD51-97888AA3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0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5EB0-0D54-C70A-819A-5FFF9DA2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5C0D5-9AC9-2D9A-6E18-071A2F27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5A43-DD82-C20A-DC72-EE6CAD23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48C0-9005-AA02-32BD-138415E5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14DE-0DE3-59D3-56B6-3A31EED7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1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3BEB-6466-FCBD-B822-B0768827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9FC41-AFD4-1BD2-FACC-1B956E99C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29F2-FFE6-DFA8-15AB-B19E0EDF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B04B-7B49-19BF-AB5B-7137B7BD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2594D-C458-F1CD-1575-389F0C83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5F96A-E050-0F41-5538-BBD7C0D6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84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9517-0A6B-28A4-D24D-BDA986A5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6ED54-0ACF-A5A9-8388-6EB16D0A2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69553-7669-C450-800E-E23C15E1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CEB00-BB7E-19C6-D0C7-E9BFFFEDB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B501A-F2F7-4D98-DEFE-B513EB576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1BFA6-BAB6-ACAB-2420-4F014BC1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1D75D-D389-1C9B-9DE6-D5C9B0DB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0F910-AC23-3485-D1D2-8C8C2FF25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50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F5C3-0ED1-4F44-1CCC-17EFE921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6D574-BC29-C94E-BC7E-6A0CEBDE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41D82-18EA-EB30-4120-68FA11CC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FF0162-5CD9-FCAB-0C03-5E807AB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5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F5CB7-C255-78FD-AC11-0E914608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0E626-1D48-2701-03A8-5E606760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E08D5-72DE-A672-4B3F-1EAF6889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9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061F-AAD0-4019-C984-1172E5B3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F1C1-CC32-C999-178C-E47C235B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D96DA-8B8D-5636-BB77-2B74B430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CE9ED-E902-CEEF-5FC0-C6178909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941B3-37F9-1F77-799F-82E857F1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AD397-9CAC-0FA1-90AD-FA46A75A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F867-2F6C-444A-95BB-9EDC9DF7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C2576-883B-86B5-628C-3040A7C5E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3EE4A-45DB-303C-6337-249B046B0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9B994-F9AC-7A34-AF03-6AD5748F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ACFE-33B7-0739-5CA2-B5EE8C7B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4F904-2518-068D-1CB1-EE4EBF4C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D185F-A1D1-6AF5-0A1B-F279BF00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69C91-7681-8D6E-7BB8-97D2602E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9B37-12CB-98B6-DFD6-14AD6DA2A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B956D-9238-433E-B29B-BF04391A65C9}" type="datetimeFigureOut">
              <a:rPr lang="en-GB" smtClean="0"/>
              <a:t>07/06/2023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08B8-AA9B-3CEA-9382-8E6BC45BC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3EF2-7124-8896-34B9-F87576C3B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A1133-7E34-4D97-9F57-DF9CC73182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98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56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002E16-CE92-4F83-8C10-2CC2F4073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Unique Cognizant IP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0BDF11-7BF3-441E-88C6-171ECFD3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37"/>
            <a:r>
              <a:rPr lang="en-US"/>
              <a:t>© 2021 Cognizant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4146C-4AA2-4B29-B47B-759CDF914A2A}"/>
              </a:ext>
            </a:extLst>
          </p:cNvPr>
          <p:cNvSpPr/>
          <p:nvPr/>
        </p:nvSpPr>
        <p:spPr>
          <a:xfrm>
            <a:off x="9311129" y="0"/>
            <a:ext cx="2797743" cy="6641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David to update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35BBF42-2472-47A2-AF08-240277F51B6B}"/>
              </a:ext>
            </a:extLst>
          </p:cNvPr>
          <p:cNvGrpSpPr/>
          <p:nvPr/>
        </p:nvGrpSpPr>
        <p:grpSpPr>
          <a:xfrm>
            <a:off x="3559066" y="1617298"/>
            <a:ext cx="4500640" cy="3919051"/>
            <a:chOff x="2862875" y="1266013"/>
            <a:chExt cx="3418300" cy="2976575"/>
          </a:xfrm>
        </p:grpSpPr>
        <p:sp>
          <p:nvSpPr>
            <p:cNvPr id="76" name="Google Shape;1220;p33">
              <a:extLst>
                <a:ext uri="{FF2B5EF4-FFF2-40B4-BE49-F238E27FC236}">
                  <a16:creationId xmlns:a16="http://schemas.microsoft.com/office/drawing/2014/main" id="{C19E13E9-978B-4C8A-A34E-F1D104115FF6}"/>
                </a:ext>
              </a:extLst>
            </p:cNvPr>
            <p:cNvSpPr/>
            <p:nvPr/>
          </p:nvSpPr>
          <p:spPr>
            <a:xfrm>
              <a:off x="3763275" y="1933638"/>
              <a:ext cx="1617500" cy="1641300"/>
            </a:xfrm>
            <a:custGeom>
              <a:avLst/>
              <a:gdLst/>
              <a:ahLst/>
              <a:cxnLst/>
              <a:rect l="l" t="t" r="r" b="b"/>
              <a:pathLst>
                <a:path w="64700" h="65652" extrusionOk="0">
                  <a:moveTo>
                    <a:pt x="32350" y="9740"/>
                  </a:moveTo>
                  <a:cubicBezTo>
                    <a:pt x="45102" y="9740"/>
                    <a:pt x="55436" y="20075"/>
                    <a:pt x="55436" y="32826"/>
                  </a:cubicBezTo>
                  <a:cubicBezTo>
                    <a:pt x="55436" y="45578"/>
                    <a:pt x="45102" y="55913"/>
                    <a:pt x="32350" y="55913"/>
                  </a:cubicBezTo>
                  <a:cubicBezTo>
                    <a:pt x="19598" y="55913"/>
                    <a:pt x="9264" y="45578"/>
                    <a:pt x="9264" y="32826"/>
                  </a:cubicBezTo>
                  <a:cubicBezTo>
                    <a:pt x="9264" y="20075"/>
                    <a:pt x="19598" y="9740"/>
                    <a:pt x="32350" y="9740"/>
                  </a:cubicBezTo>
                  <a:close/>
                  <a:moveTo>
                    <a:pt x="24516" y="1"/>
                  </a:moveTo>
                  <a:cubicBezTo>
                    <a:pt x="24527" y="1918"/>
                    <a:pt x="24051" y="3870"/>
                    <a:pt x="23015" y="5644"/>
                  </a:cubicBezTo>
                  <a:cubicBezTo>
                    <a:pt x="20947" y="9223"/>
                    <a:pt x="17196" y="11226"/>
                    <a:pt x="13340" y="11226"/>
                  </a:cubicBezTo>
                  <a:cubicBezTo>
                    <a:pt x="11448" y="11226"/>
                    <a:pt x="9531" y="10743"/>
                    <a:pt x="7775" y="9728"/>
                  </a:cubicBezTo>
                  <a:lnTo>
                    <a:pt x="7775" y="9740"/>
                  </a:lnTo>
                  <a:lnTo>
                    <a:pt x="1" y="23194"/>
                  </a:lnTo>
                  <a:lnTo>
                    <a:pt x="1" y="23206"/>
                  </a:lnTo>
                  <a:cubicBezTo>
                    <a:pt x="1667" y="24147"/>
                    <a:pt x="3120" y="25540"/>
                    <a:pt x="4144" y="27326"/>
                  </a:cubicBezTo>
                  <a:cubicBezTo>
                    <a:pt x="7228" y="32660"/>
                    <a:pt x="5406" y="39482"/>
                    <a:pt x="60" y="42554"/>
                  </a:cubicBezTo>
                  <a:lnTo>
                    <a:pt x="72" y="42566"/>
                  </a:lnTo>
                  <a:lnTo>
                    <a:pt x="7835" y="56020"/>
                  </a:lnTo>
                  <a:lnTo>
                    <a:pt x="7847" y="56032"/>
                  </a:lnTo>
                  <a:cubicBezTo>
                    <a:pt x="9502" y="55055"/>
                    <a:pt x="11419" y="54496"/>
                    <a:pt x="13478" y="54496"/>
                  </a:cubicBezTo>
                  <a:cubicBezTo>
                    <a:pt x="19646" y="54496"/>
                    <a:pt x="24635" y="59484"/>
                    <a:pt x="24635" y="65652"/>
                  </a:cubicBezTo>
                  <a:lnTo>
                    <a:pt x="40196" y="65652"/>
                  </a:lnTo>
                  <a:cubicBezTo>
                    <a:pt x="40172" y="63735"/>
                    <a:pt x="40660" y="61782"/>
                    <a:pt x="41684" y="59996"/>
                  </a:cubicBezTo>
                  <a:cubicBezTo>
                    <a:pt x="43753" y="56418"/>
                    <a:pt x="47504" y="54420"/>
                    <a:pt x="51360" y="54420"/>
                  </a:cubicBezTo>
                  <a:cubicBezTo>
                    <a:pt x="53252" y="54420"/>
                    <a:pt x="55169" y="54901"/>
                    <a:pt x="56924" y="55913"/>
                  </a:cubicBezTo>
                  <a:lnTo>
                    <a:pt x="64699" y="42447"/>
                  </a:lnTo>
                  <a:cubicBezTo>
                    <a:pt x="63032" y="41506"/>
                    <a:pt x="61580" y="40113"/>
                    <a:pt x="60556" y="38327"/>
                  </a:cubicBezTo>
                  <a:cubicBezTo>
                    <a:pt x="57472" y="32993"/>
                    <a:pt x="59294" y="26171"/>
                    <a:pt x="64640" y="23087"/>
                  </a:cubicBezTo>
                  <a:lnTo>
                    <a:pt x="64628" y="23087"/>
                  </a:lnTo>
                  <a:lnTo>
                    <a:pt x="56865" y="9621"/>
                  </a:lnTo>
                  <a:lnTo>
                    <a:pt x="56853" y="9621"/>
                  </a:lnTo>
                  <a:cubicBezTo>
                    <a:pt x="55198" y="10597"/>
                    <a:pt x="53281" y="11157"/>
                    <a:pt x="51221" y="11157"/>
                  </a:cubicBezTo>
                  <a:cubicBezTo>
                    <a:pt x="45054" y="11157"/>
                    <a:pt x="40065" y="6156"/>
                    <a:pt x="4006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222;p33">
              <a:extLst>
                <a:ext uri="{FF2B5EF4-FFF2-40B4-BE49-F238E27FC236}">
                  <a16:creationId xmlns:a16="http://schemas.microsoft.com/office/drawing/2014/main" id="{41342C8A-3B54-4CFD-9EF1-1FC5E39E96E2}"/>
                </a:ext>
              </a:extLst>
            </p:cNvPr>
            <p:cNvSpPr/>
            <p:nvPr/>
          </p:nvSpPr>
          <p:spPr>
            <a:xfrm>
              <a:off x="4569625" y="1266013"/>
              <a:ext cx="1141825" cy="1244825"/>
            </a:xfrm>
            <a:custGeom>
              <a:avLst/>
              <a:gdLst/>
              <a:ahLst/>
              <a:cxnLst/>
              <a:rect l="l" t="t" r="r" b="b"/>
              <a:pathLst>
                <a:path w="45673" h="49793" extrusionOk="0">
                  <a:moveTo>
                    <a:pt x="18967" y="0"/>
                  </a:moveTo>
                  <a:cubicBezTo>
                    <a:pt x="11550" y="0"/>
                    <a:pt x="4835" y="3024"/>
                    <a:pt x="1" y="7906"/>
                  </a:cubicBezTo>
                  <a:cubicBezTo>
                    <a:pt x="5037" y="12942"/>
                    <a:pt x="7775" y="19741"/>
                    <a:pt x="7799" y="26706"/>
                  </a:cubicBezTo>
                  <a:lnTo>
                    <a:pt x="7811" y="26706"/>
                  </a:lnTo>
                  <a:cubicBezTo>
                    <a:pt x="7811" y="20538"/>
                    <a:pt x="12800" y="15550"/>
                    <a:pt x="18967" y="15550"/>
                  </a:cubicBezTo>
                  <a:cubicBezTo>
                    <a:pt x="25123" y="15550"/>
                    <a:pt x="30123" y="20538"/>
                    <a:pt x="30123" y="26706"/>
                  </a:cubicBezTo>
                  <a:cubicBezTo>
                    <a:pt x="30123" y="30802"/>
                    <a:pt x="27909" y="34385"/>
                    <a:pt x="24599" y="36326"/>
                  </a:cubicBezTo>
                  <a:lnTo>
                    <a:pt x="24611" y="36326"/>
                  </a:lnTo>
                  <a:lnTo>
                    <a:pt x="32374" y="49792"/>
                  </a:lnTo>
                  <a:cubicBezTo>
                    <a:pt x="38386" y="46292"/>
                    <a:pt x="42911" y="40517"/>
                    <a:pt x="44756" y="33635"/>
                  </a:cubicBezTo>
                  <a:cubicBezTo>
                    <a:pt x="45352" y="31421"/>
                    <a:pt x="45673" y="29099"/>
                    <a:pt x="45673" y="26706"/>
                  </a:cubicBezTo>
                  <a:cubicBezTo>
                    <a:pt x="45673" y="11954"/>
                    <a:pt x="33719" y="0"/>
                    <a:pt x="18967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Google Shape;1227;p33">
              <a:extLst>
                <a:ext uri="{FF2B5EF4-FFF2-40B4-BE49-F238E27FC236}">
                  <a16:creationId xmlns:a16="http://schemas.microsoft.com/office/drawing/2014/main" id="{1958F585-AED3-4252-A794-0C7642D09317}"/>
                </a:ext>
              </a:extLst>
            </p:cNvPr>
            <p:cNvSpPr/>
            <p:nvPr/>
          </p:nvSpPr>
          <p:spPr>
            <a:xfrm>
              <a:off x="5186375" y="2106888"/>
              <a:ext cx="1094800" cy="1313225"/>
            </a:xfrm>
            <a:custGeom>
              <a:avLst/>
              <a:gdLst/>
              <a:ahLst/>
              <a:cxnLst/>
              <a:rect l="l" t="t" r="r" b="b"/>
              <a:pathLst>
                <a:path w="43792" h="52529" extrusionOk="0">
                  <a:moveTo>
                    <a:pt x="20086" y="0"/>
                  </a:moveTo>
                  <a:cubicBezTo>
                    <a:pt x="18241" y="6882"/>
                    <a:pt x="13716" y="12657"/>
                    <a:pt x="7704" y="16157"/>
                  </a:cubicBezTo>
                  <a:lnTo>
                    <a:pt x="7716" y="16157"/>
                  </a:lnTo>
                  <a:cubicBezTo>
                    <a:pt x="9471" y="15146"/>
                    <a:pt x="11388" y="14665"/>
                    <a:pt x="13280" y="14665"/>
                  </a:cubicBezTo>
                  <a:cubicBezTo>
                    <a:pt x="17135" y="14665"/>
                    <a:pt x="20883" y="16663"/>
                    <a:pt x="22944" y="20241"/>
                  </a:cubicBezTo>
                  <a:cubicBezTo>
                    <a:pt x="26027" y="25575"/>
                    <a:pt x="24206" y="32409"/>
                    <a:pt x="18860" y="35481"/>
                  </a:cubicBezTo>
                  <a:cubicBezTo>
                    <a:pt x="17107" y="36498"/>
                    <a:pt x="15192" y="36981"/>
                    <a:pt x="13302" y="36981"/>
                  </a:cubicBezTo>
                  <a:cubicBezTo>
                    <a:pt x="11366" y="36981"/>
                    <a:pt x="9456" y="36475"/>
                    <a:pt x="7775" y="35517"/>
                  </a:cubicBezTo>
                  <a:lnTo>
                    <a:pt x="0" y="48983"/>
                  </a:lnTo>
                  <a:cubicBezTo>
                    <a:pt x="4051" y="51299"/>
                    <a:pt x="8654" y="52528"/>
                    <a:pt x="13323" y="52528"/>
                  </a:cubicBezTo>
                  <a:cubicBezTo>
                    <a:pt x="15612" y="52528"/>
                    <a:pt x="17918" y="52233"/>
                    <a:pt x="20182" y="51626"/>
                  </a:cubicBezTo>
                  <a:cubicBezTo>
                    <a:pt x="22396" y="51030"/>
                    <a:pt x="24563" y="50149"/>
                    <a:pt x="26647" y="48947"/>
                  </a:cubicBezTo>
                  <a:cubicBezTo>
                    <a:pt x="39410" y="41577"/>
                    <a:pt x="43792" y="25241"/>
                    <a:pt x="36422" y="12466"/>
                  </a:cubicBezTo>
                  <a:cubicBezTo>
                    <a:pt x="32707" y="6049"/>
                    <a:pt x="26730" y="1751"/>
                    <a:pt x="200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232;p33">
              <a:extLst>
                <a:ext uri="{FF2B5EF4-FFF2-40B4-BE49-F238E27FC236}">
                  <a16:creationId xmlns:a16="http://schemas.microsoft.com/office/drawing/2014/main" id="{D81AB1DF-FE99-4D56-A6C2-D1E8627867A2}"/>
                </a:ext>
              </a:extLst>
            </p:cNvPr>
            <p:cNvSpPr/>
            <p:nvPr/>
          </p:nvSpPr>
          <p:spPr>
            <a:xfrm>
              <a:off x="2862875" y="2088438"/>
              <a:ext cx="1094800" cy="1313275"/>
            </a:xfrm>
            <a:custGeom>
              <a:avLst/>
              <a:gdLst/>
              <a:ahLst/>
              <a:cxnLst/>
              <a:rect l="l" t="t" r="r" b="b"/>
              <a:pathLst>
                <a:path w="43792" h="52531" extrusionOk="0">
                  <a:moveTo>
                    <a:pt x="30484" y="0"/>
                  </a:moveTo>
                  <a:cubicBezTo>
                    <a:pt x="28190" y="0"/>
                    <a:pt x="25879" y="297"/>
                    <a:pt x="23610" y="905"/>
                  </a:cubicBezTo>
                  <a:cubicBezTo>
                    <a:pt x="21396" y="1500"/>
                    <a:pt x="19229" y="2381"/>
                    <a:pt x="17157" y="3584"/>
                  </a:cubicBezTo>
                  <a:cubicBezTo>
                    <a:pt x="4382" y="10954"/>
                    <a:pt x="0" y="27289"/>
                    <a:pt x="7370" y="40053"/>
                  </a:cubicBezTo>
                  <a:cubicBezTo>
                    <a:pt x="11085" y="46482"/>
                    <a:pt x="17062" y="50780"/>
                    <a:pt x="23706" y="52530"/>
                  </a:cubicBezTo>
                  <a:cubicBezTo>
                    <a:pt x="25551" y="45649"/>
                    <a:pt x="30075" y="39874"/>
                    <a:pt x="36088" y="36374"/>
                  </a:cubicBezTo>
                  <a:lnTo>
                    <a:pt x="36076" y="36362"/>
                  </a:lnTo>
                  <a:cubicBezTo>
                    <a:pt x="34318" y="37378"/>
                    <a:pt x="32398" y="37862"/>
                    <a:pt x="30504" y="37862"/>
                  </a:cubicBezTo>
                  <a:cubicBezTo>
                    <a:pt x="26652" y="37862"/>
                    <a:pt x="22907" y="35862"/>
                    <a:pt x="20848" y="32278"/>
                  </a:cubicBezTo>
                  <a:cubicBezTo>
                    <a:pt x="17764" y="26944"/>
                    <a:pt x="19586" y="20122"/>
                    <a:pt x="24932" y="17050"/>
                  </a:cubicBezTo>
                  <a:cubicBezTo>
                    <a:pt x="26685" y="16032"/>
                    <a:pt x="28600" y="15549"/>
                    <a:pt x="30490" y="15549"/>
                  </a:cubicBezTo>
                  <a:cubicBezTo>
                    <a:pt x="32426" y="15549"/>
                    <a:pt x="34336" y="16056"/>
                    <a:pt x="36017" y="17014"/>
                  </a:cubicBezTo>
                  <a:lnTo>
                    <a:pt x="36017" y="17002"/>
                  </a:lnTo>
                  <a:lnTo>
                    <a:pt x="43791" y="3548"/>
                  </a:lnTo>
                  <a:cubicBezTo>
                    <a:pt x="39745" y="1226"/>
                    <a:pt x="35148" y="0"/>
                    <a:pt x="3048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Google Shape;1235;p33">
              <a:extLst>
                <a:ext uri="{FF2B5EF4-FFF2-40B4-BE49-F238E27FC236}">
                  <a16:creationId xmlns:a16="http://schemas.microsoft.com/office/drawing/2014/main" id="{FEADF06D-554A-4974-8F8E-E54E6E190B87}"/>
                </a:ext>
              </a:extLst>
            </p:cNvPr>
            <p:cNvSpPr txBox="1"/>
            <p:nvPr/>
          </p:nvSpPr>
          <p:spPr>
            <a:xfrm>
              <a:off x="3375626" y="2546488"/>
              <a:ext cx="4926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434343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Google Shape;1237;p33">
              <a:extLst>
                <a:ext uri="{FF2B5EF4-FFF2-40B4-BE49-F238E27FC236}">
                  <a16:creationId xmlns:a16="http://schemas.microsoft.com/office/drawing/2014/main" id="{90BD8CB1-09B3-417B-AE62-60FE662ED225}"/>
                </a:ext>
              </a:extLst>
            </p:cNvPr>
            <p:cNvSpPr/>
            <p:nvPr/>
          </p:nvSpPr>
          <p:spPr>
            <a:xfrm>
              <a:off x="3407875" y="1267638"/>
              <a:ext cx="1356750" cy="909525"/>
            </a:xfrm>
            <a:custGeom>
              <a:avLst/>
              <a:gdLst/>
              <a:ahLst/>
              <a:cxnLst/>
              <a:rect l="l" t="t" r="r" b="b"/>
              <a:pathLst>
                <a:path w="54270" h="36381" extrusionOk="0">
                  <a:moveTo>
                    <a:pt x="27601" y="0"/>
                  </a:moveTo>
                  <a:cubicBezTo>
                    <a:pt x="18371" y="0"/>
                    <a:pt x="9394" y="4791"/>
                    <a:pt x="4442" y="13354"/>
                  </a:cubicBezTo>
                  <a:cubicBezTo>
                    <a:pt x="739" y="19783"/>
                    <a:pt x="1" y="27105"/>
                    <a:pt x="1810" y="33737"/>
                  </a:cubicBezTo>
                  <a:cubicBezTo>
                    <a:pt x="4079" y="33129"/>
                    <a:pt x="6390" y="32832"/>
                    <a:pt x="8684" y="32832"/>
                  </a:cubicBezTo>
                  <a:cubicBezTo>
                    <a:pt x="13348" y="32832"/>
                    <a:pt x="17945" y="34058"/>
                    <a:pt x="21991" y="36380"/>
                  </a:cubicBezTo>
                  <a:lnTo>
                    <a:pt x="21991" y="36368"/>
                  </a:lnTo>
                  <a:cubicBezTo>
                    <a:pt x="16657" y="33296"/>
                    <a:pt x="14836" y="26474"/>
                    <a:pt x="17908" y="21128"/>
                  </a:cubicBezTo>
                  <a:cubicBezTo>
                    <a:pt x="19974" y="17553"/>
                    <a:pt x="23721" y="15556"/>
                    <a:pt x="27573" y="15556"/>
                  </a:cubicBezTo>
                  <a:cubicBezTo>
                    <a:pt x="29468" y="15556"/>
                    <a:pt x="31389" y="16039"/>
                    <a:pt x="33148" y="17056"/>
                  </a:cubicBezTo>
                  <a:cubicBezTo>
                    <a:pt x="36708" y="19104"/>
                    <a:pt x="38696" y="22807"/>
                    <a:pt x="38732" y="26641"/>
                  </a:cubicBezTo>
                  <a:lnTo>
                    <a:pt x="54269" y="26641"/>
                  </a:lnTo>
                  <a:cubicBezTo>
                    <a:pt x="54245" y="19676"/>
                    <a:pt x="51507" y="12877"/>
                    <a:pt x="46471" y="7841"/>
                  </a:cubicBezTo>
                  <a:cubicBezTo>
                    <a:pt x="44851" y="6222"/>
                    <a:pt x="43006" y="4781"/>
                    <a:pt x="40922" y="3579"/>
                  </a:cubicBezTo>
                  <a:cubicBezTo>
                    <a:pt x="36718" y="1153"/>
                    <a:pt x="32129" y="0"/>
                    <a:pt x="27601" y="0"/>
                  </a:cubicBezTo>
                  <a:close/>
                </a:path>
              </a:pathLst>
            </a:custGeom>
            <a:solidFill>
              <a:srgbClr val="0033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Google Shape;1240;p33">
              <a:extLst>
                <a:ext uri="{FF2B5EF4-FFF2-40B4-BE49-F238E27FC236}">
                  <a16:creationId xmlns:a16="http://schemas.microsoft.com/office/drawing/2014/main" id="{5E72DD33-9178-4962-9D8C-8DF76E94E88D}"/>
                </a:ext>
              </a:extLst>
            </p:cNvPr>
            <p:cNvSpPr txBox="1"/>
            <p:nvPr/>
          </p:nvSpPr>
          <p:spPr>
            <a:xfrm>
              <a:off x="3839951" y="1723925"/>
              <a:ext cx="4926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434343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Google Shape;1242;p33">
              <a:extLst>
                <a:ext uri="{FF2B5EF4-FFF2-40B4-BE49-F238E27FC236}">
                  <a16:creationId xmlns:a16="http://schemas.microsoft.com/office/drawing/2014/main" id="{6251A838-BBBA-40AE-9472-DDAD7A99D6BF}"/>
                </a:ext>
              </a:extLst>
            </p:cNvPr>
            <p:cNvSpPr/>
            <p:nvPr/>
          </p:nvSpPr>
          <p:spPr>
            <a:xfrm>
              <a:off x="4379425" y="3331438"/>
              <a:ext cx="1356750" cy="909425"/>
            </a:xfrm>
            <a:custGeom>
              <a:avLst/>
              <a:gdLst/>
              <a:ahLst/>
              <a:cxnLst/>
              <a:rect l="l" t="t" r="r" b="b"/>
              <a:pathLst>
                <a:path w="54270" h="36377" extrusionOk="0">
                  <a:moveTo>
                    <a:pt x="32278" y="1"/>
                  </a:moveTo>
                  <a:lnTo>
                    <a:pt x="32278" y="1"/>
                  </a:lnTo>
                  <a:cubicBezTo>
                    <a:pt x="37612" y="3084"/>
                    <a:pt x="39434" y="9906"/>
                    <a:pt x="36362" y="15240"/>
                  </a:cubicBezTo>
                  <a:cubicBezTo>
                    <a:pt x="34294" y="18819"/>
                    <a:pt x="30543" y="20822"/>
                    <a:pt x="26687" y="20822"/>
                  </a:cubicBezTo>
                  <a:cubicBezTo>
                    <a:pt x="24795" y="20822"/>
                    <a:pt x="22878" y="20339"/>
                    <a:pt x="21122" y="19324"/>
                  </a:cubicBezTo>
                  <a:cubicBezTo>
                    <a:pt x="17562" y="17276"/>
                    <a:pt x="15574" y="13562"/>
                    <a:pt x="15550" y="9740"/>
                  </a:cubicBezTo>
                  <a:lnTo>
                    <a:pt x="1" y="9740"/>
                  </a:lnTo>
                  <a:cubicBezTo>
                    <a:pt x="24" y="16693"/>
                    <a:pt x="2763" y="23503"/>
                    <a:pt x="7799" y="28540"/>
                  </a:cubicBezTo>
                  <a:cubicBezTo>
                    <a:pt x="9418" y="30159"/>
                    <a:pt x="11264" y="31600"/>
                    <a:pt x="13347" y="32790"/>
                  </a:cubicBezTo>
                  <a:cubicBezTo>
                    <a:pt x="17554" y="35221"/>
                    <a:pt x="22146" y="36376"/>
                    <a:pt x="26676" y="36376"/>
                  </a:cubicBezTo>
                  <a:cubicBezTo>
                    <a:pt x="35904" y="36376"/>
                    <a:pt x="44877" y="31584"/>
                    <a:pt x="49828" y="23015"/>
                  </a:cubicBezTo>
                  <a:cubicBezTo>
                    <a:pt x="53531" y="16598"/>
                    <a:pt x="54269" y="9275"/>
                    <a:pt x="52460" y="2644"/>
                  </a:cubicBezTo>
                  <a:lnTo>
                    <a:pt x="52459" y="2644"/>
                  </a:lnTo>
                  <a:cubicBezTo>
                    <a:pt x="50196" y="3251"/>
                    <a:pt x="47890" y="3546"/>
                    <a:pt x="45601" y="3546"/>
                  </a:cubicBezTo>
                  <a:cubicBezTo>
                    <a:pt x="40932" y="3546"/>
                    <a:pt x="36329" y="2317"/>
                    <a:pt x="32278" y="1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Google Shape;1247;p33">
              <a:extLst>
                <a:ext uri="{FF2B5EF4-FFF2-40B4-BE49-F238E27FC236}">
                  <a16:creationId xmlns:a16="http://schemas.microsoft.com/office/drawing/2014/main" id="{09631D7E-E694-44AE-9F90-467989D88EE5}"/>
                </a:ext>
              </a:extLst>
            </p:cNvPr>
            <p:cNvSpPr/>
            <p:nvPr/>
          </p:nvSpPr>
          <p:spPr>
            <a:xfrm>
              <a:off x="3432575" y="2997763"/>
              <a:ext cx="1141850" cy="1244825"/>
            </a:xfrm>
            <a:custGeom>
              <a:avLst/>
              <a:gdLst/>
              <a:ahLst/>
              <a:cxnLst/>
              <a:rect l="l" t="t" r="r" b="b"/>
              <a:pathLst>
                <a:path w="45674" h="49793" extrusionOk="0">
                  <a:moveTo>
                    <a:pt x="13300" y="1"/>
                  </a:moveTo>
                  <a:cubicBezTo>
                    <a:pt x="7287" y="3501"/>
                    <a:pt x="2763" y="9276"/>
                    <a:pt x="918" y="16157"/>
                  </a:cubicBezTo>
                  <a:cubicBezTo>
                    <a:pt x="322" y="18360"/>
                    <a:pt x="1" y="20694"/>
                    <a:pt x="1" y="23087"/>
                  </a:cubicBezTo>
                  <a:cubicBezTo>
                    <a:pt x="1" y="37839"/>
                    <a:pt x="11955" y="49792"/>
                    <a:pt x="26706" y="49792"/>
                  </a:cubicBezTo>
                  <a:cubicBezTo>
                    <a:pt x="34124" y="49792"/>
                    <a:pt x="40839" y="46768"/>
                    <a:pt x="45673" y="41887"/>
                  </a:cubicBezTo>
                  <a:cubicBezTo>
                    <a:pt x="40637" y="36850"/>
                    <a:pt x="37898" y="30040"/>
                    <a:pt x="37875" y="23087"/>
                  </a:cubicBezTo>
                  <a:lnTo>
                    <a:pt x="37863" y="23087"/>
                  </a:lnTo>
                  <a:cubicBezTo>
                    <a:pt x="37863" y="29242"/>
                    <a:pt x="32874" y="34243"/>
                    <a:pt x="26706" y="34243"/>
                  </a:cubicBezTo>
                  <a:cubicBezTo>
                    <a:pt x="20551" y="34243"/>
                    <a:pt x="15550" y="29242"/>
                    <a:pt x="15550" y="23087"/>
                  </a:cubicBezTo>
                  <a:cubicBezTo>
                    <a:pt x="15550" y="18979"/>
                    <a:pt x="17777" y="15395"/>
                    <a:pt x="21075" y="13467"/>
                  </a:cubicBezTo>
                  <a:lnTo>
                    <a:pt x="21063" y="13455"/>
                  </a:lnTo>
                  <a:lnTo>
                    <a:pt x="13300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Google Shape;1250;p33">
              <a:extLst>
                <a:ext uri="{FF2B5EF4-FFF2-40B4-BE49-F238E27FC236}">
                  <a16:creationId xmlns:a16="http://schemas.microsoft.com/office/drawing/2014/main" id="{E4E63CA1-81C1-40BC-8B28-2ECEC68C22F5}"/>
                </a:ext>
              </a:extLst>
            </p:cNvPr>
            <p:cNvSpPr txBox="1"/>
            <p:nvPr/>
          </p:nvSpPr>
          <p:spPr>
            <a:xfrm>
              <a:off x="3839951" y="3369075"/>
              <a:ext cx="492600" cy="3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2400" kern="0">
                <a:solidFill>
                  <a:srgbClr val="434343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8B0F6002-7ADC-4707-AFD9-D74AF0A150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15" y="2285466"/>
            <a:ext cx="533958" cy="38177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F05D793-2D43-4282-9996-06E783B5F1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34" y="4452274"/>
            <a:ext cx="410054" cy="41005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3529E58-7690-4EE8-BA78-3DEDC9B749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404" y="3366969"/>
            <a:ext cx="355320" cy="4093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C2157D63-69F3-4924-9FCF-0D8B8077E0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12" y="2254323"/>
            <a:ext cx="429937" cy="49525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631B5E8-2C9F-4BD3-B7C1-218E233979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131" y="3202126"/>
            <a:ext cx="629472" cy="72510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AD9EF0A-2994-4CB5-9C67-72571290337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70" y="4440805"/>
            <a:ext cx="444602" cy="44460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9ECBAB7-F26A-4922-8ED1-E07FC2B34E93}"/>
              </a:ext>
            </a:extLst>
          </p:cNvPr>
          <p:cNvSpPr txBox="1"/>
          <p:nvPr/>
        </p:nvSpPr>
        <p:spPr>
          <a:xfrm>
            <a:off x="2286903" y="645842"/>
            <a:ext cx="154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609433">
              <a:defRPr/>
            </a:pPr>
            <a:r>
              <a:rPr lang="en-US" b="1">
                <a:solidFill>
                  <a:srgbClr val="0033A0"/>
                </a:solidFill>
              </a:rPr>
              <a:t>CLOUDFRAME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B46C71-7915-4A52-9334-52396B359A44}"/>
              </a:ext>
            </a:extLst>
          </p:cNvPr>
          <p:cNvSpPr txBox="1"/>
          <p:nvPr/>
        </p:nvSpPr>
        <p:spPr>
          <a:xfrm>
            <a:off x="361076" y="983960"/>
            <a:ext cx="38730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33">
              <a:defRPr/>
            </a:pPr>
            <a:r>
              <a:rPr lang="en-US" sz="1400" b="1"/>
              <a:t>Business Case </a:t>
            </a:r>
            <a:r>
              <a:rPr lang="en-US" sz="1400"/>
              <a:t>with detailed analysis</a:t>
            </a:r>
          </a:p>
          <a:p>
            <a:pPr defTabSz="609433">
              <a:defRPr/>
            </a:pPr>
            <a:r>
              <a:rPr lang="en-US" sz="1400" b="1"/>
              <a:t>TCO analysis </a:t>
            </a:r>
            <a:r>
              <a:rPr lang="en-US" sz="1400"/>
              <a:t>across multiple landing zones</a:t>
            </a:r>
          </a:p>
          <a:p>
            <a:pPr defTabSz="609433">
              <a:defRPr/>
            </a:pPr>
            <a:r>
              <a:rPr lang="en-US" sz="1400"/>
              <a:t>Cashflow Analysis </a:t>
            </a:r>
          </a:p>
          <a:p>
            <a:pPr defTabSz="609433">
              <a:defRPr/>
            </a:pPr>
            <a:r>
              <a:rPr lang="en-US" sz="1400" b="1"/>
              <a:t>Landing Zone </a:t>
            </a:r>
            <a:r>
              <a:rPr lang="en-US" sz="1400"/>
              <a:t>selection criteria</a:t>
            </a:r>
          </a:p>
          <a:p>
            <a:pPr defTabSz="609433">
              <a:defRPr/>
            </a:pPr>
            <a:r>
              <a:rPr lang="en-US" sz="1400"/>
              <a:t>Flexible </a:t>
            </a:r>
            <a:r>
              <a:rPr lang="en-US" sz="1400" b="1"/>
              <a:t>Service Catalog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23C6EB8-7184-483C-B201-529797ED7713}"/>
              </a:ext>
            </a:extLst>
          </p:cNvPr>
          <p:cNvSpPr txBox="1"/>
          <p:nvPr/>
        </p:nvSpPr>
        <p:spPr>
          <a:xfrm>
            <a:off x="2745041" y="4674728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609433">
              <a:defRPr/>
            </a:pPr>
            <a:r>
              <a:rPr lang="en-US" b="1">
                <a:solidFill>
                  <a:srgbClr val="C00000"/>
                </a:solidFill>
              </a:rPr>
              <a:t>ARCTERN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48937E-FC57-4AF1-B131-DCE7EDF3DE37}"/>
              </a:ext>
            </a:extLst>
          </p:cNvPr>
          <p:cNvSpPr txBox="1"/>
          <p:nvPr/>
        </p:nvSpPr>
        <p:spPr>
          <a:xfrm>
            <a:off x="401813" y="5005382"/>
            <a:ext cx="35747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33">
              <a:defRPr/>
            </a:pPr>
            <a:r>
              <a:rPr lang="en-US" sz="1400"/>
              <a:t>Cognizant's in-house migration management tool aligned to migration methodologies with automated workflows and comprehensive, near real-time governance for large migration projects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10F212-817B-4061-9326-9D72A901140C}"/>
              </a:ext>
            </a:extLst>
          </p:cNvPr>
          <p:cNvSpPr txBox="1"/>
          <p:nvPr/>
        </p:nvSpPr>
        <p:spPr>
          <a:xfrm>
            <a:off x="2736086" y="2373833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609433"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APPLENS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B2A7D4-6130-4553-9699-BF5B902371A1}"/>
              </a:ext>
            </a:extLst>
          </p:cNvPr>
          <p:cNvSpPr txBox="1"/>
          <p:nvPr/>
        </p:nvSpPr>
        <p:spPr>
          <a:xfrm>
            <a:off x="371657" y="2702940"/>
            <a:ext cx="32158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33">
              <a:defRPr/>
            </a:pPr>
            <a:r>
              <a:rPr lang="en-US" sz="1400" b="1"/>
              <a:t>Application Assessment </a:t>
            </a:r>
            <a:r>
              <a:rPr lang="en-US" sz="1400"/>
              <a:t>Framework for </a:t>
            </a:r>
            <a:r>
              <a:rPr lang="en-US" sz="1400" b="1"/>
              <a:t>Cloud Maturity </a:t>
            </a:r>
            <a:r>
              <a:rPr lang="en-US" sz="1400"/>
              <a:t>of applications</a:t>
            </a:r>
          </a:p>
          <a:p>
            <a:pPr defTabSz="609433">
              <a:defRPr/>
            </a:pPr>
            <a:r>
              <a:rPr lang="en-US" sz="1400"/>
              <a:t>Remove ambiguity on cloud selection criteria</a:t>
            </a:r>
          </a:p>
          <a:p>
            <a:pPr defTabSz="609433">
              <a:defRPr/>
            </a:pPr>
            <a:r>
              <a:rPr lang="en-US" sz="1400"/>
              <a:t>Recommend Cloud Deployment Model, service </a:t>
            </a:r>
          </a:p>
          <a:p>
            <a:pPr defTabSz="609433">
              <a:defRPr/>
            </a:pPr>
            <a:r>
              <a:rPr lang="en-US" sz="1400"/>
              <a:t>model and migration approach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A3756F1-A202-4C8D-9838-62ADF9662BC8}"/>
              </a:ext>
            </a:extLst>
          </p:cNvPr>
          <p:cNvCxnSpPr>
            <a:cxnSpLocks/>
          </p:cNvCxnSpPr>
          <p:nvPr/>
        </p:nvCxnSpPr>
        <p:spPr>
          <a:xfrm>
            <a:off x="547367" y="831534"/>
            <a:ext cx="1660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F22D20D-F97F-4D7D-94B6-80267CC3BF4F}"/>
              </a:ext>
            </a:extLst>
          </p:cNvPr>
          <p:cNvCxnSpPr>
            <a:cxnSpLocks/>
          </p:cNvCxnSpPr>
          <p:nvPr/>
        </p:nvCxnSpPr>
        <p:spPr>
          <a:xfrm>
            <a:off x="608106" y="2558499"/>
            <a:ext cx="20780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AFA21CE-616F-41B9-8208-609DEDF04498}"/>
              </a:ext>
            </a:extLst>
          </p:cNvPr>
          <p:cNvCxnSpPr>
            <a:cxnSpLocks/>
          </p:cNvCxnSpPr>
          <p:nvPr/>
        </p:nvCxnSpPr>
        <p:spPr>
          <a:xfrm>
            <a:off x="738133" y="4866079"/>
            <a:ext cx="20780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7ED0BB9-A9A6-4534-9A8E-30AA8C1EEC71}"/>
              </a:ext>
            </a:extLst>
          </p:cNvPr>
          <p:cNvSpPr txBox="1"/>
          <p:nvPr/>
        </p:nvSpPr>
        <p:spPr>
          <a:xfrm>
            <a:off x="7983578" y="1132821"/>
            <a:ext cx="38730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33">
              <a:defRPr/>
            </a:pPr>
            <a:r>
              <a:rPr lang="en-US" sz="1400"/>
              <a:t>Hybrid Cloud can be hosted at Customer or Cognizant datacenters across geographies. </a:t>
            </a:r>
          </a:p>
          <a:p>
            <a:pPr defTabSz="609433">
              <a:defRPr/>
            </a:pPr>
            <a:r>
              <a:rPr lang="en-US" sz="1400"/>
              <a:t>Cognizant has strong COLO partners (e.g. Equinix, Interxion) to offer an end to end hosted hybrid cloud offering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7006A95-CC76-4247-BBEA-E73CCD5CD9E0}"/>
              </a:ext>
            </a:extLst>
          </p:cNvPr>
          <p:cNvSpPr txBox="1"/>
          <p:nvPr/>
        </p:nvSpPr>
        <p:spPr>
          <a:xfrm>
            <a:off x="8024314" y="4657301"/>
            <a:ext cx="38999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33">
              <a:defRPr/>
            </a:pPr>
            <a:r>
              <a:rPr lang="en-US" sz="1400"/>
              <a:t>33 Prebuilt automation routines across clouds</a:t>
            </a:r>
          </a:p>
          <a:p>
            <a:pPr defTabSz="609433">
              <a:defRPr/>
            </a:pPr>
            <a:r>
              <a:rPr lang="en-US" sz="1400"/>
              <a:t>Virtual agents for action execution on chat platforms</a:t>
            </a:r>
          </a:p>
          <a:p>
            <a:pPr defTabSz="609433">
              <a:defRPr/>
            </a:pPr>
            <a:r>
              <a:rPr lang="en-US" sz="1400"/>
              <a:t>Anomaly detection and outage prediction </a:t>
            </a:r>
          </a:p>
          <a:p>
            <a:pPr defTabSz="609433">
              <a:defRPr/>
            </a:pPr>
            <a:r>
              <a:rPr lang="en-US" sz="1400"/>
              <a:t>ML capabilities to perform remedial actions</a:t>
            </a:r>
          </a:p>
          <a:p>
            <a:pPr defTabSz="609433">
              <a:defRPr/>
            </a:pPr>
            <a:r>
              <a:rPr lang="en-US" sz="1400"/>
              <a:t>AIOPs capability based on dynamic </a:t>
            </a:r>
          </a:p>
          <a:p>
            <a:pPr defTabSz="609433">
              <a:defRPr/>
            </a:pPr>
            <a:r>
              <a:rPr lang="en-US" sz="1400"/>
              <a:t>dependency learning, NLP and ML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A79B60C-065F-4921-98E6-1BF244026C5D}"/>
              </a:ext>
            </a:extLst>
          </p:cNvPr>
          <p:cNvSpPr txBox="1"/>
          <p:nvPr/>
        </p:nvSpPr>
        <p:spPr>
          <a:xfrm>
            <a:off x="7994158" y="2851801"/>
            <a:ext cx="38999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33">
              <a:defRPr/>
            </a:pPr>
            <a:r>
              <a:rPr lang="en-US" sz="1400"/>
              <a:t>Enterprise SM for integrated App/Infra operations </a:t>
            </a:r>
          </a:p>
          <a:p>
            <a:pPr defTabSz="609433">
              <a:defRPr/>
            </a:pPr>
            <a:r>
              <a:rPr lang="en-US" sz="1400"/>
              <a:t>Service Governance and Orchestration in multi provider environment</a:t>
            </a:r>
          </a:p>
          <a:p>
            <a:pPr defTabSz="609433">
              <a:defRPr/>
            </a:pPr>
            <a:r>
              <a:rPr lang="en-US" sz="1400"/>
              <a:t>Performance tracking, reporting and CSI in a multi tower/supplier scenario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0FFD8F3-0B00-434A-8863-0A3F8C40EA9B}"/>
              </a:ext>
            </a:extLst>
          </p:cNvPr>
          <p:cNvSpPr txBox="1"/>
          <p:nvPr/>
        </p:nvSpPr>
        <p:spPr>
          <a:xfrm>
            <a:off x="7975946" y="773437"/>
            <a:ext cx="250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33">
              <a:defRPr/>
            </a:pPr>
            <a:r>
              <a:rPr lang="en-US" b="1">
                <a:solidFill>
                  <a:srgbClr val="0070C0"/>
                </a:solidFill>
              </a:rPr>
              <a:t>GEOGRAPHY COVERAGE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36D3479-C972-4B77-95B8-7CF7BF7FF6CC}"/>
              </a:ext>
            </a:extLst>
          </p:cNvPr>
          <p:cNvSpPr txBox="1"/>
          <p:nvPr/>
        </p:nvSpPr>
        <p:spPr>
          <a:xfrm>
            <a:off x="8024315" y="4326647"/>
            <a:ext cx="137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609433">
              <a:defRPr/>
            </a:pPr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HIVECENTER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B9608A9-9618-4F25-9E82-FE2D29500F77}"/>
              </a:ext>
            </a:extLst>
          </p:cNvPr>
          <p:cNvSpPr txBox="1"/>
          <p:nvPr/>
        </p:nvSpPr>
        <p:spPr>
          <a:xfrm>
            <a:off x="7975946" y="2522694"/>
            <a:ext cx="408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433">
              <a:defRPr/>
            </a:pPr>
            <a:r>
              <a:rPr lang="en-US" sz="1800" b="1">
                <a:solidFill>
                  <a:schemeClr val="accent5"/>
                </a:solidFill>
              </a:rPr>
              <a:t>DELIVERY INTEGRATION &amp; LIASON (DIAL)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A5FBACD-1FA2-47C7-BF54-3960F13940E1}"/>
              </a:ext>
            </a:extLst>
          </p:cNvPr>
          <p:cNvCxnSpPr>
            <a:cxnSpLocks/>
          </p:cNvCxnSpPr>
          <p:nvPr/>
        </p:nvCxnSpPr>
        <p:spPr>
          <a:xfrm>
            <a:off x="10581328" y="958103"/>
            <a:ext cx="113367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54B4DB5-B7CE-4F67-906F-F7DB4B75D196}"/>
              </a:ext>
            </a:extLst>
          </p:cNvPr>
          <p:cNvCxnSpPr>
            <a:cxnSpLocks/>
          </p:cNvCxnSpPr>
          <p:nvPr/>
        </p:nvCxnSpPr>
        <p:spPr>
          <a:xfrm>
            <a:off x="9403026" y="4491221"/>
            <a:ext cx="21777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Slide Number Placeholder 119">
            <a:extLst>
              <a:ext uri="{FF2B5EF4-FFF2-40B4-BE49-F238E27FC236}">
                <a16:creationId xmlns:a16="http://schemas.microsoft.com/office/drawing/2014/main" id="{A2893385-F748-4502-8316-FEEAEC38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37"/>
            <a:fld id="{2EFEF571-C9B4-4D92-A7F7-315B894862A8}" type="slidenum">
              <a:rPr lang="en-US" smtClean="0"/>
              <a:pPr defTabSz="609537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2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41111"/>
            <a:ext cx="11176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marL="101597" defTabSz="609585">
              <a:lnSpc>
                <a:spcPct val="97000"/>
              </a:lnSpc>
            </a:pPr>
            <a:endParaRPr sz="3200" b="1">
              <a:solidFill>
                <a:srgbClr val="0033B4"/>
              </a:solidFill>
              <a:latin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BD5F253-9BCF-4741-B957-6240EC1D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key clients for Cloud operations support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9A4AB-0D7F-724A-BB1D-F5F2188D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srgbClr val="0033A0"/>
                </a:solidFill>
              </a:rPr>
              <a:t>© 2020 Cognizant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20D1AA-883F-134E-B0CA-ACD04423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33A0"/>
                </a:solidFill>
              </a:rPr>
              <a:pPr defTabSz="609585"/>
              <a:t>3</a:t>
            </a:fld>
            <a:endParaRPr lang="en-US">
              <a:solidFill>
                <a:srgbClr val="0033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4539" y="975360"/>
          <a:ext cx="11529461" cy="51417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8501">
                  <a:extLst>
                    <a:ext uri="{9D8B030D-6E8A-4147-A177-3AD203B41FA5}">
                      <a16:colId xmlns:a16="http://schemas.microsoft.com/office/drawing/2014/main" val="2445770404"/>
                    </a:ext>
                  </a:extLst>
                </a:gridCol>
                <a:gridCol w="2643426">
                  <a:extLst>
                    <a:ext uri="{9D8B030D-6E8A-4147-A177-3AD203B41FA5}">
                      <a16:colId xmlns:a16="http://schemas.microsoft.com/office/drawing/2014/main" val="712184871"/>
                    </a:ext>
                  </a:extLst>
                </a:gridCol>
                <a:gridCol w="7207534">
                  <a:extLst>
                    <a:ext uri="{9D8B030D-6E8A-4147-A177-3AD203B41FA5}">
                      <a16:colId xmlns:a16="http://schemas.microsoft.com/office/drawing/2014/main" val="3960261914"/>
                    </a:ext>
                  </a:extLst>
                </a:gridCol>
              </a:tblGrid>
              <a:tr h="216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bg2"/>
                          </a:solidFill>
                          <a:effectLst/>
                        </a:rPr>
                        <a:t>Industry</a:t>
                      </a:r>
                      <a:r>
                        <a:rPr lang="en-US" sz="1100" u="none" strike="noStrike" baseline="0">
                          <a:solidFill>
                            <a:schemeClr val="bg2"/>
                          </a:solidFill>
                          <a:effectLst/>
                        </a:rPr>
                        <a:t> Vertical</a:t>
                      </a:r>
                      <a:endParaRPr lang="en-US" sz="1100" b="1" i="0" u="none" strike="noStrike">
                        <a:solidFill>
                          <a:schemeClr val="bg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bg2"/>
                          </a:solidFill>
                          <a:effectLst/>
                        </a:rPr>
                        <a:t>Client Name</a:t>
                      </a:r>
                      <a:endParaRPr lang="en-US" sz="1100" b="1" i="0" u="none" strike="noStrike">
                        <a:solidFill>
                          <a:schemeClr val="bg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bg2"/>
                          </a:solidFill>
                          <a:effectLst/>
                        </a:rPr>
                        <a:t>Service Type </a:t>
                      </a:r>
                    </a:p>
                  </a:txBody>
                  <a:tcPr marT="12700" marB="0" anchor="ctr"/>
                </a:tc>
                <a:extLst>
                  <a:ext uri="{0D108BD9-81ED-4DB2-BD59-A6C34878D82A}">
                    <a16:rowId xmlns:a16="http://schemas.microsoft.com/office/drawing/2014/main" val="1154091375"/>
                  </a:ext>
                </a:extLst>
              </a:tr>
              <a:tr h="39717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Insurance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One of the world's leading providers of reinsurance and insurance.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Migrate &amp; Operate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Transformation based on cloud leveraging Infrastructure AC &amp; Devops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1216939352"/>
                  </a:ext>
                </a:extLst>
              </a:tr>
              <a:tr h="397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leading Insurance Company 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Containerize -  migrate</a:t>
                      </a:r>
                      <a:r>
                        <a:rPr lang="en-US" sz="1100" b="1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– Automate </a:t>
                      </a:r>
                      <a:r>
                        <a:rPr lang="en-US" sz="110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– Containerized Application server resulting in reduced costs, higher agility and faster releases</a:t>
                      </a:r>
                      <a:endParaRPr lang="en-US" sz="11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1869654198"/>
                  </a:ext>
                </a:extLst>
              </a:tr>
              <a:tr h="331390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Banking and Financial Services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US based Banking Major 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Assess- Migrate – Operate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– End to End (As</a:t>
                      </a:r>
                      <a:r>
                        <a:rPr lang="en-US" sz="110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3 different projects )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2627691078"/>
                  </a:ext>
                </a:extLst>
              </a:tr>
              <a:tr h="397174"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chemeClr val="bg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large global investment company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Hybrid Cloud transformation – 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 achieved 40%+ automation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1958153018"/>
                  </a:ext>
                </a:extLst>
              </a:tr>
              <a:tr h="608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global financial services company based out of Switzerland 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Operate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– ( Application &amp; infra support )  - Reduction in OpEx - Enhanced monitoring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1219698705"/>
                  </a:ext>
                </a:extLst>
              </a:tr>
              <a:tr h="5133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Communications, Media</a:t>
                      </a:r>
                      <a:b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and Technology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World’s largest advertising company</a:t>
                      </a:r>
                      <a:endParaRPr lang="en-US" sz="11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AWS, Azure &amp; GCP Cloud Native tools based Multi-cloud transformation with </a:t>
                      </a:r>
                      <a:r>
                        <a:rPr lang="en-US" sz="1100" b="1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end-to-end Cloud management  </a:t>
                      </a:r>
                      <a:r>
                        <a:rPr lang="en-US" sz="110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endParaRPr lang="en-US" sz="11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3822169619"/>
                  </a:ext>
                </a:extLst>
              </a:tr>
              <a:tr h="80792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Healthcare and Pharmaceuticals</a:t>
                      </a: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global Pharmaceutical and medical Devices Company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r>
                        <a:rPr lang="en-US" sz="1100" b="1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– Managed Cloud Hosting, </a:t>
                      </a:r>
                      <a:r>
                        <a:rPr lang="en-US" sz="1100" b="1" kern="1200" baseline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r>
                        <a:rPr lang="en-US" sz="1100" b="1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&amp; Global Enterprise Adoption- </a:t>
                      </a:r>
                      <a:r>
                        <a:rPr lang="en-US" sz="110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Cloud Secure Infra in </a:t>
                      </a:r>
                      <a:r>
                        <a:rPr lang="en-US" sz="1100" kern="1200" baseline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10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via Cloud Orchestration and Compliance Management System</a:t>
                      </a:r>
                      <a:endParaRPr lang="en-US" sz="11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1447162036"/>
                  </a:ext>
                </a:extLst>
              </a:tr>
              <a:tr h="331390"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&amp; Logistics </a:t>
                      </a: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One of the largest utilities &amp; energy provider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End to End 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- Faster provisioning of infra –from 12–16 weeks to ~ 1 hour .**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3419320759"/>
                  </a:ext>
                </a:extLst>
              </a:tr>
              <a:tr h="478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large Finnish manufacturing company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Centralized infra monitoring and  management</a:t>
                      </a:r>
                      <a:r>
                        <a:rPr lang="en-US" sz="1100" b="1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–  </a:t>
                      </a:r>
                      <a:r>
                        <a:rPr lang="en-US" sz="1100" kern="120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Highscale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Availability &amp; low resolution time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4160657275"/>
                  </a:ext>
                </a:extLst>
              </a:tr>
              <a:tr h="33139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Retail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Diversified consumer goods company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Migrate &amp; Operate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– resulting in </a:t>
                      </a:r>
                      <a:r>
                        <a:rPr lang="en-US" sz="110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28% reduction in incidents &amp; service requests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2928994357"/>
                  </a:ext>
                </a:extLst>
              </a:tr>
              <a:tr h="331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leading consumer goods supplier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Migration &amp; Consolidation- 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resulting in 35% reduction in server footprint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312868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58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41111"/>
            <a:ext cx="11176000" cy="6096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 marL="101597" defTabSz="609585">
              <a:lnSpc>
                <a:spcPct val="97000"/>
              </a:lnSpc>
            </a:pPr>
            <a:endParaRPr sz="3200" b="1">
              <a:solidFill>
                <a:srgbClr val="0033B4"/>
              </a:solidFill>
              <a:latin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BD5F253-9BCF-4741-B957-6240EC1D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key clients for Cloud operations support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9A4AB-0D7F-724A-BB1D-F5F2188DE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09585"/>
            <a:r>
              <a:rPr lang="en-US">
                <a:solidFill>
                  <a:srgbClr val="0033A0"/>
                </a:solidFill>
              </a:rPr>
              <a:t>© 2020 Cognizant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20D1AA-883F-134E-B0CA-ACD044238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2EFEF571-C9B4-4D92-A7F7-315B894862A8}" type="slidenum">
              <a:rPr lang="en-US">
                <a:solidFill>
                  <a:srgbClr val="0033A0"/>
                </a:solidFill>
              </a:rPr>
              <a:pPr defTabSz="609585"/>
              <a:t>4</a:t>
            </a:fld>
            <a:endParaRPr lang="en-US">
              <a:solidFill>
                <a:srgbClr val="0033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4539" y="975360"/>
          <a:ext cx="11529461" cy="51417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78501">
                  <a:extLst>
                    <a:ext uri="{9D8B030D-6E8A-4147-A177-3AD203B41FA5}">
                      <a16:colId xmlns:a16="http://schemas.microsoft.com/office/drawing/2014/main" val="2445770404"/>
                    </a:ext>
                  </a:extLst>
                </a:gridCol>
                <a:gridCol w="2643426">
                  <a:extLst>
                    <a:ext uri="{9D8B030D-6E8A-4147-A177-3AD203B41FA5}">
                      <a16:colId xmlns:a16="http://schemas.microsoft.com/office/drawing/2014/main" val="712184871"/>
                    </a:ext>
                  </a:extLst>
                </a:gridCol>
                <a:gridCol w="7207534">
                  <a:extLst>
                    <a:ext uri="{9D8B030D-6E8A-4147-A177-3AD203B41FA5}">
                      <a16:colId xmlns:a16="http://schemas.microsoft.com/office/drawing/2014/main" val="3960261914"/>
                    </a:ext>
                  </a:extLst>
                </a:gridCol>
              </a:tblGrid>
              <a:tr h="2163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bg2"/>
                          </a:solidFill>
                          <a:effectLst/>
                        </a:rPr>
                        <a:t>Industry</a:t>
                      </a:r>
                      <a:r>
                        <a:rPr lang="en-US" sz="1100" u="none" strike="noStrike" baseline="0">
                          <a:solidFill>
                            <a:schemeClr val="bg2"/>
                          </a:solidFill>
                          <a:effectLst/>
                        </a:rPr>
                        <a:t> Vertical</a:t>
                      </a:r>
                      <a:endParaRPr lang="en-US" sz="1100" b="1" i="0" u="none" strike="noStrike">
                        <a:solidFill>
                          <a:schemeClr val="bg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bg2"/>
                          </a:solidFill>
                          <a:effectLst/>
                        </a:rPr>
                        <a:t>Client Name</a:t>
                      </a:r>
                      <a:endParaRPr lang="en-US" sz="1100" b="1" i="0" u="none" strike="noStrike">
                        <a:solidFill>
                          <a:schemeClr val="bg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T="127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>
                          <a:solidFill>
                            <a:schemeClr val="bg2"/>
                          </a:solidFill>
                          <a:effectLst/>
                        </a:rPr>
                        <a:t>Service Type </a:t>
                      </a:r>
                    </a:p>
                  </a:txBody>
                  <a:tcPr marT="12700" marB="0" anchor="ctr"/>
                </a:tc>
                <a:extLst>
                  <a:ext uri="{0D108BD9-81ED-4DB2-BD59-A6C34878D82A}">
                    <a16:rowId xmlns:a16="http://schemas.microsoft.com/office/drawing/2014/main" val="1154091375"/>
                  </a:ext>
                </a:extLst>
              </a:tr>
              <a:tr h="39717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Insurance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One of the world's leading providers of reinsurance and insurance.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Migrate &amp; Operate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Transformation based on cloud leveraging Infrastructure AC &amp; Devops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1216939352"/>
                  </a:ext>
                </a:extLst>
              </a:tr>
              <a:tr h="397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leading Insurance Company 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Containerize -  migrate</a:t>
                      </a:r>
                      <a:r>
                        <a:rPr lang="en-US" sz="1100" b="1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– Automate </a:t>
                      </a:r>
                      <a:r>
                        <a:rPr lang="en-US" sz="110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– Containerized Application server resulting in reduced costs, higher agility and faster releases</a:t>
                      </a:r>
                      <a:endParaRPr lang="en-US" sz="11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1869654198"/>
                  </a:ext>
                </a:extLst>
              </a:tr>
              <a:tr h="331390"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solidFill>
                            <a:schemeClr val="tx2"/>
                          </a:solidFill>
                          <a:effectLst/>
                        </a:rPr>
                        <a:t>Banking and Financial Services</a:t>
                      </a:r>
                      <a:endParaRPr lang="en-US" sz="1100" b="1" i="0" u="none" strike="noStrike" dirty="0">
                        <a:solidFill>
                          <a:schemeClr val="tx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US based Banking Major 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Assess- Migrate – Operate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– End to End (As</a:t>
                      </a:r>
                      <a:r>
                        <a:rPr lang="en-US" sz="110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3 different projects )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2627691078"/>
                  </a:ext>
                </a:extLst>
              </a:tr>
              <a:tr h="397174">
                <a:tc vMerge="1">
                  <a:txBody>
                    <a:bodyPr/>
                    <a:lstStyle/>
                    <a:p>
                      <a:pPr algn="l" rtl="0" fontAlgn="ctr"/>
                      <a:endParaRPr lang="en-US" sz="1400" b="1" i="0" u="none" strike="noStrike">
                        <a:solidFill>
                          <a:schemeClr val="bg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large global investment company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>
                          <a:solidFill>
                            <a:schemeClr val="tx2"/>
                          </a:solidFill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Hybrid Cloud transformation – 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we achieved 40%+ automation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1958153018"/>
                  </a:ext>
                </a:extLst>
              </a:tr>
              <a:tr h="608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global financial services company based out of Switzerland 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Operate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– ( Application &amp; infra support )  - Reduction in OpEx - Enhanced monitoring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1219698705"/>
                  </a:ext>
                </a:extLst>
              </a:tr>
              <a:tr h="51334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Communications, Media</a:t>
                      </a:r>
                      <a:b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</a:br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and Technology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World’s largest advertising company</a:t>
                      </a:r>
                      <a:endParaRPr lang="en-US" sz="11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AWS, Azure &amp; GCP Cloud Native tools based Multi-cloud transformation with </a:t>
                      </a:r>
                      <a:r>
                        <a:rPr lang="en-US" sz="1100" b="1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end-to-end Cloud management  </a:t>
                      </a:r>
                      <a:r>
                        <a:rPr lang="en-US" sz="1100" kern="1200" noProof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endParaRPr lang="en-US" sz="11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3822169619"/>
                  </a:ext>
                </a:extLst>
              </a:tr>
              <a:tr h="80792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Healthcare and Pharmaceuticals</a:t>
                      </a: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global Pharmaceutical and medical Devices Company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Operations</a:t>
                      </a:r>
                      <a:r>
                        <a:rPr lang="en-US" sz="1100" b="1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– Managed Cloud Hosting, </a:t>
                      </a:r>
                      <a:r>
                        <a:rPr lang="en-US" sz="1100" b="1" kern="1200" baseline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  <a:r>
                        <a:rPr lang="en-US" sz="1100" b="1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&amp; Global Enterprise Adoption- </a:t>
                      </a:r>
                      <a:r>
                        <a:rPr lang="en-US" sz="110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Cloud Secure Infra in </a:t>
                      </a:r>
                      <a:r>
                        <a:rPr lang="en-US" sz="1100" kern="1200" baseline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US" sz="110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via Cloud Orchestration and Compliance Management System</a:t>
                      </a:r>
                      <a:endParaRPr lang="en-US" sz="1100" kern="120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1447162036"/>
                  </a:ext>
                </a:extLst>
              </a:tr>
              <a:tr h="331390">
                <a:tc row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u="none" strike="noStrike" kern="120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Manufacturing &amp; Logistics </a:t>
                      </a: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One of the largest utilities &amp; energy provider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End to End 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- Faster provisioning of infra –from 12–16 weeks to ~ 1 hour .**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3419320759"/>
                  </a:ext>
                </a:extLst>
              </a:tr>
              <a:tr h="478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large Finnish manufacturing company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Centralized infra monitoring and  management</a:t>
                      </a:r>
                      <a:r>
                        <a:rPr lang="en-US" sz="1100" b="1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–  </a:t>
                      </a:r>
                      <a:r>
                        <a:rPr lang="en-US" sz="1100" kern="120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Highscale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Availability &amp; low resolution time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4160657275"/>
                  </a:ext>
                </a:extLst>
              </a:tr>
              <a:tr h="331390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>
                          <a:solidFill>
                            <a:schemeClr val="tx2"/>
                          </a:solidFill>
                          <a:effectLst/>
                        </a:rPr>
                        <a:t>Retail</a:t>
                      </a:r>
                      <a:endParaRPr lang="en-US" sz="1100" b="1" i="0" u="none" strike="noStrike">
                        <a:solidFill>
                          <a:schemeClr val="tx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L="182880" marR="12700" marT="127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>
                          <a:solidFill>
                            <a:schemeClr val="tx2"/>
                          </a:solidFill>
                        </a:rPr>
                        <a:t>Diversified consumer goods company</a:t>
                      </a:r>
                      <a:endParaRPr lang="en-US" sz="1100" b="0" i="0" u="none" strike="noStrike">
                        <a:solidFill>
                          <a:schemeClr val="tx2"/>
                        </a:solidFill>
                        <a:effectLst/>
                        <a:latin typeface="+mj-lt"/>
                        <a:cs typeface="Calibri" panose="020F0502020204030204" pitchFamily="34" charset="0"/>
                      </a:endParaRP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Migrate &amp; Operate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– resulting in </a:t>
                      </a:r>
                      <a:r>
                        <a:rPr lang="en-US" sz="1100" kern="1200" baseline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28% reduction in incidents &amp; service requests 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2928994357"/>
                  </a:ext>
                </a:extLst>
              </a:tr>
              <a:tr h="331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 leading consumer goods supplier</a:t>
                      </a:r>
                    </a:p>
                  </a:txBody>
                  <a:tcPr marR="12700" marT="127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Migration &amp; Consolidation-  </a:t>
                      </a:r>
                      <a:r>
                        <a:rPr lang="en-US" sz="11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resulting in 35% reduction in server footprint</a:t>
                      </a:r>
                    </a:p>
                  </a:txBody>
                  <a:tcPr marR="12700" marT="12700" marB="0" anchor="ctr"/>
                </a:tc>
                <a:extLst>
                  <a:ext uri="{0D108BD9-81ED-4DB2-BD59-A6C34878D82A}">
                    <a16:rowId xmlns:a16="http://schemas.microsoft.com/office/drawing/2014/main" val="312868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2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729</Words>
  <Application>Microsoft Office PowerPoint</Application>
  <PresentationFormat>Widescreen</PresentationFormat>
  <Paragraphs>101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Regular</vt:lpstr>
      <vt:lpstr>Calibri</vt:lpstr>
      <vt:lpstr>Calibri Light</vt:lpstr>
      <vt:lpstr>Office Theme</vt:lpstr>
      <vt:lpstr>PowerPoint Presentation</vt:lpstr>
      <vt:lpstr>Unique Cognizant IP</vt:lpstr>
      <vt:lpstr>Our key clients for Cloud operations support</vt:lpstr>
      <vt:lpstr>Our key clients for Cloud operations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SHANMUGAKUMAR MANOHARAN</dc:creator>
  <cp:lastModifiedBy>SHANMUGAKUMAR MANOHARAN</cp:lastModifiedBy>
  <cp:revision>2</cp:revision>
  <dcterms:created xsi:type="dcterms:W3CDTF">2023-06-07T14:33:02Z</dcterms:created>
  <dcterms:modified xsi:type="dcterms:W3CDTF">2023-06-07T14:56:38Z</dcterms:modified>
</cp:coreProperties>
</file>