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53" r:id="rId3"/>
    <p:sldId id="454" r:id="rId4"/>
    <p:sldId id="356" r:id="rId5"/>
    <p:sldId id="357" r:id="rId6"/>
    <p:sldId id="368" r:id="rId7"/>
    <p:sldId id="3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E0B43-3324-48D8-979D-B5FCA30949C4}" v="3" dt="2023-05-19T09:42:46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KUMAR MANOHARAN" userId="de3bc61c48d0866d" providerId="LiveId" clId="{13DE0B43-3324-48D8-979D-B5FCA30949C4}"/>
    <pc:docChg chg="custSel addSld delSld modSld">
      <pc:chgData name="SHANMUGAKUMAR MANOHARAN" userId="de3bc61c48d0866d" providerId="LiveId" clId="{13DE0B43-3324-48D8-979D-B5FCA30949C4}" dt="2023-05-19T09:42:46.544" v="8"/>
      <pc:docMkLst>
        <pc:docMk/>
      </pc:docMkLst>
      <pc:sldChg chg="delSp mod">
        <pc:chgData name="SHANMUGAKUMAR MANOHARAN" userId="de3bc61c48d0866d" providerId="LiveId" clId="{13DE0B43-3324-48D8-979D-B5FCA30949C4}" dt="2023-05-19T09:39:42.382" v="1" actId="478"/>
        <pc:sldMkLst>
          <pc:docMk/>
          <pc:sldMk cId="2560623455" sldId="256"/>
        </pc:sldMkLst>
        <pc:spChg chg="del">
          <ac:chgData name="SHANMUGAKUMAR MANOHARAN" userId="de3bc61c48d0866d" providerId="LiveId" clId="{13DE0B43-3324-48D8-979D-B5FCA30949C4}" dt="2023-05-19T09:39:42.382" v="1" actId="478"/>
          <ac:spMkLst>
            <pc:docMk/>
            <pc:sldMk cId="2560623455" sldId="256"/>
            <ac:spMk id="13" creationId="{A000A2B2-E81F-C6D7-9564-590056EDA0EE}"/>
          </ac:spMkLst>
        </pc:spChg>
      </pc:sldChg>
      <pc:sldChg chg="del">
        <pc:chgData name="SHANMUGAKUMAR MANOHARAN" userId="de3bc61c48d0866d" providerId="LiveId" clId="{13DE0B43-3324-48D8-979D-B5FCA30949C4}" dt="2023-05-19T09:41:50.725" v="7" actId="47"/>
        <pc:sldMkLst>
          <pc:docMk/>
          <pc:sldMk cId="3550407316" sldId="257"/>
        </pc:sldMkLst>
      </pc:sldChg>
      <pc:sldChg chg="delSp add mod">
        <pc:chgData name="SHANMUGAKUMAR MANOHARAN" userId="de3bc61c48d0866d" providerId="LiveId" clId="{13DE0B43-3324-48D8-979D-B5FCA30949C4}" dt="2023-05-19T09:41:45.994" v="6" actId="478"/>
        <pc:sldMkLst>
          <pc:docMk/>
          <pc:sldMk cId="4080369097" sldId="356"/>
        </pc:sldMkLst>
        <pc:spChg chg="del">
          <ac:chgData name="SHANMUGAKUMAR MANOHARAN" userId="de3bc61c48d0866d" providerId="LiveId" clId="{13DE0B43-3324-48D8-979D-B5FCA30949C4}" dt="2023-05-19T09:41:45.994" v="6" actId="478"/>
          <ac:spMkLst>
            <pc:docMk/>
            <pc:sldMk cId="4080369097" sldId="356"/>
            <ac:spMk id="2" creationId="{5801FD57-9147-434A-A092-E4F839CCC96E}"/>
          </ac:spMkLst>
        </pc:spChg>
        <pc:picChg chg="del">
          <ac:chgData name="SHANMUGAKUMAR MANOHARAN" userId="de3bc61c48d0866d" providerId="LiveId" clId="{13DE0B43-3324-48D8-979D-B5FCA30949C4}" dt="2023-05-19T09:41:43.318" v="5" actId="478"/>
          <ac:picMkLst>
            <pc:docMk/>
            <pc:sldMk cId="4080369097" sldId="356"/>
            <ac:picMk id="57" creationId="{937361C4-9D4E-439F-8C6B-FF55E72E2F30}"/>
          </ac:picMkLst>
        </pc:picChg>
      </pc:sldChg>
      <pc:sldChg chg="add">
        <pc:chgData name="SHANMUGAKUMAR MANOHARAN" userId="de3bc61c48d0866d" providerId="LiveId" clId="{13DE0B43-3324-48D8-979D-B5FCA30949C4}" dt="2023-05-19T09:41:37.086" v="4"/>
        <pc:sldMkLst>
          <pc:docMk/>
          <pc:sldMk cId="3352605145" sldId="357"/>
        </pc:sldMkLst>
      </pc:sldChg>
      <pc:sldChg chg="add">
        <pc:chgData name="SHANMUGAKUMAR MANOHARAN" userId="de3bc61c48d0866d" providerId="LiveId" clId="{13DE0B43-3324-48D8-979D-B5FCA30949C4}" dt="2023-05-19T09:42:46.544" v="8"/>
        <pc:sldMkLst>
          <pc:docMk/>
          <pc:sldMk cId="4278706326" sldId="368"/>
        </pc:sldMkLst>
      </pc:sldChg>
      <pc:sldChg chg="add">
        <pc:chgData name="SHANMUGAKUMAR MANOHARAN" userId="de3bc61c48d0866d" providerId="LiveId" clId="{13DE0B43-3324-48D8-979D-B5FCA30949C4}" dt="2023-05-19T09:42:46.544" v="8"/>
        <pc:sldMkLst>
          <pc:docMk/>
          <pc:sldMk cId="906250633" sldId="369"/>
        </pc:sldMkLst>
      </pc:sldChg>
      <pc:sldChg chg="delSp add mod">
        <pc:chgData name="SHANMUGAKUMAR MANOHARAN" userId="de3bc61c48d0866d" providerId="LiveId" clId="{13DE0B43-3324-48D8-979D-B5FCA30949C4}" dt="2023-05-19T09:39:45.799" v="2" actId="478"/>
        <pc:sldMkLst>
          <pc:docMk/>
          <pc:sldMk cId="2108106262" sldId="453"/>
        </pc:sldMkLst>
        <pc:spChg chg="del">
          <ac:chgData name="SHANMUGAKUMAR MANOHARAN" userId="de3bc61c48d0866d" providerId="LiveId" clId="{13DE0B43-3324-48D8-979D-B5FCA30949C4}" dt="2023-05-19T09:39:45.799" v="2" actId="478"/>
          <ac:spMkLst>
            <pc:docMk/>
            <pc:sldMk cId="2108106262" sldId="453"/>
            <ac:spMk id="3" creationId="{00000000-0000-0000-0000-000000000000}"/>
          </ac:spMkLst>
        </pc:spChg>
      </pc:sldChg>
      <pc:sldChg chg="delSp add mod">
        <pc:chgData name="SHANMUGAKUMAR MANOHARAN" userId="de3bc61c48d0866d" providerId="LiveId" clId="{13DE0B43-3324-48D8-979D-B5FCA30949C4}" dt="2023-05-19T09:39:49.035" v="3" actId="478"/>
        <pc:sldMkLst>
          <pc:docMk/>
          <pc:sldMk cId="1786526607" sldId="454"/>
        </pc:sldMkLst>
        <pc:spChg chg="del">
          <ac:chgData name="SHANMUGAKUMAR MANOHARAN" userId="de3bc61c48d0866d" providerId="LiveId" clId="{13DE0B43-3324-48D8-979D-B5FCA30949C4}" dt="2023-05-19T09:39:49.035" v="3" actId="478"/>
          <ac:spMkLst>
            <pc:docMk/>
            <pc:sldMk cId="1786526607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2D95C-3D5C-4DDD-9AE0-6E49023B128E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796B7-7DA2-4063-BDBF-7CA12F960E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95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sz="1400" b="1" i="0" u="none" strike="noStrike" kern="1200" cap="none" spc="0" normalizeH="0" baseline="0">
              <a:ln>
                <a:noFill/>
              </a:ln>
              <a:solidFill>
                <a:srgbClr val="B1181E"/>
              </a:solidFill>
              <a:effectLst/>
              <a:uLnTx/>
              <a:uFillTx/>
              <a:latin typeface="Calibri" panose="020F0502020204030204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2E658-9DA6-4779-83B5-BBB9404F6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3AC9-AB0A-4F04-BC7C-BE40E77F1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2C31-B84C-4206-7FB4-480CA93C6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5B6AA-7F63-A3DE-2426-0F344BA6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4E71-667E-5F16-4D48-534B7374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49E8-FAFA-8B98-DB9B-98F29CE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0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FA39-B60E-5D63-33C3-4114F052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4162-4232-DC5C-BF56-1711B48DD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AF8D-985B-C2F7-9A15-BC30AF6F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49FF-50D4-814B-16AD-C138FE79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D709-8CA0-8818-3590-8B0ACB34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0C88B-4175-27AD-5815-5FA60AD34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C7733-E14B-3900-A294-5BF1DEB3A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DA80-A42E-F101-71C2-0FCC52AE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92931-2DB1-5C39-D5FD-AC06CB0A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43BD-60F8-BB02-5AE6-DE0888BC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0_5982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98906" y="6430423"/>
            <a:ext cx="371854" cy="371854"/>
          </a:xfrm>
          <a:prstGeom prst="ellipse">
            <a:avLst/>
          </a:prstGeom>
          <a:solidFill>
            <a:srgbClr val="BE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6" y="77544"/>
            <a:ext cx="11750360" cy="4158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2400" b="1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015290" y="6485302"/>
            <a:ext cx="961986" cy="206462"/>
          </a:xfrm>
          <a:prstGeom prst="rect">
            <a:avLst/>
          </a:prstGeom>
        </p:spPr>
      </p:pic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8106" y="6476650"/>
            <a:ext cx="1669627" cy="2794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defTabSz="609537"/>
            <a:r>
              <a:rPr lang="en-US"/>
              <a:t>© 2021 Cognizant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02" y="6494446"/>
            <a:ext cx="310926" cy="228600"/>
          </a:xfrm>
          <a:prstGeom prst="rect">
            <a:avLst/>
          </a:prstGeom>
        </p:spPr>
        <p:txBody>
          <a:bodyPr lIns="45720" rIns="45720" anchor="ctr">
            <a:noAutofit/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37"/>
            <a:fld id="{2EFEF571-C9B4-4D92-A7F7-315B894862A8}" type="slidenum">
              <a:rPr lang="en-US" smtClean="0"/>
              <a:pPr defTabSz="609537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877943" y="6465049"/>
            <a:ext cx="0" cy="2267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45" y="6515195"/>
            <a:ext cx="1809092" cy="13214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flipH="1">
            <a:off x="0" y="0"/>
            <a:ext cx="98906" cy="548640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93A5-2F95-CB9A-033F-84CE37D7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BDD0-62D3-971E-DD58-B13D2ED0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6577-711F-CD73-2B85-51F0A62F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376D-A61D-A536-A862-2AB2E8CF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46BAA-AACB-CE8A-A1CE-2F4744EE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1B68-8DB0-236B-B96C-501B8ACB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CC51-6E13-7BF8-B555-9C284854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733A-E69C-90B0-2AD8-A3DADBB9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6353-DFFE-C2CC-3D93-AF4AB089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B1CC1-B8DC-341D-A74E-77E03C46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92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9CE7-B4BC-E333-0E0C-41797036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320C-55FE-0234-2790-781A54220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182C5-DFDA-18D5-374F-B21B1FE2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C0DB-A9E4-8E87-4C08-65A3948F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A430D-B7BA-1AEB-004C-2EDBDDE1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69768-845E-E2E0-C299-0F22ECF8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6205-7B78-6752-9560-FDF2FE33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FB49-8D6A-A49E-E5A7-FE43AD207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F3ECF-9C94-6270-F1A0-A46E6D282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79581-83A0-0C09-AFFB-75AF098E4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E292E-BD1C-6ADF-0045-1C7F50CA1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657D7-00F1-A3BF-4C1A-D7977D93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48EF7-D732-6847-FE84-D52F1F9E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FB63A-930A-6194-250F-BB39D323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6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3DDF-BDBD-43AE-D812-E6EF84EE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7489-87D9-8D29-B4D1-9AE4B7AA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E95B6-057C-8BF6-6971-FBA66921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D649-9A32-FC11-6A17-9DE2EE06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6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83955-0C09-F953-7D36-D4CBF54B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7D183-1B0A-E72D-1F76-72D37526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1A1E3-06DC-FE6A-61DE-1EF3505A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0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3C01-D251-AD3A-6129-D495B6D4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9685-58F6-241C-BC11-E7E37735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32DE5-78FF-EB63-C817-A5F28DA97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5C58D-9A4D-B4FE-4C38-0256307D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D477F-C57A-C7A7-4958-CB64ECCA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6065C-7B7F-C290-6508-E2819A86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9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876A-1B4F-187B-A1C1-FC1A31EE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139A3-2597-6C2B-39C2-1EB116BC5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28B9E-9A4B-5FEA-FDCA-081A895B9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69F66-02E9-D790-D697-37504E60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6F9FE-3D10-1290-6C10-47CC761E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05053-03D9-4ACD-32B1-80F95BE0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7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15558-CFA1-B37F-A991-43459793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E5E1B-7A8D-D2CE-21C1-9B056BA57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831F-F77F-F467-C259-82F030AA7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2743-241E-4720-B134-059BD29644FF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6D01-428E-101B-A6D9-C40981817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F085D-3FB6-7521-DB72-C55E6D9C4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FD074-807A-4422-BB82-AAD22D4AE9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2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62112-7E81-52B9-925A-538C54949FE5}"/>
              </a:ext>
            </a:extLst>
          </p:cNvPr>
          <p:cNvSpPr/>
          <p:nvPr/>
        </p:nvSpPr>
        <p:spPr>
          <a:xfrm>
            <a:off x="2" y="1118343"/>
            <a:ext cx="4254500" cy="511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ABDF64-3B62-F6F0-BBA7-5EC1BA4CF8D7}"/>
              </a:ext>
            </a:extLst>
          </p:cNvPr>
          <p:cNvSpPr/>
          <p:nvPr/>
        </p:nvSpPr>
        <p:spPr>
          <a:xfrm>
            <a:off x="8220319" y="1103973"/>
            <a:ext cx="3971683" cy="51075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71FDD8-736B-3B57-68D0-2EBCE3DE7B89}"/>
              </a:ext>
            </a:extLst>
          </p:cNvPr>
          <p:cNvGrpSpPr/>
          <p:nvPr/>
        </p:nvGrpSpPr>
        <p:grpSpPr>
          <a:xfrm>
            <a:off x="1629863" y="1153452"/>
            <a:ext cx="7337591" cy="5143809"/>
            <a:chOff x="1225879" y="751780"/>
            <a:chExt cx="5503193" cy="3863698"/>
          </a:xfrm>
        </p:grpSpPr>
        <p:sp>
          <p:nvSpPr>
            <p:cNvPr id="7" name="Pentagon 32">
              <a:extLst>
                <a:ext uri="{FF2B5EF4-FFF2-40B4-BE49-F238E27FC236}">
                  <a16:creationId xmlns:a16="http://schemas.microsoft.com/office/drawing/2014/main" id="{18463DD1-2FD8-ED95-B910-E1F57E9BDE7E}"/>
                </a:ext>
              </a:extLst>
            </p:cNvPr>
            <p:cNvSpPr/>
            <p:nvPr/>
          </p:nvSpPr>
          <p:spPr>
            <a:xfrm>
              <a:off x="6111358" y="751780"/>
              <a:ext cx="617714" cy="3863698"/>
            </a:xfrm>
            <a:prstGeom prst="homePlate">
              <a:avLst>
                <a:gd name="adj" fmla="val 770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>
                <a:solidFill>
                  <a:srgbClr val="0033A0"/>
                </a:solidFill>
              </a:endParaRPr>
            </a:p>
          </p:txBody>
        </p:sp>
        <p:sp>
          <p:nvSpPr>
            <p:cNvPr id="8" name="Chevron 31">
              <a:extLst>
                <a:ext uri="{FF2B5EF4-FFF2-40B4-BE49-F238E27FC236}">
                  <a16:creationId xmlns:a16="http://schemas.microsoft.com/office/drawing/2014/main" id="{486FBE66-964B-F143-9AF8-214DDC5C3B5B}"/>
                </a:ext>
              </a:extLst>
            </p:cNvPr>
            <p:cNvSpPr/>
            <p:nvPr/>
          </p:nvSpPr>
          <p:spPr>
            <a:xfrm>
              <a:off x="1225879" y="768488"/>
              <a:ext cx="4985672" cy="3846990"/>
            </a:xfrm>
            <a:custGeom>
              <a:avLst/>
              <a:gdLst>
                <a:gd name="connsiteX0" fmla="*/ 0 w 1094319"/>
                <a:gd name="connsiteY0" fmla="*/ 0 h 3837050"/>
                <a:gd name="connsiteX1" fmla="*/ 463367 w 1094319"/>
                <a:gd name="connsiteY1" fmla="*/ 0 h 3837050"/>
                <a:gd name="connsiteX2" fmla="*/ 1094319 w 1094319"/>
                <a:gd name="connsiteY2" fmla="*/ 1918525 h 3837050"/>
                <a:gd name="connsiteX3" fmla="*/ 463367 w 1094319"/>
                <a:gd name="connsiteY3" fmla="*/ 3837050 h 3837050"/>
                <a:gd name="connsiteX4" fmla="*/ 0 w 1094319"/>
                <a:gd name="connsiteY4" fmla="*/ 3837050 h 3837050"/>
                <a:gd name="connsiteX5" fmla="*/ 630952 w 1094319"/>
                <a:gd name="connsiteY5" fmla="*/ 1918525 h 3837050"/>
                <a:gd name="connsiteX6" fmla="*/ 0 w 1094319"/>
                <a:gd name="connsiteY6" fmla="*/ 0 h 3837050"/>
                <a:gd name="connsiteX0" fmla="*/ 0 w 1094319"/>
                <a:gd name="connsiteY0" fmla="*/ 0 h 3837050"/>
                <a:gd name="connsiteX1" fmla="*/ 463367 w 1094319"/>
                <a:gd name="connsiteY1" fmla="*/ 0 h 3837050"/>
                <a:gd name="connsiteX2" fmla="*/ 1094319 w 1094319"/>
                <a:gd name="connsiteY2" fmla="*/ 1918525 h 3837050"/>
                <a:gd name="connsiteX3" fmla="*/ 463367 w 1094319"/>
                <a:gd name="connsiteY3" fmla="*/ 3837050 h 3837050"/>
                <a:gd name="connsiteX4" fmla="*/ 0 w 1094319"/>
                <a:gd name="connsiteY4" fmla="*/ 3837050 h 3837050"/>
                <a:gd name="connsiteX5" fmla="*/ 630952 w 1094319"/>
                <a:gd name="connsiteY5" fmla="*/ 1918525 h 3837050"/>
                <a:gd name="connsiteX6" fmla="*/ 0 w 1094319"/>
                <a:gd name="connsiteY6" fmla="*/ 0 h 3837050"/>
                <a:gd name="connsiteX0" fmla="*/ 0 w 630952"/>
                <a:gd name="connsiteY0" fmla="*/ 0 h 3837050"/>
                <a:gd name="connsiteX1" fmla="*/ 463367 w 630952"/>
                <a:gd name="connsiteY1" fmla="*/ 0 h 3837050"/>
                <a:gd name="connsiteX2" fmla="*/ 463367 w 630952"/>
                <a:gd name="connsiteY2" fmla="*/ 3837050 h 3837050"/>
                <a:gd name="connsiteX3" fmla="*/ 0 w 630952"/>
                <a:gd name="connsiteY3" fmla="*/ 3837050 h 3837050"/>
                <a:gd name="connsiteX4" fmla="*/ 630952 w 630952"/>
                <a:gd name="connsiteY4" fmla="*/ 1918525 h 3837050"/>
                <a:gd name="connsiteX5" fmla="*/ 0 w 630952"/>
                <a:gd name="connsiteY5" fmla="*/ 0 h 3837050"/>
                <a:gd name="connsiteX0" fmla="*/ 0 w 5055245"/>
                <a:gd name="connsiteY0" fmla="*/ 0 h 3837050"/>
                <a:gd name="connsiteX1" fmla="*/ 5055245 w 5055245"/>
                <a:gd name="connsiteY1" fmla="*/ 9939 h 3837050"/>
                <a:gd name="connsiteX2" fmla="*/ 463367 w 5055245"/>
                <a:gd name="connsiteY2" fmla="*/ 3837050 h 3837050"/>
                <a:gd name="connsiteX3" fmla="*/ 0 w 5055245"/>
                <a:gd name="connsiteY3" fmla="*/ 3837050 h 3837050"/>
                <a:gd name="connsiteX4" fmla="*/ 630952 w 5055245"/>
                <a:gd name="connsiteY4" fmla="*/ 1918525 h 3837050"/>
                <a:gd name="connsiteX5" fmla="*/ 0 w 5055245"/>
                <a:gd name="connsiteY5" fmla="*/ 0 h 3837050"/>
                <a:gd name="connsiteX0" fmla="*/ 0 w 5055245"/>
                <a:gd name="connsiteY0" fmla="*/ 0 h 3846990"/>
                <a:gd name="connsiteX1" fmla="*/ 5055245 w 5055245"/>
                <a:gd name="connsiteY1" fmla="*/ 9939 h 3846990"/>
                <a:gd name="connsiteX2" fmla="*/ 4985672 w 5055245"/>
                <a:gd name="connsiteY2" fmla="*/ 3846990 h 3846990"/>
                <a:gd name="connsiteX3" fmla="*/ 0 w 5055245"/>
                <a:gd name="connsiteY3" fmla="*/ 3837050 h 3846990"/>
                <a:gd name="connsiteX4" fmla="*/ 630952 w 5055245"/>
                <a:gd name="connsiteY4" fmla="*/ 1918525 h 3846990"/>
                <a:gd name="connsiteX5" fmla="*/ 0 w 5055245"/>
                <a:gd name="connsiteY5" fmla="*/ 0 h 3846990"/>
                <a:gd name="connsiteX0" fmla="*/ 0 w 4985672"/>
                <a:gd name="connsiteY0" fmla="*/ 0 h 3846990"/>
                <a:gd name="connsiteX1" fmla="*/ 4975732 w 4985672"/>
                <a:gd name="connsiteY1" fmla="*/ 0 h 3846990"/>
                <a:gd name="connsiteX2" fmla="*/ 4985672 w 4985672"/>
                <a:gd name="connsiteY2" fmla="*/ 3846990 h 3846990"/>
                <a:gd name="connsiteX3" fmla="*/ 0 w 4985672"/>
                <a:gd name="connsiteY3" fmla="*/ 3837050 h 3846990"/>
                <a:gd name="connsiteX4" fmla="*/ 630952 w 4985672"/>
                <a:gd name="connsiteY4" fmla="*/ 1918525 h 3846990"/>
                <a:gd name="connsiteX5" fmla="*/ 0 w 4985672"/>
                <a:gd name="connsiteY5" fmla="*/ 0 h 384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5672" h="3846990">
                  <a:moveTo>
                    <a:pt x="0" y="0"/>
                  </a:moveTo>
                  <a:lnTo>
                    <a:pt x="4975732" y="0"/>
                  </a:lnTo>
                  <a:cubicBezTo>
                    <a:pt x="4979045" y="1282330"/>
                    <a:pt x="4982359" y="2564660"/>
                    <a:pt x="4985672" y="3846990"/>
                  </a:cubicBezTo>
                  <a:lnTo>
                    <a:pt x="0" y="3837050"/>
                  </a:lnTo>
                  <a:lnTo>
                    <a:pt x="630952" y="191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>
                <a:solidFill>
                  <a:srgbClr val="0033A0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0D529B1-0A44-6DDB-F95C-62BE1FBF2C02}"/>
              </a:ext>
            </a:extLst>
          </p:cNvPr>
          <p:cNvSpPr txBox="1">
            <a:spLocks/>
          </p:cNvSpPr>
          <p:nvPr/>
        </p:nvSpPr>
        <p:spPr>
          <a:xfrm>
            <a:off x="2019299" y="4659410"/>
            <a:ext cx="6715126" cy="464047"/>
          </a:xfrm>
          <a:custGeom>
            <a:avLst/>
            <a:gdLst>
              <a:gd name="connsiteX0" fmla="*/ 215389 w 4977824"/>
              <a:gd name="connsiteY0" fmla="*/ 0 h 328157"/>
              <a:gd name="connsiteX1" fmla="*/ 4977824 w 4977824"/>
              <a:gd name="connsiteY1" fmla="*/ 0 h 328157"/>
              <a:gd name="connsiteX2" fmla="*/ 4977824 w 4977824"/>
              <a:gd name="connsiteY2" fmla="*/ 31176 h 328157"/>
              <a:gd name="connsiteX3" fmla="*/ 4782898 w 4977824"/>
              <a:gd name="connsiteY3" fmla="*/ 328157 h 328157"/>
              <a:gd name="connsiteX4" fmla="*/ 0 w 4977824"/>
              <a:gd name="connsiteY4" fmla="*/ 328157 h 328157"/>
              <a:gd name="connsiteX5" fmla="*/ 215389 w 4977824"/>
              <a:gd name="connsiteY5" fmla="*/ 0 h 328157"/>
              <a:gd name="connsiteX0" fmla="*/ 215389 w 5001636"/>
              <a:gd name="connsiteY0" fmla="*/ 6924 h 335081"/>
              <a:gd name="connsiteX1" fmla="*/ 4977824 w 5001636"/>
              <a:gd name="connsiteY1" fmla="*/ 6924 h 335081"/>
              <a:gd name="connsiteX2" fmla="*/ 5001636 w 5001636"/>
              <a:gd name="connsiteY2" fmla="*/ 0 h 335081"/>
              <a:gd name="connsiteX3" fmla="*/ 4782898 w 5001636"/>
              <a:gd name="connsiteY3" fmla="*/ 335081 h 335081"/>
              <a:gd name="connsiteX4" fmla="*/ 0 w 5001636"/>
              <a:gd name="connsiteY4" fmla="*/ 335081 h 335081"/>
              <a:gd name="connsiteX5" fmla="*/ 215389 w 5001636"/>
              <a:gd name="connsiteY5" fmla="*/ 6924 h 335081"/>
              <a:gd name="connsiteX0" fmla="*/ 215389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15389 w 4996874"/>
              <a:gd name="connsiteY5" fmla="*/ 2161 h 330318"/>
              <a:gd name="connsiteX0" fmla="*/ 186705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186705 w 4996874"/>
              <a:gd name="connsiteY5" fmla="*/ 2161 h 330318"/>
              <a:gd name="connsiteX0" fmla="*/ 244074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44074 w 4996874"/>
              <a:gd name="connsiteY5" fmla="*/ 2161 h 330318"/>
              <a:gd name="connsiteX0" fmla="*/ 129338 w 4882138"/>
              <a:gd name="connsiteY0" fmla="*/ 2161 h 330318"/>
              <a:gd name="connsiteX1" fmla="*/ 4863088 w 4882138"/>
              <a:gd name="connsiteY1" fmla="*/ 2161 h 330318"/>
              <a:gd name="connsiteX2" fmla="*/ 4882138 w 4882138"/>
              <a:gd name="connsiteY2" fmla="*/ 0 h 330318"/>
              <a:gd name="connsiteX3" fmla="*/ 4668162 w 4882138"/>
              <a:gd name="connsiteY3" fmla="*/ 330318 h 330318"/>
              <a:gd name="connsiteX4" fmla="*/ 0 w 4882138"/>
              <a:gd name="connsiteY4" fmla="*/ 330318 h 330318"/>
              <a:gd name="connsiteX5" fmla="*/ 129338 w 4882138"/>
              <a:gd name="connsiteY5" fmla="*/ 2161 h 330318"/>
              <a:gd name="connsiteX0" fmla="*/ 129338 w 4882138"/>
              <a:gd name="connsiteY0" fmla="*/ 0 h 338096"/>
              <a:gd name="connsiteX1" fmla="*/ 4863088 w 4882138"/>
              <a:gd name="connsiteY1" fmla="*/ 9939 h 338096"/>
              <a:gd name="connsiteX2" fmla="*/ 4882138 w 4882138"/>
              <a:gd name="connsiteY2" fmla="*/ 7778 h 338096"/>
              <a:gd name="connsiteX3" fmla="*/ 4668162 w 4882138"/>
              <a:gd name="connsiteY3" fmla="*/ 338096 h 338096"/>
              <a:gd name="connsiteX4" fmla="*/ 0 w 4882138"/>
              <a:gd name="connsiteY4" fmla="*/ 338096 h 338096"/>
              <a:gd name="connsiteX5" fmla="*/ 129338 w 4882138"/>
              <a:gd name="connsiteY5" fmla="*/ 0 h 338096"/>
              <a:gd name="connsiteX0" fmla="*/ 129338 w 4882138"/>
              <a:gd name="connsiteY0" fmla="*/ 0 h 348035"/>
              <a:gd name="connsiteX1" fmla="*/ 4863088 w 4882138"/>
              <a:gd name="connsiteY1" fmla="*/ 9939 h 348035"/>
              <a:gd name="connsiteX2" fmla="*/ 4882138 w 4882138"/>
              <a:gd name="connsiteY2" fmla="*/ 7778 h 348035"/>
              <a:gd name="connsiteX3" fmla="*/ 4773338 w 4882138"/>
              <a:gd name="connsiteY3" fmla="*/ 348035 h 348035"/>
              <a:gd name="connsiteX4" fmla="*/ 0 w 4882138"/>
              <a:gd name="connsiteY4" fmla="*/ 338096 h 348035"/>
              <a:gd name="connsiteX5" fmla="*/ 129338 w 4882138"/>
              <a:gd name="connsiteY5" fmla="*/ 0 h 348035"/>
              <a:gd name="connsiteX0" fmla="*/ 129338 w 4882138"/>
              <a:gd name="connsiteY0" fmla="*/ 0 h 348035"/>
              <a:gd name="connsiteX1" fmla="*/ 4863088 w 4882138"/>
              <a:gd name="connsiteY1" fmla="*/ 9939 h 348035"/>
              <a:gd name="connsiteX2" fmla="*/ 4882138 w 4882138"/>
              <a:gd name="connsiteY2" fmla="*/ 7778 h 348035"/>
              <a:gd name="connsiteX3" fmla="*/ 4811584 w 4882138"/>
              <a:gd name="connsiteY3" fmla="*/ 348035 h 348035"/>
              <a:gd name="connsiteX4" fmla="*/ 0 w 4882138"/>
              <a:gd name="connsiteY4" fmla="*/ 338096 h 348035"/>
              <a:gd name="connsiteX5" fmla="*/ 129338 w 4882138"/>
              <a:gd name="connsiteY5" fmla="*/ 0 h 348035"/>
              <a:gd name="connsiteX0" fmla="*/ 96304 w 4849104"/>
              <a:gd name="connsiteY0" fmla="*/ 0 h 348035"/>
              <a:gd name="connsiteX1" fmla="*/ 4830054 w 4849104"/>
              <a:gd name="connsiteY1" fmla="*/ 9939 h 348035"/>
              <a:gd name="connsiteX2" fmla="*/ 4849104 w 4849104"/>
              <a:gd name="connsiteY2" fmla="*/ 7778 h 348035"/>
              <a:gd name="connsiteX3" fmla="*/ 4778550 w 4849104"/>
              <a:gd name="connsiteY3" fmla="*/ 348035 h 348035"/>
              <a:gd name="connsiteX4" fmla="*/ 0 w 4849104"/>
              <a:gd name="connsiteY4" fmla="*/ 338096 h 348035"/>
              <a:gd name="connsiteX5" fmla="*/ 96304 w 4849104"/>
              <a:gd name="connsiteY5" fmla="*/ 0 h 348035"/>
              <a:gd name="connsiteX0" fmla="*/ 102911 w 4855711"/>
              <a:gd name="connsiteY0" fmla="*/ 0 h 348035"/>
              <a:gd name="connsiteX1" fmla="*/ 4836661 w 4855711"/>
              <a:gd name="connsiteY1" fmla="*/ 9939 h 348035"/>
              <a:gd name="connsiteX2" fmla="*/ 4855711 w 4855711"/>
              <a:gd name="connsiteY2" fmla="*/ 7778 h 348035"/>
              <a:gd name="connsiteX3" fmla="*/ 4785157 w 4855711"/>
              <a:gd name="connsiteY3" fmla="*/ 348035 h 348035"/>
              <a:gd name="connsiteX4" fmla="*/ 0 w 4855711"/>
              <a:gd name="connsiteY4" fmla="*/ 338096 h 348035"/>
              <a:gd name="connsiteX5" fmla="*/ 102911 w 4855711"/>
              <a:gd name="connsiteY5" fmla="*/ 0 h 348035"/>
              <a:gd name="connsiteX0" fmla="*/ 102911 w 4879852"/>
              <a:gd name="connsiteY0" fmla="*/ 0 h 348035"/>
              <a:gd name="connsiteX1" fmla="*/ 4836661 w 4879852"/>
              <a:gd name="connsiteY1" fmla="*/ 9939 h 348035"/>
              <a:gd name="connsiteX2" fmla="*/ 4879852 w 4879852"/>
              <a:gd name="connsiteY2" fmla="*/ 7778 h 348035"/>
              <a:gd name="connsiteX3" fmla="*/ 4785157 w 4879852"/>
              <a:gd name="connsiteY3" fmla="*/ 348035 h 348035"/>
              <a:gd name="connsiteX4" fmla="*/ 0 w 4879852"/>
              <a:gd name="connsiteY4" fmla="*/ 338096 h 348035"/>
              <a:gd name="connsiteX5" fmla="*/ 102911 w 4879852"/>
              <a:gd name="connsiteY5" fmla="*/ 0 h 348035"/>
              <a:gd name="connsiteX0" fmla="*/ 102911 w 4862608"/>
              <a:gd name="connsiteY0" fmla="*/ 0 h 348035"/>
              <a:gd name="connsiteX1" fmla="*/ 4836661 w 4862608"/>
              <a:gd name="connsiteY1" fmla="*/ 9939 h 348035"/>
              <a:gd name="connsiteX2" fmla="*/ 4862608 w 4862608"/>
              <a:gd name="connsiteY2" fmla="*/ 4206 h 348035"/>
              <a:gd name="connsiteX3" fmla="*/ 4785157 w 4862608"/>
              <a:gd name="connsiteY3" fmla="*/ 348035 h 348035"/>
              <a:gd name="connsiteX4" fmla="*/ 0 w 4862608"/>
              <a:gd name="connsiteY4" fmla="*/ 338096 h 348035"/>
              <a:gd name="connsiteX5" fmla="*/ 102911 w 4862608"/>
              <a:gd name="connsiteY5" fmla="*/ 0 h 34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608" h="348035">
                <a:moveTo>
                  <a:pt x="102911" y="0"/>
                </a:moveTo>
                <a:lnTo>
                  <a:pt x="4836661" y="9939"/>
                </a:lnTo>
                <a:lnTo>
                  <a:pt x="4862608" y="4206"/>
                </a:lnTo>
                <a:lnTo>
                  <a:pt x="4785157" y="348035"/>
                </a:lnTo>
                <a:lnTo>
                  <a:pt x="0" y="338096"/>
                </a:lnTo>
                <a:lnTo>
                  <a:pt x="102911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l" defTabSz="609570">
              <a:defRPr/>
            </a:pPr>
            <a:r>
              <a:rPr lang="en-US" b="1" spc="400">
                <a:solidFill>
                  <a:srgbClr val="FFFFFF"/>
                </a:solidFill>
                <a:latin typeface="+mn-lt"/>
              </a:rPr>
              <a:t>                  TOOLS, TECHNOLOGY &amp;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322517-35C6-8F95-AB38-D01A799C166F}"/>
              </a:ext>
            </a:extLst>
          </p:cNvPr>
          <p:cNvSpPr/>
          <p:nvPr/>
        </p:nvSpPr>
        <p:spPr>
          <a:xfrm>
            <a:off x="8979669" y="3630426"/>
            <a:ext cx="3218417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Reduced </a:t>
            </a:r>
            <a:r>
              <a:rPr lang="en-US" sz="1200" err="1">
                <a:solidFill>
                  <a:srgbClr val="FFFFFF"/>
                </a:solidFill>
                <a:cs typeface="Calibri" panose="020F0502020204030204" pitchFamily="34" charset="0"/>
              </a:rPr>
              <a:t>IasS</a:t>
            </a: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 cost - Number of Application Servers reduced from 8 to 2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2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Meets all Security Stuff As per Insurance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2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HA/BCDR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2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Reduced Machine provision times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2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Deployment time was reduced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2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Faster time to market with Agile needs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819C4C-0B65-7B96-B748-791511C31A03}"/>
              </a:ext>
            </a:extLst>
          </p:cNvPr>
          <p:cNvCxnSpPr/>
          <p:nvPr/>
        </p:nvCxnSpPr>
        <p:spPr>
          <a:xfrm>
            <a:off x="8469924" y="1533042"/>
            <a:ext cx="3651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B062693-2981-3F3C-F129-DD1E1A3A1C34}"/>
              </a:ext>
            </a:extLst>
          </p:cNvPr>
          <p:cNvSpPr txBox="1">
            <a:spLocks/>
          </p:cNvSpPr>
          <p:nvPr/>
        </p:nvSpPr>
        <p:spPr>
          <a:xfrm>
            <a:off x="512064" y="365761"/>
            <a:ext cx="11222736" cy="828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Case Study: Kubernetes and DevOps Implementation </a:t>
            </a:r>
            <a:br>
              <a:rPr lang="en-US" sz="2400"/>
            </a:br>
            <a:r>
              <a:rPr lang="en-US" sz="1800">
                <a:latin typeface="Arial"/>
                <a:cs typeface="Arial"/>
              </a:rPr>
              <a:t>Leading  Health Insurance &amp; Pharmacy Provider Based out of Globe</a:t>
            </a:r>
            <a:endParaRPr lang="en-US" sz="240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1AB8EE4-103E-3336-F919-A8BBB5D496F2}"/>
              </a:ext>
            </a:extLst>
          </p:cNvPr>
          <p:cNvSpPr txBox="1">
            <a:spLocks/>
          </p:cNvSpPr>
          <p:nvPr/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FEF571-C9B4-4D92-A7F7-315B894862A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CAD0D6-C27A-6FE1-F4EF-AA7FAE780D17}"/>
              </a:ext>
            </a:extLst>
          </p:cNvPr>
          <p:cNvSpPr/>
          <p:nvPr/>
        </p:nvSpPr>
        <p:spPr>
          <a:xfrm>
            <a:off x="63892" y="2314468"/>
            <a:ext cx="1978681" cy="2958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14000"/>
              </a:lnSpc>
            </a:pPr>
            <a:r>
              <a:rPr lang="en-US" sz="1400" b="1" spc="400">
                <a:solidFill>
                  <a:srgbClr val="FFFFFF"/>
                </a:solidFill>
                <a:cs typeface="Calibri" panose="020F0502020204030204" pitchFamily="34" charset="0"/>
              </a:rPr>
              <a:t>SUMMARY</a:t>
            </a:r>
            <a:br>
              <a:rPr lang="en-US" sz="1400" b="1">
                <a:solidFill>
                  <a:srgbClr val="FFFFFF"/>
                </a:solidFill>
                <a:cs typeface="Calibri" panose="020F0502020204030204" pitchFamily="34" charset="0"/>
              </a:rPr>
            </a:br>
            <a:br>
              <a:rPr lang="en-US" sz="1600">
                <a:solidFill>
                  <a:srgbClr val="FFFFFF"/>
                </a:solidFill>
              </a:rPr>
            </a:br>
            <a:r>
              <a:rPr lang="en-US" sz="1333" i="1">
                <a:solidFill>
                  <a:srgbClr val="FFFFFF"/>
                </a:solidFill>
              </a:rPr>
              <a:t>Successfully implemented Kubernetes to manage/orchestrate containers and rolling deployments using Helm thus reducing costs while optimizing the process</a:t>
            </a:r>
            <a:endParaRPr lang="en-US" sz="1333">
              <a:solidFill>
                <a:srgbClr val="FFFFFF"/>
              </a:solidFill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ED81EC5-60A3-E67F-A794-3ABD45051EC9}"/>
              </a:ext>
            </a:extLst>
          </p:cNvPr>
          <p:cNvSpPr txBox="1">
            <a:spLocks/>
          </p:cNvSpPr>
          <p:nvPr/>
        </p:nvSpPr>
        <p:spPr>
          <a:xfrm>
            <a:off x="9034709" y="1111319"/>
            <a:ext cx="2712491" cy="43531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70">
              <a:defRPr/>
            </a:pPr>
            <a:r>
              <a:rPr lang="en-US" sz="1467" b="1" spc="400">
                <a:solidFill>
                  <a:srgbClr val="FFFFFF"/>
                </a:solidFill>
                <a:latin typeface="+mn-lt"/>
              </a:rPr>
              <a:t>IMPACT/BENEFITS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63BF-E9AB-C517-2948-F6E9C5BCC5F1}"/>
              </a:ext>
            </a:extLst>
          </p:cNvPr>
          <p:cNvSpPr txBox="1">
            <a:spLocks/>
          </p:cNvSpPr>
          <p:nvPr/>
        </p:nvSpPr>
        <p:spPr>
          <a:xfrm>
            <a:off x="1595012" y="1109879"/>
            <a:ext cx="6862987" cy="463259"/>
          </a:xfrm>
          <a:custGeom>
            <a:avLst/>
            <a:gdLst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  <a:gd name="connsiteX0" fmla="*/ 0 w 4997899"/>
              <a:gd name="connsiteY0" fmla="*/ 0 h 337505"/>
              <a:gd name="connsiteX1" fmla="*/ 4782898 w 4997899"/>
              <a:gd name="connsiteY1" fmla="*/ 0 h 337505"/>
              <a:gd name="connsiteX2" fmla="*/ 4997899 w 4997899"/>
              <a:gd name="connsiteY2" fmla="*/ 327566 h 337505"/>
              <a:gd name="connsiteX3" fmla="*/ 180585 w 4997899"/>
              <a:gd name="connsiteY3" fmla="*/ 337505 h 337505"/>
              <a:gd name="connsiteX4" fmla="*/ 0 w 4997899"/>
              <a:gd name="connsiteY4" fmla="*/ 0 h 337505"/>
              <a:gd name="connsiteX0" fmla="*/ 172182 w 4817314"/>
              <a:gd name="connsiteY0" fmla="*/ 0 h 337505"/>
              <a:gd name="connsiteX1" fmla="*/ 4602313 w 4817314"/>
              <a:gd name="connsiteY1" fmla="*/ 0 h 337505"/>
              <a:gd name="connsiteX2" fmla="*/ 4817314 w 4817314"/>
              <a:gd name="connsiteY2" fmla="*/ 327566 h 337505"/>
              <a:gd name="connsiteX3" fmla="*/ 0 w 4817314"/>
              <a:gd name="connsiteY3" fmla="*/ 337505 h 337505"/>
              <a:gd name="connsiteX4" fmla="*/ 172182 w 4817314"/>
              <a:gd name="connsiteY4" fmla="*/ 0 h 337505"/>
              <a:gd name="connsiteX0" fmla="*/ 0 w 4645132"/>
              <a:gd name="connsiteY0" fmla="*/ 0 h 347444"/>
              <a:gd name="connsiteX1" fmla="*/ 4430131 w 4645132"/>
              <a:gd name="connsiteY1" fmla="*/ 0 h 347444"/>
              <a:gd name="connsiteX2" fmla="*/ 4645132 w 4645132"/>
              <a:gd name="connsiteY2" fmla="*/ 327566 h 347444"/>
              <a:gd name="connsiteX3" fmla="*/ 68731 w 4645132"/>
              <a:gd name="connsiteY3" fmla="*/ 347444 h 347444"/>
              <a:gd name="connsiteX4" fmla="*/ 0 w 4645132"/>
              <a:gd name="connsiteY4" fmla="*/ 0 h 347444"/>
              <a:gd name="connsiteX0" fmla="*/ 0 w 4688152"/>
              <a:gd name="connsiteY0" fmla="*/ 0 h 347444"/>
              <a:gd name="connsiteX1" fmla="*/ 4473151 w 4688152"/>
              <a:gd name="connsiteY1" fmla="*/ 0 h 347444"/>
              <a:gd name="connsiteX2" fmla="*/ 4688152 w 4688152"/>
              <a:gd name="connsiteY2" fmla="*/ 327566 h 347444"/>
              <a:gd name="connsiteX3" fmla="*/ 111751 w 4688152"/>
              <a:gd name="connsiteY3" fmla="*/ 347444 h 347444"/>
              <a:gd name="connsiteX4" fmla="*/ 0 w 4688152"/>
              <a:gd name="connsiteY4" fmla="*/ 0 h 347444"/>
              <a:gd name="connsiteX0" fmla="*/ 0 w 4473151"/>
              <a:gd name="connsiteY0" fmla="*/ 0 h 347444"/>
              <a:gd name="connsiteX1" fmla="*/ 4473151 w 4473151"/>
              <a:gd name="connsiteY1" fmla="*/ 0 h 347444"/>
              <a:gd name="connsiteX2" fmla="*/ 4455842 w 4473151"/>
              <a:gd name="connsiteY2" fmla="*/ 337505 h 347444"/>
              <a:gd name="connsiteX3" fmla="*/ 111751 w 4473151"/>
              <a:gd name="connsiteY3" fmla="*/ 347444 h 347444"/>
              <a:gd name="connsiteX4" fmla="*/ 0 w 4473151"/>
              <a:gd name="connsiteY4" fmla="*/ 0 h 347444"/>
              <a:gd name="connsiteX0" fmla="*/ 0 w 4455842"/>
              <a:gd name="connsiteY0" fmla="*/ 0 h 347444"/>
              <a:gd name="connsiteX1" fmla="*/ 4352695 w 4455842"/>
              <a:gd name="connsiteY1" fmla="*/ 0 h 347444"/>
              <a:gd name="connsiteX2" fmla="*/ 4455842 w 4455842"/>
              <a:gd name="connsiteY2" fmla="*/ 337505 h 347444"/>
              <a:gd name="connsiteX3" fmla="*/ 111751 w 4455842"/>
              <a:gd name="connsiteY3" fmla="*/ 347444 h 347444"/>
              <a:gd name="connsiteX4" fmla="*/ 0 w 4455842"/>
              <a:gd name="connsiteY4" fmla="*/ 0 h 347444"/>
              <a:gd name="connsiteX0" fmla="*/ 0 w 4455842"/>
              <a:gd name="connsiteY0" fmla="*/ 0 h 347444"/>
              <a:gd name="connsiteX1" fmla="*/ 4404319 w 4455842"/>
              <a:gd name="connsiteY1" fmla="*/ 0 h 347444"/>
              <a:gd name="connsiteX2" fmla="*/ 4455842 w 4455842"/>
              <a:gd name="connsiteY2" fmla="*/ 337505 h 347444"/>
              <a:gd name="connsiteX3" fmla="*/ 111751 w 4455842"/>
              <a:gd name="connsiteY3" fmla="*/ 347444 h 347444"/>
              <a:gd name="connsiteX4" fmla="*/ 0 w 4455842"/>
              <a:gd name="connsiteY4" fmla="*/ 0 h 34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5842" h="347444">
                <a:moveTo>
                  <a:pt x="0" y="0"/>
                </a:moveTo>
                <a:lnTo>
                  <a:pt x="4404319" y="0"/>
                </a:lnTo>
                <a:lnTo>
                  <a:pt x="4455842" y="337505"/>
                </a:lnTo>
                <a:lnTo>
                  <a:pt x="111751" y="34744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l" defTabSz="609570">
              <a:defRPr/>
            </a:pPr>
            <a:r>
              <a:rPr lang="en-US" b="1" spc="400">
                <a:solidFill>
                  <a:srgbClr val="FFFFFF"/>
                </a:solidFill>
                <a:latin typeface="+mn-lt"/>
              </a:rPr>
              <a:t>                     BUSINESS CHALLENGE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B9A19-5D43-8A00-B037-E221D46B55E6}"/>
              </a:ext>
            </a:extLst>
          </p:cNvPr>
          <p:cNvSpPr txBox="1">
            <a:spLocks/>
          </p:cNvSpPr>
          <p:nvPr/>
        </p:nvSpPr>
        <p:spPr>
          <a:xfrm>
            <a:off x="2119057" y="2704170"/>
            <a:ext cx="6709119" cy="452795"/>
          </a:xfrm>
          <a:custGeom>
            <a:avLst/>
            <a:gdLst>
              <a:gd name="connsiteX0" fmla="*/ 0 w 4999272"/>
              <a:gd name="connsiteY0" fmla="*/ 0 h 329657"/>
              <a:gd name="connsiteX1" fmla="*/ 4782898 w 4999272"/>
              <a:gd name="connsiteY1" fmla="*/ 0 h 329657"/>
              <a:gd name="connsiteX2" fmla="*/ 4999272 w 4999272"/>
              <a:gd name="connsiteY2" fmla="*/ 329657 h 329657"/>
              <a:gd name="connsiteX3" fmla="*/ 216374 w 4999272"/>
              <a:gd name="connsiteY3" fmla="*/ 329657 h 329657"/>
              <a:gd name="connsiteX4" fmla="*/ 0 w 4999272"/>
              <a:gd name="connsiteY4" fmla="*/ 0 h 329657"/>
              <a:gd name="connsiteX0" fmla="*/ 0 w 4999272"/>
              <a:gd name="connsiteY0" fmla="*/ 0 h 329657"/>
              <a:gd name="connsiteX1" fmla="*/ 4782898 w 4999272"/>
              <a:gd name="connsiteY1" fmla="*/ 0 h 329657"/>
              <a:gd name="connsiteX2" fmla="*/ 4999272 w 4999272"/>
              <a:gd name="connsiteY2" fmla="*/ 329657 h 329657"/>
              <a:gd name="connsiteX3" fmla="*/ 117820 w 4999272"/>
              <a:gd name="connsiteY3" fmla="*/ 329657 h 329657"/>
              <a:gd name="connsiteX4" fmla="*/ 0 w 4999272"/>
              <a:gd name="connsiteY4" fmla="*/ 0 h 329657"/>
              <a:gd name="connsiteX0" fmla="*/ 0 w 4999272"/>
              <a:gd name="connsiteY0" fmla="*/ 9939 h 339596"/>
              <a:gd name="connsiteX1" fmla="*/ 4901162 w 4999272"/>
              <a:gd name="connsiteY1" fmla="*/ 0 h 339596"/>
              <a:gd name="connsiteX2" fmla="*/ 4999272 w 4999272"/>
              <a:gd name="connsiteY2" fmla="*/ 339596 h 339596"/>
              <a:gd name="connsiteX3" fmla="*/ 117820 w 4999272"/>
              <a:gd name="connsiteY3" fmla="*/ 339596 h 339596"/>
              <a:gd name="connsiteX4" fmla="*/ 0 w 4999272"/>
              <a:gd name="connsiteY4" fmla="*/ 9939 h 339596"/>
              <a:gd name="connsiteX0" fmla="*/ 0 w 4999272"/>
              <a:gd name="connsiteY0" fmla="*/ 9939 h 339596"/>
              <a:gd name="connsiteX1" fmla="*/ 4940584 w 4999272"/>
              <a:gd name="connsiteY1" fmla="*/ 0 h 339596"/>
              <a:gd name="connsiteX2" fmla="*/ 4999272 w 4999272"/>
              <a:gd name="connsiteY2" fmla="*/ 339596 h 339596"/>
              <a:gd name="connsiteX3" fmla="*/ 117820 w 4999272"/>
              <a:gd name="connsiteY3" fmla="*/ 339596 h 339596"/>
              <a:gd name="connsiteX4" fmla="*/ 0 w 4999272"/>
              <a:gd name="connsiteY4" fmla="*/ 9939 h 339596"/>
              <a:gd name="connsiteX0" fmla="*/ 0 w 5038693"/>
              <a:gd name="connsiteY0" fmla="*/ 9939 h 339596"/>
              <a:gd name="connsiteX1" fmla="*/ 4940584 w 5038693"/>
              <a:gd name="connsiteY1" fmla="*/ 0 h 339596"/>
              <a:gd name="connsiteX2" fmla="*/ 5038693 w 5038693"/>
              <a:gd name="connsiteY2" fmla="*/ 329657 h 339596"/>
              <a:gd name="connsiteX3" fmla="*/ 117820 w 5038693"/>
              <a:gd name="connsiteY3" fmla="*/ 339596 h 339596"/>
              <a:gd name="connsiteX4" fmla="*/ 0 w 5038693"/>
              <a:gd name="connsiteY4" fmla="*/ 9939 h 339596"/>
              <a:gd name="connsiteX0" fmla="*/ 0 w 5018983"/>
              <a:gd name="connsiteY0" fmla="*/ 9939 h 339596"/>
              <a:gd name="connsiteX1" fmla="*/ 4940584 w 5018983"/>
              <a:gd name="connsiteY1" fmla="*/ 0 h 339596"/>
              <a:gd name="connsiteX2" fmla="*/ 5018983 w 5018983"/>
              <a:gd name="connsiteY2" fmla="*/ 329657 h 339596"/>
              <a:gd name="connsiteX3" fmla="*/ 117820 w 5018983"/>
              <a:gd name="connsiteY3" fmla="*/ 339596 h 339596"/>
              <a:gd name="connsiteX4" fmla="*/ 0 w 5018983"/>
              <a:gd name="connsiteY4" fmla="*/ 9939 h 33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8983" h="339596">
                <a:moveTo>
                  <a:pt x="0" y="9939"/>
                </a:moveTo>
                <a:lnTo>
                  <a:pt x="4940584" y="0"/>
                </a:lnTo>
                <a:lnTo>
                  <a:pt x="5018983" y="329657"/>
                </a:lnTo>
                <a:lnTo>
                  <a:pt x="117820" y="339596"/>
                </a:lnTo>
                <a:lnTo>
                  <a:pt x="0" y="9939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l" defTabSz="609570">
              <a:defRPr/>
            </a:pPr>
            <a:r>
              <a:rPr lang="en-US" b="1" spc="400">
                <a:solidFill>
                  <a:srgbClr val="FFFFFF"/>
                </a:solidFill>
                <a:latin typeface="+mn-lt"/>
              </a:rPr>
              <a:t>                 SOLUTION HIGHLIGHTS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376272-033A-F1EA-8A64-A58BA785C938}"/>
              </a:ext>
            </a:extLst>
          </p:cNvPr>
          <p:cNvSpPr txBox="1"/>
          <p:nvPr/>
        </p:nvSpPr>
        <p:spPr>
          <a:xfrm>
            <a:off x="2459067" y="3206264"/>
            <a:ext cx="6415896" cy="14060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Install, Configure Kubernetes Cluster along with Monitoring tools, Ingress Controller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Configure Webserver to route the traffic to Kubernetes managed Application servers through Ingress Controller and </a:t>
            </a:r>
            <a:r>
              <a:rPr lang="en-US" sz="1067" err="1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Keepalived</a:t>
            </a:r>
            <a:endParaRPr lang="en-US" sz="1067">
              <a:solidFill>
                <a:schemeClr val="tx2"/>
              </a:solidFill>
              <a:latin typeface="+mn-lt"/>
              <a:cs typeface="Calibri" panose="020F0502020204030204" pitchFamily="34" charset="0"/>
            </a:endParaRP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Configure Client/Peer Certificates, Overlay networks, VIP, etc.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Create images for different applications code through CI Tool (Jenkins) and push it to Kubernetes private registry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Implement Helm charts for code, IC deployment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Deploy the applications pods through Helm and route the actual traffic through Kubernetes cluster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AF1E4-0BAD-A9FB-6FFA-671E619F0DBE}"/>
              </a:ext>
            </a:extLst>
          </p:cNvPr>
          <p:cNvSpPr txBox="1"/>
          <p:nvPr/>
        </p:nvSpPr>
        <p:spPr>
          <a:xfrm>
            <a:off x="2178940" y="5144704"/>
            <a:ext cx="6498576" cy="1077603"/>
          </a:xfrm>
          <a:prstGeom prst="rect">
            <a:avLst/>
          </a:prstGeom>
          <a:noFill/>
        </p:spPr>
        <p:txBody>
          <a:bodyPr wrap="square" numCol="2" rtlCol="0" anchor="t">
            <a:spAutoFit/>
          </a:bodyPr>
          <a:lstStyle/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Kubernetes with Docker</a:t>
            </a:r>
          </a:p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Helm</a:t>
            </a:r>
          </a:p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Jenkins </a:t>
            </a:r>
          </a:p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 err="1">
                <a:solidFill>
                  <a:schemeClr val="tx2"/>
                </a:solidFill>
                <a:cs typeface="Calibri" panose="020F0502020204030204" pitchFamily="34" charset="0"/>
              </a:rPr>
              <a:t>Jboss</a:t>
            </a: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 and apache for app servers</a:t>
            </a:r>
          </a:p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ELK and TICK stack along with </a:t>
            </a:r>
            <a:r>
              <a:rPr lang="en-US" sz="1067" err="1">
                <a:solidFill>
                  <a:schemeClr val="tx2"/>
                </a:solidFill>
                <a:cs typeface="Calibri" panose="020F0502020204030204" pitchFamily="34" charset="0"/>
              </a:rPr>
              <a:t>Grafana</a:t>
            </a:r>
            <a:endParaRPr lang="en-US" sz="1067">
              <a:solidFill>
                <a:schemeClr val="tx2"/>
              </a:solidFill>
              <a:cs typeface="Calibri" panose="020F0502020204030204" pitchFamily="34" charset="0"/>
            </a:endParaRPr>
          </a:p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8 micro services</a:t>
            </a:r>
          </a:p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Smart Environments</a:t>
            </a:r>
          </a:p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Lifecycle Analytics &amp; Reporting</a:t>
            </a:r>
          </a:p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Delivery Pipeline</a:t>
            </a:r>
          </a:p>
          <a:p>
            <a:pPr marL="182875" indent="-182875" algn="just" defTabSz="1219170">
              <a:buFont typeface="Arial" panose="020B0604020202020204" pitchFamily="34" charset="0"/>
              <a:buChar char="•"/>
              <a:defRPr/>
            </a:pPr>
            <a:r>
              <a:rPr lang="en-US" sz="1067">
                <a:solidFill>
                  <a:schemeClr val="tx2"/>
                </a:solidFill>
                <a:cs typeface="Calibri" panose="020F0502020204030204" pitchFamily="34" charset="0"/>
              </a:rPr>
              <a:t>Release Automation</a:t>
            </a:r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DAAC2FB9-A2C0-E377-CAEA-FBEDF77A18BC}"/>
              </a:ext>
            </a:extLst>
          </p:cNvPr>
          <p:cNvSpPr/>
          <p:nvPr/>
        </p:nvSpPr>
        <p:spPr>
          <a:xfrm>
            <a:off x="3385321" y="1177655"/>
            <a:ext cx="290127" cy="271727"/>
          </a:xfrm>
          <a:custGeom>
            <a:avLst/>
            <a:gdLst/>
            <a:ahLst/>
            <a:cxnLst/>
            <a:rect l="l" t="t" r="r" b="b"/>
            <a:pathLst>
              <a:path w="468766" h="442849">
                <a:moveTo>
                  <a:pt x="165364" y="0"/>
                </a:moveTo>
                <a:cubicBezTo>
                  <a:pt x="180388" y="0"/>
                  <a:pt x="192971" y="4179"/>
                  <a:pt x="203113" y="12536"/>
                </a:cubicBezTo>
                <a:cubicBezTo>
                  <a:pt x="213254" y="20894"/>
                  <a:pt x="218325" y="32491"/>
                  <a:pt x="218325" y="47327"/>
                </a:cubicBezTo>
                <a:cubicBezTo>
                  <a:pt x="218325" y="55028"/>
                  <a:pt x="216682" y="62305"/>
                  <a:pt x="213395" y="69160"/>
                </a:cubicBezTo>
                <a:cubicBezTo>
                  <a:pt x="210108" y="76015"/>
                  <a:pt x="206540" y="81555"/>
                  <a:pt x="202690" y="85781"/>
                </a:cubicBezTo>
                <a:cubicBezTo>
                  <a:pt x="198840" y="90006"/>
                  <a:pt x="195272" y="95312"/>
                  <a:pt x="191985" y="101697"/>
                </a:cubicBezTo>
                <a:cubicBezTo>
                  <a:pt x="188698" y="108083"/>
                  <a:pt x="187055" y="114750"/>
                  <a:pt x="187055" y="121699"/>
                </a:cubicBezTo>
                <a:cubicBezTo>
                  <a:pt x="187055" y="132404"/>
                  <a:pt x="190999" y="140245"/>
                  <a:pt x="198887" y="145222"/>
                </a:cubicBezTo>
                <a:cubicBezTo>
                  <a:pt x="206775" y="150199"/>
                  <a:pt x="216446" y="152687"/>
                  <a:pt x="227903" y="152687"/>
                </a:cubicBezTo>
                <a:cubicBezTo>
                  <a:pt x="239923" y="152687"/>
                  <a:pt x="256826" y="151278"/>
                  <a:pt x="278611" y="148461"/>
                </a:cubicBezTo>
                <a:cubicBezTo>
                  <a:pt x="300397" y="145644"/>
                  <a:pt x="315703" y="144048"/>
                  <a:pt x="324530" y="143672"/>
                </a:cubicBezTo>
                <a:lnTo>
                  <a:pt x="324530" y="144236"/>
                </a:lnTo>
                <a:cubicBezTo>
                  <a:pt x="324342" y="144611"/>
                  <a:pt x="324013" y="146255"/>
                  <a:pt x="323544" y="149166"/>
                </a:cubicBezTo>
                <a:cubicBezTo>
                  <a:pt x="323074" y="152077"/>
                  <a:pt x="322605" y="155269"/>
                  <a:pt x="322136" y="158744"/>
                </a:cubicBezTo>
                <a:cubicBezTo>
                  <a:pt x="321665" y="162218"/>
                  <a:pt x="321337" y="164237"/>
                  <a:pt x="321149" y="164801"/>
                </a:cubicBezTo>
                <a:cubicBezTo>
                  <a:pt x="316642" y="192972"/>
                  <a:pt x="314388" y="215978"/>
                  <a:pt x="314388" y="233820"/>
                </a:cubicBezTo>
                <a:cubicBezTo>
                  <a:pt x="314388" y="248844"/>
                  <a:pt x="317675" y="259831"/>
                  <a:pt x="324248" y="266780"/>
                </a:cubicBezTo>
                <a:cubicBezTo>
                  <a:pt x="332511" y="275419"/>
                  <a:pt x="340869" y="279739"/>
                  <a:pt x="349320" y="279739"/>
                </a:cubicBezTo>
                <a:cubicBezTo>
                  <a:pt x="353452" y="279739"/>
                  <a:pt x="358194" y="278330"/>
                  <a:pt x="363546" y="275513"/>
                </a:cubicBezTo>
                <a:cubicBezTo>
                  <a:pt x="368899" y="272696"/>
                  <a:pt x="373876" y="269550"/>
                  <a:pt x="378477" y="266076"/>
                </a:cubicBezTo>
                <a:cubicBezTo>
                  <a:pt x="383078" y="262601"/>
                  <a:pt x="389135" y="259455"/>
                  <a:pt x="396647" y="256638"/>
                </a:cubicBezTo>
                <a:cubicBezTo>
                  <a:pt x="404160" y="253821"/>
                  <a:pt x="411954" y="252413"/>
                  <a:pt x="420029" y="252413"/>
                </a:cubicBezTo>
                <a:cubicBezTo>
                  <a:pt x="435430" y="252413"/>
                  <a:pt x="447403" y="257953"/>
                  <a:pt x="455948" y="269033"/>
                </a:cubicBezTo>
                <a:cubicBezTo>
                  <a:pt x="464492" y="280114"/>
                  <a:pt x="468766" y="293542"/>
                  <a:pt x="468766" y="309318"/>
                </a:cubicBezTo>
                <a:cubicBezTo>
                  <a:pt x="468766" y="324530"/>
                  <a:pt x="464587" y="337207"/>
                  <a:pt x="456229" y="347349"/>
                </a:cubicBezTo>
                <a:cubicBezTo>
                  <a:pt x="447872" y="357491"/>
                  <a:pt x="436275" y="362561"/>
                  <a:pt x="421438" y="362561"/>
                </a:cubicBezTo>
                <a:cubicBezTo>
                  <a:pt x="413737" y="362561"/>
                  <a:pt x="406460" y="360918"/>
                  <a:pt x="399606" y="357631"/>
                </a:cubicBezTo>
                <a:cubicBezTo>
                  <a:pt x="392751" y="354345"/>
                  <a:pt x="387210" y="350776"/>
                  <a:pt x="382985" y="346926"/>
                </a:cubicBezTo>
                <a:cubicBezTo>
                  <a:pt x="378759" y="343076"/>
                  <a:pt x="373454" y="339508"/>
                  <a:pt x="367068" y="336221"/>
                </a:cubicBezTo>
                <a:cubicBezTo>
                  <a:pt x="360682" y="332935"/>
                  <a:pt x="354015" y="331291"/>
                  <a:pt x="347067" y="331291"/>
                </a:cubicBezTo>
                <a:cubicBezTo>
                  <a:pt x="326407" y="331291"/>
                  <a:pt x="316078" y="342936"/>
                  <a:pt x="316078" y="366223"/>
                </a:cubicBezTo>
                <a:cubicBezTo>
                  <a:pt x="316078" y="373548"/>
                  <a:pt x="317581" y="384347"/>
                  <a:pt x="320586" y="398620"/>
                </a:cubicBezTo>
                <a:cubicBezTo>
                  <a:pt x="323591" y="412894"/>
                  <a:pt x="324999" y="423693"/>
                  <a:pt x="324812" y="431017"/>
                </a:cubicBezTo>
                <a:lnTo>
                  <a:pt x="324812" y="432426"/>
                </a:lnTo>
                <a:cubicBezTo>
                  <a:pt x="320679" y="432426"/>
                  <a:pt x="317581" y="432519"/>
                  <a:pt x="315515" y="432707"/>
                </a:cubicBezTo>
                <a:cubicBezTo>
                  <a:pt x="309130" y="433271"/>
                  <a:pt x="299974" y="434350"/>
                  <a:pt x="288048" y="435947"/>
                </a:cubicBezTo>
                <a:cubicBezTo>
                  <a:pt x="276123" y="437543"/>
                  <a:pt x="265277" y="438811"/>
                  <a:pt x="255510" y="439750"/>
                </a:cubicBezTo>
                <a:cubicBezTo>
                  <a:pt x="245745" y="440689"/>
                  <a:pt x="236542" y="441158"/>
                  <a:pt x="227903" y="441158"/>
                </a:cubicBezTo>
                <a:cubicBezTo>
                  <a:pt x="216446" y="441158"/>
                  <a:pt x="206775" y="438670"/>
                  <a:pt x="198887" y="433693"/>
                </a:cubicBezTo>
                <a:cubicBezTo>
                  <a:pt x="190999" y="428716"/>
                  <a:pt x="187055" y="420875"/>
                  <a:pt x="187055" y="410170"/>
                </a:cubicBezTo>
                <a:cubicBezTo>
                  <a:pt x="187055" y="403222"/>
                  <a:pt x="188698" y="396554"/>
                  <a:pt x="191985" y="390169"/>
                </a:cubicBezTo>
                <a:cubicBezTo>
                  <a:pt x="195272" y="383783"/>
                  <a:pt x="198840" y="378478"/>
                  <a:pt x="202690" y="374252"/>
                </a:cubicBezTo>
                <a:cubicBezTo>
                  <a:pt x="206540" y="370027"/>
                  <a:pt x="210108" y="364486"/>
                  <a:pt x="213395" y="357631"/>
                </a:cubicBezTo>
                <a:cubicBezTo>
                  <a:pt x="216682" y="350776"/>
                  <a:pt x="218325" y="343499"/>
                  <a:pt x="218325" y="335799"/>
                </a:cubicBezTo>
                <a:cubicBezTo>
                  <a:pt x="218325" y="320962"/>
                  <a:pt x="213254" y="309365"/>
                  <a:pt x="203113" y="301008"/>
                </a:cubicBezTo>
                <a:cubicBezTo>
                  <a:pt x="192971" y="292650"/>
                  <a:pt x="180294" y="288471"/>
                  <a:pt x="165082" y="288471"/>
                </a:cubicBezTo>
                <a:cubicBezTo>
                  <a:pt x="149306" y="288471"/>
                  <a:pt x="135878" y="292744"/>
                  <a:pt x="124797" y="301289"/>
                </a:cubicBezTo>
                <a:cubicBezTo>
                  <a:pt x="113717" y="309834"/>
                  <a:pt x="108176" y="321807"/>
                  <a:pt x="108176" y="337207"/>
                </a:cubicBezTo>
                <a:cubicBezTo>
                  <a:pt x="108176" y="345283"/>
                  <a:pt x="109584" y="353077"/>
                  <a:pt x="112402" y="360589"/>
                </a:cubicBezTo>
                <a:cubicBezTo>
                  <a:pt x="115219" y="368102"/>
                  <a:pt x="118365" y="374158"/>
                  <a:pt x="121839" y="378760"/>
                </a:cubicBezTo>
                <a:cubicBezTo>
                  <a:pt x="125314" y="383361"/>
                  <a:pt x="128459" y="388338"/>
                  <a:pt x="131276" y="393690"/>
                </a:cubicBezTo>
                <a:cubicBezTo>
                  <a:pt x="134093" y="399043"/>
                  <a:pt x="135502" y="403785"/>
                  <a:pt x="135502" y="407917"/>
                </a:cubicBezTo>
                <a:cubicBezTo>
                  <a:pt x="135502" y="416368"/>
                  <a:pt x="131182" y="424725"/>
                  <a:pt x="122543" y="432989"/>
                </a:cubicBezTo>
                <a:cubicBezTo>
                  <a:pt x="115594" y="439562"/>
                  <a:pt x="104608" y="442849"/>
                  <a:pt x="89583" y="442849"/>
                </a:cubicBezTo>
                <a:cubicBezTo>
                  <a:pt x="71742" y="442849"/>
                  <a:pt x="48735" y="440595"/>
                  <a:pt x="20564" y="436088"/>
                </a:cubicBezTo>
                <a:cubicBezTo>
                  <a:pt x="18874" y="435712"/>
                  <a:pt x="16291" y="435336"/>
                  <a:pt x="12817" y="434961"/>
                </a:cubicBezTo>
                <a:cubicBezTo>
                  <a:pt x="9343" y="434585"/>
                  <a:pt x="6760" y="434210"/>
                  <a:pt x="5070" y="433834"/>
                </a:cubicBezTo>
                <a:lnTo>
                  <a:pt x="1408" y="433271"/>
                </a:lnTo>
                <a:cubicBezTo>
                  <a:pt x="1220" y="433271"/>
                  <a:pt x="938" y="433177"/>
                  <a:pt x="563" y="432989"/>
                </a:cubicBezTo>
                <a:cubicBezTo>
                  <a:pt x="188" y="432989"/>
                  <a:pt x="0" y="432895"/>
                  <a:pt x="0" y="432707"/>
                </a:cubicBezTo>
                <a:lnTo>
                  <a:pt x="0" y="144236"/>
                </a:lnTo>
                <a:cubicBezTo>
                  <a:pt x="375" y="144424"/>
                  <a:pt x="2018" y="144752"/>
                  <a:pt x="4929" y="145222"/>
                </a:cubicBezTo>
                <a:cubicBezTo>
                  <a:pt x="7840" y="145691"/>
                  <a:pt x="11033" y="146161"/>
                  <a:pt x="14507" y="146630"/>
                </a:cubicBezTo>
                <a:cubicBezTo>
                  <a:pt x="17982" y="147100"/>
                  <a:pt x="20001" y="147429"/>
                  <a:pt x="20564" y="147616"/>
                </a:cubicBezTo>
                <a:cubicBezTo>
                  <a:pt x="48735" y="152124"/>
                  <a:pt x="71742" y="154377"/>
                  <a:pt x="89583" y="154377"/>
                </a:cubicBezTo>
                <a:cubicBezTo>
                  <a:pt x="104608" y="154377"/>
                  <a:pt x="115594" y="151091"/>
                  <a:pt x="122543" y="144518"/>
                </a:cubicBezTo>
                <a:cubicBezTo>
                  <a:pt x="131182" y="136254"/>
                  <a:pt x="135502" y="127897"/>
                  <a:pt x="135502" y="119445"/>
                </a:cubicBezTo>
                <a:cubicBezTo>
                  <a:pt x="135502" y="115314"/>
                  <a:pt x="134093" y="110571"/>
                  <a:pt x="131276" y="105219"/>
                </a:cubicBezTo>
                <a:cubicBezTo>
                  <a:pt x="128459" y="99866"/>
                  <a:pt x="125314" y="94889"/>
                  <a:pt x="121839" y="90288"/>
                </a:cubicBezTo>
                <a:cubicBezTo>
                  <a:pt x="118365" y="85687"/>
                  <a:pt x="115219" y="79630"/>
                  <a:pt x="112402" y="72118"/>
                </a:cubicBezTo>
                <a:cubicBezTo>
                  <a:pt x="109584" y="64606"/>
                  <a:pt x="108176" y="56812"/>
                  <a:pt x="108176" y="48736"/>
                </a:cubicBezTo>
                <a:cubicBezTo>
                  <a:pt x="108176" y="33336"/>
                  <a:pt x="113717" y="21363"/>
                  <a:pt x="124797" y="12818"/>
                </a:cubicBezTo>
                <a:cubicBezTo>
                  <a:pt x="135878" y="4273"/>
                  <a:pt x="149400" y="0"/>
                  <a:pt x="1653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64F2544C-88D9-BC1D-8F61-4558D5328EB2}"/>
              </a:ext>
            </a:extLst>
          </p:cNvPr>
          <p:cNvSpPr/>
          <p:nvPr/>
        </p:nvSpPr>
        <p:spPr>
          <a:xfrm>
            <a:off x="3518356" y="2812297"/>
            <a:ext cx="290000" cy="243364"/>
          </a:xfrm>
          <a:custGeom>
            <a:avLst/>
            <a:gdLst>
              <a:gd name="connsiteX0" fmla="*/ 414678 w 468485"/>
              <a:gd name="connsiteY0" fmla="*/ 18311 h 396648"/>
              <a:gd name="connsiteX1" fmla="*/ 430736 w 468485"/>
              <a:gd name="connsiteY1" fmla="*/ 25072 h 396648"/>
              <a:gd name="connsiteX2" fmla="*/ 461724 w 468485"/>
              <a:gd name="connsiteY2" fmla="*/ 56060 h 396648"/>
              <a:gd name="connsiteX3" fmla="*/ 468485 w 468485"/>
              <a:gd name="connsiteY3" fmla="*/ 72118 h 396648"/>
              <a:gd name="connsiteX4" fmla="*/ 461724 w 468485"/>
              <a:gd name="connsiteY4" fmla="*/ 88175 h 396648"/>
              <a:gd name="connsiteX5" fmla="*/ 232412 w 468485"/>
              <a:gd name="connsiteY5" fmla="*/ 317487 h 396648"/>
              <a:gd name="connsiteX6" fmla="*/ 216354 w 468485"/>
              <a:gd name="connsiteY6" fmla="*/ 324249 h 396648"/>
              <a:gd name="connsiteX7" fmla="*/ 200297 w 468485"/>
              <a:gd name="connsiteY7" fmla="*/ 317487 h 396648"/>
              <a:gd name="connsiteX8" fmla="*/ 79161 w 468485"/>
              <a:gd name="connsiteY8" fmla="*/ 196352 h 396648"/>
              <a:gd name="connsiteX9" fmla="*/ 72400 w 468485"/>
              <a:gd name="connsiteY9" fmla="*/ 180295 h 396648"/>
              <a:gd name="connsiteX10" fmla="*/ 79161 w 468485"/>
              <a:gd name="connsiteY10" fmla="*/ 164237 h 396648"/>
              <a:gd name="connsiteX11" fmla="*/ 110149 w 468485"/>
              <a:gd name="connsiteY11" fmla="*/ 133249 h 396648"/>
              <a:gd name="connsiteX12" fmla="*/ 126207 w 468485"/>
              <a:gd name="connsiteY12" fmla="*/ 126488 h 396648"/>
              <a:gd name="connsiteX13" fmla="*/ 142264 w 468485"/>
              <a:gd name="connsiteY13" fmla="*/ 133249 h 396648"/>
              <a:gd name="connsiteX14" fmla="*/ 216354 w 468485"/>
              <a:gd name="connsiteY14" fmla="*/ 207339 h 396648"/>
              <a:gd name="connsiteX15" fmla="*/ 398621 w 468485"/>
              <a:gd name="connsiteY15" fmla="*/ 25072 h 396648"/>
              <a:gd name="connsiteX16" fmla="*/ 414678 w 468485"/>
              <a:gd name="connsiteY16" fmla="*/ 18311 h 396648"/>
              <a:gd name="connsiteX17" fmla="*/ 81132 w 468485"/>
              <a:gd name="connsiteY17" fmla="*/ 0 h 396648"/>
              <a:gd name="connsiteX18" fmla="*/ 315515 w 468485"/>
              <a:gd name="connsiteY18" fmla="*/ 0 h 396648"/>
              <a:gd name="connsiteX19" fmla="*/ 348476 w 468485"/>
              <a:gd name="connsiteY19" fmla="*/ 7043 h 396648"/>
              <a:gd name="connsiteX20" fmla="*/ 353546 w 468485"/>
              <a:gd name="connsiteY20" fmla="*/ 13522 h 396648"/>
              <a:gd name="connsiteX21" fmla="*/ 351011 w 468485"/>
              <a:gd name="connsiteY21" fmla="*/ 21692 h 396648"/>
              <a:gd name="connsiteX22" fmla="*/ 337207 w 468485"/>
              <a:gd name="connsiteY22" fmla="*/ 35495 h 396648"/>
              <a:gd name="connsiteX23" fmla="*/ 330728 w 468485"/>
              <a:gd name="connsiteY23" fmla="*/ 38313 h 396648"/>
              <a:gd name="connsiteX24" fmla="*/ 328192 w 468485"/>
              <a:gd name="connsiteY24" fmla="*/ 37749 h 396648"/>
              <a:gd name="connsiteX25" fmla="*/ 315515 w 468485"/>
              <a:gd name="connsiteY25" fmla="*/ 36059 h 396648"/>
              <a:gd name="connsiteX26" fmla="*/ 81132 w 468485"/>
              <a:gd name="connsiteY26" fmla="*/ 36059 h 396648"/>
              <a:gd name="connsiteX27" fmla="*/ 49299 w 468485"/>
              <a:gd name="connsiteY27" fmla="*/ 49299 h 396648"/>
              <a:gd name="connsiteX28" fmla="*/ 36058 w 468485"/>
              <a:gd name="connsiteY28" fmla="*/ 81132 h 396648"/>
              <a:gd name="connsiteX29" fmla="*/ 36058 w 468485"/>
              <a:gd name="connsiteY29" fmla="*/ 315515 h 396648"/>
              <a:gd name="connsiteX30" fmla="*/ 49299 w 468485"/>
              <a:gd name="connsiteY30" fmla="*/ 347349 h 396648"/>
              <a:gd name="connsiteX31" fmla="*/ 81132 w 468485"/>
              <a:gd name="connsiteY31" fmla="*/ 360589 h 396648"/>
              <a:gd name="connsiteX32" fmla="*/ 315515 w 468485"/>
              <a:gd name="connsiteY32" fmla="*/ 360589 h 396648"/>
              <a:gd name="connsiteX33" fmla="*/ 347348 w 468485"/>
              <a:gd name="connsiteY33" fmla="*/ 347349 h 396648"/>
              <a:gd name="connsiteX34" fmla="*/ 360589 w 468485"/>
              <a:gd name="connsiteY34" fmla="*/ 315515 h 396648"/>
              <a:gd name="connsiteX35" fmla="*/ 360589 w 468485"/>
              <a:gd name="connsiteY35" fmla="*/ 243961 h 396648"/>
              <a:gd name="connsiteX36" fmla="*/ 363124 w 468485"/>
              <a:gd name="connsiteY36" fmla="*/ 237764 h 396648"/>
              <a:gd name="connsiteX37" fmla="*/ 381154 w 468485"/>
              <a:gd name="connsiteY37" fmla="*/ 219734 h 396648"/>
              <a:gd name="connsiteX38" fmla="*/ 387633 w 468485"/>
              <a:gd name="connsiteY38" fmla="*/ 216917 h 396648"/>
              <a:gd name="connsiteX39" fmla="*/ 391014 w 468485"/>
              <a:gd name="connsiteY39" fmla="*/ 217762 h 396648"/>
              <a:gd name="connsiteX40" fmla="*/ 396648 w 468485"/>
              <a:gd name="connsiteY40" fmla="*/ 225932 h 396648"/>
              <a:gd name="connsiteX41" fmla="*/ 396648 w 468485"/>
              <a:gd name="connsiteY41" fmla="*/ 315515 h 396648"/>
              <a:gd name="connsiteX42" fmla="*/ 372843 w 468485"/>
              <a:gd name="connsiteY42" fmla="*/ 372844 h 396648"/>
              <a:gd name="connsiteX43" fmla="*/ 315515 w 468485"/>
              <a:gd name="connsiteY43" fmla="*/ 396648 h 396648"/>
              <a:gd name="connsiteX44" fmla="*/ 81132 w 468485"/>
              <a:gd name="connsiteY44" fmla="*/ 396648 h 396648"/>
              <a:gd name="connsiteX45" fmla="*/ 23804 w 468485"/>
              <a:gd name="connsiteY45" fmla="*/ 372844 h 396648"/>
              <a:gd name="connsiteX46" fmla="*/ 0 w 468485"/>
              <a:gd name="connsiteY46" fmla="*/ 315515 h 396648"/>
              <a:gd name="connsiteX47" fmla="*/ 0 w 468485"/>
              <a:gd name="connsiteY47" fmla="*/ 81132 h 396648"/>
              <a:gd name="connsiteX48" fmla="*/ 23804 w 468485"/>
              <a:gd name="connsiteY48" fmla="*/ 23804 h 396648"/>
              <a:gd name="connsiteX49" fmla="*/ 81132 w 468485"/>
              <a:gd name="connsiteY49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68485" h="396648">
                <a:moveTo>
                  <a:pt x="414678" y="18311"/>
                </a:moveTo>
                <a:cubicBezTo>
                  <a:pt x="420876" y="18311"/>
                  <a:pt x="426229" y="20565"/>
                  <a:pt x="430736" y="25072"/>
                </a:cubicBezTo>
                <a:lnTo>
                  <a:pt x="461724" y="56060"/>
                </a:lnTo>
                <a:cubicBezTo>
                  <a:pt x="466231" y="60568"/>
                  <a:pt x="468485" y="65920"/>
                  <a:pt x="468485" y="72118"/>
                </a:cubicBezTo>
                <a:cubicBezTo>
                  <a:pt x="468485" y="78315"/>
                  <a:pt x="466231" y="83668"/>
                  <a:pt x="461724" y="88175"/>
                </a:cubicBezTo>
                <a:lnTo>
                  <a:pt x="232412" y="317487"/>
                </a:lnTo>
                <a:cubicBezTo>
                  <a:pt x="227904" y="321995"/>
                  <a:pt x="222552" y="324249"/>
                  <a:pt x="216354" y="324249"/>
                </a:cubicBezTo>
                <a:cubicBezTo>
                  <a:pt x="210156" y="324249"/>
                  <a:pt x="204804" y="321995"/>
                  <a:pt x="200297" y="317487"/>
                </a:cubicBezTo>
                <a:lnTo>
                  <a:pt x="79161" y="196352"/>
                </a:lnTo>
                <a:cubicBezTo>
                  <a:pt x="74654" y="191845"/>
                  <a:pt x="72400" y="186492"/>
                  <a:pt x="72400" y="180295"/>
                </a:cubicBezTo>
                <a:cubicBezTo>
                  <a:pt x="72400" y="174097"/>
                  <a:pt x="74654" y="168744"/>
                  <a:pt x="79161" y="164237"/>
                </a:cubicBezTo>
                <a:lnTo>
                  <a:pt x="110149" y="133249"/>
                </a:lnTo>
                <a:cubicBezTo>
                  <a:pt x="114657" y="128742"/>
                  <a:pt x="120009" y="126488"/>
                  <a:pt x="126207" y="126488"/>
                </a:cubicBezTo>
                <a:cubicBezTo>
                  <a:pt x="132405" y="126488"/>
                  <a:pt x="137757" y="128742"/>
                  <a:pt x="142264" y="133249"/>
                </a:cubicBezTo>
                <a:lnTo>
                  <a:pt x="216354" y="207339"/>
                </a:lnTo>
                <a:lnTo>
                  <a:pt x="398621" y="25072"/>
                </a:lnTo>
                <a:cubicBezTo>
                  <a:pt x="403128" y="20565"/>
                  <a:pt x="408481" y="18311"/>
                  <a:pt x="414678" y="18311"/>
                </a:cubicBezTo>
                <a:close/>
                <a:moveTo>
                  <a:pt x="81132" y="0"/>
                </a:moveTo>
                <a:lnTo>
                  <a:pt x="315515" y="0"/>
                </a:lnTo>
                <a:cubicBezTo>
                  <a:pt x="327347" y="0"/>
                  <a:pt x="338334" y="2348"/>
                  <a:pt x="348476" y="7043"/>
                </a:cubicBezTo>
                <a:cubicBezTo>
                  <a:pt x="351293" y="8357"/>
                  <a:pt x="352983" y="10517"/>
                  <a:pt x="353546" y="13522"/>
                </a:cubicBezTo>
                <a:cubicBezTo>
                  <a:pt x="354110" y="16715"/>
                  <a:pt x="353264" y="19438"/>
                  <a:pt x="351011" y="21692"/>
                </a:cubicBezTo>
                <a:lnTo>
                  <a:pt x="337207" y="35495"/>
                </a:lnTo>
                <a:cubicBezTo>
                  <a:pt x="335329" y="37373"/>
                  <a:pt x="333169" y="38313"/>
                  <a:pt x="330728" y="38313"/>
                </a:cubicBezTo>
                <a:cubicBezTo>
                  <a:pt x="330164" y="38313"/>
                  <a:pt x="329319" y="38125"/>
                  <a:pt x="328192" y="37749"/>
                </a:cubicBezTo>
                <a:cubicBezTo>
                  <a:pt x="323873" y="36622"/>
                  <a:pt x="319647" y="36059"/>
                  <a:pt x="315515" y="36059"/>
                </a:cubicBezTo>
                <a:lnTo>
                  <a:pt x="81132" y="36059"/>
                </a:lnTo>
                <a:cubicBezTo>
                  <a:pt x="68737" y="36059"/>
                  <a:pt x="58126" y="40472"/>
                  <a:pt x="49299" y="49299"/>
                </a:cubicBezTo>
                <a:cubicBezTo>
                  <a:pt x="40472" y="58126"/>
                  <a:pt x="36058" y="68737"/>
                  <a:pt x="36058" y="81132"/>
                </a:cubicBezTo>
                <a:lnTo>
                  <a:pt x="36058" y="315515"/>
                </a:lnTo>
                <a:cubicBezTo>
                  <a:pt x="36058" y="327911"/>
                  <a:pt x="40472" y="338522"/>
                  <a:pt x="49299" y="347349"/>
                </a:cubicBezTo>
                <a:cubicBezTo>
                  <a:pt x="58126" y="356176"/>
                  <a:pt x="68737" y="360589"/>
                  <a:pt x="81132" y="360589"/>
                </a:cubicBezTo>
                <a:lnTo>
                  <a:pt x="315515" y="360589"/>
                </a:lnTo>
                <a:cubicBezTo>
                  <a:pt x="327911" y="360589"/>
                  <a:pt x="338522" y="356176"/>
                  <a:pt x="347348" y="347349"/>
                </a:cubicBezTo>
                <a:cubicBezTo>
                  <a:pt x="356175" y="338522"/>
                  <a:pt x="360589" y="327911"/>
                  <a:pt x="360589" y="315515"/>
                </a:cubicBezTo>
                <a:lnTo>
                  <a:pt x="360589" y="243961"/>
                </a:lnTo>
                <a:cubicBezTo>
                  <a:pt x="360589" y="241520"/>
                  <a:pt x="361434" y="239454"/>
                  <a:pt x="363124" y="237764"/>
                </a:cubicBezTo>
                <a:lnTo>
                  <a:pt x="381154" y="219734"/>
                </a:lnTo>
                <a:cubicBezTo>
                  <a:pt x="383032" y="217856"/>
                  <a:pt x="385192" y="216917"/>
                  <a:pt x="387633" y="216917"/>
                </a:cubicBezTo>
                <a:cubicBezTo>
                  <a:pt x="388760" y="216917"/>
                  <a:pt x="389887" y="217198"/>
                  <a:pt x="391014" y="217762"/>
                </a:cubicBezTo>
                <a:cubicBezTo>
                  <a:pt x="394770" y="219264"/>
                  <a:pt x="396648" y="221988"/>
                  <a:pt x="396648" y="225932"/>
                </a:cubicBezTo>
                <a:lnTo>
                  <a:pt x="396648" y="315515"/>
                </a:lnTo>
                <a:cubicBezTo>
                  <a:pt x="396648" y="337865"/>
                  <a:pt x="388713" y="356974"/>
                  <a:pt x="372843" y="372844"/>
                </a:cubicBezTo>
                <a:cubicBezTo>
                  <a:pt x="356974" y="388713"/>
                  <a:pt x="337864" y="396648"/>
                  <a:pt x="315515" y="396648"/>
                </a:cubicBezTo>
                <a:lnTo>
                  <a:pt x="81132" y="396648"/>
                </a:lnTo>
                <a:cubicBezTo>
                  <a:pt x="58783" y="396648"/>
                  <a:pt x="39674" y="388713"/>
                  <a:pt x="23804" y="372844"/>
                </a:cubicBezTo>
                <a:cubicBezTo>
                  <a:pt x="7935" y="356974"/>
                  <a:pt x="0" y="337865"/>
                  <a:pt x="0" y="315515"/>
                </a:cubicBezTo>
                <a:lnTo>
                  <a:pt x="0" y="81132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3" y="0"/>
                  <a:pt x="8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70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3" name="Freeform 26">
            <a:extLst>
              <a:ext uri="{FF2B5EF4-FFF2-40B4-BE49-F238E27FC236}">
                <a16:creationId xmlns:a16="http://schemas.microsoft.com/office/drawing/2014/main" id="{41E0B1E3-6BDB-748F-EBD1-6F735F3493FF}"/>
              </a:ext>
            </a:extLst>
          </p:cNvPr>
          <p:cNvSpPr/>
          <p:nvPr/>
        </p:nvSpPr>
        <p:spPr>
          <a:xfrm>
            <a:off x="2791921" y="4730278"/>
            <a:ext cx="310449" cy="282604"/>
          </a:xfrm>
          <a:custGeom>
            <a:avLst/>
            <a:gdLst>
              <a:gd name="connsiteX0" fmla="*/ 432708 w 540885"/>
              <a:gd name="connsiteY0" fmla="*/ 356081 h 496091"/>
              <a:gd name="connsiteX1" fmla="*/ 407355 w 540885"/>
              <a:gd name="connsiteY1" fmla="*/ 366786 h 496091"/>
              <a:gd name="connsiteX2" fmla="*/ 396649 w 540885"/>
              <a:gd name="connsiteY2" fmla="*/ 392140 h 496091"/>
              <a:gd name="connsiteX3" fmla="*/ 407213 w 540885"/>
              <a:gd name="connsiteY3" fmla="*/ 417635 h 496091"/>
              <a:gd name="connsiteX4" fmla="*/ 432708 w 540885"/>
              <a:gd name="connsiteY4" fmla="*/ 428199 h 496091"/>
              <a:gd name="connsiteX5" fmla="*/ 458203 w 540885"/>
              <a:gd name="connsiteY5" fmla="*/ 417635 h 496091"/>
              <a:gd name="connsiteX6" fmla="*/ 468767 w 540885"/>
              <a:gd name="connsiteY6" fmla="*/ 392140 h 496091"/>
              <a:gd name="connsiteX7" fmla="*/ 458063 w 540885"/>
              <a:gd name="connsiteY7" fmla="*/ 366786 h 496091"/>
              <a:gd name="connsiteX8" fmla="*/ 432708 w 540885"/>
              <a:gd name="connsiteY8" fmla="*/ 356081 h 496091"/>
              <a:gd name="connsiteX9" fmla="*/ 396649 w 540885"/>
              <a:gd name="connsiteY9" fmla="*/ 288471 h 496091"/>
              <a:gd name="connsiteX10" fmla="*/ 409608 w 540885"/>
              <a:gd name="connsiteY10" fmla="*/ 301570 h 496091"/>
              <a:gd name="connsiteX11" fmla="*/ 424257 w 540885"/>
              <a:gd name="connsiteY11" fmla="*/ 320586 h 496091"/>
              <a:gd name="connsiteX12" fmla="*/ 432708 w 540885"/>
              <a:gd name="connsiteY12" fmla="*/ 320023 h 496091"/>
              <a:gd name="connsiteX13" fmla="*/ 441160 w 540885"/>
              <a:gd name="connsiteY13" fmla="*/ 320586 h 496091"/>
              <a:gd name="connsiteX14" fmla="*/ 467077 w 540885"/>
              <a:gd name="connsiteY14" fmla="*/ 289034 h 496091"/>
              <a:gd name="connsiteX15" fmla="*/ 468767 w 540885"/>
              <a:gd name="connsiteY15" fmla="*/ 288471 h 496091"/>
              <a:gd name="connsiteX16" fmla="*/ 503699 w 540885"/>
              <a:gd name="connsiteY16" fmla="*/ 308190 h 496091"/>
              <a:gd name="connsiteX17" fmla="*/ 504826 w 540885"/>
              <a:gd name="connsiteY17" fmla="*/ 310163 h 496091"/>
              <a:gd name="connsiteX18" fmla="*/ 490459 w 540885"/>
              <a:gd name="connsiteY18" fmla="*/ 349039 h 496091"/>
              <a:gd name="connsiteX19" fmla="*/ 498910 w 540885"/>
              <a:gd name="connsiteY19" fmla="*/ 363688 h 496091"/>
              <a:gd name="connsiteX20" fmla="*/ 540885 w 540885"/>
              <a:gd name="connsiteY20" fmla="*/ 372421 h 496091"/>
              <a:gd name="connsiteX21" fmla="*/ 540885 w 540885"/>
              <a:gd name="connsiteY21" fmla="*/ 411860 h 496091"/>
              <a:gd name="connsiteX22" fmla="*/ 498910 w 540885"/>
              <a:gd name="connsiteY22" fmla="*/ 420593 h 496091"/>
              <a:gd name="connsiteX23" fmla="*/ 490459 w 540885"/>
              <a:gd name="connsiteY23" fmla="*/ 435242 h 496091"/>
              <a:gd name="connsiteX24" fmla="*/ 504826 w 540885"/>
              <a:gd name="connsiteY24" fmla="*/ 474118 h 496091"/>
              <a:gd name="connsiteX25" fmla="*/ 503699 w 540885"/>
              <a:gd name="connsiteY25" fmla="*/ 476090 h 496091"/>
              <a:gd name="connsiteX26" fmla="*/ 468767 w 540885"/>
              <a:gd name="connsiteY26" fmla="*/ 496091 h 496091"/>
              <a:gd name="connsiteX27" fmla="*/ 455809 w 540885"/>
              <a:gd name="connsiteY27" fmla="*/ 482851 h 496091"/>
              <a:gd name="connsiteX28" fmla="*/ 441160 w 540885"/>
              <a:gd name="connsiteY28" fmla="*/ 463695 h 496091"/>
              <a:gd name="connsiteX29" fmla="*/ 432708 w 540885"/>
              <a:gd name="connsiteY29" fmla="*/ 464258 h 496091"/>
              <a:gd name="connsiteX30" fmla="*/ 424257 w 540885"/>
              <a:gd name="connsiteY30" fmla="*/ 463695 h 496091"/>
              <a:gd name="connsiteX31" fmla="*/ 409608 w 540885"/>
              <a:gd name="connsiteY31" fmla="*/ 482851 h 496091"/>
              <a:gd name="connsiteX32" fmla="*/ 396649 w 540885"/>
              <a:gd name="connsiteY32" fmla="*/ 496091 h 496091"/>
              <a:gd name="connsiteX33" fmla="*/ 361717 w 540885"/>
              <a:gd name="connsiteY33" fmla="*/ 476090 h 496091"/>
              <a:gd name="connsiteX34" fmla="*/ 360591 w 540885"/>
              <a:gd name="connsiteY34" fmla="*/ 474118 h 496091"/>
              <a:gd name="connsiteX35" fmla="*/ 374958 w 540885"/>
              <a:gd name="connsiteY35" fmla="*/ 435242 h 496091"/>
              <a:gd name="connsiteX36" fmla="*/ 366507 w 540885"/>
              <a:gd name="connsiteY36" fmla="*/ 420593 h 496091"/>
              <a:gd name="connsiteX37" fmla="*/ 324532 w 540885"/>
              <a:gd name="connsiteY37" fmla="*/ 411860 h 496091"/>
              <a:gd name="connsiteX38" fmla="*/ 324532 w 540885"/>
              <a:gd name="connsiteY38" fmla="*/ 372421 h 496091"/>
              <a:gd name="connsiteX39" fmla="*/ 366507 w 540885"/>
              <a:gd name="connsiteY39" fmla="*/ 363688 h 496091"/>
              <a:gd name="connsiteX40" fmla="*/ 374958 w 540885"/>
              <a:gd name="connsiteY40" fmla="*/ 349039 h 496091"/>
              <a:gd name="connsiteX41" fmla="*/ 360591 w 540885"/>
              <a:gd name="connsiteY41" fmla="*/ 310163 h 496091"/>
              <a:gd name="connsiteX42" fmla="*/ 361717 w 540885"/>
              <a:gd name="connsiteY42" fmla="*/ 308190 h 496091"/>
              <a:gd name="connsiteX43" fmla="*/ 371577 w 540885"/>
              <a:gd name="connsiteY43" fmla="*/ 302557 h 496091"/>
              <a:gd name="connsiteX44" fmla="*/ 388198 w 540885"/>
              <a:gd name="connsiteY44" fmla="*/ 292978 h 496091"/>
              <a:gd name="connsiteX45" fmla="*/ 396649 w 540885"/>
              <a:gd name="connsiteY45" fmla="*/ 288471 h 496091"/>
              <a:gd name="connsiteX46" fmla="*/ 180295 w 540885"/>
              <a:gd name="connsiteY46" fmla="*/ 175788 h 496091"/>
              <a:gd name="connsiteX47" fmla="*/ 129305 w 540885"/>
              <a:gd name="connsiteY47" fmla="*/ 196916 h 496091"/>
              <a:gd name="connsiteX48" fmla="*/ 108177 w 540885"/>
              <a:gd name="connsiteY48" fmla="*/ 247906 h 496091"/>
              <a:gd name="connsiteX49" fmla="*/ 129305 w 540885"/>
              <a:gd name="connsiteY49" fmla="*/ 298895 h 496091"/>
              <a:gd name="connsiteX50" fmla="*/ 180295 w 540885"/>
              <a:gd name="connsiteY50" fmla="*/ 320024 h 496091"/>
              <a:gd name="connsiteX51" fmla="*/ 231285 w 540885"/>
              <a:gd name="connsiteY51" fmla="*/ 298895 h 496091"/>
              <a:gd name="connsiteX52" fmla="*/ 252413 w 540885"/>
              <a:gd name="connsiteY52" fmla="*/ 247906 h 496091"/>
              <a:gd name="connsiteX53" fmla="*/ 231285 w 540885"/>
              <a:gd name="connsiteY53" fmla="*/ 196916 h 496091"/>
              <a:gd name="connsiteX54" fmla="*/ 180295 w 540885"/>
              <a:gd name="connsiteY54" fmla="*/ 175788 h 496091"/>
              <a:gd name="connsiteX55" fmla="*/ 432708 w 540885"/>
              <a:gd name="connsiteY55" fmla="*/ 67611 h 496091"/>
              <a:gd name="connsiteX56" fmla="*/ 407355 w 540885"/>
              <a:gd name="connsiteY56" fmla="*/ 78316 h 496091"/>
              <a:gd name="connsiteX57" fmla="*/ 396649 w 540885"/>
              <a:gd name="connsiteY57" fmla="*/ 103670 h 496091"/>
              <a:gd name="connsiteX58" fmla="*/ 407213 w 540885"/>
              <a:gd name="connsiteY58" fmla="*/ 129165 h 496091"/>
              <a:gd name="connsiteX59" fmla="*/ 432708 w 540885"/>
              <a:gd name="connsiteY59" fmla="*/ 139729 h 496091"/>
              <a:gd name="connsiteX60" fmla="*/ 458203 w 540885"/>
              <a:gd name="connsiteY60" fmla="*/ 129165 h 496091"/>
              <a:gd name="connsiteX61" fmla="*/ 468767 w 540885"/>
              <a:gd name="connsiteY61" fmla="*/ 103670 h 496091"/>
              <a:gd name="connsiteX62" fmla="*/ 458063 w 540885"/>
              <a:gd name="connsiteY62" fmla="*/ 78316 h 496091"/>
              <a:gd name="connsiteX63" fmla="*/ 432708 w 540885"/>
              <a:gd name="connsiteY63" fmla="*/ 67611 h 496091"/>
              <a:gd name="connsiteX64" fmla="*/ 154096 w 540885"/>
              <a:gd name="connsiteY64" fmla="*/ 67611 h 496091"/>
              <a:gd name="connsiteX65" fmla="*/ 206494 w 540885"/>
              <a:gd name="connsiteY65" fmla="*/ 67611 h 496091"/>
              <a:gd name="connsiteX66" fmla="*/ 212128 w 540885"/>
              <a:gd name="connsiteY66" fmla="*/ 69724 h 496091"/>
              <a:gd name="connsiteX67" fmla="*/ 214945 w 540885"/>
              <a:gd name="connsiteY67" fmla="*/ 74654 h 496091"/>
              <a:gd name="connsiteX68" fmla="*/ 221425 w 540885"/>
              <a:gd name="connsiteY68" fmla="*/ 117755 h 496091"/>
              <a:gd name="connsiteX69" fmla="*/ 242553 w 540885"/>
              <a:gd name="connsiteY69" fmla="*/ 126488 h 496091"/>
              <a:gd name="connsiteX70" fmla="*/ 275795 w 540885"/>
              <a:gd name="connsiteY70" fmla="*/ 101416 h 496091"/>
              <a:gd name="connsiteX71" fmla="*/ 281429 w 540885"/>
              <a:gd name="connsiteY71" fmla="*/ 99444 h 496091"/>
              <a:gd name="connsiteX72" fmla="*/ 287345 w 540885"/>
              <a:gd name="connsiteY72" fmla="*/ 101698 h 496091"/>
              <a:gd name="connsiteX73" fmla="*/ 327911 w 540885"/>
              <a:gd name="connsiteY73" fmla="*/ 146772 h 496091"/>
              <a:gd name="connsiteX74" fmla="*/ 325939 w 540885"/>
              <a:gd name="connsiteY74" fmla="*/ 152124 h 496091"/>
              <a:gd name="connsiteX75" fmla="*/ 314108 w 540885"/>
              <a:gd name="connsiteY75" fmla="*/ 167337 h 496091"/>
              <a:gd name="connsiteX76" fmla="*/ 301430 w 540885"/>
              <a:gd name="connsiteY76" fmla="*/ 184239 h 496091"/>
              <a:gd name="connsiteX77" fmla="*/ 311008 w 540885"/>
              <a:gd name="connsiteY77" fmla="*/ 207339 h 496091"/>
              <a:gd name="connsiteX78" fmla="*/ 353828 w 540885"/>
              <a:gd name="connsiteY78" fmla="*/ 213819 h 496091"/>
              <a:gd name="connsiteX79" fmla="*/ 358618 w 540885"/>
              <a:gd name="connsiteY79" fmla="*/ 216777 h 496091"/>
              <a:gd name="connsiteX80" fmla="*/ 360590 w 540885"/>
              <a:gd name="connsiteY80" fmla="*/ 222270 h 496091"/>
              <a:gd name="connsiteX81" fmla="*/ 360590 w 540885"/>
              <a:gd name="connsiteY81" fmla="*/ 274386 h 496091"/>
              <a:gd name="connsiteX82" fmla="*/ 358618 w 540885"/>
              <a:gd name="connsiteY82" fmla="*/ 279880 h 496091"/>
              <a:gd name="connsiteX83" fmla="*/ 354110 w 540885"/>
              <a:gd name="connsiteY83" fmla="*/ 282838 h 496091"/>
              <a:gd name="connsiteX84" fmla="*/ 310445 w 540885"/>
              <a:gd name="connsiteY84" fmla="*/ 289599 h 496091"/>
              <a:gd name="connsiteX85" fmla="*/ 301430 w 540885"/>
              <a:gd name="connsiteY85" fmla="*/ 311009 h 496091"/>
              <a:gd name="connsiteX86" fmla="*/ 326784 w 540885"/>
              <a:gd name="connsiteY86" fmla="*/ 343405 h 496091"/>
              <a:gd name="connsiteX87" fmla="*/ 328756 w 540885"/>
              <a:gd name="connsiteY87" fmla="*/ 349040 h 496091"/>
              <a:gd name="connsiteX88" fmla="*/ 326784 w 540885"/>
              <a:gd name="connsiteY88" fmla="*/ 354392 h 496091"/>
              <a:gd name="connsiteX89" fmla="*/ 303543 w 540885"/>
              <a:gd name="connsiteY89" fmla="*/ 379605 h 496091"/>
              <a:gd name="connsiteX90" fmla="*/ 281429 w 540885"/>
              <a:gd name="connsiteY90" fmla="*/ 396367 h 496091"/>
              <a:gd name="connsiteX91" fmla="*/ 275513 w 540885"/>
              <a:gd name="connsiteY91" fmla="*/ 394395 h 496091"/>
              <a:gd name="connsiteX92" fmla="*/ 243117 w 540885"/>
              <a:gd name="connsiteY92" fmla="*/ 369041 h 496091"/>
              <a:gd name="connsiteX93" fmla="*/ 221425 w 540885"/>
              <a:gd name="connsiteY93" fmla="*/ 377774 h 496091"/>
              <a:gd name="connsiteX94" fmla="*/ 214945 w 540885"/>
              <a:gd name="connsiteY94" fmla="*/ 421439 h 496091"/>
              <a:gd name="connsiteX95" fmla="*/ 206494 w 540885"/>
              <a:gd name="connsiteY95" fmla="*/ 428200 h 496091"/>
              <a:gd name="connsiteX96" fmla="*/ 154096 w 540885"/>
              <a:gd name="connsiteY96" fmla="*/ 428200 h 496091"/>
              <a:gd name="connsiteX97" fmla="*/ 148462 w 540885"/>
              <a:gd name="connsiteY97" fmla="*/ 426087 h 496091"/>
              <a:gd name="connsiteX98" fmla="*/ 145645 w 540885"/>
              <a:gd name="connsiteY98" fmla="*/ 421158 h 496091"/>
              <a:gd name="connsiteX99" fmla="*/ 139165 w 540885"/>
              <a:gd name="connsiteY99" fmla="*/ 378056 h 496091"/>
              <a:gd name="connsiteX100" fmla="*/ 118037 w 540885"/>
              <a:gd name="connsiteY100" fmla="*/ 369323 h 496091"/>
              <a:gd name="connsiteX101" fmla="*/ 84795 w 540885"/>
              <a:gd name="connsiteY101" fmla="*/ 394395 h 496091"/>
              <a:gd name="connsiteX102" fmla="*/ 79161 w 540885"/>
              <a:gd name="connsiteY102" fmla="*/ 396367 h 496091"/>
              <a:gd name="connsiteX103" fmla="*/ 73245 w 540885"/>
              <a:gd name="connsiteY103" fmla="*/ 394113 h 496091"/>
              <a:gd name="connsiteX104" fmla="*/ 32679 w 540885"/>
              <a:gd name="connsiteY104" fmla="*/ 349040 h 496091"/>
              <a:gd name="connsiteX105" fmla="*/ 34651 w 540885"/>
              <a:gd name="connsiteY105" fmla="*/ 343687 h 496091"/>
              <a:gd name="connsiteX106" fmla="*/ 46201 w 540885"/>
              <a:gd name="connsiteY106" fmla="*/ 328756 h 496091"/>
              <a:gd name="connsiteX107" fmla="*/ 59441 w 540885"/>
              <a:gd name="connsiteY107" fmla="*/ 311572 h 496091"/>
              <a:gd name="connsiteX108" fmla="*/ 49581 w 540885"/>
              <a:gd name="connsiteY108" fmla="*/ 288472 h 496091"/>
              <a:gd name="connsiteX109" fmla="*/ 6761 w 540885"/>
              <a:gd name="connsiteY109" fmla="*/ 281711 h 496091"/>
              <a:gd name="connsiteX110" fmla="*/ 1972 w 540885"/>
              <a:gd name="connsiteY110" fmla="*/ 279034 h 496091"/>
              <a:gd name="connsiteX111" fmla="*/ 0 w 540885"/>
              <a:gd name="connsiteY111" fmla="*/ 273541 h 496091"/>
              <a:gd name="connsiteX112" fmla="*/ 0 w 540885"/>
              <a:gd name="connsiteY112" fmla="*/ 221425 h 496091"/>
              <a:gd name="connsiteX113" fmla="*/ 1972 w 540885"/>
              <a:gd name="connsiteY113" fmla="*/ 215932 h 496091"/>
              <a:gd name="connsiteX114" fmla="*/ 6480 w 540885"/>
              <a:gd name="connsiteY114" fmla="*/ 212973 h 496091"/>
              <a:gd name="connsiteX115" fmla="*/ 50145 w 540885"/>
              <a:gd name="connsiteY115" fmla="*/ 206213 h 496091"/>
              <a:gd name="connsiteX116" fmla="*/ 59159 w 540885"/>
              <a:gd name="connsiteY116" fmla="*/ 184802 h 496091"/>
              <a:gd name="connsiteX117" fmla="*/ 33806 w 540885"/>
              <a:gd name="connsiteY117" fmla="*/ 152406 h 496091"/>
              <a:gd name="connsiteX118" fmla="*/ 31834 w 540885"/>
              <a:gd name="connsiteY118" fmla="*/ 146772 h 496091"/>
              <a:gd name="connsiteX119" fmla="*/ 33806 w 540885"/>
              <a:gd name="connsiteY119" fmla="*/ 141137 h 496091"/>
              <a:gd name="connsiteX120" fmla="*/ 56906 w 540885"/>
              <a:gd name="connsiteY120" fmla="*/ 116065 h 496091"/>
              <a:gd name="connsiteX121" fmla="*/ 79161 w 540885"/>
              <a:gd name="connsiteY121" fmla="*/ 99444 h 496091"/>
              <a:gd name="connsiteX122" fmla="*/ 85077 w 540885"/>
              <a:gd name="connsiteY122" fmla="*/ 101416 h 496091"/>
              <a:gd name="connsiteX123" fmla="*/ 117474 w 540885"/>
              <a:gd name="connsiteY123" fmla="*/ 126770 h 496091"/>
              <a:gd name="connsiteX124" fmla="*/ 139165 w 540885"/>
              <a:gd name="connsiteY124" fmla="*/ 117755 h 496091"/>
              <a:gd name="connsiteX125" fmla="*/ 145645 w 540885"/>
              <a:gd name="connsiteY125" fmla="*/ 74372 h 496091"/>
              <a:gd name="connsiteX126" fmla="*/ 154096 w 540885"/>
              <a:gd name="connsiteY126" fmla="*/ 67611 h 496091"/>
              <a:gd name="connsiteX127" fmla="*/ 396649 w 540885"/>
              <a:gd name="connsiteY127" fmla="*/ 0 h 496091"/>
              <a:gd name="connsiteX128" fmla="*/ 409608 w 540885"/>
              <a:gd name="connsiteY128" fmla="*/ 13100 h 496091"/>
              <a:gd name="connsiteX129" fmla="*/ 424257 w 540885"/>
              <a:gd name="connsiteY129" fmla="*/ 32116 h 496091"/>
              <a:gd name="connsiteX130" fmla="*/ 432708 w 540885"/>
              <a:gd name="connsiteY130" fmla="*/ 31552 h 496091"/>
              <a:gd name="connsiteX131" fmla="*/ 441160 w 540885"/>
              <a:gd name="connsiteY131" fmla="*/ 32116 h 496091"/>
              <a:gd name="connsiteX132" fmla="*/ 467077 w 540885"/>
              <a:gd name="connsiteY132" fmla="*/ 564 h 496091"/>
              <a:gd name="connsiteX133" fmla="*/ 468767 w 540885"/>
              <a:gd name="connsiteY133" fmla="*/ 0 h 496091"/>
              <a:gd name="connsiteX134" fmla="*/ 503699 w 540885"/>
              <a:gd name="connsiteY134" fmla="*/ 19720 h 496091"/>
              <a:gd name="connsiteX135" fmla="*/ 504826 w 540885"/>
              <a:gd name="connsiteY135" fmla="*/ 21692 h 496091"/>
              <a:gd name="connsiteX136" fmla="*/ 490459 w 540885"/>
              <a:gd name="connsiteY136" fmla="*/ 60568 h 496091"/>
              <a:gd name="connsiteX137" fmla="*/ 498910 w 540885"/>
              <a:gd name="connsiteY137" fmla="*/ 75217 h 496091"/>
              <a:gd name="connsiteX138" fmla="*/ 540885 w 540885"/>
              <a:gd name="connsiteY138" fmla="*/ 83950 h 496091"/>
              <a:gd name="connsiteX139" fmla="*/ 540885 w 540885"/>
              <a:gd name="connsiteY139" fmla="*/ 123390 h 496091"/>
              <a:gd name="connsiteX140" fmla="*/ 498910 w 540885"/>
              <a:gd name="connsiteY140" fmla="*/ 132123 h 496091"/>
              <a:gd name="connsiteX141" fmla="*/ 490459 w 540885"/>
              <a:gd name="connsiteY141" fmla="*/ 146772 h 496091"/>
              <a:gd name="connsiteX142" fmla="*/ 504826 w 540885"/>
              <a:gd name="connsiteY142" fmla="*/ 185648 h 496091"/>
              <a:gd name="connsiteX143" fmla="*/ 503699 w 540885"/>
              <a:gd name="connsiteY143" fmla="*/ 187619 h 496091"/>
              <a:gd name="connsiteX144" fmla="*/ 468767 w 540885"/>
              <a:gd name="connsiteY144" fmla="*/ 207621 h 496091"/>
              <a:gd name="connsiteX145" fmla="*/ 455809 w 540885"/>
              <a:gd name="connsiteY145" fmla="*/ 194381 h 496091"/>
              <a:gd name="connsiteX146" fmla="*/ 441160 w 540885"/>
              <a:gd name="connsiteY146" fmla="*/ 175224 h 496091"/>
              <a:gd name="connsiteX147" fmla="*/ 432708 w 540885"/>
              <a:gd name="connsiteY147" fmla="*/ 175788 h 496091"/>
              <a:gd name="connsiteX148" fmla="*/ 424257 w 540885"/>
              <a:gd name="connsiteY148" fmla="*/ 175224 h 496091"/>
              <a:gd name="connsiteX149" fmla="*/ 409608 w 540885"/>
              <a:gd name="connsiteY149" fmla="*/ 194381 h 496091"/>
              <a:gd name="connsiteX150" fmla="*/ 396649 w 540885"/>
              <a:gd name="connsiteY150" fmla="*/ 207621 h 496091"/>
              <a:gd name="connsiteX151" fmla="*/ 361717 w 540885"/>
              <a:gd name="connsiteY151" fmla="*/ 187619 h 496091"/>
              <a:gd name="connsiteX152" fmla="*/ 360591 w 540885"/>
              <a:gd name="connsiteY152" fmla="*/ 185648 h 496091"/>
              <a:gd name="connsiteX153" fmla="*/ 374958 w 540885"/>
              <a:gd name="connsiteY153" fmla="*/ 146772 h 496091"/>
              <a:gd name="connsiteX154" fmla="*/ 366507 w 540885"/>
              <a:gd name="connsiteY154" fmla="*/ 132123 h 496091"/>
              <a:gd name="connsiteX155" fmla="*/ 324532 w 540885"/>
              <a:gd name="connsiteY155" fmla="*/ 123390 h 496091"/>
              <a:gd name="connsiteX156" fmla="*/ 324532 w 540885"/>
              <a:gd name="connsiteY156" fmla="*/ 83950 h 496091"/>
              <a:gd name="connsiteX157" fmla="*/ 366507 w 540885"/>
              <a:gd name="connsiteY157" fmla="*/ 75217 h 496091"/>
              <a:gd name="connsiteX158" fmla="*/ 374958 w 540885"/>
              <a:gd name="connsiteY158" fmla="*/ 60568 h 496091"/>
              <a:gd name="connsiteX159" fmla="*/ 360591 w 540885"/>
              <a:gd name="connsiteY159" fmla="*/ 21692 h 496091"/>
              <a:gd name="connsiteX160" fmla="*/ 361717 w 540885"/>
              <a:gd name="connsiteY160" fmla="*/ 19720 h 496091"/>
              <a:gd name="connsiteX161" fmla="*/ 371577 w 540885"/>
              <a:gd name="connsiteY161" fmla="*/ 14086 h 496091"/>
              <a:gd name="connsiteX162" fmla="*/ 388198 w 540885"/>
              <a:gd name="connsiteY162" fmla="*/ 4508 h 496091"/>
              <a:gd name="connsiteX163" fmla="*/ 396649 w 540885"/>
              <a:gd name="connsiteY163" fmla="*/ 0 h 49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540885" h="496091">
                <a:moveTo>
                  <a:pt x="432708" y="356081"/>
                </a:moveTo>
                <a:cubicBezTo>
                  <a:pt x="422942" y="356081"/>
                  <a:pt x="414491" y="359650"/>
                  <a:pt x="407355" y="366786"/>
                </a:cubicBezTo>
                <a:cubicBezTo>
                  <a:pt x="400218" y="373923"/>
                  <a:pt x="396649" y="382375"/>
                  <a:pt x="396649" y="392140"/>
                </a:cubicBezTo>
                <a:cubicBezTo>
                  <a:pt x="396649" y="402094"/>
                  <a:pt x="400171" y="410592"/>
                  <a:pt x="407213" y="417635"/>
                </a:cubicBezTo>
                <a:cubicBezTo>
                  <a:pt x="414257" y="424678"/>
                  <a:pt x="422754" y="428199"/>
                  <a:pt x="432708" y="428199"/>
                </a:cubicBezTo>
                <a:cubicBezTo>
                  <a:pt x="442662" y="428199"/>
                  <a:pt x="451161" y="424678"/>
                  <a:pt x="458203" y="417635"/>
                </a:cubicBezTo>
                <a:cubicBezTo>
                  <a:pt x="465246" y="410592"/>
                  <a:pt x="468767" y="402094"/>
                  <a:pt x="468767" y="392140"/>
                </a:cubicBezTo>
                <a:cubicBezTo>
                  <a:pt x="468767" y="382375"/>
                  <a:pt x="465199" y="373923"/>
                  <a:pt x="458063" y="366786"/>
                </a:cubicBezTo>
                <a:cubicBezTo>
                  <a:pt x="450925" y="359650"/>
                  <a:pt x="442474" y="356081"/>
                  <a:pt x="432708" y="356081"/>
                </a:cubicBezTo>
                <a:close/>
                <a:moveTo>
                  <a:pt x="396649" y="288471"/>
                </a:moveTo>
                <a:cubicBezTo>
                  <a:pt x="398152" y="288471"/>
                  <a:pt x="402471" y="292838"/>
                  <a:pt x="409608" y="301570"/>
                </a:cubicBezTo>
                <a:cubicBezTo>
                  <a:pt x="416744" y="310303"/>
                  <a:pt x="421628" y="316642"/>
                  <a:pt x="424257" y="320586"/>
                </a:cubicBezTo>
                <a:cubicBezTo>
                  <a:pt x="428013" y="320210"/>
                  <a:pt x="430830" y="320023"/>
                  <a:pt x="432708" y="320023"/>
                </a:cubicBezTo>
                <a:cubicBezTo>
                  <a:pt x="434586" y="320023"/>
                  <a:pt x="437403" y="320210"/>
                  <a:pt x="441160" y="320586"/>
                </a:cubicBezTo>
                <a:cubicBezTo>
                  <a:pt x="450738" y="307251"/>
                  <a:pt x="459377" y="296734"/>
                  <a:pt x="467077" y="289034"/>
                </a:cubicBezTo>
                <a:lnTo>
                  <a:pt x="468767" y="288471"/>
                </a:lnTo>
                <a:cubicBezTo>
                  <a:pt x="469518" y="288471"/>
                  <a:pt x="481162" y="295044"/>
                  <a:pt x="503699" y="308190"/>
                </a:cubicBezTo>
                <a:cubicBezTo>
                  <a:pt x="504450" y="308754"/>
                  <a:pt x="504826" y="309412"/>
                  <a:pt x="504826" y="310163"/>
                </a:cubicBezTo>
                <a:cubicBezTo>
                  <a:pt x="504826" y="314858"/>
                  <a:pt x="500037" y="327816"/>
                  <a:pt x="490459" y="349039"/>
                </a:cubicBezTo>
                <a:cubicBezTo>
                  <a:pt x="493651" y="353358"/>
                  <a:pt x="496468" y="358241"/>
                  <a:pt x="498910" y="363688"/>
                </a:cubicBezTo>
                <a:cubicBezTo>
                  <a:pt x="526893" y="366505"/>
                  <a:pt x="540885" y="369416"/>
                  <a:pt x="540885" y="372421"/>
                </a:cubicBezTo>
                <a:lnTo>
                  <a:pt x="540885" y="411860"/>
                </a:lnTo>
                <a:cubicBezTo>
                  <a:pt x="540885" y="414865"/>
                  <a:pt x="526893" y="417776"/>
                  <a:pt x="498910" y="420593"/>
                </a:cubicBezTo>
                <a:cubicBezTo>
                  <a:pt x="496657" y="425664"/>
                  <a:pt x="493839" y="430547"/>
                  <a:pt x="490459" y="435242"/>
                </a:cubicBezTo>
                <a:cubicBezTo>
                  <a:pt x="500037" y="456464"/>
                  <a:pt x="504826" y="469423"/>
                  <a:pt x="504826" y="474118"/>
                </a:cubicBezTo>
                <a:cubicBezTo>
                  <a:pt x="504826" y="474869"/>
                  <a:pt x="504450" y="475527"/>
                  <a:pt x="503699" y="476090"/>
                </a:cubicBezTo>
                <a:cubicBezTo>
                  <a:pt x="480787" y="489424"/>
                  <a:pt x="469143" y="496091"/>
                  <a:pt x="468767" y="496091"/>
                </a:cubicBezTo>
                <a:cubicBezTo>
                  <a:pt x="467265" y="496091"/>
                  <a:pt x="462945" y="491678"/>
                  <a:pt x="455809" y="482851"/>
                </a:cubicBezTo>
                <a:cubicBezTo>
                  <a:pt x="448672" y="474024"/>
                  <a:pt x="443788" y="467639"/>
                  <a:pt x="441160" y="463695"/>
                </a:cubicBezTo>
                <a:cubicBezTo>
                  <a:pt x="437403" y="464070"/>
                  <a:pt x="434586" y="464258"/>
                  <a:pt x="432708" y="464258"/>
                </a:cubicBezTo>
                <a:cubicBezTo>
                  <a:pt x="430830" y="464258"/>
                  <a:pt x="428013" y="464070"/>
                  <a:pt x="424257" y="463695"/>
                </a:cubicBezTo>
                <a:cubicBezTo>
                  <a:pt x="421628" y="467639"/>
                  <a:pt x="416744" y="474024"/>
                  <a:pt x="409608" y="482851"/>
                </a:cubicBezTo>
                <a:cubicBezTo>
                  <a:pt x="402471" y="491678"/>
                  <a:pt x="398152" y="496091"/>
                  <a:pt x="396649" y="496091"/>
                </a:cubicBezTo>
                <a:cubicBezTo>
                  <a:pt x="396274" y="496091"/>
                  <a:pt x="384629" y="489424"/>
                  <a:pt x="361717" y="476090"/>
                </a:cubicBezTo>
                <a:cubicBezTo>
                  <a:pt x="360966" y="475527"/>
                  <a:pt x="360591" y="474869"/>
                  <a:pt x="360591" y="474118"/>
                </a:cubicBezTo>
                <a:cubicBezTo>
                  <a:pt x="360591" y="469423"/>
                  <a:pt x="365380" y="456464"/>
                  <a:pt x="374958" y="435242"/>
                </a:cubicBezTo>
                <a:cubicBezTo>
                  <a:pt x="371577" y="430547"/>
                  <a:pt x="368760" y="425664"/>
                  <a:pt x="366507" y="420593"/>
                </a:cubicBezTo>
                <a:cubicBezTo>
                  <a:pt x="338523" y="417776"/>
                  <a:pt x="324532" y="414865"/>
                  <a:pt x="324532" y="411860"/>
                </a:cubicBezTo>
                <a:lnTo>
                  <a:pt x="324532" y="372421"/>
                </a:lnTo>
                <a:cubicBezTo>
                  <a:pt x="324532" y="369416"/>
                  <a:pt x="338523" y="366505"/>
                  <a:pt x="366507" y="363688"/>
                </a:cubicBezTo>
                <a:cubicBezTo>
                  <a:pt x="368948" y="358241"/>
                  <a:pt x="371765" y="353358"/>
                  <a:pt x="374958" y="349039"/>
                </a:cubicBezTo>
                <a:cubicBezTo>
                  <a:pt x="365380" y="327816"/>
                  <a:pt x="360591" y="314858"/>
                  <a:pt x="360591" y="310163"/>
                </a:cubicBezTo>
                <a:cubicBezTo>
                  <a:pt x="360591" y="309412"/>
                  <a:pt x="360966" y="308754"/>
                  <a:pt x="361717" y="308190"/>
                </a:cubicBezTo>
                <a:cubicBezTo>
                  <a:pt x="362468" y="307815"/>
                  <a:pt x="365755" y="305937"/>
                  <a:pt x="371577" y="302557"/>
                </a:cubicBezTo>
                <a:cubicBezTo>
                  <a:pt x="377399" y="299176"/>
                  <a:pt x="382939" y="295983"/>
                  <a:pt x="388198" y="292978"/>
                </a:cubicBezTo>
                <a:cubicBezTo>
                  <a:pt x="393457" y="289974"/>
                  <a:pt x="396274" y="288471"/>
                  <a:pt x="396649" y="288471"/>
                </a:cubicBezTo>
                <a:close/>
                <a:moveTo>
                  <a:pt x="180295" y="175788"/>
                </a:moveTo>
                <a:cubicBezTo>
                  <a:pt x="160387" y="175788"/>
                  <a:pt x="143391" y="182830"/>
                  <a:pt x="129305" y="196916"/>
                </a:cubicBezTo>
                <a:cubicBezTo>
                  <a:pt x="115220" y="211002"/>
                  <a:pt x="108177" y="227998"/>
                  <a:pt x="108177" y="247906"/>
                </a:cubicBezTo>
                <a:cubicBezTo>
                  <a:pt x="108177" y="267813"/>
                  <a:pt x="115220" y="284810"/>
                  <a:pt x="129305" y="298895"/>
                </a:cubicBezTo>
                <a:cubicBezTo>
                  <a:pt x="143391" y="312981"/>
                  <a:pt x="160387" y="320024"/>
                  <a:pt x="180295" y="320024"/>
                </a:cubicBezTo>
                <a:cubicBezTo>
                  <a:pt x="200202" y="320024"/>
                  <a:pt x="217199" y="312981"/>
                  <a:pt x="231285" y="298895"/>
                </a:cubicBezTo>
                <a:cubicBezTo>
                  <a:pt x="245370" y="284810"/>
                  <a:pt x="252413" y="267813"/>
                  <a:pt x="252413" y="247906"/>
                </a:cubicBezTo>
                <a:cubicBezTo>
                  <a:pt x="252413" y="227998"/>
                  <a:pt x="245370" y="211002"/>
                  <a:pt x="231285" y="196916"/>
                </a:cubicBezTo>
                <a:cubicBezTo>
                  <a:pt x="217199" y="182830"/>
                  <a:pt x="200202" y="175788"/>
                  <a:pt x="180295" y="175788"/>
                </a:cubicBezTo>
                <a:close/>
                <a:moveTo>
                  <a:pt x="432708" y="67611"/>
                </a:moveTo>
                <a:cubicBezTo>
                  <a:pt x="422942" y="67611"/>
                  <a:pt x="414491" y="71179"/>
                  <a:pt x="407355" y="78316"/>
                </a:cubicBezTo>
                <a:cubicBezTo>
                  <a:pt x="400218" y="85453"/>
                  <a:pt x="396649" y="93904"/>
                  <a:pt x="396649" y="103670"/>
                </a:cubicBezTo>
                <a:cubicBezTo>
                  <a:pt x="396649" y="113624"/>
                  <a:pt x="400171" y="122122"/>
                  <a:pt x="407213" y="129165"/>
                </a:cubicBezTo>
                <a:cubicBezTo>
                  <a:pt x="414257" y="136207"/>
                  <a:pt x="422754" y="139729"/>
                  <a:pt x="432708" y="139729"/>
                </a:cubicBezTo>
                <a:cubicBezTo>
                  <a:pt x="442662" y="139729"/>
                  <a:pt x="451161" y="136207"/>
                  <a:pt x="458203" y="129165"/>
                </a:cubicBezTo>
                <a:cubicBezTo>
                  <a:pt x="465246" y="122122"/>
                  <a:pt x="468767" y="113624"/>
                  <a:pt x="468767" y="103670"/>
                </a:cubicBezTo>
                <a:cubicBezTo>
                  <a:pt x="468767" y="93904"/>
                  <a:pt x="465199" y="85453"/>
                  <a:pt x="458063" y="78316"/>
                </a:cubicBezTo>
                <a:cubicBezTo>
                  <a:pt x="450925" y="71179"/>
                  <a:pt x="442474" y="67611"/>
                  <a:pt x="432708" y="67611"/>
                </a:cubicBezTo>
                <a:close/>
                <a:moveTo>
                  <a:pt x="154096" y="67611"/>
                </a:moveTo>
                <a:lnTo>
                  <a:pt x="206494" y="67611"/>
                </a:lnTo>
                <a:cubicBezTo>
                  <a:pt x="208559" y="67611"/>
                  <a:pt x="210438" y="68315"/>
                  <a:pt x="212128" y="69724"/>
                </a:cubicBezTo>
                <a:cubicBezTo>
                  <a:pt x="213818" y="71132"/>
                  <a:pt x="214757" y="72775"/>
                  <a:pt x="214945" y="74654"/>
                </a:cubicBezTo>
                <a:lnTo>
                  <a:pt x="221425" y="117755"/>
                </a:lnTo>
                <a:cubicBezTo>
                  <a:pt x="227810" y="119633"/>
                  <a:pt x="234853" y="122545"/>
                  <a:pt x="242553" y="126488"/>
                </a:cubicBezTo>
                <a:lnTo>
                  <a:pt x="275795" y="101416"/>
                </a:lnTo>
                <a:cubicBezTo>
                  <a:pt x="277297" y="100102"/>
                  <a:pt x="279175" y="99444"/>
                  <a:pt x="281429" y="99444"/>
                </a:cubicBezTo>
                <a:cubicBezTo>
                  <a:pt x="283494" y="99444"/>
                  <a:pt x="285466" y="100195"/>
                  <a:pt x="287345" y="101698"/>
                </a:cubicBezTo>
                <a:cubicBezTo>
                  <a:pt x="314389" y="126676"/>
                  <a:pt x="327911" y="141701"/>
                  <a:pt x="327911" y="146772"/>
                </a:cubicBezTo>
                <a:cubicBezTo>
                  <a:pt x="327911" y="148462"/>
                  <a:pt x="327254" y="150246"/>
                  <a:pt x="325939" y="152124"/>
                </a:cubicBezTo>
                <a:cubicBezTo>
                  <a:pt x="323685" y="155129"/>
                  <a:pt x="319742" y="160200"/>
                  <a:pt x="314108" y="167337"/>
                </a:cubicBezTo>
                <a:cubicBezTo>
                  <a:pt x="308473" y="174473"/>
                  <a:pt x="304248" y="180107"/>
                  <a:pt x="301430" y="184239"/>
                </a:cubicBezTo>
                <a:cubicBezTo>
                  <a:pt x="305749" y="193254"/>
                  <a:pt x="308942" y="200954"/>
                  <a:pt x="311008" y="207339"/>
                </a:cubicBezTo>
                <a:lnTo>
                  <a:pt x="353828" y="213819"/>
                </a:lnTo>
                <a:cubicBezTo>
                  <a:pt x="355706" y="214194"/>
                  <a:pt x="357303" y="215180"/>
                  <a:pt x="358618" y="216777"/>
                </a:cubicBezTo>
                <a:cubicBezTo>
                  <a:pt x="359932" y="218373"/>
                  <a:pt x="360590" y="220204"/>
                  <a:pt x="360590" y="222270"/>
                </a:cubicBezTo>
                <a:lnTo>
                  <a:pt x="360590" y="274386"/>
                </a:lnTo>
                <a:cubicBezTo>
                  <a:pt x="360590" y="276265"/>
                  <a:pt x="359932" y="278095"/>
                  <a:pt x="358618" y="279880"/>
                </a:cubicBezTo>
                <a:cubicBezTo>
                  <a:pt x="357303" y="281664"/>
                  <a:pt x="355800" y="282650"/>
                  <a:pt x="354110" y="282838"/>
                </a:cubicBezTo>
                <a:lnTo>
                  <a:pt x="310445" y="289599"/>
                </a:lnTo>
                <a:cubicBezTo>
                  <a:pt x="308379" y="296172"/>
                  <a:pt x="305374" y="303309"/>
                  <a:pt x="301430" y="311009"/>
                </a:cubicBezTo>
                <a:cubicBezTo>
                  <a:pt x="307816" y="320024"/>
                  <a:pt x="316267" y="330822"/>
                  <a:pt x="326784" y="343405"/>
                </a:cubicBezTo>
                <a:cubicBezTo>
                  <a:pt x="328099" y="345283"/>
                  <a:pt x="328756" y="347161"/>
                  <a:pt x="328756" y="349040"/>
                </a:cubicBezTo>
                <a:cubicBezTo>
                  <a:pt x="328756" y="351293"/>
                  <a:pt x="328099" y="353077"/>
                  <a:pt x="326784" y="354392"/>
                </a:cubicBezTo>
                <a:cubicBezTo>
                  <a:pt x="322465" y="360026"/>
                  <a:pt x="314717" y="368431"/>
                  <a:pt x="303543" y="379605"/>
                </a:cubicBezTo>
                <a:cubicBezTo>
                  <a:pt x="292368" y="390780"/>
                  <a:pt x="284997" y="396367"/>
                  <a:pt x="281429" y="396367"/>
                </a:cubicBezTo>
                <a:cubicBezTo>
                  <a:pt x="279363" y="396367"/>
                  <a:pt x="277391" y="395710"/>
                  <a:pt x="275513" y="394395"/>
                </a:cubicBezTo>
                <a:lnTo>
                  <a:pt x="243117" y="369041"/>
                </a:lnTo>
                <a:cubicBezTo>
                  <a:pt x="236167" y="372609"/>
                  <a:pt x="228937" y="375520"/>
                  <a:pt x="221425" y="377774"/>
                </a:cubicBezTo>
                <a:cubicBezTo>
                  <a:pt x="219359" y="398057"/>
                  <a:pt x="217199" y="412612"/>
                  <a:pt x="214945" y="421439"/>
                </a:cubicBezTo>
                <a:cubicBezTo>
                  <a:pt x="213630" y="425947"/>
                  <a:pt x="210813" y="428200"/>
                  <a:pt x="206494" y="428200"/>
                </a:cubicBezTo>
                <a:lnTo>
                  <a:pt x="154096" y="428200"/>
                </a:lnTo>
                <a:cubicBezTo>
                  <a:pt x="152030" y="428200"/>
                  <a:pt x="150152" y="427496"/>
                  <a:pt x="148462" y="426087"/>
                </a:cubicBezTo>
                <a:cubicBezTo>
                  <a:pt x="146771" y="424679"/>
                  <a:pt x="145832" y="423035"/>
                  <a:pt x="145645" y="421158"/>
                </a:cubicBezTo>
                <a:lnTo>
                  <a:pt x="139165" y="378056"/>
                </a:lnTo>
                <a:cubicBezTo>
                  <a:pt x="132779" y="376178"/>
                  <a:pt x="125737" y="373267"/>
                  <a:pt x="118037" y="369323"/>
                </a:cubicBezTo>
                <a:lnTo>
                  <a:pt x="84795" y="394395"/>
                </a:lnTo>
                <a:cubicBezTo>
                  <a:pt x="83480" y="395710"/>
                  <a:pt x="81602" y="396367"/>
                  <a:pt x="79161" y="396367"/>
                </a:cubicBezTo>
                <a:cubicBezTo>
                  <a:pt x="77095" y="396367"/>
                  <a:pt x="75123" y="395616"/>
                  <a:pt x="73245" y="394113"/>
                </a:cubicBezTo>
                <a:cubicBezTo>
                  <a:pt x="46201" y="369135"/>
                  <a:pt x="32679" y="354110"/>
                  <a:pt x="32679" y="349040"/>
                </a:cubicBezTo>
                <a:cubicBezTo>
                  <a:pt x="32679" y="347349"/>
                  <a:pt x="33336" y="345565"/>
                  <a:pt x="34651" y="343687"/>
                </a:cubicBezTo>
                <a:cubicBezTo>
                  <a:pt x="36529" y="341058"/>
                  <a:pt x="40378" y="336081"/>
                  <a:pt x="46201" y="328756"/>
                </a:cubicBezTo>
                <a:cubicBezTo>
                  <a:pt x="52022" y="321432"/>
                  <a:pt x="56436" y="315704"/>
                  <a:pt x="59441" y="311572"/>
                </a:cubicBezTo>
                <a:cubicBezTo>
                  <a:pt x="55122" y="303309"/>
                  <a:pt x="51835" y="295608"/>
                  <a:pt x="49581" y="288472"/>
                </a:cubicBezTo>
                <a:lnTo>
                  <a:pt x="6761" y="281711"/>
                </a:lnTo>
                <a:cubicBezTo>
                  <a:pt x="4883" y="281523"/>
                  <a:pt x="3286" y="280631"/>
                  <a:pt x="1972" y="279034"/>
                </a:cubicBezTo>
                <a:cubicBezTo>
                  <a:pt x="657" y="277438"/>
                  <a:pt x="0" y="275607"/>
                  <a:pt x="0" y="273541"/>
                </a:cubicBezTo>
                <a:lnTo>
                  <a:pt x="0" y="221425"/>
                </a:lnTo>
                <a:cubicBezTo>
                  <a:pt x="0" y="219547"/>
                  <a:pt x="657" y="217715"/>
                  <a:pt x="1972" y="215932"/>
                </a:cubicBezTo>
                <a:cubicBezTo>
                  <a:pt x="3286" y="214147"/>
                  <a:pt x="4789" y="213161"/>
                  <a:pt x="6480" y="212973"/>
                </a:cubicBezTo>
                <a:lnTo>
                  <a:pt x="50145" y="206213"/>
                </a:lnTo>
                <a:cubicBezTo>
                  <a:pt x="52210" y="199639"/>
                  <a:pt x="55215" y="192503"/>
                  <a:pt x="59159" y="184802"/>
                </a:cubicBezTo>
                <a:cubicBezTo>
                  <a:pt x="52774" y="175788"/>
                  <a:pt x="44322" y="164989"/>
                  <a:pt x="33806" y="152406"/>
                </a:cubicBezTo>
                <a:cubicBezTo>
                  <a:pt x="32490" y="150340"/>
                  <a:pt x="31834" y="148462"/>
                  <a:pt x="31834" y="146772"/>
                </a:cubicBezTo>
                <a:cubicBezTo>
                  <a:pt x="31834" y="144518"/>
                  <a:pt x="32490" y="142640"/>
                  <a:pt x="33806" y="141137"/>
                </a:cubicBezTo>
                <a:cubicBezTo>
                  <a:pt x="37937" y="135503"/>
                  <a:pt x="45637" y="127146"/>
                  <a:pt x="56906" y="116065"/>
                </a:cubicBezTo>
                <a:cubicBezTo>
                  <a:pt x="68174" y="104984"/>
                  <a:pt x="75592" y="99444"/>
                  <a:pt x="79161" y="99444"/>
                </a:cubicBezTo>
                <a:cubicBezTo>
                  <a:pt x="81226" y="99444"/>
                  <a:pt x="83198" y="100102"/>
                  <a:pt x="85077" y="101416"/>
                </a:cubicBezTo>
                <a:lnTo>
                  <a:pt x="117474" y="126770"/>
                </a:lnTo>
                <a:cubicBezTo>
                  <a:pt x="123859" y="123390"/>
                  <a:pt x="131089" y="120385"/>
                  <a:pt x="139165" y="117755"/>
                </a:cubicBezTo>
                <a:cubicBezTo>
                  <a:pt x="141231" y="97472"/>
                  <a:pt x="143391" y="83011"/>
                  <a:pt x="145645" y="74372"/>
                </a:cubicBezTo>
                <a:cubicBezTo>
                  <a:pt x="146959" y="69865"/>
                  <a:pt x="149776" y="67611"/>
                  <a:pt x="154096" y="67611"/>
                </a:cubicBezTo>
                <a:close/>
                <a:moveTo>
                  <a:pt x="396649" y="0"/>
                </a:moveTo>
                <a:cubicBezTo>
                  <a:pt x="398152" y="0"/>
                  <a:pt x="402471" y="4367"/>
                  <a:pt x="409608" y="13100"/>
                </a:cubicBezTo>
                <a:cubicBezTo>
                  <a:pt x="416744" y="21833"/>
                  <a:pt x="421628" y="28171"/>
                  <a:pt x="424257" y="32116"/>
                </a:cubicBezTo>
                <a:cubicBezTo>
                  <a:pt x="428013" y="31740"/>
                  <a:pt x="430830" y="31552"/>
                  <a:pt x="432708" y="31552"/>
                </a:cubicBezTo>
                <a:cubicBezTo>
                  <a:pt x="434586" y="31552"/>
                  <a:pt x="437403" y="31740"/>
                  <a:pt x="441160" y="32116"/>
                </a:cubicBezTo>
                <a:cubicBezTo>
                  <a:pt x="450738" y="18781"/>
                  <a:pt x="459377" y="8264"/>
                  <a:pt x="467077" y="564"/>
                </a:cubicBezTo>
                <a:lnTo>
                  <a:pt x="468767" y="0"/>
                </a:lnTo>
                <a:cubicBezTo>
                  <a:pt x="469518" y="0"/>
                  <a:pt x="481162" y="6574"/>
                  <a:pt x="503699" y="19720"/>
                </a:cubicBezTo>
                <a:cubicBezTo>
                  <a:pt x="504450" y="20284"/>
                  <a:pt x="504826" y="20941"/>
                  <a:pt x="504826" y="21692"/>
                </a:cubicBezTo>
                <a:cubicBezTo>
                  <a:pt x="504826" y="26387"/>
                  <a:pt x="500037" y="39346"/>
                  <a:pt x="490459" y="60568"/>
                </a:cubicBezTo>
                <a:cubicBezTo>
                  <a:pt x="493651" y="64888"/>
                  <a:pt x="496468" y="69771"/>
                  <a:pt x="498910" y="75217"/>
                </a:cubicBezTo>
                <a:cubicBezTo>
                  <a:pt x="526893" y="78034"/>
                  <a:pt x="540885" y="80945"/>
                  <a:pt x="540885" y="83950"/>
                </a:cubicBezTo>
                <a:lnTo>
                  <a:pt x="540885" y="123390"/>
                </a:lnTo>
                <a:cubicBezTo>
                  <a:pt x="540885" y="126395"/>
                  <a:pt x="526893" y="129305"/>
                  <a:pt x="498910" y="132123"/>
                </a:cubicBezTo>
                <a:cubicBezTo>
                  <a:pt x="496657" y="137194"/>
                  <a:pt x="493839" y="142076"/>
                  <a:pt x="490459" y="146772"/>
                </a:cubicBezTo>
                <a:cubicBezTo>
                  <a:pt x="500037" y="167994"/>
                  <a:pt x="504826" y="180952"/>
                  <a:pt x="504826" y="185648"/>
                </a:cubicBezTo>
                <a:cubicBezTo>
                  <a:pt x="504826" y="186399"/>
                  <a:pt x="504450" y="187056"/>
                  <a:pt x="503699" y="187619"/>
                </a:cubicBezTo>
                <a:cubicBezTo>
                  <a:pt x="480787" y="200954"/>
                  <a:pt x="469143" y="207621"/>
                  <a:pt x="468767" y="207621"/>
                </a:cubicBezTo>
                <a:cubicBezTo>
                  <a:pt x="467265" y="207621"/>
                  <a:pt x="462945" y="203207"/>
                  <a:pt x="455809" y="194381"/>
                </a:cubicBezTo>
                <a:cubicBezTo>
                  <a:pt x="448672" y="185554"/>
                  <a:pt x="443788" y="179168"/>
                  <a:pt x="441160" y="175224"/>
                </a:cubicBezTo>
                <a:cubicBezTo>
                  <a:pt x="437403" y="175600"/>
                  <a:pt x="434586" y="175788"/>
                  <a:pt x="432708" y="175788"/>
                </a:cubicBezTo>
                <a:cubicBezTo>
                  <a:pt x="430830" y="175788"/>
                  <a:pt x="428013" y="175600"/>
                  <a:pt x="424257" y="175224"/>
                </a:cubicBezTo>
                <a:cubicBezTo>
                  <a:pt x="421628" y="179168"/>
                  <a:pt x="416744" y="185554"/>
                  <a:pt x="409608" y="194381"/>
                </a:cubicBezTo>
                <a:cubicBezTo>
                  <a:pt x="402471" y="203207"/>
                  <a:pt x="398152" y="207621"/>
                  <a:pt x="396649" y="207621"/>
                </a:cubicBezTo>
                <a:cubicBezTo>
                  <a:pt x="396274" y="207621"/>
                  <a:pt x="384629" y="200954"/>
                  <a:pt x="361717" y="187619"/>
                </a:cubicBezTo>
                <a:cubicBezTo>
                  <a:pt x="360966" y="187056"/>
                  <a:pt x="360591" y="186399"/>
                  <a:pt x="360591" y="185648"/>
                </a:cubicBezTo>
                <a:cubicBezTo>
                  <a:pt x="360591" y="180952"/>
                  <a:pt x="365380" y="167994"/>
                  <a:pt x="374958" y="146772"/>
                </a:cubicBezTo>
                <a:cubicBezTo>
                  <a:pt x="371577" y="142076"/>
                  <a:pt x="368760" y="137194"/>
                  <a:pt x="366507" y="132123"/>
                </a:cubicBezTo>
                <a:cubicBezTo>
                  <a:pt x="338523" y="129305"/>
                  <a:pt x="324532" y="126395"/>
                  <a:pt x="324532" y="123390"/>
                </a:cubicBezTo>
                <a:lnTo>
                  <a:pt x="324532" y="83950"/>
                </a:lnTo>
                <a:cubicBezTo>
                  <a:pt x="324532" y="80945"/>
                  <a:pt x="338523" y="78034"/>
                  <a:pt x="366507" y="75217"/>
                </a:cubicBezTo>
                <a:cubicBezTo>
                  <a:pt x="368948" y="69771"/>
                  <a:pt x="371765" y="64888"/>
                  <a:pt x="374958" y="60568"/>
                </a:cubicBezTo>
                <a:cubicBezTo>
                  <a:pt x="365380" y="39346"/>
                  <a:pt x="360591" y="26387"/>
                  <a:pt x="360591" y="21692"/>
                </a:cubicBezTo>
                <a:cubicBezTo>
                  <a:pt x="360591" y="20941"/>
                  <a:pt x="360966" y="20284"/>
                  <a:pt x="361717" y="19720"/>
                </a:cubicBezTo>
                <a:cubicBezTo>
                  <a:pt x="362468" y="19345"/>
                  <a:pt x="365755" y="17467"/>
                  <a:pt x="371577" y="14086"/>
                </a:cubicBezTo>
                <a:cubicBezTo>
                  <a:pt x="377399" y="10705"/>
                  <a:pt x="382939" y="7513"/>
                  <a:pt x="388198" y="4508"/>
                </a:cubicBezTo>
                <a:cubicBezTo>
                  <a:pt x="393457" y="1503"/>
                  <a:pt x="396274" y="0"/>
                  <a:pt x="39664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70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50350E-74AC-230E-1617-6166056A20B2}"/>
              </a:ext>
            </a:extLst>
          </p:cNvPr>
          <p:cNvSpPr txBox="1"/>
          <p:nvPr/>
        </p:nvSpPr>
        <p:spPr>
          <a:xfrm>
            <a:off x="2050141" y="1572981"/>
            <a:ext cx="6412815" cy="10776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Application Code build and deployment were taking around 2 hours 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Rolling back to previous version required more time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Application scalability was not an easy job as it required to add new server to the datacenter which had 120 days SLA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Issues when the supporting software environment is not identical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Increase in cost associated with different services</a:t>
            </a:r>
          </a:p>
        </p:txBody>
      </p:sp>
    </p:spTree>
    <p:extLst>
      <p:ext uri="{BB962C8B-B14F-4D97-AF65-F5344CB8AC3E}">
        <p14:creationId xmlns:p14="http://schemas.microsoft.com/office/powerpoint/2010/main" val="25606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1118343"/>
            <a:ext cx="4254500" cy="511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0319" y="1103973"/>
            <a:ext cx="3971683" cy="51075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629863" y="1153452"/>
            <a:ext cx="7337591" cy="5143809"/>
            <a:chOff x="1225879" y="751780"/>
            <a:chExt cx="5503193" cy="3863698"/>
          </a:xfrm>
        </p:grpSpPr>
        <p:sp>
          <p:nvSpPr>
            <p:cNvPr id="33" name="Pentagon 32"/>
            <p:cNvSpPr/>
            <p:nvPr/>
          </p:nvSpPr>
          <p:spPr>
            <a:xfrm>
              <a:off x="6111358" y="751780"/>
              <a:ext cx="617714" cy="3863698"/>
            </a:xfrm>
            <a:prstGeom prst="homePlate">
              <a:avLst>
                <a:gd name="adj" fmla="val 770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>
                <a:solidFill>
                  <a:srgbClr val="0033A0"/>
                </a:solidFill>
              </a:endParaRPr>
            </a:p>
          </p:txBody>
        </p:sp>
        <p:sp>
          <p:nvSpPr>
            <p:cNvPr id="35" name="Chevron 31"/>
            <p:cNvSpPr/>
            <p:nvPr/>
          </p:nvSpPr>
          <p:spPr>
            <a:xfrm>
              <a:off x="1225879" y="768488"/>
              <a:ext cx="4985672" cy="3846990"/>
            </a:xfrm>
            <a:custGeom>
              <a:avLst/>
              <a:gdLst>
                <a:gd name="connsiteX0" fmla="*/ 0 w 1094319"/>
                <a:gd name="connsiteY0" fmla="*/ 0 h 3837050"/>
                <a:gd name="connsiteX1" fmla="*/ 463367 w 1094319"/>
                <a:gd name="connsiteY1" fmla="*/ 0 h 3837050"/>
                <a:gd name="connsiteX2" fmla="*/ 1094319 w 1094319"/>
                <a:gd name="connsiteY2" fmla="*/ 1918525 h 3837050"/>
                <a:gd name="connsiteX3" fmla="*/ 463367 w 1094319"/>
                <a:gd name="connsiteY3" fmla="*/ 3837050 h 3837050"/>
                <a:gd name="connsiteX4" fmla="*/ 0 w 1094319"/>
                <a:gd name="connsiteY4" fmla="*/ 3837050 h 3837050"/>
                <a:gd name="connsiteX5" fmla="*/ 630952 w 1094319"/>
                <a:gd name="connsiteY5" fmla="*/ 1918525 h 3837050"/>
                <a:gd name="connsiteX6" fmla="*/ 0 w 1094319"/>
                <a:gd name="connsiteY6" fmla="*/ 0 h 3837050"/>
                <a:gd name="connsiteX0" fmla="*/ 0 w 1094319"/>
                <a:gd name="connsiteY0" fmla="*/ 0 h 3837050"/>
                <a:gd name="connsiteX1" fmla="*/ 463367 w 1094319"/>
                <a:gd name="connsiteY1" fmla="*/ 0 h 3837050"/>
                <a:gd name="connsiteX2" fmla="*/ 1094319 w 1094319"/>
                <a:gd name="connsiteY2" fmla="*/ 1918525 h 3837050"/>
                <a:gd name="connsiteX3" fmla="*/ 463367 w 1094319"/>
                <a:gd name="connsiteY3" fmla="*/ 3837050 h 3837050"/>
                <a:gd name="connsiteX4" fmla="*/ 0 w 1094319"/>
                <a:gd name="connsiteY4" fmla="*/ 3837050 h 3837050"/>
                <a:gd name="connsiteX5" fmla="*/ 630952 w 1094319"/>
                <a:gd name="connsiteY5" fmla="*/ 1918525 h 3837050"/>
                <a:gd name="connsiteX6" fmla="*/ 0 w 1094319"/>
                <a:gd name="connsiteY6" fmla="*/ 0 h 3837050"/>
                <a:gd name="connsiteX0" fmla="*/ 0 w 630952"/>
                <a:gd name="connsiteY0" fmla="*/ 0 h 3837050"/>
                <a:gd name="connsiteX1" fmla="*/ 463367 w 630952"/>
                <a:gd name="connsiteY1" fmla="*/ 0 h 3837050"/>
                <a:gd name="connsiteX2" fmla="*/ 463367 w 630952"/>
                <a:gd name="connsiteY2" fmla="*/ 3837050 h 3837050"/>
                <a:gd name="connsiteX3" fmla="*/ 0 w 630952"/>
                <a:gd name="connsiteY3" fmla="*/ 3837050 h 3837050"/>
                <a:gd name="connsiteX4" fmla="*/ 630952 w 630952"/>
                <a:gd name="connsiteY4" fmla="*/ 1918525 h 3837050"/>
                <a:gd name="connsiteX5" fmla="*/ 0 w 630952"/>
                <a:gd name="connsiteY5" fmla="*/ 0 h 3837050"/>
                <a:gd name="connsiteX0" fmla="*/ 0 w 5055245"/>
                <a:gd name="connsiteY0" fmla="*/ 0 h 3837050"/>
                <a:gd name="connsiteX1" fmla="*/ 5055245 w 5055245"/>
                <a:gd name="connsiteY1" fmla="*/ 9939 h 3837050"/>
                <a:gd name="connsiteX2" fmla="*/ 463367 w 5055245"/>
                <a:gd name="connsiteY2" fmla="*/ 3837050 h 3837050"/>
                <a:gd name="connsiteX3" fmla="*/ 0 w 5055245"/>
                <a:gd name="connsiteY3" fmla="*/ 3837050 h 3837050"/>
                <a:gd name="connsiteX4" fmla="*/ 630952 w 5055245"/>
                <a:gd name="connsiteY4" fmla="*/ 1918525 h 3837050"/>
                <a:gd name="connsiteX5" fmla="*/ 0 w 5055245"/>
                <a:gd name="connsiteY5" fmla="*/ 0 h 3837050"/>
                <a:gd name="connsiteX0" fmla="*/ 0 w 5055245"/>
                <a:gd name="connsiteY0" fmla="*/ 0 h 3846990"/>
                <a:gd name="connsiteX1" fmla="*/ 5055245 w 5055245"/>
                <a:gd name="connsiteY1" fmla="*/ 9939 h 3846990"/>
                <a:gd name="connsiteX2" fmla="*/ 4985672 w 5055245"/>
                <a:gd name="connsiteY2" fmla="*/ 3846990 h 3846990"/>
                <a:gd name="connsiteX3" fmla="*/ 0 w 5055245"/>
                <a:gd name="connsiteY3" fmla="*/ 3837050 h 3846990"/>
                <a:gd name="connsiteX4" fmla="*/ 630952 w 5055245"/>
                <a:gd name="connsiteY4" fmla="*/ 1918525 h 3846990"/>
                <a:gd name="connsiteX5" fmla="*/ 0 w 5055245"/>
                <a:gd name="connsiteY5" fmla="*/ 0 h 3846990"/>
                <a:gd name="connsiteX0" fmla="*/ 0 w 4985672"/>
                <a:gd name="connsiteY0" fmla="*/ 0 h 3846990"/>
                <a:gd name="connsiteX1" fmla="*/ 4975732 w 4985672"/>
                <a:gd name="connsiteY1" fmla="*/ 0 h 3846990"/>
                <a:gd name="connsiteX2" fmla="*/ 4985672 w 4985672"/>
                <a:gd name="connsiteY2" fmla="*/ 3846990 h 3846990"/>
                <a:gd name="connsiteX3" fmla="*/ 0 w 4985672"/>
                <a:gd name="connsiteY3" fmla="*/ 3837050 h 3846990"/>
                <a:gd name="connsiteX4" fmla="*/ 630952 w 4985672"/>
                <a:gd name="connsiteY4" fmla="*/ 1918525 h 3846990"/>
                <a:gd name="connsiteX5" fmla="*/ 0 w 4985672"/>
                <a:gd name="connsiteY5" fmla="*/ 0 h 384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5672" h="3846990">
                  <a:moveTo>
                    <a:pt x="0" y="0"/>
                  </a:moveTo>
                  <a:lnTo>
                    <a:pt x="4975732" y="0"/>
                  </a:lnTo>
                  <a:cubicBezTo>
                    <a:pt x="4979045" y="1282330"/>
                    <a:pt x="4982359" y="2564660"/>
                    <a:pt x="4985672" y="3846990"/>
                  </a:cubicBezTo>
                  <a:lnTo>
                    <a:pt x="0" y="3837050"/>
                  </a:lnTo>
                  <a:lnTo>
                    <a:pt x="630952" y="191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>
                <a:solidFill>
                  <a:srgbClr val="0033A0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8979669" y="2314469"/>
            <a:ext cx="3218417" cy="29582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Enhanced product capabilities for scalability , reliability and agility 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2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Security and privacy assurance by HIPAA Security controls and measures 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2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Standard risk and compliance management based on NIST Standards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2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200">
                <a:solidFill>
                  <a:srgbClr val="FFFFFF"/>
                </a:solidFill>
                <a:cs typeface="Calibri" panose="020F0502020204030204" pitchFamily="34" charset="0"/>
              </a:rPr>
              <a:t>Integrated service management and defined process for cloud service areas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469924" y="1533042"/>
            <a:ext cx="36514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Case Study: Compliance Driven Cloud Migration</a:t>
            </a:r>
            <a:br>
              <a:rPr lang="en-US" sz="2400"/>
            </a:br>
            <a:r>
              <a:rPr lang="en-US" sz="2400"/>
              <a:t>A leading Insurance Firm</a:t>
            </a:r>
            <a:br>
              <a:rPr lang="en-US" sz="2400"/>
            </a:b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92" y="2314468"/>
            <a:ext cx="1978681" cy="2958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14000"/>
              </a:lnSpc>
            </a:pPr>
            <a:endParaRPr lang="en-US" sz="1333">
              <a:solidFill>
                <a:srgbClr val="FFFFFF"/>
              </a:solidFill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9034709" y="1111319"/>
            <a:ext cx="2712491" cy="43531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70">
              <a:defRPr/>
            </a:pPr>
            <a:r>
              <a:rPr lang="en-US" sz="1467" b="1" spc="400">
                <a:solidFill>
                  <a:srgbClr val="FFFFFF"/>
                </a:solidFill>
                <a:latin typeface="+mn-lt"/>
              </a:rPr>
              <a:t>IMPACT/BENEFITS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1595012" y="1109879"/>
            <a:ext cx="6862987" cy="463259"/>
          </a:xfrm>
          <a:custGeom>
            <a:avLst/>
            <a:gdLst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  <a:gd name="connsiteX0" fmla="*/ 0 w 4997899"/>
              <a:gd name="connsiteY0" fmla="*/ 0 h 337505"/>
              <a:gd name="connsiteX1" fmla="*/ 4782898 w 4997899"/>
              <a:gd name="connsiteY1" fmla="*/ 0 h 337505"/>
              <a:gd name="connsiteX2" fmla="*/ 4997899 w 4997899"/>
              <a:gd name="connsiteY2" fmla="*/ 327566 h 337505"/>
              <a:gd name="connsiteX3" fmla="*/ 180585 w 4997899"/>
              <a:gd name="connsiteY3" fmla="*/ 337505 h 337505"/>
              <a:gd name="connsiteX4" fmla="*/ 0 w 4997899"/>
              <a:gd name="connsiteY4" fmla="*/ 0 h 337505"/>
              <a:gd name="connsiteX0" fmla="*/ 172182 w 4817314"/>
              <a:gd name="connsiteY0" fmla="*/ 0 h 337505"/>
              <a:gd name="connsiteX1" fmla="*/ 4602313 w 4817314"/>
              <a:gd name="connsiteY1" fmla="*/ 0 h 337505"/>
              <a:gd name="connsiteX2" fmla="*/ 4817314 w 4817314"/>
              <a:gd name="connsiteY2" fmla="*/ 327566 h 337505"/>
              <a:gd name="connsiteX3" fmla="*/ 0 w 4817314"/>
              <a:gd name="connsiteY3" fmla="*/ 337505 h 337505"/>
              <a:gd name="connsiteX4" fmla="*/ 172182 w 4817314"/>
              <a:gd name="connsiteY4" fmla="*/ 0 h 337505"/>
              <a:gd name="connsiteX0" fmla="*/ 0 w 4645132"/>
              <a:gd name="connsiteY0" fmla="*/ 0 h 347444"/>
              <a:gd name="connsiteX1" fmla="*/ 4430131 w 4645132"/>
              <a:gd name="connsiteY1" fmla="*/ 0 h 347444"/>
              <a:gd name="connsiteX2" fmla="*/ 4645132 w 4645132"/>
              <a:gd name="connsiteY2" fmla="*/ 327566 h 347444"/>
              <a:gd name="connsiteX3" fmla="*/ 68731 w 4645132"/>
              <a:gd name="connsiteY3" fmla="*/ 347444 h 347444"/>
              <a:gd name="connsiteX4" fmla="*/ 0 w 4645132"/>
              <a:gd name="connsiteY4" fmla="*/ 0 h 347444"/>
              <a:gd name="connsiteX0" fmla="*/ 0 w 4688152"/>
              <a:gd name="connsiteY0" fmla="*/ 0 h 347444"/>
              <a:gd name="connsiteX1" fmla="*/ 4473151 w 4688152"/>
              <a:gd name="connsiteY1" fmla="*/ 0 h 347444"/>
              <a:gd name="connsiteX2" fmla="*/ 4688152 w 4688152"/>
              <a:gd name="connsiteY2" fmla="*/ 327566 h 347444"/>
              <a:gd name="connsiteX3" fmla="*/ 111751 w 4688152"/>
              <a:gd name="connsiteY3" fmla="*/ 347444 h 347444"/>
              <a:gd name="connsiteX4" fmla="*/ 0 w 4688152"/>
              <a:gd name="connsiteY4" fmla="*/ 0 h 347444"/>
              <a:gd name="connsiteX0" fmla="*/ 0 w 4473151"/>
              <a:gd name="connsiteY0" fmla="*/ 0 h 347444"/>
              <a:gd name="connsiteX1" fmla="*/ 4473151 w 4473151"/>
              <a:gd name="connsiteY1" fmla="*/ 0 h 347444"/>
              <a:gd name="connsiteX2" fmla="*/ 4455842 w 4473151"/>
              <a:gd name="connsiteY2" fmla="*/ 337505 h 347444"/>
              <a:gd name="connsiteX3" fmla="*/ 111751 w 4473151"/>
              <a:gd name="connsiteY3" fmla="*/ 347444 h 347444"/>
              <a:gd name="connsiteX4" fmla="*/ 0 w 4473151"/>
              <a:gd name="connsiteY4" fmla="*/ 0 h 347444"/>
              <a:gd name="connsiteX0" fmla="*/ 0 w 4455842"/>
              <a:gd name="connsiteY0" fmla="*/ 0 h 347444"/>
              <a:gd name="connsiteX1" fmla="*/ 4352695 w 4455842"/>
              <a:gd name="connsiteY1" fmla="*/ 0 h 347444"/>
              <a:gd name="connsiteX2" fmla="*/ 4455842 w 4455842"/>
              <a:gd name="connsiteY2" fmla="*/ 337505 h 347444"/>
              <a:gd name="connsiteX3" fmla="*/ 111751 w 4455842"/>
              <a:gd name="connsiteY3" fmla="*/ 347444 h 347444"/>
              <a:gd name="connsiteX4" fmla="*/ 0 w 4455842"/>
              <a:gd name="connsiteY4" fmla="*/ 0 h 347444"/>
              <a:gd name="connsiteX0" fmla="*/ 0 w 4455842"/>
              <a:gd name="connsiteY0" fmla="*/ 0 h 347444"/>
              <a:gd name="connsiteX1" fmla="*/ 4404319 w 4455842"/>
              <a:gd name="connsiteY1" fmla="*/ 0 h 347444"/>
              <a:gd name="connsiteX2" fmla="*/ 4455842 w 4455842"/>
              <a:gd name="connsiteY2" fmla="*/ 337505 h 347444"/>
              <a:gd name="connsiteX3" fmla="*/ 111751 w 4455842"/>
              <a:gd name="connsiteY3" fmla="*/ 347444 h 347444"/>
              <a:gd name="connsiteX4" fmla="*/ 0 w 4455842"/>
              <a:gd name="connsiteY4" fmla="*/ 0 h 34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5842" h="347444">
                <a:moveTo>
                  <a:pt x="0" y="0"/>
                </a:moveTo>
                <a:lnTo>
                  <a:pt x="4404319" y="0"/>
                </a:lnTo>
                <a:lnTo>
                  <a:pt x="4455842" y="337505"/>
                </a:lnTo>
                <a:lnTo>
                  <a:pt x="111751" y="34744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l" defTabSz="609570">
              <a:defRPr/>
            </a:pPr>
            <a:r>
              <a:rPr lang="en-US" b="1" spc="400">
                <a:solidFill>
                  <a:srgbClr val="FFFFFF"/>
                </a:solidFill>
                <a:latin typeface="+mn-lt"/>
              </a:rPr>
              <a:t>                     BUSINESS CHALLENGE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4165" y="4366204"/>
            <a:ext cx="6415313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182875" indent="-182875" defTabSz="1219170">
              <a:lnSpc>
                <a:spcPct val="100000"/>
              </a:lnSpc>
            </a:pPr>
            <a:r>
              <a:rPr lang="en-US" sz="1600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Cloud Infrastructure Migration Roadmap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600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HIPAA Compliance Framework to apply security control measures for ensuring compliance and defense in depth 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600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Cloud Architecture and design based on HIPAA compliance 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600">
                <a:solidFill>
                  <a:schemeClr val="tx2"/>
                </a:solidFill>
                <a:latin typeface="+mn-lt"/>
                <a:cs typeface="Calibri" panose="020F0502020204030204" pitchFamily="34" charset="0"/>
              </a:rPr>
              <a:t>Cloud Federated SSO Integration with customer network</a:t>
            </a:r>
          </a:p>
        </p:txBody>
      </p:sp>
      <p:sp>
        <p:nvSpPr>
          <p:cNvPr id="25" name="Freeform 24"/>
          <p:cNvSpPr/>
          <p:nvPr/>
        </p:nvSpPr>
        <p:spPr>
          <a:xfrm>
            <a:off x="3385321" y="1177655"/>
            <a:ext cx="290127" cy="271727"/>
          </a:xfrm>
          <a:custGeom>
            <a:avLst/>
            <a:gdLst/>
            <a:ahLst/>
            <a:cxnLst/>
            <a:rect l="l" t="t" r="r" b="b"/>
            <a:pathLst>
              <a:path w="468766" h="442849">
                <a:moveTo>
                  <a:pt x="165364" y="0"/>
                </a:moveTo>
                <a:cubicBezTo>
                  <a:pt x="180388" y="0"/>
                  <a:pt x="192971" y="4179"/>
                  <a:pt x="203113" y="12536"/>
                </a:cubicBezTo>
                <a:cubicBezTo>
                  <a:pt x="213254" y="20894"/>
                  <a:pt x="218325" y="32491"/>
                  <a:pt x="218325" y="47327"/>
                </a:cubicBezTo>
                <a:cubicBezTo>
                  <a:pt x="218325" y="55028"/>
                  <a:pt x="216682" y="62305"/>
                  <a:pt x="213395" y="69160"/>
                </a:cubicBezTo>
                <a:cubicBezTo>
                  <a:pt x="210108" y="76015"/>
                  <a:pt x="206540" y="81555"/>
                  <a:pt x="202690" y="85781"/>
                </a:cubicBezTo>
                <a:cubicBezTo>
                  <a:pt x="198840" y="90006"/>
                  <a:pt x="195272" y="95312"/>
                  <a:pt x="191985" y="101697"/>
                </a:cubicBezTo>
                <a:cubicBezTo>
                  <a:pt x="188698" y="108083"/>
                  <a:pt x="187055" y="114750"/>
                  <a:pt x="187055" y="121699"/>
                </a:cubicBezTo>
                <a:cubicBezTo>
                  <a:pt x="187055" y="132404"/>
                  <a:pt x="190999" y="140245"/>
                  <a:pt x="198887" y="145222"/>
                </a:cubicBezTo>
                <a:cubicBezTo>
                  <a:pt x="206775" y="150199"/>
                  <a:pt x="216446" y="152687"/>
                  <a:pt x="227903" y="152687"/>
                </a:cubicBezTo>
                <a:cubicBezTo>
                  <a:pt x="239923" y="152687"/>
                  <a:pt x="256826" y="151278"/>
                  <a:pt x="278611" y="148461"/>
                </a:cubicBezTo>
                <a:cubicBezTo>
                  <a:pt x="300397" y="145644"/>
                  <a:pt x="315703" y="144048"/>
                  <a:pt x="324530" y="143672"/>
                </a:cubicBezTo>
                <a:lnTo>
                  <a:pt x="324530" y="144236"/>
                </a:lnTo>
                <a:cubicBezTo>
                  <a:pt x="324342" y="144611"/>
                  <a:pt x="324013" y="146255"/>
                  <a:pt x="323544" y="149166"/>
                </a:cubicBezTo>
                <a:cubicBezTo>
                  <a:pt x="323074" y="152077"/>
                  <a:pt x="322605" y="155269"/>
                  <a:pt x="322136" y="158744"/>
                </a:cubicBezTo>
                <a:cubicBezTo>
                  <a:pt x="321665" y="162218"/>
                  <a:pt x="321337" y="164237"/>
                  <a:pt x="321149" y="164801"/>
                </a:cubicBezTo>
                <a:cubicBezTo>
                  <a:pt x="316642" y="192972"/>
                  <a:pt x="314388" y="215978"/>
                  <a:pt x="314388" y="233820"/>
                </a:cubicBezTo>
                <a:cubicBezTo>
                  <a:pt x="314388" y="248844"/>
                  <a:pt x="317675" y="259831"/>
                  <a:pt x="324248" y="266780"/>
                </a:cubicBezTo>
                <a:cubicBezTo>
                  <a:pt x="332511" y="275419"/>
                  <a:pt x="340869" y="279739"/>
                  <a:pt x="349320" y="279739"/>
                </a:cubicBezTo>
                <a:cubicBezTo>
                  <a:pt x="353452" y="279739"/>
                  <a:pt x="358194" y="278330"/>
                  <a:pt x="363546" y="275513"/>
                </a:cubicBezTo>
                <a:cubicBezTo>
                  <a:pt x="368899" y="272696"/>
                  <a:pt x="373876" y="269550"/>
                  <a:pt x="378477" y="266076"/>
                </a:cubicBezTo>
                <a:cubicBezTo>
                  <a:pt x="383078" y="262601"/>
                  <a:pt x="389135" y="259455"/>
                  <a:pt x="396647" y="256638"/>
                </a:cubicBezTo>
                <a:cubicBezTo>
                  <a:pt x="404160" y="253821"/>
                  <a:pt x="411954" y="252413"/>
                  <a:pt x="420029" y="252413"/>
                </a:cubicBezTo>
                <a:cubicBezTo>
                  <a:pt x="435430" y="252413"/>
                  <a:pt x="447403" y="257953"/>
                  <a:pt x="455948" y="269033"/>
                </a:cubicBezTo>
                <a:cubicBezTo>
                  <a:pt x="464492" y="280114"/>
                  <a:pt x="468766" y="293542"/>
                  <a:pt x="468766" y="309318"/>
                </a:cubicBezTo>
                <a:cubicBezTo>
                  <a:pt x="468766" y="324530"/>
                  <a:pt x="464587" y="337207"/>
                  <a:pt x="456229" y="347349"/>
                </a:cubicBezTo>
                <a:cubicBezTo>
                  <a:pt x="447872" y="357491"/>
                  <a:pt x="436275" y="362561"/>
                  <a:pt x="421438" y="362561"/>
                </a:cubicBezTo>
                <a:cubicBezTo>
                  <a:pt x="413737" y="362561"/>
                  <a:pt x="406460" y="360918"/>
                  <a:pt x="399606" y="357631"/>
                </a:cubicBezTo>
                <a:cubicBezTo>
                  <a:pt x="392751" y="354345"/>
                  <a:pt x="387210" y="350776"/>
                  <a:pt x="382985" y="346926"/>
                </a:cubicBezTo>
                <a:cubicBezTo>
                  <a:pt x="378759" y="343076"/>
                  <a:pt x="373454" y="339508"/>
                  <a:pt x="367068" y="336221"/>
                </a:cubicBezTo>
                <a:cubicBezTo>
                  <a:pt x="360682" y="332935"/>
                  <a:pt x="354015" y="331291"/>
                  <a:pt x="347067" y="331291"/>
                </a:cubicBezTo>
                <a:cubicBezTo>
                  <a:pt x="326407" y="331291"/>
                  <a:pt x="316078" y="342936"/>
                  <a:pt x="316078" y="366223"/>
                </a:cubicBezTo>
                <a:cubicBezTo>
                  <a:pt x="316078" y="373548"/>
                  <a:pt x="317581" y="384347"/>
                  <a:pt x="320586" y="398620"/>
                </a:cubicBezTo>
                <a:cubicBezTo>
                  <a:pt x="323591" y="412894"/>
                  <a:pt x="324999" y="423693"/>
                  <a:pt x="324812" y="431017"/>
                </a:cubicBezTo>
                <a:lnTo>
                  <a:pt x="324812" y="432426"/>
                </a:lnTo>
                <a:cubicBezTo>
                  <a:pt x="320679" y="432426"/>
                  <a:pt x="317581" y="432519"/>
                  <a:pt x="315515" y="432707"/>
                </a:cubicBezTo>
                <a:cubicBezTo>
                  <a:pt x="309130" y="433271"/>
                  <a:pt x="299974" y="434350"/>
                  <a:pt x="288048" y="435947"/>
                </a:cubicBezTo>
                <a:cubicBezTo>
                  <a:pt x="276123" y="437543"/>
                  <a:pt x="265277" y="438811"/>
                  <a:pt x="255510" y="439750"/>
                </a:cubicBezTo>
                <a:cubicBezTo>
                  <a:pt x="245745" y="440689"/>
                  <a:pt x="236542" y="441158"/>
                  <a:pt x="227903" y="441158"/>
                </a:cubicBezTo>
                <a:cubicBezTo>
                  <a:pt x="216446" y="441158"/>
                  <a:pt x="206775" y="438670"/>
                  <a:pt x="198887" y="433693"/>
                </a:cubicBezTo>
                <a:cubicBezTo>
                  <a:pt x="190999" y="428716"/>
                  <a:pt x="187055" y="420875"/>
                  <a:pt x="187055" y="410170"/>
                </a:cubicBezTo>
                <a:cubicBezTo>
                  <a:pt x="187055" y="403222"/>
                  <a:pt x="188698" y="396554"/>
                  <a:pt x="191985" y="390169"/>
                </a:cubicBezTo>
                <a:cubicBezTo>
                  <a:pt x="195272" y="383783"/>
                  <a:pt x="198840" y="378478"/>
                  <a:pt x="202690" y="374252"/>
                </a:cubicBezTo>
                <a:cubicBezTo>
                  <a:pt x="206540" y="370027"/>
                  <a:pt x="210108" y="364486"/>
                  <a:pt x="213395" y="357631"/>
                </a:cubicBezTo>
                <a:cubicBezTo>
                  <a:pt x="216682" y="350776"/>
                  <a:pt x="218325" y="343499"/>
                  <a:pt x="218325" y="335799"/>
                </a:cubicBezTo>
                <a:cubicBezTo>
                  <a:pt x="218325" y="320962"/>
                  <a:pt x="213254" y="309365"/>
                  <a:pt x="203113" y="301008"/>
                </a:cubicBezTo>
                <a:cubicBezTo>
                  <a:pt x="192971" y="292650"/>
                  <a:pt x="180294" y="288471"/>
                  <a:pt x="165082" y="288471"/>
                </a:cubicBezTo>
                <a:cubicBezTo>
                  <a:pt x="149306" y="288471"/>
                  <a:pt x="135878" y="292744"/>
                  <a:pt x="124797" y="301289"/>
                </a:cubicBezTo>
                <a:cubicBezTo>
                  <a:pt x="113717" y="309834"/>
                  <a:pt x="108176" y="321807"/>
                  <a:pt x="108176" y="337207"/>
                </a:cubicBezTo>
                <a:cubicBezTo>
                  <a:pt x="108176" y="345283"/>
                  <a:pt x="109584" y="353077"/>
                  <a:pt x="112402" y="360589"/>
                </a:cubicBezTo>
                <a:cubicBezTo>
                  <a:pt x="115219" y="368102"/>
                  <a:pt x="118365" y="374158"/>
                  <a:pt x="121839" y="378760"/>
                </a:cubicBezTo>
                <a:cubicBezTo>
                  <a:pt x="125314" y="383361"/>
                  <a:pt x="128459" y="388338"/>
                  <a:pt x="131276" y="393690"/>
                </a:cubicBezTo>
                <a:cubicBezTo>
                  <a:pt x="134093" y="399043"/>
                  <a:pt x="135502" y="403785"/>
                  <a:pt x="135502" y="407917"/>
                </a:cubicBezTo>
                <a:cubicBezTo>
                  <a:pt x="135502" y="416368"/>
                  <a:pt x="131182" y="424725"/>
                  <a:pt x="122543" y="432989"/>
                </a:cubicBezTo>
                <a:cubicBezTo>
                  <a:pt x="115594" y="439562"/>
                  <a:pt x="104608" y="442849"/>
                  <a:pt x="89583" y="442849"/>
                </a:cubicBezTo>
                <a:cubicBezTo>
                  <a:pt x="71742" y="442849"/>
                  <a:pt x="48735" y="440595"/>
                  <a:pt x="20564" y="436088"/>
                </a:cubicBezTo>
                <a:cubicBezTo>
                  <a:pt x="18874" y="435712"/>
                  <a:pt x="16291" y="435336"/>
                  <a:pt x="12817" y="434961"/>
                </a:cubicBezTo>
                <a:cubicBezTo>
                  <a:pt x="9343" y="434585"/>
                  <a:pt x="6760" y="434210"/>
                  <a:pt x="5070" y="433834"/>
                </a:cubicBezTo>
                <a:lnTo>
                  <a:pt x="1408" y="433271"/>
                </a:lnTo>
                <a:cubicBezTo>
                  <a:pt x="1220" y="433271"/>
                  <a:pt x="938" y="433177"/>
                  <a:pt x="563" y="432989"/>
                </a:cubicBezTo>
                <a:cubicBezTo>
                  <a:pt x="188" y="432989"/>
                  <a:pt x="0" y="432895"/>
                  <a:pt x="0" y="432707"/>
                </a:cubicBezTo>
                <a:lnTo>
                  <a:pt x="0" y="144236"/>
                </a:lnTo>
                <a:cubicBezTo>
                  <a:pt x="375" y="144424"/>
                  <a:pt x="2018" y="144752"/>
                  <a:pt x="4929" y="145222"/>
                </a:cubicBezTo>
                <a:cubicBezTo>
                  <a:pt x="7840" y="145691"/>
                  <a:pt x="11033" y="146161"/>
                  <a:pt x="14507" y="146630"/>
                </a:cubicBezTo>
                <a:cubicBezTo>
                  <a:pt x="17982" y="147100"/>
                  <a:pt x="20001" y="147429"/>
                  <a:pt x="20564" y="147616"/>
                </a:cubicBezTo>
                <a:cubicBezTo>
                  <a:pt x="48735" y="152124"/>
                  <a:pt x="71742" y="154377"/>
                  <a:pt x="89583" y="154377"/>
                </a:cubicBezTo>
                <a:cubicBezTo>
                  <a:pt x="104608" y="154377"/>
                  <a:pt x="115594" y="151091"/>
                  <a:pt x="122543" y="144518"/>
                </a:cubicBezTo>
                <a:cubicBezTo>
                  <a:pt x="131182" y="136254"/>
                  <a:pt x="135502" y="127897"/>
                  <a:pt x="135502" y="119445"/>
                </a:cubicBezTo>
                <a:cubicBezTo>
                  <a:pt x="135502" y="115314"/>
                  <a:pt x="134093" y="110571"/>
                  <a:pt x="131276" y="105219"/>
                </a:cubicBezTo>
                <a:cubicBezTo>
                  <a:pt x="128459" y="99866"/>
                  <a:pt x="125314" y="94889"/>
                  <a:pt x="121839" y="90288"/>
                </a:cubicBezTo>
                <a:cubicBezTo>
                  <a:pt x="118365" y="85687"/>
                  <a:pt x="115219" y="79630"/>
                  <a:pt x="112402" y="72118"/>
                </a:cubicBezTo>
                <a:cubicBezTo>
                  <a:pt x="109584" y="64606"/>
                  <a:pt x="108176" y="56812"/>
                  <a:pt x="108176" y="48736"/>
                </a:cubicBezTo>
                <a:cubicBezTo>
                  <a:pt x="108176" y="33336"/>
                  <a:pt x="113717" y="21363"/>
                  <a:pt x="124797" y="12818"/>
                </a:cubicBezTo>
                <a:cubicBezTo>
                  <a:pt x="135878" y="4273"/>
                  <a:pt x="149400" y="0"/>
                  <a:pt x="1653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0141" y="1572981"/>
            <a:ext cx="641281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41414"/>
                </a:solidFill>
                <a:cs typeface="Calibri" panose="020F0502020204030204" pitchFamily="34" charset="0"/>
              </a:rPr>
              <a:t>SSAE 16 – SOC2 Type 2 certification for an automated underwriting service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41414"/>
                </a:solidFill>
                <a:cs typeface="Calibri" panose="020F0502020204030204" pitchFamily="34" charset="0"/>
              </a:rPr>
              <a:t>New and existing clients for independent certifications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2214165" y="3848772"/>
            <a:ext cx="6727262" cy="460079"/>
          </a:xfrm>
          <a:custGeom>
            <a:avLst/>
            <a:gdLst>
              <a:gd name="connsiteX0" fmla="*/ 215389 w 4977824"/>
              <a:gd name="connsiteY0" fmla="*/ 0 h 328157"/>
              <a:gd name="connsiteX1" fmla="*/ 4977824 w 4977824"/>
              <a:gd name="connsiteY1" fmla="*/ 0 h 328157"/>
              <a:gd name="connsiteX2" fmla="*/ 4977824 w 4977824"/>
              <a:gd name="connsiteY2" fmla="*/ 31176 h 328157"/>
              <a:gd name="connsiteX3" fmla="*/ 4782898 w 4977824"/>
              <a:gd name="connsiteY3" fmla="*/ 328157 h 328157"/>
              <a:gd name="connsiteX4" fmla="*/ 0 w 4977824"/>
              <a:gd name="connsiteY4" fmla="*/ 328157 h 328157"/>
              <a:gd name="connsiteX5" fmla="*/ 215389 w 4977824"/>
              <a:gd name="connsiteY5" fmla="*/ 0 h 328157"/>
              <a:gd name="connsiteX0" fmla="*/ 215389 w 5001636"/>
              <a:gd name="connsiteY0" fmla="*/ 6924 h 335081"/>
              <a:gd name="connsiteX1" fmla="*/ 4977824 w 5001636"/>
              <a:gd name="connsiteY1" fmla="*/ 6924 h 335081"/>
              <a:gd name="connsiteX2" fmla="*/ 5001636 w 5001636"/>
              <a:gd name="connsiteY2" fmla="*/ 0 h 335081"/>
              <a:gd name="connsiteX3" fmla="*/ 4782898 w 5001636"/>
              <a:gd name="connsiteY3" fmla="*/ 335081 h 335081"/>
              <a:gd name="connsiteX4" fmla="*/ 0 w 5001636"/>
              <a:gd name="connsiteY4" fmla="*/ 335081 h 335081"/>
              <a:gd name="connsiteX5" fmla="*/ 215389 w 5001636"/>
              <a:gd name="connsiteY5" fmla="*/ 6924 h 335081"/>
              <a:gd name="connsiteX0" fmla="*/ 215389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15389 w 4996874"/>
              <a:gd name="connsiteY5" fmla="*/ 2161 h 330318"/>
              <a:gd name="connsiteX0" fmla="*/ 186705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186705 w 4996874"/>
              <a:gd name="connsiteY5" fmla="*/ 2161 h 330318"/>
              <a:gd name="connsiteX0" fmla="*/ 244074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44074 w 4996874"/>
              <a:gd name="connsiteY5" fmla="*/ 2161 h 330318"/>
              <a:gd name="connsiteX0" fmla="*/ 129338 w 4882138"/>
              <a:gd name="connsiteY0" fmla="*/ 2161 h 330318"/>
              <a:gd name="connsiteX1" fmla="*/ 4863088 w 4882138"/>
              <a:gd name="connsiteY1" fmla="*/ 2161 h 330318"/>
              <a:gd name="connsiteX2" fmla="*/ 4882138 w 4882138"/>
              <a:gd name="connsiteY2" fmla="*/ 0 h 330318"/>
              <a:gd name="connsiteX3" fmla="*/ 4668162 w 4882138"/>
              <a:gd name="connsiteY3" fmla="*/ 330318 h 330318"/>
              <a:gd name="connsiteX4" fmla="*/ 0 w 4882138"/>
              <a:gd name="connsiteY4" fmla="*/ 330318 h 330318"/>
              <a:gd name="connsiteX5" fmla="*/ 129338 w 4882138"/>
              <a:gd name="connsiteY5" fmla="*/ 2161 h 330318"/>
              <a:gd name="connsiteX0" fmla="*/ 129338 w 4882138"/>
              <a:gd name="connsiteY0" fmla="*/ 0 h 338096"/>
              <a:gd name="connsiteX1" fmla="*/ 4863088 w 4882138"/>
              <a:gd name="connsiteY1" fmla="*/ 9939 h 338096"/>
              <a:gd name="connsiteX2" fmla="*/ 4882138 w 4882138"/>
              <a:gd name="connsiteY2" fmla="*/ 7778 h 338096"/>
              <a:gd name="connsiteX3" fmla="*/ 4668162 w 4882138"/>
              <a:gd name="connsiteY3" fmla="*/ 338096 h 338096"/>
              <a:gd name="connsiteX4" fmla="*/ 0 w 4882138"/>
              <a:gd name="connsiteY4" fmla="*/ 338096 h 338096"/>
              <a:gd name="connsiteX5" fmla="*/ 129338 w 4882138"/>
              <a:gd name="connsiteY5" fmla="*/ 0 h 338096"/>
              <a:gd name="connsiteX0" fmla="*/ 129338 w 4882138"/>
              <a:gd name="connsiteY0" fmla="*/ 0 h 348035"/>
              <a:gd name="connsiteX1" fmla="*/ 4863088 w 4882138"/>
              <a:gd name="connsiteY1" fmla="*/ 9939 h 348035"/>
              <a:gd name="connsiteX2" fmla="*/ 4882138 w 4882138"/>
              <a:gd name="connsiteY2" fmla="*/ 7778 h 348035"/>
              <a:gd name="connsiteX3" fmla="*/ 4773338 w 4882138"/>
              <a:gd name="connsiteY3" fmla="*/ 348035 h 348035"/>
              <a:gd name="connsiteX4" fmla="*/ 0 w 4882138"/>
              <a:gd name="connsiteY4" fmla="*/ 338096 h 348035"/>
              <a:gd name="connsiteX5" fmla="*/ 129338 w 4882138"/>
              <a:gd name="connsiteY5" fmla="*/ 0 h 348035"/>
              <a:gd name="connsiteX0" fmla="*/ 129338 w 4882138"/>
              <a:gd name="connsiteY0" fmla="*/ 0 h 348035"/>
              <a:gd name="connsiteX1" fmla="*/ 4863088 w 4882138"/>
              <a:gd name="connsiteY1" fmla="*/ 9939 h 348035"/>
              <a:gd name="connsiteX2" fmla="*/ 4882138 w 4882138"/>
              <a:gd name="connsiteY2" fmla="*/ 7778 h 348035"/>
              <a:gd name="connsiteX3" fmla="*/ 4811584 w 4882138"/>
              <a:gd name="connsiteY3" fmla="*/ 348035 h 348035"/>
              <a:gd name="connsiteX4" fmla="*/ 0 w 4882138"/>
              <a:gd name="connsiteY4" fmla="*/ 338096 h 348035"/>
              <a:gd name="connsiteX5" fmla="*/ 129338 w 4882138"/>
              <a:gd name="connsiteY5" fmla="*/ 0 h 348035"/>
              <a:gd name="connsiteX0" fmla="*/ 78942 w 4882138"/>
              <a:gd name="connsiteY0" fmla="*/ 0 h 343273"/>
              <a:gd name="connsiteX1" fmla="*/ 4863088 w 4882138"/>
              <a:gd name="connsiteY1" fmla="*/ 5177 h 343273"/>
              <a:gd name="connsiteX2" fmla="*/ 4882138 w 4882138"/>
              <a:gd name="connsiteY2" fmla="*/ 3016 h 343273"/>
              <a:gd name="connsiteX3" fmla="*/ 4811584 w 4882138"/>
              <a:gd name="connsiteY3" fmla="*/ 343273 h 343273"/>
              <a:gd name="connsiteX4" fmla="*/ 0 w 4882138"/>
              <a:gd name="connsiteY4" fmla="*/ 333334 h 343273"/>
              <a:gd name="connsiteX5" fmla="*/ 78942 w 4882138"/>
              <a:gd name="connsiteY5" fmla="*/ 0 h 343273"/>
              <a:gd name="connsiteX0" fmla="*/ 97841 w 4882138"/>
              <a:gd name="connsiteY0" fmla="*/ 0 h 345059"/>
              <a:gd name="connsiteX1" fmla="*/ 4863088 w 4882138"/>
              <a:gd name="connsiteY1" fmla="*/ 6963 h 345059"/>
              <a:gd name="connsiteX2" fmla="*/ 4882138 w 4882138"/>
              <a:gd name="connsiteY2" fmla="*/ 4802 h 345059"/>
              <a:gd name="connsiteX3" fmla="*/ 4811584 w 4882138"/>
              <a:gd name="connsiteY3" fmla="*/ 345059 h 345059"/>
              <a:gd name="connsiteX4" fmla="*/ 0 w 4882138"/>
              <a:gd name="connsiteY4" fmla="*/ 335120 h 345059"/>
              <a:gd name="connsiteX5" fmla="*/ 97841 w 4882138"/>
              <a:gd name="connsiteY5" fmla="*/ 0 h 345059"/>
              <a:gd name="connsiteX0" fmla="*/ 97841 w 4882138"/>
              <a:gd name="connsiteY0" fmla="*/ 0 h 345059"/>
              <a:gd name="connsiteX1" fmla="*/ 4863088 w 4882138"/>
              <a:gd name="connsiteY1" fmla="*/ 6963 h 345059"/>
              <a:gd name="connsiteX2" fmla="*/ 4882138 w 4882138"/>
              <a:gd name="connsiteY2" fmla="*/ 4802 h 345059"/>
              <a:gd name="connsiteX3" fmla="*/ 4811584 w 4882138"/>
              <a:gd name="connsiteY3" fmla="*/ 345059 h 345059"/>
              <a:gd name="connsiteX4" fmla="*/ 0 w 4882138"/>
              <a:gd name="connsiteY4" fmla="*/ 335120 h 345059"/>
              <a:gd name="connsiteX5" fmla="*/ 97841 w 4882138"/>
              <a:gd name="connsiteY5" fmla="*/ 0 h 3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138" h="345059">
                <a:moveTo>
                  <a:pt x="97841" y="0"/>
                </a:moveTo>
                <a:lnTo>
                  <a:pt x="4863088" y="6963"/>
                </a:lnTo>
                <a:lnTo>
                  <a:pt x="4882138" y="4802"/>
                </a:lnTo>
                <a:lnTo>
                  <a:pt x="4811584" y="345059"/>
                </a:lnTo>
                <a:lnTo>
                  <a:pt x="0" y="335120"/>
                </a:lnTo>
                <a:lnTo>
                  <a:pt x="97841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l" defTabSz="609570">
              <a:defRPr/>
            </a:pPr>
            <a:r>
              <a:rPr lang="en-US" b="1" spc="400">
                <a:solidFill>
                  <a:srgbClr val="FFFFFF"/>
                </a:solidFill>
                <a:latin typeface="+mn-lt"/>
              </a:rPr>
              <a:t>                  SOLUTION HIGHLIGHTS</a:t>
            </a:r>
          </a:p>
        </p:txBody>
      </p:sp>
      <p:sp>
        <p:nvSpPr>
          <p:cNvPr id="28" name="Freeform 27"/>
          <p:cNvSpPr/>
          <p:nvPr/>
        </p:nvSpPr>
        <p:spPr>
          <a:xfrm>
            <a:off x="3559717" y="3950688"/>
            <a:ext cx="290000" cy="243364"/>
          </a:xfrm>
          <a:custGeom>
            <a:avLst/>
            <a:gdLst>
              <a:gd name="connsiteX0" fmla="*/ 414678 w 468485"/>
              <a:gd name="connsiteY0" fmla="*/ 18311 h 396648"/>
              <a:gd name="connsiteX1" fmla="*/ 430736 w 468485"/>
              <a:gd name="connsiteY1" fmla="*/ 25072 h 396648"/>
              <a:gd name="connsiteX2" fmla="*/ 461724 w 468485"/>
              <a:gd name="connsiteY2" fmla="*/ 56060 h 396648"/>
              <a:gd name="connsiteX3" fmla="*/ 468485 w 468485"/>
              <a:gd name="connsiteY3" fmla="*/ 72118 h 396648"/>
              <a:gd name="connsiteX4" fmla="*/ 461724 w 468485"/>
              <a:gd name="connsiteY4" fmla="*/ 88175 h 396648"/>
              <a:gd name="connsiteX5" fmla="*/ 232412 w 468485"/>
              <a:gd name="connsiteY5" fmla="*/ 317487 h 396648"/>
              <a:gd name="connsiteX6" fmla="*/ 216354 w 468485"/>
              <a:gd name="connsiteY6" fmla="*/ 324249 h 396648"/>
              <a:gd name="connsiteX7" fmla="*/ 200297 w 468485"/>
              <a:gd name="connsiteY7" fmla="*/ 317487 h 396648"/>
              <a:gd name="connsiteX8" fmla="*/ 79161 w 468485"/>
              <a:gd name="connsiteY8" fmla="*/ 196352 h 396648"/>
              <a:gd name="connsiteX9" fmla="*/ 72400 w 468485"/>
              <a:gd name="connsiteY9" fmla="*/ 180295 h 396648"/>
              <a:gd name="connsiteX10" fmla="*/ 79161 w 468485"/>
              <a:gd name="connsiteY10" fmla="*/ 164237 h 396648"/>
              <a:gd name="connsiteX11" fmla="*/ 110149 w 468485"/>
              <a:gd name="connsiteY11" fmla="*/ 133249 h 396648"/>
              <a:gd name="connsiteX12" fmla="*/ 126207 w 468485"/>
              <a:gd name="connsiteY12" fmla="*/ 126488 h 396648"/>
              <a:gd name="connsiteX13" fmla="*/ 142264 w 468485"/>
              <a:gd name="connsiteY13" fmla="*/ 133249 h 396648"/>
              <a:gd name="connsiteX14" fmla="*/ 216354 w 468485"/>
              <a:gd name="connsiteY14" fmla="*/ 207339 h 396648"/>
              <a:gd name="connsiteX15" fmla="*/ 398621 w 468485"/>
              <a:gd name="connsiteY15" fmla="*/ 25072 h 396648"/>
              <a:gd name="connsiteX16" fmla="*/ 414678 w 468485"/>
              <a:gd name="connsiteY16" fmla="*/ 18311 h 396648"/>
              <a:gd name="connsiteX17" fmla="*/ 81132 w 468485"/>
              <a:gd name="connsiteY17" fmla="*/ 0 h 396648"/>
              <a:gd name="connsiteX18" fmla="*/ 315515 w 468485"/>
              <a:gd name="connsiteY18" fmla="*/ 0 h 396648"/>
              <a:gd name="connsiteX19" fmla="*/ 348476 w 468485"/>
              <a:gd name="connsiteY19" fmla="*/ 7043 h 396648"/>
              <a:gd name="connsiteX20" fmla="*/ 353546 w 468485"/>
              <a:gd name="connsiteY20" fmla="*/ 13522 h 396648"/>
              <a:gd name="connsiteX21" fmla="*/ 351011 w 468485"/>
              <a:gd name="connsiteY21" fmla="*/ 21692 h 396648"/>
              <a:gd name="connsiteX22" fmla="*/ 337207 w 468485"/>
              <a:gd name="connsiteY22" fmla="*/ 35495 h 396648"/>
              <a:gd name="connsiteX23" fmla="*/ 330728 w 468485"/>
              <a:gd name="connsiteY23" fmla="*/ 38313 h 396648"/>
              <a:gd name="connsiteX24" fmla="*/ 328192 w 468485"/>
              <a:gd name="connsiteY24" fmla="*/ 37749 h 396648"/>
              <a:gd name="connsiteX25" fmla="*/ 315515 w 468485"/>
              <a:gd name="connsiteY25" fmla="*/ 36059 h 396648"/>
              <a:gd name="connsiteX26" fmla="*/ 81132 w 468485"/>
              <a:gd name="connsiteY26" fmla="*/ 36059 h 396648"/>
              <a:gd name="connsiteX27" fmla="*/ 49299 w 468485"/>
              <a:gd name="connsiteY27" fmla="*/ 49299 h 396648"/>
              <a:gd name="connsiteX28" fmla="*/ 36058 w 468485"/>
              <a:gd name="connsiteY28" fmla="*/ 81132 h 396648"/>
              <a:gd name="connsiteX29" fmla="*/ 36058 w 468485"/>
              <a:gd name="connsiteY29" fmla="*/ 315515 h 396648"/>
              <a:gd name="connsiteX30" fmla="*/ 49299 w 468485"/>
              <a:gd name="connsiteY30" fmla="*/ 347349 h 396648"/>
              <a:gd name="connsiteX31" fmla="*/ 81132 w 468485"/>
              <a:gd name="connsiteY31" fmla="*/ 360589 h 396648"/>
              <a:gd name="connsiteX32" fmla="*/ 315515 w 468485"/>
              <a:gd name="connsiteY32" fmla="*/ 360589 h 396648"/>
              <a:gd name="connsiteX33" fmla="*/ 347348 w 468485"/>
              <a:gd name="connsiteY33" fmla="*/ 347349 h 396648"/>
              <a:gd name="connsiteX34" fmla="*/ 360589 w 468485"/>
              <a:gd name="connsiteY34" fmla="*/ 315515 h 396648"/>
              <a:gd name="connsiteX35" fmla="*/ 360589 w 468485"/>
              <a:gd name="connsiteY35" fmla="*/ 243961 h 396648"/>
              <a:gd name="connsiteX36" fmla="*/ 363124 w 468485"/>
              <a:gd name="connsiteY36" fmla="*/ 237764 h 396648"/>
              <a:gd name="connsiteX37" fmla="*/ 381154 w 468485"/>
              <a:gd name="connsiteY37" fmla="*/ 219734 h 396648"/>
              <a:gd name="connsiteX38" fmla="*/ 387633 w 468485"/>
              <a:gd name="connsiteY38" fmla="*/ 216917 h 396648"/>
              <a:gd name="connsiteX39" fmla="*/ 391014 w 468485"/>
              <a:gd name="connsiteY39" fmla="*/ 217762 h 396648"/>
              <a:gd name="connsiteX40" fmla="*/ 396648 w 468485"/>
              <a:gd name="connsiteY40" fmla="*/ 225932 h 396648"/>
              <a:gd name="connsiteX41" fmla="*/ 396648 w 468485"/>
              <a:gd name="connsiteY41" fmla="*/ 315515 h 396648"/>
              <a:gd name="connsiteX42" fmla="*/ 372843 w 468485"/>
              <a:gd name="connsiteY42" fmla="*/ 372844 h 396648"/>
              <a:gd name="connsiteX43" fmla="*/ 315515 w 468485"/>
              <a:gd name="connsiteY43" fmla="*/ 396648 h 396648"/>
              <a:gd name="connsiteX44" fmla="*/ 81132 w 468485"/>
              <a:gd name="connsiteY44" fmla="*/ 396648 h 396648"/>
              <a:gd name="connsiteX45" fmla="*/ 23804 w 468485"/>
              <a:gd name="connsiteY45" fmla="*/ 372844 h 396648"/>
              <a:gd name="connsiteX46" fmla="*/ 0 w 468485"/>
              <a:gd name="connsiteY46" fmla="*/ 315515 h 396648"/>
              <a:gd name="connsiteX47" fmla="*/ 0 w 468485"/>
              <a:gd name="connsiteY47" fmla="*/ 81132 h 396648"/>
              <a:gd name="connsiteX48" fmla="*/ 23804 w 468485"/>
              <a:gd name="connsiteY48" fmla="*/ 23804 h 396648"/>
              <a:gd name="connsiteX49" fmla="*/ 81132 w 468485"/>
              <a:gd name="connsiteY49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68485" h="396648">
                <a:moveTo>
                  <a:pt x="414678" y="18311"/>
                </a:moveTo>
                <a:cubicBezTo>
                  <a:pt x="420876" y="18311"/>
                  <a:pt x="426229" y="20565"/>
                  <a:pt x="430736" y="25072"/>
                </a:cubicBezTo>
                <a:lnTo>
                  <a:pt x="461724" y="56060"/>
                </a:lnTo>
                <a:cubicBezTo>
                  <a:pt x="466231" y="60568"/>
                  <a:pt x="468485" y="65920"/>
                  <a:pt x="468485" y="72118"/>
                </a:cubicBezTo>
                <a:cubicBezTo>
                  <a:pt x="468485" y="78315"/>
                  <a:pt x="466231" y="83668"/>
                  <a:pt x="461724" y="88175"/>
                </a:cubicBezTo>
                <a:lnTo>
                  <a:pt x="232412" y="317487"/>
                </a:lnTo>
                <a:cubicBezTo>
                  <a:pt x="227904" y="321995"/>
                  <a:pt x="222552" y="324249"/>
                  <a:pt x="216354" y="324249"/>
                </a:cubicBezTo>
                <a:cubicBezTo>
                  <a:pt x="210156" y="324249"/>
                  <a:pt x="204804" y="321995"/>
                  <a:pt x="200297" y="317487"/>
                </a:cubicBezTo>
                <a:lnTo>
                  <a:pt x="79161" y="196352"/>
                </a:lnTo>
                <a:cubicBezTo>
                  <a:pt x="74654" y="191845"/>
                  <a:pt x="72400" y="186492"/>
                  <a:pt x="72400" y="180295"/>
                </a:cubicBezTo>
                <a:cubicBezTo>
                  <a:pt x="72400" y="174097"/>
                  <a:pt x="74654" y="168744"/>
                  <a:pt x="79161" y="164237"/>
                </a:cubicBezTo>
                <a:lnTo>
                  <a:pt x="110149" y="133249"/>
                </a:lnTo>
                <a:cubicBezTo>
                  <a:pt x="114657" y="128742"/>
                  <a:pt x="120009" y="126488"/>
                  <a:pt x="126207" y="126488"/>
                </a:cubicBezTo>
                <a:cubicBezTo>
                  <a:pt x="132405" y="126488"/>
                  <a:pt x="137757" y="128742"/>
                  <a:pt x="142264" y="133249"/>
                </a:cubicBezTo>
                <a:lnTo>
                  <a:pt x="216354" y="207339"/>
                </a:lnTo>
                <a:lnTo>
                  <a:pt x="398621" y="25072"/>
                </a:lnTo>
                <a:cubicBezTo>
                  <a:pt x="403128" y="20565"/>
                  <a:pt x="408481" y="18311"/>
                  <a:pt x="414678" y="18311"/>
                </a:cubicBezTo>
                <a:close/>
                <a:moveTo>
                  <a:pt x="81132" y="0"/>
                </a:moveTo>
                <a:lnTo>
                  <a:pt x="315515" y="0"/>
                </a:lnTo>
                <a:cubicBezTo>
                  <a:pt x="327347" y="0"/>
                  <a:pt x="338334" y="2348"/>
                  <a:pt x="348476" y="7043"/>
                </a:cubicBezTo>
                <a:cubicBezTo>
                  <a:pt x="351293" y="8357"/>
                  <a:pt x="352983" y="10517"/>
                  <a:pt x="353546" y="13522"/>
                </a:cubicBezTo>
                <a:cubicBezTo>
                  <a:pt x="354110" y="16715"/>
                  <a:pt x="353264" y="19438"/>
                  <a:pt x="351011" y="21692"/>
                </a:cubicBezTo>
                <a:lnTo>
                  <a:pt x="337207" y="35495"/>
                </a:lnTo>
                <a:cubicBezTo>
                  <a:pt x="335329" y="37373"/>
                  <a:pt x="333169" y="38313"/>
                  <a:pt x="330728" y="38313"/>
                </a:cubicBezTo>
                <a:cubicBezTo>
                  <a:pt x="330164" y="38313"/>
                  <a:pt x="329319" y="38125"/>
                  <a:pt x="328192" y="37749"/>
                </a:cubicBezTo>
                <a:cubicBezTo>
                  <a:pt x="323873" y="36622"/>
                  <a:pt x="319647" y="36059"/>
                  <a:pt x="315515" y="36059"/>
                </a:cubicBezTo>
                <a:lnTo>
                  <a:pt x="81132" y="36059"/>
                </a:lnTo>
                <a:cubicBezTo>
                  <a:pt x="68737" y="36059"/>
                  <a:pt x="58126" y="40472"/>
                  <a:pt x="49299" y="49299"/>
                </a:cubicBezTo>
                <a:cubicBezTo>
                  <a:pt x="40472" y="58126"/>
                  <a:pt x="36058" y="68737"/>
                  <a:pt x="36058" y="81132"/>
                </a:cubicBezTo>
                <a:lnTo>
                  <a:pt x="36058" y="315515"/>
                </a:lnTo>
                <a:cubicBezTo>
                  <a:pt x="36058" y="327911"/>
                  <a:pt x="40472" y="338522"/>
                  <a:pt x="49299" y="347349"/>
                </a:cubicBezTo>
                <a:cubicBezTo>
                  <a:pt x="58126" y="356176"/>
                  <a:pt x="68737" y="360589"/>
                  <a:pt x="81132" y="360589"/>
                </a:cubicBezTo>
                <a:lnTo>
                  <a:pt x="315515" y="360589"/>
                </a:lnTo>
                <a:cubicBezTo>
                  <a:pt x="327911" y="360589"/>
                  <a:pt x="338522" y="356176"/>
                  <a:pt x="347348" y="347349"/>
                </a:cubicBezTo>
                <a:cubicBezTo>
                  <a:pt x="356175" y="338522"/>
                  <a:pt x="360589" y="327911"/>
                  <a:pt x="360589" y="315515"/>
                </a:cubicBezTo>
                <a:lnTo>
                  <a:pt x="360589" y="243961"/>
                </a:lnTo>
                <a:cubicBezTo>
                  <a:pt x="360589" y="241520"/>
                  <a:pt x="361434" y="239454"/>
                  <a:pt x="363124" y="237764"/>
                </a:cubicBezTo>
                <a:lnTo>
                  <a:pt x="381154" y="219734"/>
                </a:lnTo>
                <a:cubicBezTo>
                  <a:pt x="383032" y="217856"/>
                  <a:pt x="385192" y="216917"/>
                  <a:pt x="387633" y="216917"/>
                </a:cubicBezTo>
                <a:cubicBezTo>
                  <a:pt x="388760" y="216917"/>
                  <a:pt x="389887" y="217198"/>
                  <a:pt x="391014" y="217762"/>
                </a:cubicBezTo>
                <a:cubicBezTo>
                  <a:pt x="394770" y="219264"/>
                  <a:pt x="396648" y="221988"/>
                  <a:pt x="396648" y="225932"/>
                </a:cubicBezTo>
                <a:lnTo>
                  <a:pt x="396648" y="315515"/>
                </a:lnTo>
                <a:cubicBezTo>
                  <a:pt x="396648" y="337865"/>
                  <a:pt x="388713" y="356974"/>
                  <a:pt x="372843" y="372844"/>
                </a:cubicBezTo>
                <a:cubicBezTo>
                  <a:pt x="356974" y="388713"/>
                  <a:pt x="337864" y="396648"/>
                  <a:pt x="315515" y="396648"/>
                </a:cubicBezTo>
                <a:lnTo>
                  <a:pt x="81132" y="396648"/>
                </a:lnTo>
                <a:cubicBezTo>
                  <a:pt x="58783" y="396648"/>
                  <a:pt x="39674" y="388713"/>
                  <a:pt x="23804" y="372844"/>
                </a:cubicBezTo>
                <a:cubicBezTo>
                  <a:pt x="7935" y="356974"/>
                  <a:pt x="0" y="337865"/>
                  <a:pt x="0" y="315515"/>
                </a:cubicBezTo>
                <a:lnTo>
                  <a:pt x="0" y="81132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3" y="0"/>
                  <a:pt x="8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70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10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1166873"/>
            <a:ext cx="4254500" cy="51160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0319" y="1152503"/>
            <a:ext cx="3971683" cy="51075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74961" y="3646753"/>
            <a:ext cx="3317040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100">
                <a:solidFill>
                  <a:srgbClr val="FFFFFF"/>
                </a:solidFill>
                <a:cs typeface="Calibri" panose="020F0502020204030204" pitchFamily="34" charset="0"/>
              </a:rPr>
              <a:t>Cost Savings – Reduced on-premise infrastructure increasing reduction of maintenance cost for various systems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1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100">
                <a:solidFill>
                  <a:srgbClr val="FFFFFF"/>
                </a:solidFill>
                <a:cs typeface="Calibri" panose="020F0502020204030204" pitchFamily="34" charset="0"/>
              </a:rPr>
              <a:t>Process Improvement – Seamless SSO to modern web apps, native and mobile apps. Application onboarding to Azure gets simplified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1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100">
                <a:solidFill>
                  <a:srgbClr val="FFFFFF"/>
                </a:solidFill>
                <a:cs typeface="Calibri" panose="020F0502020204030204" pitchFamily="34" charset="0"/>
              </a:rPr>
              <a:t>Modern federation </a:t>
            </a:r>
            <a:r>
              <a:rPr lang="en-US" sz="1100" err="1">
                <a:solidFill>
                  <a:srgbClr val="FFFFFF"/>
                </a:solidFill>
                <a:cs typeface="Calibri" panose="020F0502020204030204" pitchFamily="34" charset="0"/>
              </a:rPr>
              <a:t>auth</a:t>
            </a:r>
            <a:r>
              <a:rPr lang="en-US" sz="1100">
                <a:solidFill>
                  <a:srgbClr val="FFFFFF"/>
                </a:solidFill>
                <a:cs typeface="Calibri" panose="020F0502020204030204" pitchFamily="34" charset="0"/>
              </a:rPr>
              <a:t> model – Used latest federation technology OpenID Connect as the underlying authentication protocol for migrating apps from on-prem to cloud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1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100">
                <a:solidFill>
                  <a:srgbClr val="FFFFFF"/>
                </a:solidFill>
                <a:cs typeface="Calibri" panose="020F0502020204030204" pitchFamily="34" charset="0"/>
              </a:rPr>
              <a:t>Effort Reduction – Reduction in total resource efforts by 59% after migration resulting in long-term cost benefits</a:t>
            </a: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endParaRPr lang="en-US" sz="1100">
              <a:solidFill>
                <a:srgbClr val="FFFFFF"/>
              </a:solidFill>
              <a:cs typeface="Calibri" panose="020F0502020204030204" pitchFamily="34" charset="0"/>
            </a:endParaRPr>
          </a:p>
          <a:p>
            <a:pPr marL="228589" indent="-228589" defTabSz="914354">
              <a:buFont typeface="Wingdings" panose="05000000000000000000" pitchFamily="2" charset="2"/>
              <a:buChar char="ü"/>
              <a:defRPr/>
            </a:pPr>
            <a:r>
              <a:rPr lang="en-US" sz="1100">
                <a:solidFill>
                  <a:srgbClr val="FFFFFF"/>
                </a:solidFill>
                <a:cs typeface="Calibri" panose="020F0502020204030204" pitchFamily="34" charset="0"/>
              </a:rPr>
              <a:t>Productivity – Employee productivity improvement with ability to access from any device and secured content sharing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29863" y="1201982"/>
            <a:ext cx="7337591" cy="5143809"/>
            <a:chOff x="1225879" y="751780"/>
            <a:chExt cx="5503193" cy="3863698"/>
          </a:xfrm>
        </p:grpSpPr>
        <p:sp>
          <p:nvSpPr>
            <p:cNvPr id="33" name="Pentagon 32"/>
            <p:cNvSpPr/>
            <p:nvPr/>
          </p:nvSpPr>
          <p:spPr>
            <a:xfrm>
              <a:off x="6111358" y="751780"/>
              <a:ext cx="617714" cy="3863698"/>
            </a:xfrm>
            <a:prstGeom prst="homePlate">
              <a:avLst>
                <a:gd name="adj" fmla="val 770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>
                <a:solidFill>
                  <a:srgbClr val="0033A0"/>
                </a:solidFill>
              </a:endParaRPr>
            </a:p>
          </p:txBody>
        </p:sp>
        <p:sp>
          <p:nvSpPr>
            <p:cNvPr id="35" name="Chevron 31"/>
            <p:cNvSpPr/>
            <p:nvPr/>
          </p:nvSpPr>
          <p:spPr>
            <a:xfrm>
              <a:off x="1225879" y="768488"/>
              <a:ext cx="4985672" cy="3846990"/>
            </a:xfrm>
            <a:custGeom>
              <a:avLst/>
              <a:gdLst>
                <a:gd name="connsiteX0" fmla="*/ 0 w 1094319"/>
                <a:gd name="connsiteY0" fmla="*/ 0 h 3837050"/>
                <a:gd name="connsiteX1" fmla="*/ 463367 w 1094319"/>
                <a:gd name="connsiteY1" fmla="*/ 0 h 3837050"/>
                <a:gd name="connsiteX2" fmla="*/ 1094319 w 1094319"/>
                <a:gd name="connsiteY2" fmla="*/ 1918525 h 3837050"/>
                <a:gd name="connsiteX3" fmla="*/ 463367 w 1094319"/>
                <a:gd name="connsiteY3" fmla="*/ 3837050 h 3837050"/>
                <a:gd name="connsiteX4" fmla="*/ 0 w 1094319"/>
                <a:gd name="connsiteY4" fmla="*/ 3837050 h 3837050"/>
                <a:gd name="connsiteX5" fmla="*/ 630952 w 1094319"/>
                <a:gd name="connsiteY5" fmla="*/ 1918525 h 3837050"/>
                <a:gd name="connsiteX6" fmla="*/ 0 w 1094319"/>
                <a:gd name="connsiteY6" fmla="*/ 0 h 3837050"/>
                <a:gd name="connsiteX0" fmla="*/ 0 w 1094319"/>
                <a:gd name="connsiteY0" fmla="*/ 0 h 3837050"/>
                <a:gd name="connsiteX1" fmla="*/ 463367 w 1094319"/>
                <a:gd name="connsiteY1" fmla="*/ 0 h 3837050"/>
                <a:gd name="connsiteX2" fmla="*/ 1094319 w 1094319"/>
                <a:gd name="connsiteY2" fmla="*/ 1918525 h 3837050"/>
                <a:gd name="connsiteX3" fmla="*/ 463367 w 1094319"/>
                <a:gd name="connsiteY3" fmla="*/ 3837050 h 3837050"/>
                <a:gd name="connsiteX4" fmla="*/ 0 w 1094319"/>
                <a:gd name="connsiteY4" fmla="*/ 3837050 h 3837050"/>
                <a:gd name="connsiteX5" fmla="*/ 630952 w 1094319"/>
                <a:gd name="connsiteY5" fmla="*/ 1918525 h 3837050"/>
                <a:gd name="connsiteX6" fmla="*/ 0 w 1094319"/>
                <a:gd name="connsiteY6" fmla="*/ 0 h 3837050"/>
                <a:gd name="connsiteX0" fmla="*/ 0 w 630952"/>
                <a:gd name="connsiteY0" fmla="*/ 0 h 3837050"/>
                <a:gd name="connsiteX1" fmla="*/ 463367 w 630952"/>
                <a:gd name="connsiteY1" fmla="*/ 0 h 3837050"/>
                <a:gd name="connsiteX2" fmla="*/ 463367 w 630952"/>
                <a:gd name="connsiteY2" fmla="*/ 3837050 h 3837050"/>
                <a:gd name="connsiteX3" fmla="*/ 0 w 630952"/>
                <a:gd name="connsiteY3" fmla="*/ 3837050 h 3837050"/>
                <a:gd name="connsiteX4" fmla="*/ 630952 w 630952"/>
                <a:gd name="connsiteY4" fmla="*/ 1918525 h 3837050"/>
                <a:gd name="connsiteX5" fmla="*/ 0 w 630952"/>
                <a:gd name="connsiteY5" fmla="*/ 0 h 3837050"/>
                <a:gd name="connsiteX0" fmla="*/ 0 w 5055245"/>
                <a:gd name="connsiteY0" fmla="*/ 0 h 3837050"/>
                <a:gd name="connsiteX1" fmla="*/ 5055245 w 5055245"/>
                <a:gd name="connsiteY1" fmla="*/ 9939 h 3837050"/>
                <a:gd name="connsiteX2" fmla="*/ 463367 w 5055245"/>
                <a:gd name="connsiteY2" fmla="*/ 3837050 h 3837050"/>
                <a:gd name="connsiteX3" fmla="*/ 0 w 5055245"/>
                <a:gd name="connsiteY3" fmla="*/ 3837050 h 3837050"/>
                <a:gd name="connsiteX4" fmla="*/ 630952 w 5055245"/>
                <a:gd name="connsiteY4" fmla="*/ 1918525 h 3837050"/>
                <a:gd name="connsiteX5" fmla="*/ 0 w 5055245"/>
                <a:gd name="connsiteY5" fmla="*/ 0 h 3837050"/>
                <a:gd name="connsiteX0" fmla="*/ 0 w 5055245"/>
                <a:gd name="connsiteY0" fmla="*/ 0 h 3846990"/>
                <a:gd name="connsiteX1" fmla="*/ 5055245 w 5055245"/>
                <a:gd name="connsiteY1" fmla="*/ 9939 h 3846990"/>
                <a:gd name="connsiteX2" fmla="*/ 4985672 w 5055245"/>
                <a:gd name="connsiteY2" fmla="*/ 3846990 h 3846990"/>
                <a:gd name="connsiteX3" fmla="*/ 0 w 5055245"/>
                <a:gd name="connsiteY3" fmla="*/ 3837050 h 3846990"/>
                <a:gd name="connsiteX4" fmla="*/ 630952 w 5055245"/>
                <a:gd name="connsiteY4" fmla="*/ 1918525 h 3846990"/>
                <a:gd name="connsiteX5" fmla="*/ 0 w 5055245"/>
                <a:gd name="connsiteY5" fmla="*/ 0 h 3846990"/>
                <a:gd name="connsiteX0" fmla="*/ 0 w 4985672"/>
                <a:gd name="connsiteY0" fmla="*/ 0 h 3846990"/>
                <a:gd name="connsiteX1" fmla="*/ 4975732 w 4985672"/>
                <a:gd name="connsiteY1" fmla="*/ 0 h 3846990"/>
                <a:gd name="connsiteX2" fmla="*/ 4985672 w 4985672"/>
                <a:gd name="connsiteY2" fmla="*/ 3846990 h 3846990"/>
                <a:gd name="connsiteX3" fmla="*/ 0 w 4985672"/>
                <a:gd name="connsiteY3" fmla="*/ 3837050 h 3846990"/>
                <a:gd name="connsiteX4" fmla="*/ 630952 w 4985672"/>
                <a:gd name="connsiteY4" fmla="*/ 1918525 h 3846990"/>
                <a:gd name="connsiteX5" fmla="*/ 0 w 4985672"/>
                <a:gd name="connsiteY5" fmla="*/ 0 h 384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85672" h="3846990">
                  <a:moveTo>
                    <a:pt x="0" y="0"/>
                  </a:moveTo>
                  <a:lnTo>
                    <a:pt x="4975732" y="0"/>
                  </a:lnTo>
                  <a:cubicBezTo>
                    <a:pt x="4979045" y="1282330"/>
                    <a:pt x="4982359" y="2564660"/>
                    <a:pt x="4985672" y="3846990"/>
                  </a:cubicBezTo>
                  <a:lnTo>
                    <a:pt x="0" y="3837050"/>
                  </a:lnTo>
                  <a:lnTo>
                    <a:pt x="630952" y="1918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en-US">
                <a:solidFill>
                  <a:srgbClr val="0033A0"/>
                </a:solidFill>
              </a:endParaRP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Case Study: Large Scale Kubernetes Implementation &amp; </a:t>
            </a:r>
            <a:br>
              <a:rPr lang="en-US" sz="2800"/>
            </a:br>
            <a:r>
              <a:rPr lang="en-US" sz="2800"/>
              <a:t>Management </a:t>
            </a:r>
            <a:r>
              <a:rPr lang="en-US" sz="1800"/>
              <a:t>Leading Telecom Service Provider in Europe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92" y="2362998"/>
            <a:ext cx="1978681" cy="29582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lnSpc>
                <a:spcPct val="114000"/>
              </a:lnSpc>
            </a:pPr>
            <a:endParaRPr lang="en-US" sz="1333">
              <a:solidFill>
                <a:srgbClr val="FFFFFF"/>
              </a:solidFill>
            </a:endParaRPr>
          </a:p>
        </p:txBody>
      </p:sp>
      <p:sp>
        <p:nvSpPr>
          <p:cNvPr id="15" name="Text Placeholder 6"/>
          <p:cNvSpPr txBox="1">
            <a:spLocks/>
          </p:cNvSpPr>
          <p:nvPr/>
        </p:nvSpPr>
        <p:spPr>
          <a:xfrm>
            <a:off x="9043937" y="1106165"/>
            <a:ext cx="2712491" cy="43531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defTabSz="609570">
              <a:defRPr/>
            </a:pPr>
            <a:r>
              <a:rPr lang="en-US" sz="1467" b="1" spc="400">
                <a:solidFill>
                  <a:srgbClr val="FFFFFF"/>
                </a:solidFill>
                <a:latin typeface="+mn-lt"/>
              </a:rPr>
              <a:t>IMPACT/BENEFITS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8571" y="3507415"/>
            <a:ext cx="3853435" cy="192341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>
              <a:lnSpc>
                <a:spcPct val="114000"/>
              </a:lnSpc>
              <a:defRPr/>
            </a:pPr>
            <a:r>
              <a:rPr lang="en-US" sz="1400" b="1">
                <a:solidFill>
                  <a:srgbClr val="FFFFFF"/>
                </a:solidFill>
                <a:cs typeface="Calibri" panose="020F0502020204030204" pitchFamily="34" charset="0"/>
              </a:rPr>
              <a:t>“Include customer testimonial, if available for Account Case Studies”</a:t>
            </a:r>
          </a:p>
        </p:txBody>
      </p:sp>
      <p:sp>
        <p:nvSpPr>
          <p:cNvPr id="19" name="TextBox 18"/>
          <p:cNvSpPr txBox="1">
            <a:spLocks/>
          </p:cNvSpPr>
          <p:nvPr/>
        </p:nvSpPr>
        <p:spPr>
          <a:xfrm>
            <a:off x="1545641" y="1158937"/>
            <a:ext cx="6862987" cy="463259"/>
          </a:xfrm>
          <a:custGeom>
            <a:avLst/>
            <a:gdLst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  <a:gd name="connsiteX0" fmla="*/ 0 w 4997899"/>
              <a:gd name="connsiteY0" fmla="*/ 0 h 327566"/>
              <a:gd name="connsiteX1" fmla="*/ 4782898 w 4997899"/>
              <a:gd name="connsiteY1" fmla="*/ 0 h 327566"/>
              <a:gd name="connsiteX2" fmla="*/ 4997899 w 4997899"/>
              <a:gd name="connsiteY2" fmla="*/ 327566 h 327566"/>
              <a:gd name="connsiteX3" fmla="*/ 215001 w 4997899"/>
              <a:gd name="connsiteY3" fmla="*/ 327566 h 327566"/>
              <a:gd name="connsiteX4" fmla="*/ 0 w 4997899"/>
              <a:gd name="connsiteY4" fmla="*/ 0 h 327566"/>
              <a:gd name="connsiteX0" fmla="*/ 0 w 4997899"/>
              <a:gd name="connsiteY0" fmla="*/ 0 h 337505"/>
              <a:gd name="connsiteX1" fmla="*/ 4782898 w 4997899"/>
              <a:gd name="connsiteY1" fmla="*/ 0 h 337505"/>
              <a:gd name="connsiteX2" fmla="*/ 4997899 w 4997899"/>
              <a:gd name="connsiteY2" fmla="*/ 327566 h 337505"/>
              <a:gd name="connsiteX3" fmla="*/ 180585 w 4997899"/>
              <a:gd name="connsiteY3" fmla="*/ 337505 h 337505"/>
              <a:gd name="connsiteX4" fmla="*/ 0 w 4997899"/>
              <a:gd name="connsiteY4" fmla="*/ 0 h 337505"/>
              <a:gd name="connsiteX0" fmla="*/ 172182 w 4817314"/>
              <a:gd name="connsiteY0" fmla="*/ 0 h 337505"/>
              <a:gd name="connsiteX1" fmla="*/ 4602313 w 4817314"/>
              <a:gd name="connsiteY1" fmla="*/ 0 h 337505"/>
              <a:gd name="connsiteX2" fmla="*/ 4817314 w 4817314"/>
              <a:gd name="connsiteY2" fmla="*/ 327566 h 337505"/>
              <a:gd name="connsiteX3" fmla="*/ 0 w 4817314"/>
              <a:gd name="connsiteY3" fmla="*/ 337505 h 337505"/>
              <a:gd name="connsiteX4" fmla="*/ 172182 w 4817314"/>
              <a:gd name="connsiteY4" fmla="*/ 0 h 337505"/>
              <a:gd name="connsiteX0" fmla="*/ 0 w 4645132"/>
              <a:gd name="connsiteY0" fmla="*/ 0 h 347444"/>
              <a:gd name="connsiteX1" fmla="*/ 4430131 w 4645132"/>
              <a:gd name="connsiteY1" fmla="*/ 0 h 347444"/>
              <a:gd name="connsiteX2" fmla="*/ 4645132 w 4645132"/>
              <a:gd name="connsiteY2" fmla="*/ 327566 h 347444"/>
              <a:gd name="connsiteX3" fmla="*/ 68731 w 4645132"/>
              <a:gd name="connsiteY3" fmla="*/ 347444 h 347444"/>
              <a:gd name="connsiteX4" fmla="*/ 0 w 4645132"/>
              <a:gd name="connsiteY4" fmla="*/ 0 h 347444"/>
              <a:gd name="connsiteX0" fmla="*/ 0 w 4688152"/>
              <a:gd name="connsiteY0" fmla="*/ 0 h 347444"/>
              <a:gd name="connsiteX1" fmla="*/ 4473151 w 4688152"/>
              <a:gd name="connsiteY1" fmla="*/ 0 h 347444"/>
              <a:gd name="connsiteX2" fmla="*/ 4688152 w 4688152"/>
              <a:gd name="connsiteY2" fmla="*/ 327566 h 347444"/>
              <a:gd name="connsiteX3" fmla="*/ 111751 w 4688152"/>
              <a:gd name="connsiteY3" fmla="*/ 347444 h 347444"/>
              <a:gd name="connsiteX4" fmla="*/ 0 w 4688152"/>
              <a:gd name="connsiteY4" fmla="*/ 0 h 347444"/>
              <a:gd name="connsiteX0" fmla="*/ 0 w 4473151"/>
              <a:gd name="connsiteY0" fmla="*/ 0 h 347444"/>
              <a:gd name="connsiteX1" fmla="*/ 4473151 w 4473151"/>
              <a:gd name="connsiteY1" fmla="*/ 0 h 347444"/>
              <a:gd name="connsiteX2" fmla="*/ 4455842 w 4473151"/>
              <a:gd name="connsiteY2" fmla="*/ 337505 h 347444"/>
              <a:gd name="connsiteX3" fmla="*/ 111751 w 4473151"/>
              <a:gd name="connsiteY3" fmla="*/ 347444 h 347444"/>
              <a:gd name="connsiteX4" fmla="*/ 0 w 4473151"/>
              <a:gd name="connsiteY4" fmla="*/ 0 h 347444"/>
              <a:gd name="connsiteX0" fmla="*/ 0 w 4455842"/>
              <a:gd name="connsiteY0" fmla="*/ 0 h 347444"/>
              <a:gd name="connsiteX1" fmla="*/ 4352695 w 4455842"/>
              <a:gd name="connsiteY1" fmla="*/ 0 h 347444"/>
              <a:gd name="connsiteX2" fmla="*/ 4455842 w 4455842"/>
              <a:gd name="connsiteY2" fmla="*/ 337505 h 347444"/>
              <a:gd name="connsiteX3" fmla="*/ 111751 w 4455842"/>
              <a:gd name="connsiteY3" fmla="*/ 347444 h 347444"/>
              <a:gd name="connsiteX4" fmla="*/ 0 w 4455842"/>
              <a:gd name="connsiteY4" fmla="*/ 0 h 347444"/>
              <a:gd name="connsiteX0" fmla="*/ 0 w 4455842"/>
              <a:gd name="connsiteY0" fmla="*/ 0 h 347444"/>
              <a:gd name="connsiteX1" fmla="*/ 4404319 w 4455842"/>
              <a:gd name="connsiteY1" fmla="*/ 0 h 347444"/>
              <a:gd name="connsiteX2" fmla="*/ 4455842 w 4455842"/>
              <a:gd name="connsiteY2" fmla="*/ 337505 h 347444"/>
              <a:gd name="connsiteX3" fmla="*/ 111751 w 4455842"/>
              <a:gd name="connsiteY3" fmla="*/ 347444 h 347444"/>
              <a:gd name="connsiteX4" fmla="*/ 0 w 4455842"/>
              <a:gd name="connsiteY4" fmla="*/ 0 h 34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5842" h="347444">
                <a:moveTo>
                  <a:pt x="0" y="0"/>
                </a:moveTo>
                <a:lnTo>
                  <a:pt x="4404319" y="0"/>
                </a:lnTo>
                <a:lnTo>
                  <a:pt x="4455842" y="337505"/>
                </a:lnTo>
                <a:lnTo>
                  <a:pt x="111751" y="34744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l" defTabSz="609570">
              <a:defRPr/>
            </a:pPr>
            <a:r>
              <a:rPr lang="en-US" b="1" spc="400">
                <a:solidFill>
                  <a:srgbClr val="FFFFFF"/>
                </a:solidFill>
                <a:latin typeface="+mn-lt"/>
              </a:rPr>
              <a:t>                     BUSINESS CHALLENGE</a:t>
            </a: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2240199" y="3794232"/>
            <a:ext cx="6750620" cy="460079"/>
          </a:xfrm>
          <a:custGeom>
            <a:avLst/>
            <a:gdLst>
              <a:gd name="connsiteX0" fmla="*/ 215389 w 4977824"/>
              <a:gd name="connsiteY0" fmla="*/ 0 h 328157"/>
              <a:gd name="connsiteX1" fmla="*/ 4977824 w 4977824"/>
              <a:gd name="connsiteY1" fmla="*/ 0 h 328157"/>
              <a:gd name="connsiteX2" fmla="*/ 4977824 w 4977824"/>
              <a:gd name="connsiteY2" fmla="*/ 31176 h 328157"/>
              <a:gd name="connsiteX3" fmla="*/ 4782898 w 4977824"/>
              <a:gd name="connsiteY3" fmla="*/ 328157 h 328157"/>
              <a:gd name="connsiteX4" fmla="*/ 0 w 4977824"/>
              <a:gd name="connsiteY4" fmla="*/ 328157 h 328157"/>
              <a:gd name="connsiteX5" fmla="*/ 215389 w 4977824"/>
              <a:gd name="connsiteY5" fmla="*/ 0 h 328157"/>
              <a:gd name="connsiteX0" fmla="*/ 215389 w 5001636"/>
              <a:gd name="connsiteY0" fmla="*/ 6924 h 335081"/>
              <a:gd name="connsiteX1" fmla="*/ 4977824 w 5001636"/>
              <a:gd name="connsiteY1" fmla="*/ 6924 h 335081"/>
              <a:gd name="connsiteX2" fmla="*/ 5001636 w 5001636"/>
              <a:gd name="connsiteY2" fmla="*/ 0 h 335081"/>
              <a:gd name="connsiteX3" fmla="*/ 4782898 w 5001636"/>
              <a:gd name="connsiteY3" fmla="*/ 335081 h 335081"/>
              <a:gd name="connsiteX4" fmla="*/ 0 w 5001636"/>
              <a:gd name="connsiteY4" fmla="*/ 335081 h 335081"/>
              <a:gd name="connsiteX5" fmla="*/ 215389 w 5001636"/>
              <a:gd name="connsiteY5" fmla="*/ 6924 h 335081"/>
              <a:gd name="connsiteX0" fmla="*/ 215389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15389 w 4996874"/>
              <a:gd name="connsiteY5" fmla="*/ 2161 h 330318"/>
              <a:gd name="connsiteX0" fmla="*/ 186705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186705 w 4996874"/>
              <a:gd name="connsiteY5" fmla="*/ 2161 h 330318"/>
              <a:gd name="connsiteX0" fmla="*/ 244074 w 4996874"/>
              <a:gd name="connsiteY0" fmla="*/ 2161 h 330318"/>
              <a:gd name="connsiteX1" fmla="*/ 4977824 w 4996874"/>
              <a:gd name="connsiteY1" fmla="*/ 2161 h 330318"/>
              <a:gd name="connsiteX2" fmla="*/ 4996874 w 4996874"/>
              <a:gd name="connsiteY2" fmla="*/ 0 h 330318"/>
              <a:gd name="connsiteX3" fmla="*/ 4782898 w 4996874"/>
              <a:gd name="connsiteY3" fmla="*/ 330318 h 330318"/>
              <a:gd name="connsiteX4" fmla="*/ 0 w 4996874"/>
              <a:gd name="connsiteY4" fmla="*/ 330318 h 330318"/>
              <a:gd name="connsiteX5" fmla="*/ 244074 w 4996874"/>
              <a:gd name="connsiteY5" fmla="*/ 2161 h 330318"/>
              <a:gd name="connsiteX0" fmla="*/ 129338 w 4882138"/>
              <a:gd name="connsiteY0" fmla="*/ 2161 h 330318"/>
              <a:gd name="connsiteX1" fmla="*/ 4863088 w 4882138"/>
              <a:gd name="connsiteY1" fmla="*/ 2161 h 330318"/>
              <a:gd name="connsiteX2" fmla="*/ 4882138 w 4882138"/>
              <a:gd name="connsiteY2" fmla="*/ 0 h 330318"/>
              <a:gd name="connsiteX3" fmla="*/ 4668162 w 4882138"/>
              <a:gd name="connsiteY3" fmla="*/ 330318 h 330318"/>
              <a:gd name="connsiteX4" fmla="*/ 0 w 4882138"/>
              <a:gd name="connsiteY4" fmla="*/ 330318 h 330318"/>
              <a:gd name="connsiteX5" fmla="*/ 129338 w 4882138"/>
              <a:gd name="connsiteY5" fmla="*/ 2161 h 330318"/>
              <a:gd name="connsiteX0" fmla="*/ 129338 w 4882138"/>
              <a:gd name="connsiteY0" fmla="*/ 0 h 338096"/>
              <a:gd name="connsiteX1" fmla="*/ 4863088 w 4882138"/>
              <a:gd name="connsiteY1" fmla="*/ 9939 h 338096"/>
              <a:gd name="connsiteX2" fmla="*/ 4882138 w 4882138"/>
              <a:gd name="connsiteY2" fmla="*/ 7778 h 338096"/>
              <a:gd name="connsiteX3" fmla="*/ 4668162 w 4882138"/>
              <a:gd name="connsiteY3" fmla="*/ 338096 h 338096"/>
              <a:gd name="connsiteX4" fmla="*/ 0 w 4882138"/>
              <a:gd name="connsiteY4" fmla="*/ 338096 h 338096"/>
              <a:gd name="connsiteX5" fmla="*/ 129338 w 4882138"/>
              <a:gd name="connsiteY5" fmla="*/ 0 h 338096"/>
              <a:gd name="connsiteX0" fmla="*/ 129338 w 4882138"/>
              <a:gd name="connsiteY0" fmla="*/ 0 h 348035"/>
              <a:gd name="connsiteX1" fmla="*/ 4863088 w 4882138"/>
              <a:gd name="connsiteY1" fmla="*/ 9939 h 348035"/>
              <a:gd name="connsiteX2" fmla="*/ 4882138 w 4882138"/>
              <a:gd name="connsiteY2" fmla="*/ 7778 h 348035"/>
              <a:gd name="connsiteX3" fmla="*/ 4773338 w 4882138"/>
              <a:gd name="connsiteY3" fmla="*/ 348035 h 348035"/>
              <a:gd name="connsiteX4" fmla="*/ 0 w 4882138"/>
              <a:gd name="connsiteY4" fmla="*/ 338096 h 348035"/>
              <a:gd name="connsiteX5" fmla="*/ 129338 w 4882138"/>
              <a:gd name="connsiteY5" fmla="*/ 0 h 348035"/>
              <a:gd name="connsiteX0" fmla="*/ 129338 w 4882138"/>
              <a:gd name="connsiteY0" fmla="*/ 0 h 348035"/>
              <a:gd name="connsiteX1" fmla="*/ 4863088 w 4882138"/>
              <a:gd name="connsiteY1" fmla="*/ 9939 h 348035"/>
              <a:gd name="connsiteX2" fmla="*/ 4882138 w 4882138"/>
              <a:gd name="connsiteY2" fmla="*/ 7778 h 348035"/>
              <a:gd name="connsiteX3" fmla="*/ 4811584 w 4882138"/>
              <a:gd name="connsiteY3" fmla="*/ 348035 h 348035"/>
              <a:gd name="connsiteX4" fmla="*/ 0 w 4882138"/>
              <a:gd name="connsiteY4" fmla="*/ 338096 h 348035"/>
              <a:gd name="connsiteX5" fmla="*/ 129338 w 4882138"/>
              <a:gd name="connsiteY5" fmla="*/ 0 h 348035"/>
              <a:gd name="connsiteX0" fmla="*/ 78942 w 4882138"/>
              <a:gd name="connsiteY0" fmla="*/ 0 h 343273"/>
              <a:gd name="connsiteX1" fmla="*/ 4863088 w 4882138"/>
              <a:gd name="connsiteY1" fmla="*/ 5177 h 343273"/>
              <a:gd name="connsiteX2" fmla="*/ 4882138 w 4882138"/>
              <a:gd name="connsiteY2" fmla="*/ 3016 h 343273"/>
              <a:gd name="connsiteX3" fmla="*/ 4811584 w 4882138"/>
              <a:gd name="connsiteY3" fmla="*/ 343273 h 343273"/>
              <a:gd name="connsiteX4" fmla="*/ 0 w 4882138"/>
              <a:gd name="connsiteY4" fmla="*/ 333334 h 343273"/>
              <a:gd name="connsiteX5" fmla="*/ 78942 w 4882138"/>
              <a:gd name="connsiteY5" fmla="*/ 0 h 343273"/>
              <a:gd name="connsiteX0" fmla="*/ 97841 w 4882138"/>
              <a:gd name="connsiteY0" fmla="*/ 0 h 345059"/>
              <a:gd name="connsiteX1" fmla="*/ 4863088 w 4882138"/>
              <a:gd name="connsiteY1" fmla="*/ 6963 h 345059"/>
              <a:gd name="connsiteX2" fmla="*/ 4882138 w 4882138"/>
              <a:gd name="connsiteY2" fmla="*/ 4802 h 345059"/>
              <a:gd name="connsiteX3" fmla="*/ 4811584 w 4882138"/>
              <a:gd name="connsiteY3" fmla="*/ 345059 h 345059"/>
              <a:gd name="connsiteX4" fmla="*/ 0 w 4882138"/>
              <a:gd name="connsiteY4" fmla="*/ 335120 h 345059"/>
              <a:gd name="connsiteX5" fmla="*/ 97841 w 4882138"/>
              <a:gd name="connsiteY5" fmla="*/ 0 h 345059"/>
              <a:gd name="connsiteX0" fmla="*/ 97841 w 4882138"/>
              <a:gd name="connsiteY0" fmla="*/ 0 h 345059"/>
              <a:gd name="connsiteX1" fmla="*/ 4863088 w 4882138"/>
              <a:gd name="connsiteY1" fmla="*/ 6963 h 345059"/>
              <a:gd name="connsiteX2" fmla="*/ 4882138 w 4882138"/>
              <a:gd name="connsiteY2" fmla="*/ 4802 h 345059"/>
              <a:gd name="connsiteX3" fmla="*/ 4811584 w 4882138"/>
              <a:gd name="connsiteY3" fmla="*/ 345059 h 345059"/>
              <a:gd name="connsiteX4" fmla="*/ 0 w 4882138"/>
              <a:gd name="connsiteY4" fmla="*/ 335120 h 345059"/>
              <a:gd name="connsiteX5" fmla="*/ 97841 w 4882138"/>
              <a:gd name="connsiteY5" fmla="*/ 0 h 345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2138" h="345059">
                <a:moveTo>
                  <a:pt x="97841" y="0"/>
                </a:moveTo>
                <a:lnTo>
                  <a:pt x="4863088" y="6963"/>
                </a:lnTo>
                <a:lnTo>
                  <a:pt x="4882138" y="4802"/>
                </a:lnTo>
                <a:lnTo>
                  <a:pt x="4811584" y="345059"/>
                </a:lnTo>
                <a:lnTo>
                  <a:pt x="0" y="335120"/>
                </a:lnTo>
                <a:lnTo>
                  <a:pt x="97841" y="0"/>
                </a:lnTo>
                <a:close/>
              </a:path>
            </a:pathLst>
          </a:custGeom>
          <a:solidFill>
            <a:schemeClr val="tx2">
              <a:lumMod val="85000"/>
              <a:lumOff val="15000"/>
            </a:schemeClr>
          </a:solidFill>
        </p:spPr>
        <p:txBody>
          <a:bodyPr wrap="square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bg1"/>
                </a:solidFill>
                <a:latin typeface="Segoe UI Semibold" panose="020B0702040204020203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algn="l" defTabSz="609570">
              <a:defRPr/>
            </a:pPr>
            <a:r>
              <a:rPr lang="en-US" b="1" spc="400">
                <a:solidFill>
                  <a:srgbClr val="FFFFFF"/>
                </a:solidFill>
                <a:latin typeface="+mn-lt"/>
              </a:rPr>
              <a:t>                  SOLUTION HIGHLIGHTS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6327" y="4309879"/>
            <a:ext cx="6365679" cy="1734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Migrate Java / J2ee apps deployed on WAS7 from </a:t>
            </a:r>
            <a:r>
              <a:rPr lang="en-US" sz="1067" err="1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Siteminder</a:t>
            </a: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 to Azure AD using OIDC 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Migrate </a:t>
            </a:r>
            <a:r>
              <a:rPr lang="en-US" sz="1067" err="1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ASP.Net</a:t>
            </a: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 Apps from  </a:t>
            </a:r>
            <a:r>
              <a:rPr lang="en-US" sz="1067" err="1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Siteminder</a:t>
            </a: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 to Azure AD using OIDC 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Migrate 100 Vendor SaaS App </a:t>
            </a:r>
            <a:r>
              <a:rPr lang="en-US" sz="1067" err="1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Intergrated</a:t>
            </a: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 with </a:t>
            </a:r>
            <a:r>
              <a:rPr lang="en-US" sz="1067" err="1">
                <a:solidFill>
                  <a:srgbClr val="141414"/>
                </a:solidFill>
                <a:cs typeface="Calibri" panose="020F0502020204030204" pitchFamily="34" charset="0"/>
              </a:rPr>
              <a:t>Siteminder</a:t>
            </a: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 to Azure AD leveraging SAML and WS- FED 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Multi factor authentication with risk based </a:t>
            </a:r>
            <a:r>
              <a:rPr lang="en-US" sz="1067" err="1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Auth</a:t>
            </a: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 for SaaS5 Apps from Off network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Develop Java OIDC Library which can plug and play into WAS Apps. The library will handle </a:t>
            </a:r>
            <a:r>
              <a:rPr lang="en-US" sz="1067" err="1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auth</a:t>
            </a: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 and </a:t>
            </a:r>
            <a:r>
              <a:rPr lang="en-US" sz="1067" err="1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authZ</a:t>
            </a:r>
            <a:endParaRPr lang="en-US" sz="1067">
              <a:solidFill>
                <a:srgbClr val="141414"/>
              </a:solidFill>
              <a:latin typeface="+mn-lt"/>
              <a:cs typeface="Calibri" panose="020F0502020204030204" pitchFamily="34" charset="0"/>
            </a:endParaRP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Develop </a:t>
            </a:r>
            <a:r>
              <a:rPr lang="en-US" sz="1067" err="1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.Net</a:t>
            </a: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 OIDC Library for ASP.NET 4.5 and </a:t>
            </a:r>
            <a:r>
              <a:rPr lang="en-US" sz="1067" err="1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ASP.Net</a:t>
            </a: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 core Applications </a:t>
            </a:r>
          </a:p>
          <a:p>
            <a:pPr marL="182875" indent="-182875" defTabSz="1219170">
              <a:lnSpc>
                <a:spcPct val="100000"/>
              </a:lnSpc>
            </a:pPr>
            <a:r>
              <a:rPr lang="en-US" sz="1067">
                <a:solidFill>
                  <a:srgbClr val="141414"/>
                </a:solidFill>
                <a:latin typeface="+mn-lt"/>
                <a:cs typeface="Calibri" panose="020F0502020204030204" pitchFamily="34" charset="0"/>
              </a:rPr>
              <a:t>Create OIDC framework for SPA Apps </a:t>
            </a:r>
          </a:p>
          <a:p>
            <a:pPr marL="182875" indent="-182875" defTabSz="1219170">
              <a:lnSpc>
                <a:spcPct val="100000"/>
              </a:lnSpc>
            </a:pPr>
            <a:endParaRPr lang="en-US" sz="1067">
              <a:solidFill>
                <a:srgbClr val="141414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335950" y="1226713"/>
            <a:ext cx="290127" cy="271727"/>
          </a:xfrm>
          <a:custGeom>
            <a:avLst/>
            <a:gdLst/>
            <a:ahLst/>
            <a:cxnLst/>
            <a:rect l="l" t="t" r="r" b="b"/>
            <a:pathLst>
              <a:path w="468766" h="442849">
                <a:moveTo>
                  <a:pt x="165364" y="0"/>
                </a:moveTo>
                <a:cubicBezTo>
                  <a:pt x="180388" y="0"/>
                  <a:pt x="192971" y="4179"/>
                  <a:pt x="203113" y="12536"/>
                </a:cubicBezTo>
                <a:cubicBezTo>
                  <a:pt x="213254" y="20894"/>
                  <a:pt x="218325" y="32491"/>
                  <a:pt x="218325" y="47327"/>
                </a:cubicBezTo>
                <a:cubicBezTo>
                  <a:pt x="218325" y="55028"/>
                  <a:pt x="216682" y="62305"/>
                  <a:pt x="213395" y="69160"/>
                </a:cubicBezTo>
                <a:cubicBezTo>
                  <a:pt x="210108" y="76015"/>
                  <a:pt x="206540" y="81555"/>
                  <a:pt x="202690" y="85781"/>
                </a:cubicBezTo>
                <a:cubicBezTo>
                  <a:pt x="198840" y="90006"/>
                  <a:pt x="195272" y="95312"/>
                  <a:pt x="191985" y="101697"/>
                </a:cubicBezTo>
                <a:cubicBezTo>
                  <a:pt x="188698" y="108083"/>
                  <a:pt x="187055" y="114750"/>
                  <a:pt x="187055" y="121699"/>
                </a:cubicBezTo>
                <a:cubicBezTo>
                  <a:pt x="187055" y="132404"/>
                  <a:pt x="190999" y="140245"/>
                  <a:pt x="198887" y="145222"/>
                </a:cubicBezTo>
                <a:cubicBezTo>
                  <a:pt x="206775" y="150199"/>
                  <a:pt x="216446" y="152687"/>
                  <a:pt x="227903" y="152687"/>
                </a:cubicBezTo>
                <a:cubicBezTo>
                  <a:pt x="239923" y="152687"/>
                  <a:pt x="256826" y="151278"/>
                  <a:pt x="278611" y="148461"/>
                </a:cubicBezTo>
                <a:cubicBezTo>
                  <a:pt x="300397" y="145644"/>
                  <a:pt x="315703" y="144048"/>
                  <a:pt x="324530" y="143672"/>
                </a:cubicBezTo>
                <a:lnTo>
                  <a:pt x="324530" y="144236"/>
                </a:lnTo>
                <a:cubicBezTo>
                  <a:pt x="324342" y="144611"/>
                  <a:pt x="324013" y="146255"/>
                  <a:pt x="323544" y="149166"/>
                </a:cubicBezTo>
                <a:cubicBezTo>
                  <a:pt x="323074" y="152077"/>
                  <a:pt x="322605" y="155269"/>
                  <a:pt x="322136" y="158744"/>
                </a:cubicBezTo>
                <a:cubicBezTo>
                  <a:pt x="321665" y="162218"/>
                  <a:pt x="321337" y="164237"/>
                  <a:pt x="321149" y="164801"/>
                </a:cubicBezTo>
                <a:cubicBezTo>
                  <a:pt x="316642" y="192972"/>
                  <a:pt x="314388" y="215978"/>
                  <a:pt x="314388" y="233820"/>
                </a:cubicBezTo>
                <a:cubicBezTo>
                  <a:pt x="314388" y="248844"/>
                  <a:pt x="317675" y="259831"/>
                  <a:pt x="324248" y="266780"/>
                </a:cubicBezTo>
                <a:cubicBezTo>
                  <a:pt x="332511" y="275419"/>
                  <a:pt x="340869" y="279739"/>
                  <a:pt x="349320" y="279739"/>
                </a:cubicBezTo>
                <a:cubicBezTo>
                  <a:pt x="353452" y="279739"/>
                  <a:pt x="358194" y="278330"/>
                  <a:pt x="363546" y="275513"/>
                </a:cubicBezTo>
                <a:cubicBezTo>
                  <a:pt x="368899" y="272696"/>
                  <a:pt x="373876" y="269550"/>
                  <a:pt x="378477" y="266076"/>
                </a:cubicBezTo>
                <a:cubicBezTo>
                  <a:pt x="383078" y="262601"/>
                  <a:pt x="389135" y="259455"/>
                  <a:pt x="396647" y="256638"/>
                </a:cubicBezTo>
                <a:cubicBezTo>
                  <a:pt x="404160" y="253821"/>
                  <a:pt x="411954" y="252413"/>
                  <a:pt x="420029" y="252413"/>
                </a:cubicBezTo>
                <a:cubicBezTo>
                  <a:pt x="435430" y="252413"/>
                  <a:pt x="447403" y="257953"/>
                  <a:pt x="455948" y="269033"/>
                </a:cubicBezTo>
                <a:cubicBezTo>
                  <a:pt x="464492" y="280114"/>
                  <a:pt x="468766" y="293542"/>
                  <a:pt x="468766" y="309318"/>
                </a:cubicBezTo>
                <a:cubicBezTo>
                  <a:pt x="468766" y="324530"/>
                  <a:pt x="464587" y="337207"/>
                  <a:pt x="456229" y="347349"/>
                </a:cubicBezTo>
                <a:cubicBezTo>
                  <a:pt x="447872" y="357491"/>
                  <a:pt x="436275" y="362561"/>
                  <a:pt x="421438" y="362561"/>
                </a:cubicBezTo>
                <a:cubicBezTo>
                  <a:pt x="413737" y="362561"/>
                  <a:pt x="406460" y="360918"/>
                  <a:pt x="399606" y="357631"/>
                </a:cubicBezTo>
                <a:cubicBezTo>
                  <a:pt x="392751" y="354345"/>
                  <a:pt x="387210" y="350776"/>
                  <a:pt x="382985" y="346926"/>
                </a:cubicBezTo>
                <a:cubicBezTo>
                  <a:pt x="378759" y="343076"/>
                  <a:pt x="373454" y="339508"/>
                  <a:pt x="367068" y="336221"/>
                </a:cubicBezTo>
                <a:cubicBezTo>
                  <a:pt x="360682" y="332935"/>
                  <a:pt x="354015" y="331291"/>
                  <a:pt x="347067" y="331291"/>
                </a:cubicBezTo>
                <a:cubicBezTo>
                  <a:pt x="326407" y="331291"/>
                  <a:pt x="316078" y="342936"/>
                  <a:pt x="316078" y="366223"/>
                </a:cubicBezTo>
                <a:cubicBezTo>
                  <a:pt x="316078" y="373548"/>
                  <a:pt x="317581" y="384347"/>
                  <a:pt x="320586" y="398620"/>
                </a:cubicBezTo>
                <a:cubicBezTo>
                  <a:pt x="323591" y="412894"/>
                  <a:pt x="324999" y="423693"/>
                  <a:pt x="324812" y="431017"/>
                </a:cubicBezTo>
                <a:lnTo>
                  <a:pt x="324812" y="432426"/>
                </a:lnTo>
                <a:cubicBezTo>
                  <a:pt x="320679" y="432426"/>
                  <a:pt x="317581" y="432519"/>
                  <a:pt x="315515" y="432707"/>
                </a:cubicBezTo>
                <a:cubicBezTo>
                  <a:pt x="309130" y="433271"/>
                  <a:pt x="299974" y="434350"/>
                  <a:pt x="288048" y="435947"/>
                </a:cubicBezTo>
                <a:cubicBezTo>
                  <a:pt x="276123" y="437543"/>
                  <a:pt x="265277" y="438811"/>
                  <a:pt x="255510" y="439750"/>
                </a:cubicBezTo>
                <a:cubicBezTo>
                  <a:pt x="245745" y="440689"/>
                  <a:pt x="236542" y="441158"/>
                  <a:pt x="227903" y="441158"/>
                </a:cubicBezTo>
                <a:cubicBezTo>
                  <a:pt x="216446" y="441158"/>
                  <a:pt x="206775" y="438670"/>
                  <a:pt x="198887" y="433693"/>
                </a:cubicBezTo>
                <a:cubicBezTo>
                  <a:pt x="190999" y="428716"/>
                  <a:pt x="187055" y="420875"/>
                  <a:pt x="187055" y="410170"/>
                </a:cubicBezTo>
                <a:cubicBezTo>
                  <a:pt x="187055" y="403222"/>
                  <a:pt x="188698" y="396554"/>
                  <a:pt x="191985" y="390169"/>
                </a:cubicBezTo>
                <a:cubicBezTo>
                  <a:pt x="195272" y="383783"/>
                  <a:pt x="198840" y="378478"/>
                  <a:pt x="202690" y="374252"/>
                </a:cubicBezTo>
                <a:cubicBezTo>
                  <a:pt x="206540" y="370027"/>
                  <a:pt x="210108" y="364486"/>
                  <a:pt x="213395" y="357631"/>
                </a:cubicBezTo>
                <a:cubicBezTo>
                  <a:pt x="216682" y="350776"/>
                  <a:pt x="218325" y="343499"/>
                  <a:pt x="218325" y="335799"/>
                </a:cubicBezTo>
                <a:cubicBezTo>
                  <a:pt x="218325" y="320962"/>
                  <a:pt x="213254" y="309365"/>
                  <a:pt x="203113" y="301008"/>
                </a:cubicBezTo>
                <a:cubicBezTo>
                  <a:pt x="192971" y="292650"/>
                  <a:pt x="180294" y="288471"/>
                  <a:pt x="165082" y="288471"/>
                </a:cubicBezTo>
                <a:cubicBezTo>
                  <a:pt x="149306" y="288471"/>
                  <a:pt x="135878" y="292744"/>
                  <a:pt x="124797" y="301289"/>
                </a:cubicBezTo>
                <a:cubicBezTo>
                  <a:pt x="113717" y="309834"/>
                  <a:pt x="108176" y="321807"/>
                  <a:pt x="108176" y="337207"/>
                </a:cubicBezTo>
                <a:cubicBezTo>
                  <a:pt x="108176" y="345283"/>
                  <a:pt x="109584" y="353077"/>
                  <a:pt x="112402" y="360589"/>
                </a:cubicBezTo>
                <a:cubicBezTo>
                  <a:pt x="115219" y="368102"/>
                  <a:pt x="118365" y="374158"/>
                  <a:pt x="121839" y="378760"/>
                </a:cubicBezTo>
                <a:cubicBezTo>
                  <a:pt x="125314" y="383361"/>
                  <a:pt x="128459" y="388338"/>
                  <a:pt x="131276" y="393690"/>
                </a:cubicBezTo>
                <a:cubicBezTo>
                  <a:pt x="134093" y="399043"/>
                  <a:pt x="135502" y="403785"/>
                  <a:pt x="135502" y="407917"/>
                </a:cubicBezTo>
                <a:cubicBezTo>
                  <a:pt x="135502" y="416368"/>
                  <a:pt x="131182" y="424725"/>
                  <a:pt x="122543" y="432989"/>
                </a:cubicBezTo>
                <a:cubicBezTo>
                  <a:pt x="115594" y="439562"/>
                  <a:pt x="104608" y="442849"/>
                  <a:pt x="89583" y="442849"/>
                </a:cubicBezTo>
                <a:cubicBezTo>
                  <a:pt x="71742" y="442849"/>
                  <a:pt x="48735" y="440595"/>
                  <a:pt x="20564" y="436088"/>
                </a:cubicBezTo>
                <a:cubicBezTo>
                  <a:pt x="18874" y="435712"/>
                  <a:pt x="16291" y="435336"/>
                  <a:pt x="12817" y="434961"/>
                </a:cubicBezTo>
                <a:cubicBezTo>
                  <a:pt x="9343" y="434585"/>
                  <a:pt x="6760" y="434210"/>
                  <a:pt x="5070" y="433834"/>
                </a:cubicBezTo>
                <a:lnTo>
                  <a:pt x="1408" y="433271"/>
                </a:lnTo>
                <a:cubicBezTo>
                  <a:pt x="1220" y="433271"/>
                  <a:pt x="938" y="433177"/>
                  <a:pt x="563" y="432989"/>
                </a:cubicBezTo>
                <a:cubicBezTo>
                  <a:pt x="188" y="432989"/>
                  <a:pt x="0" y="432895"/>
                  <a:pt x="0" y="432707"/>
                </a:cubicBezTo>
                <a:lnTo>
                  <a:pt x="0" y="144236"/>
                </a:lnTo>
                <a:cubicBezTo>
                  <a:pt x="375" y="144424"/>
                  <a:pt x="2018" y="144752"/>
                  <a:pt x="4929" y="145222"/>
                </a:cubicBezTo>
                <a:cubicBezTo>
                  <a:pt x="7840" y="145691"/>
                  <a:pt x="11033" y="146161"/>
                  <a:pt x="14507" y="146630"/>
                </a:cubicBezTo>
                <a:cubicBezTo>
                  <a:pt x="17982" y="147100"/>
                  <a:pt x="20001" y="147429"/>
                  <a:pt x="20564" y="147616"/>
                </a:cubicBezTo>
                <a:cubicBezTo>
                  <a:pt x="48735" y="152124"/>
                  <a:pt x="71742" y="154377"/>
                  <a:pt x="89583" y="154377"/>
                </a:cubicBezTo>
                <a:cubicBezTo>
                  <a:pt x="104608" y="154377"/>
                  <a:pt x="115594" y="151091"/>
                  <a:pt x="122543" y="144518"/>
                </a:cubicBezTo>
                <a:cubicBezTo>
                  <a:pt x="131182" y="136254"/>
                  <a:pt x="135502" y="127897"/>
                  <a:pt x="135502" y="119445"/>
                </a:cubicBezTo>
                <a:cubicBezTo>
                  <a:pt x="135502" y="115314"/>
                  <a:pt x="134093" y="110571"/>
                  <a:pt x="131276" y="105219"/>
                </a:cubicBezTo>
                <a:cubicBezTo>
                  <a:pt x="128459" y="99866"/>
                  <a:pt x="125314" y="94889"/>
                  <a:pt x="121839" y="90288"/>
                </a:cubicBezTo>
                <a:cubicBezTo>
                  <a:pt x="118365" y="85687"/>
                  <a:pt x="115219" y="79630"/>
                  <a:pt x="112402" y="72118"/>
                </a:cubicBezTo>
                <a:cubicBezTo>
                  <a:pt x="109584" y="64606"/>
                  <a:pt x="108176" y="56812"/>
                  <a:pt x="108176" y="48736"/>
                </a:cubicBezTo>
                <a:cubicBezTo>
                  <a:pt x="108176" y="33336"/>
                  <a:pt x="113717" y="21363"/>
                  <a:pt x="124797" y="12818"/>
                </a:cubicBezTo>
                <a:cubicBezTo>
                  <a:pt x="135878" y="4273"/>
                  <a:pt x="149400" y="0"/>
                  <a:pt x="1653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7458" y="1586080"/>
            <a:ext cx="6412815" cy="15702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Migrating Authentication from </a:t>
            </a:r>
            <a:r>
              <a:rPr lang="en-US" sz="1067" err="1">
                <a:solidFill>
                  <a:srgbClr val="141414"/>
                </a:solidFill>
                <a:cs typeface="Calibri" panose="020F0502020204030204" pitchFamily="34" charset="0"/>
              </a:rPr>
              <a:t>Siteminder</a:t>
            </a: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 to Azure AD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Part of strategic roadmap of client to move authentication and authorization of on-prem / Cloud Apps to Azure AD leveraging modern authentication (OPEN ID Connect )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Move from agent based SSO to Federated modern Authentication using open ID connect Protocol 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Federated standards adopted integration ensures security compliance 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Provide a seamless sign on solution for SPA’s , Native and Mobile Apps 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r>
              <a:rPr lang="en-US" sz="1067">
                <a:solidFill>
                  <a:srgbClr val="141414"/>
                </a:solidFill>
                <a:cs typeface="Calibri" panose="020F0502020204030204" pitchFamily="34" charset="0"/>
              </a:rPr>
              <a:t>Enable secure. Seamless access from Multi channel (Web/ Mobile) , Multi Device ( iOS, Android ), Multi location (enterprise and outside enterprise </a:t>
            </a:r>
          </a:p>
          <a:p>
            <a:pPr marL="182875" indent="-182875" defTabSz="1219170">
              <a:buFont typeface="Arial" panose="020B0604020202020204" pitchFamily="34" charset="0"/>
              <a:buChar char="•"/>
            </a:pPr>
            <a:endParaRPr lang="en-US" sz="1067">
              <a:solidFill>
                <a:srgbClr val="141414"/>
              </a:solidFill>
              <a:cs typeface="Calibri" panose="020F0502020204030204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610223" y="3898764"/>
            <a:ext cx="290000" cy="243364"/>
          </a:xfrm>
          <a:custGeom>
            <a:avLst/>
            <a:gdLst>
              <a:gd name="connsiteX0" fmla="*/ 414678 w 468485"/>
              <a:gd name="connsiteY0" fmla="*/ 18311 h 396648"/>
              <a:gd name="connsiteX1" fmla="*/ 430736 w 468485"/>
              <a:gd name="connsiteY1" fmla="*/ 25072 h 396648"/>
              <a:gd name="connsiteX2" fmla="*/ 461724 w 468485"/>
              <a:gd name="connsiteY2" fmla="*/ 56060 h 396648"/>
              <a:gd name="connsiteX3" fmla="*/ 468485 w 468485"/>
              <a:gd name="connsiteY3" fmla="*/ 72118 h 396648"/>
              <a:gd name="connsiteX4" fmla="*/ 461724 w 468485"/>
              <a:gd name="connsiteY4" fmla="*/ 88175 h 396648"/>
              <a:gd name="connsiteX5" fmla="*/ 232412 w 468485"/>
              <a:gd name="connsiteY5" fmla="*/ 317487 h 396648"/>
              <a:gd name="connsiteX6" fmla="*/ 216354 w 468485"/>
              <a:gd name="connsiteY6" fmla="*/ 324249 h 396648"/>
              <a:gd name="connsiteX7" fmla="*/ 200297 w 468485"/>
              <a:gd name="connsiteY7" fmla="*/ 317487 h 396648"/>
              <a:gd name="connsiteX8" fmla="*/ 79161 w 468485"/>
              <a:gd name="connsiteY8" fmla="*/ 196352 h 396648"/>
              <a:gd name="connsiteX9" fmla="*/ 72400 w 468485"/>
              <a:gd name="connsiteY9" fmla="*/ 180295 h 396648"/>
              <a:gd name="connsiteX10" fmla="*/ 79161 w 468485"/>
              <a:gd name="connsiteY10" fmla="*/ 164237 h 396648"/>
              <a:gd name="connsiteX11" fmla="*/ 110149 w 468485"/>
              <a:gd name="connsiteY11" fmla="*/ 133249 h 396648"/>
              <a:gd name="connsiteX12" fmla="*/ 126207 w 468485"/>
              <a:gd name="connsiteY12" fmla="*/ 126488 h 396648"/>
              <a:gd name="connsiteX13" fmla="*/ 142264 w 468485"/>
              <a:gd name="connsiteY13" fmla="*/ 133249 h 396648"/>
              <a:gd name="connsiteX14" fmla="*/ 216354 w 468485"/>
              <a:gd name="connsiteY14" fmla="*/ 207339 h 396648"/>
              <a:gd name="connsiteX15" fmla="*/ 398621 w 468485"/>
              <a:gd name="connsiteY15" fmla="*/ 25072 h 396648"/>
              <a:gd name="connsiteX16" fmla="*/ 414678 w 468485"/>
              <a:gd name="connsiteY16" fmla="*/ 18311 h 396648"/>
              <a:gd name="connsiteX17" fmla="*/ 81132 w 468485"/>
              <a:gd name="connsiteY17" fmla="*/ 0 h 396648"/>
              <a:gd name="connsiteX18" fmla="*/ 315515 w 468485"/>
              <a:gd name="connsiteY18" fmla="*/ 0 h 396648"/>
              <a:gd name="connsiteX19" fmla="*/ 348476 w 468485"/>
              <a:gd name="connsiteY19" fmla="*/ 7043 h 396648"/>
              <a:gd name="connsiteX20" fmla="*/ 353546 w 468485"/>
              <a:gd name="connsiteY20" fmla="*/ 13522 h 396648"/>
              <a:gd name="connsiteX21" fmla="*/ 351011 w 468485"/>
              <a:gd name="connsiteY21" fmla="*/ 21692 h 396648"/>
              <a:gd name="connsiteX22" fmla="*/ 337207 w 468485"/>
              <a:gd name="connsiteY22" fmla="*/ 35495 h 396648"/>
              <a:gd name="connsiteX23" fmla="*/ 330728 w 468485"/>
              <a:gd name="connsiteY23" fmla="*/ 38313 h 396648"/>
              <a:gd name="connsiteX24" fmla="*/ 328192 w 468485"/>
              <a:gd name="connsiteY24" fmla="*/ 37749 h 396648"/>
              <a:gd name="connsiteX25" fmla="*/ 315515 w 468485"/>
              <a:gd name="connsiteY25" fmla="*/ 36059 h 396648"/>
              <a:gd name="connsiteX26" fmla="*/ 81132 w 468485"/>
              <a:gd name="connsiteY26" fmla="*/ 36059 h 396648"/>
              <a:gd name="connsiteX27" fmla="*/ 49299 w 468485"/>
              <a:gd name="connsiteY27" fmla="*/ 49299 h 396648"/>
              <a:gd name="connsiteX28" fmla="*/ 36058 w 468485"/>
              <a:gd name="connsiteY28" fmla="*/ 81132 h 396648"/>
              <a:gd name="connsiteX29" fmla="*/ 36058 w 468485"/>
              <a:gd name="connsiteY29" fmla="*/ 315515 h 396648"/>
              <a:gd name="connsiteX30" fmla="*/ 49299 w 468485"/>
              <a:gd name="connsiteY30" fmla="*/ 347349 h 396648"/>
              <a:gd name="connsiteX31" fmla="*/ 81132 w 468485"/>
              <a:gd name="connsiteY31" fmla="*/ 360589 h 396648"/>
              <a:gd name="connsiteX32" fmla="*/ 315515 w 468485"/>
              <a:gd name="connsiteY32" fmla="*/ 360589 h 396648"/>
              <a:gd name="connsiteX33" fmla="*/ 347348 w 468485"/>
              <a:gd name="connsiteY33" fmla="*/ 347349 h 396648"/>
              <a:gd name="connsiteX34" fmla="*/ 360589 w 468485"/>
              <a:gd name="connsiteY34" fmla="*/ 315515 h 396648"/>
              <a:gd name="connsiteX35" fmla="*/ 360589 w 468485"/>
              <a:gd name="connsiteY35" fmla="*/ 243961 h 396648"/>
              <a:gd name="connsiteX36" fmla="*/ 363124 w 468485"/>
              <a:gd name="connsiteY36" fmla="*/ 237764 h 396648"/>
              <a:gd name="connsiteX37" fmla="*/ 381154 w 468485"/>
              <a:gd name="connsiteY37" fmla="*/ 219734 h 396648"/>
              <a:gd name="connsiteX38" fmla="*/ 387633 w 468485"/>
              <a:gd name="connsiteY38" fmla="*/ 216917 h 396648"/>
              <a:gd name="connsiteX39" fmla="*/ 391014 w 468485"/>
              <a:gd name="connsiteY39" fmla="*/ 217762 h 396648"/>
              <a:gd name="connsiteX40" fmla="*/ 396648 w 468485"/>
              <a:gd name="connsiteY40" fmla="*/ 225932 h 396648"/>
              <a:gd name="connsiteX41" fmla="*/ 396648 w 468485"/>
              <a:gd name="connsiteY41" fmla="*/ 315515 h 396648"/>
              <a:gd name="connsiteX42" fmla="*/ 372843 w 468485"/>
              <a:gd name="connsiteY42" fmla="*/ 372844 h 396648"/>
              <a:gd name="connsiteX43" fmla="*/ 315515 w 468485"/>
              <a:gd name="connsiteY43" fmla="*/ 396648 h 396648"/>
              <a:gd name="connsiteX44" fmla="*/ 81132 w 468485"/>
              <a:gd name="connsiteY44" fmla="*/ 396648 h 396648"/>
              <a:gd name="connsiteX45" fmla="*/ 23804 w 468485"/>
              <a:gd name="connsiteY45" fmla="*/ 372844 h 396648"/>
              <a:gd name="connsiteX46" fmla="*/ 0 w 468485"/>
              <a:gd name="connsiteY46" fmla="*/ 315515 h 396648"/>
              <a:gd name="connsiteX47" fmla="*/ 0 w 468485"/>
              <a:gd name="connsiteY47" fmla="*/ 81132 h 396648"/>
              <a:gd name="connsiteX48" fmla="*/ 23804 w 468485"/>
              <a:gd name="connsiteY48" fmla="*/ 23804 h 396648"/>
              <a:gd name="connsiteX49" fmla="*/ 81132 w 468485"/>
              <a:gd name="connsiteY49" fmla="*/ 0 h 39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68485" h="396648">
                <a:moveTo>
                  <a:pt x="414678" y="18311"/>
                </a:moveTo>
                <a:cubicBezTo>
                  <a:pt x="420876" y="18311"/>
                  <a:pt x="426229" y="20565"/>
                  <a:pt x="430736" y="25072"/>
                </a:cubicBezTo>
                <a:lnTo>
                  <a:pt x="461724" y="56060"/>
                </a:lnTo>
                <a:cubicBezTo>
                  <a:pt x="466231" y="60568"/>
                  <a:pt x="468485" y="65920"/>
                  <a:pt x="468485" y="72118"/>
                </a:cubicBezTo>
                <a:cubicBezTo>
                  <a:pt x="468485" y="78315"/>
                  <a:pt x="466231" y="83668"/>
                  <a:pt x="461724" y="88175"/>
                </a:cubicBezTo>
                <a:lnTo>
                  <a:pt x="232412" y="317487"/>
                </a:lnTo>
                <a:cubicBezTo>
                  <a:pt x="227904" y="321995"/>
                  <a:pt x="222552" y="324249"/>
                  <a:pt x="216354" y="324249"/>
                </a:cubicBezTo>
                <a:cubicBezTo>
                  <a:pt x="210156" y="324249"/>
                  <a:pt x="204804" y="321995"/>
                  <a:pt x="200297" y="317487"/>
                </a:cubicBezTo>
                <a:lnTo>
                  <a:pt x="79161" y="196352"/>
                </a:lnTo>
                <a:cubicBezTo>
                  <a:pt x="74654" y="191845"/>
                  <a:pt x="72400" y="186492"/>
                  <a:pt x="72400" y="180295"/>
                </a:cubicBezTo>
                <a:cubicBezTo>
                  <a:pt x="72400" y="174097"/>
                  <a:pt x="74654" y="168744"/>
                  <a:pt x="79161" y="164237"/>
                </a:cubicBezTo>
                <a:lnTo>
                  <a:pt x="110149" y="133249"/>
                </a:lnTo>
                <a:cubicBezTo>
                  <a:pt x="114657" y="128742"/>
                  <a:pt x="120009" y="126488"/>
                  <a:pt x="126207" y="126488"/>
                </a:cubicBezTo>
                <a:cubicBezTo>
                  <a:pt x="132405" y="126488"/>
                  <a:pt x="137757" y="128742"/>
                  <a:pt x="142264" y="133249"/>
                </a:cubicBezTo>
                <a:lnTo>
                  <a:pt x="216354" y="207339"/>
                </a:lnTo>
                <a:lnTo>
                  <a:pt x="398621" y="25072"/>
                </a:lnTo>
                <a:cubicBezTo>
                  <a:pt x="403128" y="20565"/>
                  <a:pt x="408481" y="18311"/>
                  <a:pt x="414678" y="18311"/>
                </a:cubicBezTo>
                <a:close/>
                <a:moveTo>
                  <a:pt x="81132" y="0"/>
                </a:moveTo>
                <a:lnTo>
                  <a:pt x="315515" y="0"/>
                </a:lnTo>
                <a:cubicBezTo>
                  <a:pt x="327347" y="0"/>
                  <a:pt x="338334" y="2348"/>
                  <a:pt x="348476" y="7043"/>
                </a:cubicBezTo>
                <a:cubicBezTo>
                  <a:pt x="351293" y="8357"/>
                  <a:pt x="352983" y="10517"/>
                  <a:pt x="353546" y="13522"/>
                </a:cubicBezTo>
                <a:cubicBezTo>
                  <a:pt x="354110" y="16715"/>
                  <a:pt x="353264" y="19438"/>
                  <a:pt x="351011" y="21692"/>
                </a:cubicBezTo>
                <a:lnTo>
                  <a:pt x="337207" y="35495"/>
                </a:lnTo>
                <a:cubicBezTo>
                  <a:pt x="335329" y="37373"/>
                  <a:pt x="333169" y="38313"/>
                  <a:pt x="330728" y="38313"/>
                </a:cubicBezTo>
                <a:cubicBezTo>
                  <a:pt x="330164" y="38313"/>
                  <a:pt x="329319" y="38125"/>
                  <a:pt x="328192" y="37749"/>
                </a:cubicBezTo>
                <a:cubicBezTo>
                  <a:pt x="323873" y="36622"/>
                  <a:pt x="319647" y="36059"/>
                  <a:pt x="315515" y="36059"/>
                </a:cubicBezTo>
                <a:lnTo>
                  <a:pt x="81132" y="36059"/>
                </a:lnTo>
                <a:cubicBezTo>
                  <a:pt x="68737" y="36059"/>
                  <a:pt x="58126" y="40472"/>
                  <a:pt x="49299" y="49299"/>
                </a:cubicBezTo>
                <a:cubicBezTo>
                  <a:pt x="40472" y="58126"/>
                  <a:pt x="36058" y="68737"/>
                  <a:pt x="36058" y="81132"/>
                </a:cubicBezTo>
                <a:lnTo>
                  <a:pt x="36058" y="315515"/>
                </a:lnTo>
                <a:cubicBezTo>
                  <a:pt x="36058" y="327911"/>
                  <a:pt x="40472" y="338522"/>
                  <a:pt x="49299" y="347349"/>
                </a:cubicBezTo>
                <a:cubicBezTo>
                  <a:pt x="58126" y="356176"/>
                  <a:pt x="68737" y="360589"/>
                  <a:pt x="81132" y="360589"/>
                </a:cubicBezTo>
                <a:lnTo>
                  <a:pt x="315515" y="360589"/>
                </a:lnTo>
                <a:cubicBezTo>
                  <a:pt x="327911" y="360589"/>
                  <a:pt x="338522" y="356176"/>
                  <a:pt x="347348" y="347349"/>
                </a:cubicBezTo>
                <a:cubicBezTo>
                  <a:pt x="356175" y="338522"/>
                  <a:pt x="360589" y="327911"/>
                  <a:pt x="360589" y="315515"/>
                </a:cubicBezTo>
                <a:lnTo>
                  <a:pt x="360589" y="243961"/>
                </a:lnTo>
                <a:cubicBezTo>
                  <a:pt x="360589" y="241520"/>
                  <a:pt x="361434" y="239454"/>
                  <a:pt x="363124" y="237764"/>
                </a:cubicBezTo>
                <a:lnTo>
                  <a:pt x="381154" y="219734"/>
                </a:lnTo>
                <a:cubicBezTo>
                  <a:pt x="383032" y="217856"/>
                  <a:pt x="385192" y="216917"/>
                  <a:pt x="387633" y="216917"/>
                </a:cubicBezTo>
                <a:cubicBezTo>
                  <a:pt x="388760" y="216917"/>
                  <a:pt x="389887" y="217198"/>
                  <a:pt x="391014" y="217762"/>
                </a:cubicBezTo>
                <a:cubicBezTo>
                  <a:pt x="394770" y="219264"/>
                  <a:pt x="396648" y="221988"/>
                  <a:pt x="396648" y="225932"/>
                </a:cubicBezTo>
                <a:lnTo>
                  <a:pt x="396648" y="315515"/>
                </a:lnTo>
                <a:cubicBezTo>
                  <a:pt x="396648" y="337865"/>
                  <a:pt x="388713" y="356974"/>
                  <a:pt x="372843" y="372844"/>
                </a:cubicBezTo>
                <a:cubicBezTo>
                  <a:pt x="356974" y="388713"/>
                  <a:pt x="337864" y="396648"/>
                  <a:pt x="315515" y="396648"/>
                </a:cubicBezTo>
                <a:lnTo>
                  <a:pt x="81132" y="396648"/>
                </a:lnTo>
                <a:cubicBezTo>
                  <a:pt x="58783" y="396648"/>
                  <a:pt x="39674" y="388713"/>
                  <a:pt x="23804" y="372844"/>
                </a:cubicBezTo>
                <a:cubicBezTo>
                  <a:pt x="7935" y="356974"/>
                  <a:pt x="0" y="337865"/>
                  <a:pt x="0" y="315515"/>
                </a:cubicBezTo>
                <a:lnTo>
                  <a:pt x="0" y="81132"/>
                </a:lnTo>
                <a:cubicBezTo>
                  <a:pt x="0" y="58783"/>
                  <a:pt x="7935" y="39674"/>
                  <a:pt x="23804" y="23804"/>
                </a:cubicBezTo>
                <a:cubicBezTo>
                  <a:pt x="39674" y="7935"/>
                  <a:pt x="58783" y="0"/>
                  <a:pt x="8113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09570">
              <a:defRPr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CF043A-C181-42AD-A88D-B8063C21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6" y="77544"/>
            <a:ext cx="11750360" cy="415872"/>
          </a:xfrm>
        </p:spPr>
        <p:txBody>
          <a:bodyPr/>
          <a:lstStyle/>
          <a:p>
            <a:r>
              <a:rPr lang="en-US" noProof="0"/>
              <a:t>Case Study - </a:t>
            </a:r>
            <a:r>
              <a:rPr lang="en-US"/>
              <a:t>Transformation at Scale for a British Energy Utility Company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58D2E-30DF-4B8C-8D2F-BB0450116D3B}"/>
              </a:ext>
            </a:extLst>
          </p:cNvPr>
          <p:cNvSpPr/>
          <p:nvPr/>
        </p:nvSpPr>
        <p:spPr>
          <a:xfrm>
            <a:off x="7650480" y="2223147"/>
            <a:ext cx="4023360" cy="2743200"/>
          </a:xfrm>
          <a:prstGeom prst="rect">
            <a:avLst/>
          </a:prstGeom>
          <a:noFill/>
          <a:ln w="19050" cap="flat" cmpd="sng" algn="ctr">
            <a:noFill/>
            <a:prstDash val="dash"/>
            <a:miter lim="800000"/>
          </a:ln>
          <a:effectLst/>
        </p:spPr>
        <p:txBody>
          <a:bodyPr lIns="182880" tIns="182880" rIns="182880" rtlCol="0" anchor="t"/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Key Highlights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96790-B986-45CF-BD10-89D386582021}"/>
              </a:ext>
            </a:extLst>
          </p:cNvPr>
          <p:cNvSpPr/>
          <p:nvPr/>
        </p:nvSpPr>
        <p:spPr>
          <a:xfrm>
            <a:off x="7650480" y="2942245"/>
            <a:ext cx="4023360" cy="1323439"/>
          </a:xfrm>
          <a:prstGeom prst="rect">
            <a:avLst/>
          </a:prstGeom>
        </p:spPr>
        <p:txBody>
          <a:bodyPr wrap="square" lIns="182880" rIns="182880">
            <a:spAutoFit/>
          </a:bodyPr>
          <a:lstStyle/>
          <a:p>
            <a:pPr defTabSz="609570">
              <a:defRPr/>
            </a:pPr>
            <a:r>
              <a:rPr lang="en-US" sz="2000">
                <a:solidFill>
                  <a:srgbClr val="FFFFFF"/>
                </a:solidFill>
              </a:rPr>
              <a:t>“ What this team has achieved, moving a FTSE top 100 company to the cloud in under two years, is a </a:t>
            </a:r>
            <a:r>
              <a:rPr lang="en-US" sz="2000" b="1">
                <a:solidFill>
                  <a:srgbClr val="FFFFFF"/>
                </a:solidFill>
              </a:rPr>
              <a:t>minor miracle</a:t>
            </a:r>
            <a:r>
              <a:rPr lang="en-US" sz="2000">
                <a:solidFill>
                  <a:srgbClr val="FFFFFF"/>
                </a:solidFill>
              </a:rPr>
              <a:t>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D8E1A-A1D3-4D73-AA25-307F9C4807A6}"/>
              </a:ext>
            </a:extLst>
          </p:cNvPr>
          <p:cNvSpPr txBox="1">
            <a:spLocks/>
          </p:cNvSpPr>
          <p:nvPr/>
        </p:nvSpPr>
        <p:spPr>
          <a:xfrm>
            <a:off x="8559392" y="4311680"/>
            <a:ext cx="1828800" cy="457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609570">
              <a:defRPr/>
            </a:pPr>
            <a:r>
              <a:rPr lang="en-GB" b="1">
                <a:solidFill>
                  <a:srgbClr val="FFFFFF"/>
                </a:solidFill>
              </a:rPr>
              <a:t>Mike Young </a:t>
            </a:r>
            <a:br>
              <a:rPr lang="en-GB" sz="1600" b="1">
                <a:solidFill>
                  <a:srgbClr val="000000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Centrica Group CIO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40125-6FB7-4ADF-A429-D89B56D84109}"/>
              </a:ext>
            </a:extLst>
          </p:cNvPr>
          <p:cNvSpPr/>
          <p:nvPr/>
        </p:nvSpPr>
        <p:spPr>
          <a:xfrm>
            <a:off x="798546" y="5664096"/>
            <a:ext cx="2541647" cy="307777"/>
          </a:xfrm>
          <a:prstGeom prst="rect">
            <a:avLst/>
          </a:prstGeom>
          <a:solidFill>
            <a:srgbClr val="328DFF"/>
          </a:solidFill>
        </p:spPr>
        <p:txBody>
          <a:bodyPr wrap="square">
            <a:spAutoFit/>
          </a:bodyPr>
          <a:lstStyle/>
          <a:p>
            <a:pPr algn="ctr" defTabSz="914309">
              <a:defRPr/>
            </a:pPr>
            <a:r>
              <a:rPr lang="en-GB" sz="1400" b="1">
                <a:solidFill>
                  <a:srgbClr val="FFFFFF"/>
                </a:solidFill>
              </a:rPr>
              <a:t>Partnership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337E68-AAEE-4B9E-961D-55F396C99189}"/>
              </a:ext>
            </a:extLst>
          </p:cNvPr>
          <p:cNvSpPr/>
          <p:nvPr/>
        </p:nvSpPr>
        <p:spPr>
          <a:xfrm>
            <a:off x="8667109" y="5490914"/>
            <a:ext cx="2398643" cy="3759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ea typeface="+mn-ea"/>
                <a:cs typeface="+mn-cs"/>
              </a:rPr>
              <a:t>Technology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ea typeface="+mn-ea"/>
                <a:cs typeface="+mn-cs"/>
              </a:rPr>
              <a:t>Partner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CEE9E-8ACC-441D-B031-6E1D8399AE1C}"/>
              </a:ext>
            </a:extLst>
          </p:cNvPr>
          <p:cNvSpPr/>
          <p:nvPr/>
        </p:nvSpPr>
        <p:spPr>
          <a:xfrm>
            <a:off x="3687022" y="972991"/>
            <a:ext cx="8075777" cy="3038451"/>
          </a:xfrm>
          <a:prstGeom prst="rect">
            <a:avLst/>
          </a:prstGeom>
          <a:solidFill>
            <a:srgbClr val="FFFFFF">
              <a:lumMod val="95000"/>
              <a:alpha val="50196"/>
            </a:srgbClr>
          </a:solidFill>
          <a:ln w="6350" cap="flat" cmpd="sng" algn="ctr">
            <a:solidFill>
              <a:srgbClr val="2E8E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F58590-792D-4193-AB83-8521D48ABF55}"/>
              </a:ext>
            </a:extLst>
          </p:cNvPr>
          <p:cNvGrpSpPr/>
          <p:nvPr/>
        </p:nvGrpSpPr>
        <p:grpSpPr>
          <a:xfrm>
            <a:off x="4059695" y="1603431"/>
            <a:ext cx="7319644" cy="1751299"/>
            <a:chOff x="3638998" y="1483487"/>
            <a:chExt cx="7850317" cy="1707516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65AA6711-55AE-4892-93DE-C2907A1C4EDA}"/>
                </a:ext>
              </a:extLst>
            </p:cNvPr>
            <p:cNvSpPr/>
            <p:nvPr/>
          </p:nvSpPr>
          <p:spPr>
            <a:xfrm>
              <a:off x="3638998" y="1493854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0033A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7A80B543-F9BE-4D00-8612-91528ADC0795}"/>
                </a:ext>
              </a:extLst>
            </p:cNvPr>
            <p:cNvSpPr/>
            <p:nvPr/>
          </p:nvSpPr>
          <p:spPr>
            <a:xfrm flipV="1">
              <a:off x="5186841" y="1491262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328DFF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2F01FBE4-BE5C-41E0-857B-D3A2EAE92AB3}"/>
                </a:ext>
              </a:extLst>
            </p:cNvPr>
            <p:cNvSpPr/>
            <p:nvPr/>
          </p:nvSpPr>
          <p:spPr>
            <a:xfrm>
              <a:off x="6707148" y="1491621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0033A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463ED78F-9F8A-46D1-BD56-48EFAD1E849F}"/>
                </a:ext>
              </a:extLst>
            </p:cNvPr>
            <p:cNvSpPr/>
            <p:nvPr/>
          </p:nvSpPr>
          <p:spPr>
            <a:xfrm flipV="1">
              <a:off x="8259781" y="1483487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328DFF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20AAC070-7510-415D-9778-A8545CCF8DD8}"/>
                </a:ext>
              </a:extLst>
            </p:cNvPr>
            <p:cNvSpPr/>
            <p:nvPr/>
          </p:nvSpPr>
          <p:spPr>
            <a:xfrm>
              <a:off x="9792166" y="1483487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0033A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0860342-1EE3-4D3A-A5D0-85B66BC76EA8}"/>
              </a:ext>
            </a:extLst>
          </p:cNvPr>
          <p:cNvSpPr/>
          <p:nvPr/>
        </p:nvSpPr>
        <p:spPr>
          <a:xfrm>
            <a:off x="3689345" y="26628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94377">
              <a:defRPr/>
            </a:pPr>
            <a:r>
              <a:rPr lang="en-US" sz="1400" b="1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Initiation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2BDA2-E898-4CF4-BE6D-9FB365C7C7C7}"/>
              </a:ext>
            </a:extLst>
          </p:cNvPr>
          <p:cNvSpPr/>
          <p:nvPr/>
        </p:nvSpPr>
        <p:spPr>
          <a:xfrm>
            <a:off x="3843395" y="2359839"/>
            <a:ext cx="5501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8F364-4BEF-4530-83B6-96487B5A4E8C}"/>
              </a:ext>
            </a:extLst>
          </p:cNvPr>
          <p:cNvSpPr/>
          <p:nvPr/>
        </p:nvSpPr>
        <p:spPr>
          <a:xfrm>
            <a:off x="4347974" y="2216025"/>
            <a:ext cx="1182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2016 Tactical</a:t>
            </a:r>
            <a:b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POCs</a:t>
            </a: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1E9A8B-A925-4499-86B6-9C6C3B4F1ED8}"/>
              </a:ext>
            </a:extLst>
          </p:cNvPr>
          <p:cNvSpPr/>
          <p:nvPr/>
        </p:nvSpPr>
        <p:spPr>
          <a:xfrm>
            <a:off x="4010580" y="1255367"/>
            <a:ext cx="1690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Pilot Apps Assessments</a:t>
            </a:r>
          </a:p>
          <a:p>
            <a:pPr algn="ctr" defTabSz="694377">
              <a:spcAft>
                <a:spcPts val="455"/>
              </a:spcAft>
              <a:defRPr/>
            </a:pP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&amp; Migrations </a:t>
            </a: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2016 </a:t>
            </a: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E59984B-5AA9-4E23-B58A-2EAABB706E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871" y="2240766"/>
            <a:ext cx="260591" cy="26059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1216673-3496-4B4D-B391-490FE901B186}"/>
              </a:ext>
            </a:extLst>
          </p:cNvPr>
          <p:cNvSpPr/>
          <p:nvPr/>
        </p:nvSpPr>
        <p:spPr>
          <a:xfrm>
            <a:off x="7115925" y="2146157"/>
            <a:ext cx="13123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Detailed </a:t>
            </a:r>
            <a:b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Portfolio</a:t>
            </a:r>
            <a:b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Assessment</a:t>
            </a:r>
            <a:b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579B10E-4163-441B-9D1F-60D2FC800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4425" y="1854149"/>
            <a:ext cx="286649" cy="286649"/>
          </a:xfrm>
          <a:prstGeom prst="rect">
            <a:avLst/>
          </a:prstGeom>
        </p:spPr>
      </p:pic>
      <p:pic>
        <p:nvPicPr>
          <p:cNvPr id="28" name="Picture 26" descr="Image result for factory production line icon">
            <a:extLst>
              <a:ext uri="{FF2B5EF4-FFF2-40B4-BE49-F238E27FC236}">
                <a16:creationId xmlns:a16="http://schemas.microsoft.com/office/drawing/2014/main" id="{FCAFBCA4-85DB-4DB2-9E5E-CCC8DC28B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8977302" y="2737613"/>
            <a:ext cx="366687" cy="3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757D56-24C5-43D8-BA2A-7E54796F4D05}"/>
              </a:ext>
            </a:extLst>
          </p:cNvPr>
          <p:cNvSpPr/>
          <p:nvPr/>
        </p:nvSpPr>
        <p:spPr>
          <a:xfrm>
            <a:off x="8626373" y="1778867"/>
            <a:ext cx="1310057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Transition, Transformation </a:t>
            </a:r>
          </a:p>
          <a:p>
            <a:pPr algn="ctr" defTabSz="694377">
              <a:spcAft>
                <a:spcPts val="455"/>
              </a:spcAft>
              <a:defRPr/>
            </a:pP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&amp; Migration Factory</a:t>
            </a:r>
          </a:p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52A071-93B6-4CA8-8E39-BEFA58B49D4E}"/>
              </a:ext>
            </a:extLst>
          </p:cNvPr>
          <p:cNvSpPr/>
          <p:nvPr/>
        </p:nvSpPr>
        <p:spPr>
          <a:xfrm>
            <a:off x="9594511" y="2359839"/>
            <a:ext cx="5501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6A082-FCE3-4768-96D1-EAF99309C84B}"/>
              </a:ext>
            </a:extLst>
          </p:cNvPr>
          <p:cNvSpPr/>
          <p:nvPr/>
        </p:nvSpPr>
        <p:spPr>
          <a:xfrm>
            <a:off x="9944796" y="2060408"/>
            <a:ext cx="1296925" cy="92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spcAft>
                <a:spcPts val="455"/>
              </a:spcAft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2019 - 2020</a:t>
            </a:r>
          </a:p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Progressive </a:t>
            </a:r>
          </a:p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Apps</a:t>
            </a:r>
            <a:b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Transform</a:t>
            </a:r>
            <a:b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">
            <a:extLst>
              <a:ext uri="{FF2B5EF4-FFF2-40B4-BE49-F238E27FC236}">
                <a16:creationId xmlns:a16="http://schemas.microsoft.com/office/drawing/2014/main" id="{66118799-67AA-4B1C-8EEC-016A9246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8665" y="1785950"/>
            <a:ext cx="299975" cy="32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D6556FD-50CD-4FE6-995E-40CFC4AB064E}"/>
              </a:ext>
            </a:extLst>
          </p:cNvPr>
          <p:cNvSpPr/>
          <p:nvPr/>
        </p:nvSpPr>
        <p:spPr>
          <a:xfrm>
            <a:off x="9295713" y="3198101"/>
            <a:ext cx="1326667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94377">
              <a:defRPr/>
            </a:pPr>
            <a:r>
              <a:rPr lang="en-US" sz="1100" b="1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Platform for </a:t>
            </a:r>
          </a:p>
          <a:p>
            <a:pPr algn="ctr" defTabSz="694377">
              <a:defRPr/>
            </a:pPr>
            <a:r>
              <a:rPr lang="en-US" sz="1100" b="1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Digital Ready Enterprise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C1441E-3437-48A7-A8E0-7D339226BCB1}"/>
              </a:ext>
            </a:extLst>
          </p:cNvPr>
          <p:cNvSpPr/>
          <p:nvPr/>
        </p:nvSpPr>
        <p:spPr>
          <a:xfrm>
            <a:off x="11065751" y="2359839"/>
            <a:ext cx="5501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2020</a:t>
            </a: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12B8B1-6146-42EB-B3D2-FA69037174E6}"/>
              </a:ext>
            </a:extLst>
          </p:cNvPr>
          <p:cNvSpPr/>
          <p:nvPr/>
        </p:nvSpPr>
        <p:spPr>
          <a:xfrm>
            <a:off x="10895061" y="2667901"/>
            <a:ext cx="906131" cy="456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00040">
              <a:spcAft>
                <a:spcPts val="228"/>
              </a:spcAft>
              <a:defRPr/>
            </a:pPr>
            <a:r>
              <a:rPr lang="en-GB" sz="1100" b="1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Digital </a:t>
            </a:r>
          </a:p>
          <a:p>
            <a:pPr algn="ctr" defTabSz="600040">
              <a:spcAft>
                <a:spcPts val="228"/>
              </a:spcAft>
              <a:defRPr/>
            </a:pPr>
            <a:r>
              <a:rPr lang="en-GB" sz="1100" b="1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Company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E91AEE-CFDF-45F2-AE1A-15F5D8320097}"/>
              </a:ext>
            </a:extLst>
          </p:cNvPr>
          <p:cNvCxnSpPr>
            <a:stCxn id="33" idx="0"/>
          </p:cNvCxnSpPr>
          <p:nvPr/>
        </p:nvCxnSpPr>
        <p:spPr>
          <a:xfrm flipV="1">
            <a:off x="9959047" y="2688573"/>
            <a:ext cx="3639" cy="50952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5ADDCFE-C52F-4668-A375-8391CCC86742}"/>
              </a:ext>
            </a:extLst>
          </p:cNvPr>
          <p:cNvSpPr/>
          <p:nvPr/>
        </p:nvSpPr>
        <p:spPr>
          <a:xfrm>
            <a:off x="6574520" y="2360999"/>
            <a:ext cx="784189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May’ 17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F6724DFC-E3CD-499F-A079-E7457817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8563" y="1810657"/>
            <a:ext cx="351176" cy="41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2763625-E147-454A-955E-6886A0244AC6}"/>
              </a:ext>
            </a:extLst>
          </p:cNvPr>
          <p:cNvGrpSpPr/>
          <p:nvPr/>
        </p:nvGrpSpPr>
        <p:grpSpPr>
          <a:xfrm>
            <a:off x="3689641" y="4016024"/>
            <a:ext cx="8073159" cy="504656"/>
            <a:chOff x="-26677" y="4984778"/>
            <a:chExt cx="12917311" cy="184958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5EA18A-4E3D-413F-923D-29192BAC0104}"/>
                </a:ext>
              </a:extLst>
            </p:cNvPr>
            <p:cNvSpPr/>
            <p:nvPr/>
          </p:nvSpPr>
          <p:spPr>
            <a:xfrm>
              <a:off x="-26677" y="4984778"/>
              <a:ext cx="2151251" cy="1849580"/>
            </a:xfrm>
            <a:prstGeom prst="rect">
              <a:avLst/>
            </a:prstGeom>
            <a:solidFill>
              <a:srgbClr val="0033A0"/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Business Agility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D6787-CDE0-49E9-A745-456CEEE286F6}"/>
                </a:ext>
              </a:extLst>
            </p:cNvPr>
            <p:cNvSpPr/>
            <p:nvPr/>
          </p:nvSpPr>
          <p:spPr>
            <a:xfrm>
              <a:off x="2146975" y="4984778"/>
              <a:ext cx="2210580" cy="1849580"/>
            </a:xfrm>
            <a:prstGeom prst="rect">
              <a:avLst/>
            </a:prstGeom>
            <a:solidFill>
              <a:srgbClr val="0033A0">
                <a:lumMod val="75000"/>
              </a:srgbClr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Operations  Resilience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2E28B7-5DE8-46E4-A654-C81EA5317826}"/>
                </a:ext>
              </a:extLst>
            </p:cNvPr>
            <p:cNvSpPr/>
            <p:nvPr/>
          </p:nvSpPr>
          <p:spPr>
            <a:xfrm>
              <a:off x="8814903" y="4984778"/>
              <a:ext cx="1995927" cy="1849580"/>
            </a:xfrm>
            <a:prstGeom prst="rect">
              <a:avLst/>
            </a:prstGeom>
            <a:solidFill>
              <a:srgbClr val="0033A0"/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Cost Efficiency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6B40E24-B6E6-46E4-9D00-3BEDD3606D81}"/>
                </a:ext>
              </a:extLst>
            </p:cNvPr>
            <p:cNvSpPr/>
            <p:nvPr/>
          </p:nvSpPr>
          <p:spPr>
            <a:xfrm>
              <a:off x="4379955" y="4984778"/>
              <a:ext cx="2195073" cy="1849580"/>
            </a:xfrm>
            <a:prstGeom prst="rect">
              <a:avLst/>
            </a:prstGeom>
            <a:solidFill>
              <a:srgbClr val="0033A0"/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App Modernization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9ACC40-D226-4CC9-BB0E-DAB492B7DF50}"/>
                </a:ext>
              </a:extLst>
            </p:cNvPr>
            <p:cNvSpPr/>
            <p:nvPr/>
          </p:nvSpPr>
          <p:spPr>
            <a:xfrm>
              <a:off x="6597429" y="4984778"/>
              <a:ext cx="2195073" cy="1849580"/>
            </a:xfrm>
            <a:prstGeom prst="rect">
              <a:avLst/>
            </a:prstGeom>
            <a:solidFill>
              <a:srgbClr val="0033A0">
                <a:lumMod val="75000"/>
              </a:srgbClr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HyperScale Data Centre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860510-135B-465E-9817-8B7DB85A48F4}"/>
                </a:ext>
              </a:extLst>
            </p:cNvPr>
            <p:cNvSpPr/>
            <p:nvPr/>
          </p:nvSpPr>
          <p:spPr>
            <a:xfrm>
              <a:off x="10833234" y="4984778"/>
              <a:ext cx="2057400" cy="1849580"/>
            </a:xfrm>
            <a:prstGeom prst="rect">
              <a:avLst/>
            </a:prstGeom>
            <a:solidFill>
              <a:srgbClr val="0033A0">
                <a:lumMod val="75000"/>
              </a:srgbClr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Security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2406AD4-7795-4A14-AD69-7A212CC8816A}"/>
              </a:ext>
            </a:extLst>
          </p:cNvPr>
          <p:cNvSpPr/>
          <p:nvPr/>
        </p:nvSpPr>
        <p:spPr>
          <a:xfrm>
            <a:off x="3689640" y="4551900"/>
            <a:ext cx="1344505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~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70% faster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time-to-market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610C57-31BF-4AD6-972D-85E644CE4203}"/>
              </a:ext>
            </a:extLst>
          </p:cNvPr>
          <p:cNvSpPr/>
          <p:nvPr/>
        </p:nvSpPr>
        <p:spPr>
          <a:xfrm>
            <a:off x="5048148" y="4551900"/>
            <a:ext cx="1381585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Improved SLA’s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50+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Self service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catalogue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174D9B-2622-4BA0-9BAC-633985D15781}"/>
              </a:ext>
            </a:extLst>
          </p:cNvPr>
          <p:cNvSpPr/>
          <p:nvPr/>
        </p:nvSpPr>
        <p:spPr>
          <a:xfrm>
            <a:off x="9215521" y="4551900"/>
            <a:ext cx="1247431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~ 30%+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TCO saving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Cloud first adoption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BF5E98-4BD6-47FB-B84B-8D9DC609B6BD}"/>
              </a:ext>
            </a:extLst>
          </p:cNvPr>
          <p:cNvSpPr/>
          <p:nvPr/>
        </p:nvSpPr>
        <p:spPr>
          <a:xfrm>
            <a:off x="6443731" y="4551900"/>
            <a:ext cx="1385892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Modernize Applications estate – 18 mths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Enable PaaS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5FE2543-41D4-42C2-B615-2A4BF3F7D1F6}"/>
              </a:ext>
            </a:extLst>
          </p:cNvPr>
          <p:cNvSpPr/>
          <p:nvPr/>
        </p:nvSpPr>
        <p:spPr>
          <a:xfrm>
            <a:off x="7829624" y="4551900"/>
            <a:ext cx="1371893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Multi-cloud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Evergreen Infrastructure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D887F4-6DAE-4F78-AD20-4ABCCD75454C}"/>
              </a:ext>
            </a:extLst>
          </p:cNvPr>
          <p:cNvSpPr/>
          <p:nvPr/>
        </p:nvSpPr>
        <p:spPr>
          <a:xfrm>
            <a:off x="10476950" y="4551900"/>
            <a:ext cx="1285849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50 + 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Security controls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DevSecOps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6ABDDD-2247-40CD-B3D6-F3AF08A8679F}"/>
              </a:ext>
            </a:extLst>
          </p:cNvPr>
          <p:cNvSpPr/>
          <p:nvPr/>
        </p:nvSpPr>
        <p:spPr>
          <a:xfrm rot="16200000">
            <a:off x="-222610" y="1674625"/>
            <a:ext cx="1454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0040">
              <a:defRPr/>
            </a:pPr>
            <a:r>
              <a:rPr lang="en-GB" sz="1400" b="1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Centrica  Context</a:t>
            </a: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30BDE3-526D-44F5-A0C2-324587444155}"/>
              </a:ext>
            </a:extLst>
          </p:cNvPr>
          <p:cNvSpPr/>
          <p:nvPr/>
        </p:nvSpPr>
        <p:spPr>
          <a:xfrm>
            <a:off x="797266" y="2998414"/>
            <a:ext cx="2542927" cy="2511322"/>
          </a:xfrm>
          <a:prstGeom prst="rect">
            <a:avLst/>
          </a:prstGeom>
          <a:noFill/>
          <a:ln w="6350" cap="flat" cmpd="sng" algn="ctr">
            <a:solidFill>
              <a:srgbClr val="0033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30195" marR="0" lvl="0" indent="-130195" defTabSz="46290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Unified Hybrid-Cloud providing </a:t>
            </a:r>
            <a:r>
              <a:rPr kumimoji="0" lang="en-GB" sz="1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XaaS</a:t>
            </a: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 </a:t>
            </a:r>
          </a:p>
          <a:p>
            <a:pPr marL="130195" marR="0" lvl="0" indent="-130195" defTabSz="46290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Modernization of Business Services/Apps</a:t>
            </a:r>
          </a:p>
          <a:p>
            <a:pPr marL="130195" marR="0" lvl="0" indent="-130195" defTabSz="46290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Digital Delivery Model 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based on Infrastructure-as-Code</a:t>
            </a:r>
          </a:p>
          <a:p>
            <a:pPr marL="130195" marR="0" lvl="0" indent="-130195" defTabSz="46290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Enhanced Security</a:t>
            </a:r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16692A-6446-4D04-BFC4-09127C6FA951}"/>
              </a:ext>
            </a:extLst>
          </p:cNvPr>
          <p:cNvSpPr/>
          <p:nvPr/>
        </p:nvSpPr>
        <p:spPr>
          <a:xfrm rot="16200000">
            <a:off x="-192477" y="4089669"/>
            <a:ext cx="1394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0040">
              <a:defRPr/>
            </a:pPr>
            <a:r>
              <a:rPr lang="en-GB" sz="1400" b="1">
                <a:solidFill>
                  <a:srgbClr val="000000"/>
                </a:solidFill>
                <a:cs typeface="Segoe UI" panose="020B0502040204020203" pitchFamily="34" charset="0"/>
              </a:rPr>
              <a:t>Value  Delivered</a:t>
            </a: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55" name="Striped Right Arrow 48">
            <a:extLst>
              <a:ext uri="{FF2B5EF4-FFF2-40B4-BE49-F238E27FC236}">
                <a16:creationId xmlns:a16="http://schemas.microsoft.com/office/drawing/2014/main" id="{56E38983-4A0A-4AB0-AFAD-36C6981A18F2}"/>
              </a:ext>
            </a:extLst>
          </p:cNvPr>
          <p:cNvSpPr/>
          <p:nvPr/>
        </p:nvSpPr>
        <p:spPr>
          <a:xfrm rot="5400000">
            <a:off x="1857690" y="2527593"/>
            <a:ext cx="489255" cy="452391"/>
          </a:xfrm>
          <a:prstGeom prst="stripedRightArrow">
            <a:avLst/>
          </a:prstGeom>
          <a:solidFill>
            <a:srgbClr val="0000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2C4CFD-2F1D-4251-AFA6-7CF7F67BC31C}"/>
              </a:ext>
            </a:extLst>
          </p:cNvPr>
          <p:cNvSpPr/>
          <p:nvPr/>
        </p:nvSpPr>
        <p:spPr>
          <a:xfrm>
            <a:off x="812279" y="999393"/>
            <a:ext cx="2569764" cy="1501932"/>
          </a:xfrm>
          <a:prstGeom prst="rect">
            <a:avLst/>
          </a:prstGeom>
          <a:noFill/>
          <a:ln w="6350" cap="flat" cmpd="sng" algn="ctr">
            <a:solidFill>
              <a:srgbClr val="0033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Rise of the Prosumer and fast changing customer needs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Disruption of tradition ‘Utility’ Model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Nimble, ‘Digital Only’ Competition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090A2C6-C23D-44B1-9F87-644B9A72B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7211" y="5646585"/>
            <a:ext cx="1451679" cy="33963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F1CA4D26-C12B-4382-9653-3C967807F665}"/>
              </a:ext>
            </a:extLst>
          </p:cNvPr>
          <p:cNvSpPr/>
          <p:nvPr/>
        </p:nvSpPr>
        <p:spPr>
          <a:xfrm>
            <a:off x="5300492" y="2334452"/>
            <a:ext cx="721672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Feb’ 17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C00FBC-6F9F-4B44-BA51-CD925EB427C5}"/>
              </a:ext>
            </a:extLst>
          </p:cNvPr>
          <p:cNvSpPr/>
          <p:nvPr/>
        </p:nvSpPr>
        <p:spPr>
          <a:xfrm>
            <a:off x="4627479" y="2931895"/>
            <a:ext cx="11864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1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Define approach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654F6A-CCD5-4B00-A0CE-91D01A70F680}"/>
              </a:ext>
            </a:extLst>
          </p:cNvPr>
          <p:cNvSpPr/>
          <p:nvPr/>
        </p:nvSpPr>
        <p:spPr>
          <a:xfrm>
            <a:off x="5845761" y="1679157"/>
            <a:ext cx="13583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1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Validate &amp; Envision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3CDA7C-740A-4FFB-A076-E2CABA69BC98}"/>
              </a:ext>
            </a:extLst>
          </p:cNvPr>
          <p:cNvSpPr/>
          <p:nvPr/>
        </p:nvSpPr>
        <p:spPr>
          <a:xfrm>
            <a:off x="7340079" y="1502479"/>
            <a:ext cx="654346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Jul’ 17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8B3AD7-24E0-4718-ACDC-88087E335497}"/>
              </a:ext>
            </a:extLst>
          </p:cNvPr>
          <p:cNvSpPr/>
          <p:nvPr/>
        </p:nvSpPr>
        <p:spPr>
          <a:xfrm>
            <a:off x="7009789" y="1210233"/>
            <a:ext cx="13583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1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Firm proposal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165769-0DBC-48B2-B30C-A351000C5B3D}"/>
              </a:ext>
            </a:extLst>
          </p:cNvPr>
          <p:cNvSpPr/>
          <p:nvPr/>
        </p:nvSpPr>
        <p:spPr>
          <a:xfrm>
            <a:off x="8138564" y="2332891"/>
            <a:ext cx="724878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Sep’ 17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E1324C-E4D4-4463-9BFA-312FBA93860B}"/>
              </a:ext>
            </a:extLst>
          </p:cNvPr>
          <p:cNvSpPr/>
          <p:nvPr/>
        </p:nvSpPr>
        <p:spPr>
          <a:xfrm>
            <a:off x="7296945" y="2898379"/>
            <a:ext cx="13583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1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Contract Signature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DD9030D-F9BE-45C5-BBCC-C6B905EDEEE3}"/>
              </a:ext>
            </a:extLst>
          </p:cNvPr>
          <p:cNvCxnSpPr/>
          <p:nvPr/>
        </p:nvCxnSpPr>
        <p:spPr>
          <a:xfrm flipV="1">
            <a:off x="5484503" y="2643091"/>
            <a:ext cx="3639" cy="50953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08B863-4A7B-4432-AC2B-59F7FDC457AA}"/>
              </a:ext>
            </a:extLst>
          </p:cNvPr>
          <p:cNvCxnSpPr/>
          <p:nvPr/>
        </p:nvCxnSpPr>
        <p:spPr>
          <a:xfrm>
            <a:off x="6865243" y="1914695"/>
            <a:ext cx="12695" cy="43869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A4013F4-F698-4D41-A592-584633659716}"/>
              </a:ext>
            </a:extLst>
          </p:cNvPr>
          <p:cNvCxnSpPr/>
          <p:nvPr/>
        </p:nvCxnSpPr>
        <p:spPr>
          <a:xfrm flipV="1">
            <a:off x="8365305" y="2633507"/>
            <a:ext cx="3639" cy="50953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A42564F-06F1-4D64-99A6-DF26C859010F}"/>
              </a:ext>
            </a:extLst>
          </p:cNvPr>
          <p:cNvSpPr txBox="1"/>
          <p:nvPr/>
        </p:nvSpPr>
        <p:spPr>
          <a:xfrm>
            <a:off x="5034293" y="5509736"/>
            <a:ext cx="2943291" cy="41700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defRPr>
            </a:lvl1pPr>
          </a:lstStyle>
          <a:p>
            <a:pPr marL="0" marR="0" lvl="0" indent="0" algn="l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Prime Services Integrator </a:t>
            </a:r>
            <a:b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to End Ownership</a:t>
            </a:r>
            <a:b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GB" b="1" i="0" u="none" strike="noStrike" kern="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Slide Number Placeholder 69">
            <a:extLst>
              <a:ext uri="{FF2B5EF4-FFF2-40B4-BE49-F238E27FC236}">
                <a16:creationId xmlns:a16="http://schemas.microsoft.com/office/drawing/2014/main" id="{AD47CA56-9EB5-4DD8-A5FF-63278F91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37"/>
            <a:fld id="{2EFEF571-C9B4-4D92-A7F7-315B894862A8}" type="slidenum">
              <a:rPr lang="en-US" smtClean="0"/>
              <a:pPr defTabSz="609537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B13B9A-CCF5-4ABC-8D55-581FD9ED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6" y="77544"/>
            <a:ext cx="11750360" cy="415872"/>
          </a:xfrm>
        </p:spPr>
        <p:txBody>
          <a:bodyPr anchor="t"/>
          <a:lstStyle/>
          <a:p>
            <a:pPr lvl="0"/>
            <a:r>
              <a:rPr lang="en-US" sz="2200" noProof="0"/>
              <a:t>Case Study - Hybrid Cloud Migration &amp; Management for </a:t>
            </a:r>
            <a:r>
              <a:rPr lang="en-GB" sz="2200" noProof="0"/>
              <a:t>A leading education services provider</a:t>
            </a:r>
            <a:br>
              <a:rPr lang="en-GB" sz="2200" noProof="0"/>
            </a:br>
            <a:r>
              <a:rPr lang="en-GB" sz="2200" noProof="0"/>
              <a:t>(Information Media &amp; Entertainment)</a:t>
            </a:r>
            <a:r>
              <a:rPr lang="en-US" sz="2200" noProof="0"/>
              <a:t> in the United Kingdom</a:t>
            </a:r>
            <a:endParaRPr lang="en-US" sz="2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7775CC-D966-45DB-9B85-A84696A3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8106" y="6476650"/>
            <a:ext cx="1669627" cy="279401"/>
          </a:xfrm>
        </p:spPr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632F5-9CB8-42C6-8718-E9DE94A5BC21}"/>
              </a:ext>
            </a:extLst>
          </p:cNvPr>
          <p:cNvSpPr txBox="1"/>
          <p:nvPr/>
        </p:nvSpPr>
        <p:spPr>
          <a:xfrm>
            <a:off x="0" y="742794"/>
            <a:ext cx="4125191" cy="5574879"/>
          </a:xfrm>
          <a:prstGeom prst="rect">
            <a:avLst/>
          </a:prstGeom>
          <a:solidFill>
            <a:srgbClr val="FDF1F2">
              <a:alpha val="70000"/>
            </a:srgbClr>
          </a:solidFill>
          <a:ln>
            <a:noFill/>
          </a:ln>
        </p:spPr>
        <p:txBody>
          <a:bodyPr wrap="square" lIns="182880" tIns="182880" rIns="182880" bIns="182880" rtlCol="0" anchor="ctr">
            <a:no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B1181E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Context</a:t>
            </a:r>
          </a:p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Transformation and operations support for more than 500 servers, servicing approx. 100 applications </a:t>
            </a:r>
          </a:p>
          <a:p>
            <a:pPr defTabSz="609570">
              <a:spcBef>
                <a:spcPts val="800"/>
              </a:spcBef>
              <a:defRPr/>
            </a:pPr>
            <a:r>
              <a:rPr lang="en-US" sz="1400" b="1">
                <a:solidFill>
                  <a:srgbClr val="B1181E"/>
                </a:solidFill>
                <a:latin typeface="Calibri" panose="020F0502020204030204"/>
                <a:cs typeface="Calibri" panose="020F0502020204030204" pitchFamily="34" charset="0"/>
              </a:rPr>
              <a:t>Business challenge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Data center lease coming to an end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Save costs by reducing Data </a:t>
            </a:r>
            <a:r>
              <a:rPr kumimoji="0" lang="en-GB" sz="105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Center</a:t>
            </a: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 footprint via consolidating hardware, software and services refresh cycles 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Legacy IT estate with considerable obsolete applications and infrastructure. </a:t>
            </a: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Provisioning and management of diverse and complex applications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Minimize system management overhead costs &amp; simplify management of the web hosting infrastructure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Require complete administrative control of the application environment – governance &amp; compliance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Dependency on a number of systems in the internal network for data, process, and administrative interfaces</a:t>
            </a:r>
            <a:b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</a:b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  <a:p>
            <a:pPr defTabSz="609570">
              <a:spcBef>
                <a:spcPts val="800"/>
              </a:spcBef>
              <a:defRPr/>
            </a:pPr>
            <a:r>
              <a:rPr lang="en-US" sz="1400" b="1">
                <a:solidFill>
                  <a:srgbClr val="B1181E"/>
                </a:solidFill>
                <a:latin typeface="Calibri" panose="020F0502020204030204"/>
                <a:cs typeface="Calibri" panose="020F0502020204030204" pitchFamily="34" charset="0"/>
              </a:rPr>
              <a:t>Cognizant’s Solution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Hybrid architecture integrating components from existing environment. Introducing standard foundation design and implementation of Network hub and spoke model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Various configuration adopted based on economics for dev, test, performance environment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Centralized 24x7 Infrastructure monitoring and alert. Centralized backup solution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Architecting to meet the IO performance requirement of batch processing environment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Automated Application deployment and Infrastructure provisioning using re-usable Infrastructure-as-code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54348E-D8DE-4A70-AE7E-2A33B036E625}"/>
              </a:ext>
            </a:extLst>
          </p:cNvPr>
          <p:cNvGrpSpPr/>
          <p:nvPr/>
        </p:nvGrpSpPr>
        <p:grpSpPr>
          <a:xfrm>
            <a:off x="4418737" y="742793"/>
            <a:ext cx="7286270" cy="5574879"/>
            <a:chOff x="4658651" y="964459"/>
            <a:chExt cx="6874404" cy="4917848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D35F7E57-C83D-4C34-8A95-700C74114A13}"/>
                </a:ext>
              </a:extLst>
            </p:cNvPr>
            <p:cNvSpPr/>
            <p:nvPr/>
          </p:nvSpPr>
          <p:spPr>
            <a:xfrm>
              <a:off x="4658651" y="964459"/>
              <a:ext cx="2059161" cy="1677945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500+ VM’s across delivered using Hybrid Cloud environments(Azure and AWS)  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Infrastructure management of more than 100 hosted critical Applications across AWS and Azure</a:t>
              </a: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E3EF9FB-61EB-458C-8FA8-08A26FE1E5A5}"/>
                </a:ext>
              </a:extLst>
            </p:cNvPr>
            <p:cNvSpPr/>
            <p:nvPr/>
          </p:nvSpPr>
          <p:spPr>
            <a:xfrm>
              <a:off x="4658651" y="2642407"/>
              <a:ext cx="2059161" cy="520134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Hyper-scale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F0FB72-9ED2-4368-9F9A-FF5AFEA8F064}"/>
                </a:ext>
              </a:extLst>
            </p:cNvPr>
            <p:cNvSpPr/>
            <p:nvPr/>
          </p:nvSpPr>
          <p:spPr>
            <a:xfrm>
              <a:off x="7066273" y="964459"/>
              <a:ext cx="2059161" cy="1677945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Automation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SLA based cloud sizing and application integration to give the right context.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Scale to volume, On-demand instances based on number of user requests.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Increase in operational efficiency; </a:t>
              </a:r>
              <a:r>
                <a:rPr kumimoji="0" lang="en-US" sz="11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opex</a:t>
              </a: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 driven model for hosting and environment management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7440DE5-01B4-492D-9B06-21920195FE1C}"/>
                </a:ext>
              </a:extLst>
            </p:cNvPr>
            <p:cNvSpPr/>
            <p:nvPr/>
          </p:nvSpPr>
          <p:spPr>
            <a:xfrm>
              <a:off x="7066273" y="2642405"/>
              <a:ext cx="2059161" cy="520136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Operational Resilience</a:t>
              </a: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0DFC7FB-B6AA-4822-BEFC-41DB6C11D904}"/>
                </a:ext>
              </a:extLst>
            </p:cNvPr>
            <p:cNvSpPr/>
            <p:nvPr/>
          </p:nvSpPr>
          <p:spPr>
            <a:xfrm>
              <a:off x="9473894" y="964459"/>
              <a:ext cx="2059161" cy="1677947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 Financial savings; overcame capacity limitations</a:t>
              </a:r>
            </a:p>
            <a:p>
              <a:pPr marL="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No upfront environment costs to be paid and rapid provisioning. Flexibility on reservation</a:t>
              </a:r>
            </a:p>
            <a:p>
              <a:pPr marL="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Switch off Non production environments during off business hours</a:t>
              </a:r>
            </a:p>
            <a:p>
              <a:pPr marL="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Scaling down Infrastructure size as per actual utilization</a:t>
              </a: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21B991-3537-4CB8-ABF4-8D166F0A0C5C}"/>
                </a:ext>
              </a:extLst>
            </p:cNvPr>
            <p:cNvSpPr/>
            <p:nvPr/>
          </p:nvSpPr>
          <p:spPr>
            <a:xfrm>
              <a:off x="9473894" y="2642407"/>
              <a:ext cx="2059161" cy="520135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Cost Avoidance</a:t>
              </a: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F3AE2A59-DFE2-4EF9-856C-BA2308C0BCFE}"/>
                </a:ext>
              </a:extLst>
            </p:cNvPr>
            <p:cNvSpPr/>
            <p:nvPr/>
          </p:nvSpPr>
          <p:spPr>
            <a:xfrm>
              <a:off x="4658651" y="3684225"/>
              <a:ext cx="2059161" cy="1699811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Automation and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Containerisation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Cloud suitability assessment and leverage 6R migration strategy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Building CICD pipeline for automated build and deployment</a:t>
              </a: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497975A2-25F8-45AB-A764-7F3EA2BA93DD}"/>
                </a:ext>
              </a:extLst>
            </p:cNvPr>
            <p:cNvSpPr/>
            <p:nvPr/>
          </p:nvSpPr>
          <p:spPr>
            <a:xfrm>
              <a:off x="4658651" y="5384037"/>
              <a:ext cx="2059161" cy="498269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Application </a:t>
              </a:r>
            </a:p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Modernization</a:t>
              </a: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125DFB9-36E8-4CF2-ABC6-9CB60B04FF6A}"/>
                </a:ext>
              </a:extLst>
            </p:cNvPr>
            <p:cNvSpPr/>
            <p:nvPr/>
          </p:nvSpPr>
          <p:spPr>
            <a:xfrm>
              <a:off x="7066273" y="3684225"/>
              <a:ext cx="2059161" cy="1699813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Provisioning time reduced from months to hours , providing business agility.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Achieving  business agility, scalability, reduced cost  &amp; operational efficiencies.</a:t>
              </a: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BA2F9A5-ED24-4287-AC55-6DD58E289360}"/>
                </a:ext>
              </a:extLst>
            </p:cNvPr>
            <p:cNvSpPr/>
            <p:nvPr/>
          </p:nvSpPr>
          <p:spPr>
            <a:xfrm>
              <a:off x="7066273" y="5384039"/>
              <a:ext cx="2059161" cy="498267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Business Agility</a:t>
              </a: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BD84C0BD-4DB8-49E0-B42F-9B1CCCC6F7FD}"/>
                </a:ext>
              </a:extLst>
            </p:cNvPr>
            <p:cNvSpPr/>
            <p:nvPr/>
          </p:nvSpPr>
          <p:spPr>
            <a:xfrm>
              <a:off x="9473894" y="3684225"/>
              <a:ext cx="2059161" cy="1699815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Improved Security posture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Leveraging Cloud Native Security services (WAF/Shield, Certificate manager etc.)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Leveraging Network Log Analysis and centralized Log Management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Data encryption on sensitive data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Role based access control management and two factor authentication</a:t>
              </a: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F64883D6-DD48-4EA0-863C-70270BC864D3}"/>
                </a:ext>
              </a:extLst>
            </p:cNvPr>
            <p:cNvSpPr/>
            <p:nvPr/>
          </p:nvSpPr>
          <p:spPr>
            <a:xfrm>
              <a:off x="9473894" y="5384041"/>
              <a:ext cx="2059161" cy="498266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Security</a:t>
              </a:r>
            </a:p>
          </p:txBody>
        </p:sp>
      </p:grpSp>
      <p:pic>
        <p:nvPicPr>
          <p:cNvPr id="3074" name="Picture 2" descr="YottaStor — Alliance Technology Group">
            <a:extLst>
              <a:ext uri="{FF2B5EF4-FFF2-40B4-BE49-F238E27FC236}">
                <a16:creationId xmlns:a16="http://schemas.microsoft.com/office/drawing/2014/main" id="{EEBF90FA-45EB-4D84-95FC-AAD73E48C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752" y="2665999"/>
            <a:ext cx="476772" cy="47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ilience Icons - Download Free Vector Icons | Noun Project">
            <a:extLst>
              <a:ext uri="{FF2B5EF4-FFF2-40B4-BE49-F238E27FC236}">
                <a16:creationId xmlns:a16="http://schemas.microsoft.com/office/drawing/2014/main" id="{1B5DDD9D-8B38-40DC-A8CA-38FC6E447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903" y="2789843"/>
            <a:ext cx="283166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avings Icon #341032 - Free Icons Library">
            <a:extLst>
              <a:ext uri="{FF2B5EF4-FFF2-40B4-BE49-F238E27FC236}">
                <a16:creationId xmlns:a16="http://schemas.microsoft.com/office/drawing/2014/main" id="{77F97CE9-11F1-48B1-AC1D-89735F55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195" y="2771887"/>
            <a:ext cx="371991" cy="3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odernization Icons - Download Free Vector Icons | Noun Project">
            <a:extLst>
              <a:ext uri="{FF2B5EF4-FFF2-40B4-BE49-F238E27FC236}">
                <a16:creationId xmlns:a16="http://schemas.microsoft.com/office/drawing/2014/main" id="{1E62FC04-D802-4212-850C-8796768A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73" y="5827959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gile - Free business and finance icons">
            <a:extLst>
              <a:ext uri="{FF2B5EF4-FFF2-40B4-BE49-F238E27FC236}">
                <a16:creationId xmlns:a16="http://schemas.microsoft.com/office/drawing/2014/main" id="{0F396000-B387-4422-A20F-8E432F7DC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343" y="5784004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Icon | Security">
            <a:extLst>
              <a:ext uri="{FF2B5EF4-FFF2-40B4-BE49-F238E27FC236}">
                <a16:creationId xmlns:a16="http://schemas.microsoft.com/office/drawing/2014/main" id="{839C5D6E-CC84-4478-8979-B2966354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504" y="5852498"/>
            <a:ext cx="371991" cy="3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28D2B6-3BA3-4B53-8EFB-7F87938A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37"/>
            <a:fld id="{2EFEF571-C9B4-4D92-A7F7-315B894862A8}" type="slidenum">
              <a:rPr lang="en-US" smtClean="0"/>
              <a:pPr defTabSz="609537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5B80EA-21FC-4854-9439-2AAB3018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77788"/>
            <a:ext cx="11750675" cy="415925"/>
          </a:xfrm>
        </p:spPr>
        <p:txBody>
          <a:bodyPr/>
          <a:lstStyle/>
          <a:p>
            <a:r>
              <a:rPr lang="en-US"/>
              <a:t>Case Studies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F27357-E124-4683-81D2-B9F03E5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8106" y="6476650"/>
            <a:ext cx="1669627" cy="279401"/>
          </a:xfrm>
        </p:spPr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22B3B-0B30-4228-8476-C726ABDB6794}"/>
              </a:ext>
            </a:extLst>
          </p:cNvPr>
          <p:cNvSpPr/>
          <p:nvPr/>
        </p:nvSpPr>
        <p:spPr>
          <a:xfrm>
            <a:off x="2817813" y="691707"/>
            <a:ext cx="9372600" cy="5532120"/>
          </a:xfrm>
          <a:prstGeom prst="rect">
            <a:avLst/>
          </a:prstGeom>
          <a:solidFill>
            <a:srgbClr val="0033A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94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79185-8546-4DE7-BEC8-F7E24AEB1F86}"/>
              </a:ext>
            </a:extLst>
          </p:cNvPr>
          <p:cNvSpPr/>
          <p:nvPr/>
        </p:nvSpPr>
        <p:spPr>
          <a:xfrm rot="5400000">
            <a:off x="5085398" y="-57266"/>
            <a:ext cx="365665" cy="20721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defTabSz="6094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71C5E8"/>
                </a:solidFill>
                <a:effectLst/>
                <a:uLnTx/>
                <a:uFillTx/>
                <a:ea typeface="+mn-ea"/>
                <a:cs typeface="+mn-cs"/>
              </a:rPr>
              <a:t>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835CF-AED2-4163-94CB-2283E79D03D5}"/>
              </a:ext>
            </a:extLst>
          </p:cNvPr>
          <p:cNvSpPr/>
          <p:nvPr/>
        </p:nvSpPr>
        <p:spPr>
          <a:xfrm rot="5400000">
            <a:off x="8818410" y="186512"/>
            <a:ext cx="365665" cy="1584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defTabSz="6094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71C5E8"/>
                </a:solidFill>
                <a:effectLst/>
                <a:uLnTx/>
                <a:uFillTx/>
                <a:ea typeface="+mn-ea"/>
                <a:cs typeface="+mn-cs"/>
              </a:rPr>
              <a:t>Benefits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936B3-209F-471E-BCB3-67AA8BA36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3" y="836655"/>
            <a:ext cx="274607" cy="284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3EB3E9-EA5F-4A5C-829E-3226C1583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15" y="849663"/>
            <a:ext cx="280343" cy="258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C6FD8-D109-41B8-B290-19E14877DD84}"/>
              </a:ext>
            </a:extLst>
          </p:cNvPr>
          <p:cNvSpPr txBox="1"/>
          <p:nvPr/>
        </p:nvSpPr>
        <p:spPr>
          <a:xfrm>
            <a:off x="3829353" y="3785924"/>
            <a:ext cx="3886200" cy="228600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Autofit/>
          </a:bodyPr>
          <a:lstStyle/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Calibri" pitchFamily="34" charset="0"/>
              </a:rPr>
              <a:t>Technical assessment of client’s SAP HANA IT landscape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Calibri" pitchFamily="34" charset="0"/>
              </a:rPr>
              <a:t>Implemented integration scenarios for SAP HANA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Calibri" pitchFamily="34" charset="0"/>
              </a:rPr>
              <a:t>Configured high availability and disaster recovery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Frequent backups to protect from accidental or malevolent deletion or corruption</a:t>
            </a:r>
            <a:endParaRPr kumimoji="0" lang="en-AU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/>
              <a:cs typeface="Calibri" pitchFamily="34" charset="0"/>
            </a:endParaRPr>
          </a:p>
          <a:p>
            <a:pPr marL="0" marR="0" lvl="0" indent="0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Tx/>
              <a:buNone/>
              <a:tabLst/>
              <a:defRPr/>
            </a:pPr>
            <a:r>
              <a:rPr kumimoji="0" lang="en-AU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Calibri" pitchFamily="34" charset="0"/>
              </a:rPr>
              <a:t> </a:t>
            </a: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7DE1B-59A8-49F1-B17C-0DFDF88DDBB3}"/>
              </a:ext>
            </a:extLst>
          </p:cNvPr>
          <p:cNvSpPr txBox="1"/>
          <p:nvPr/>
        </p:nvSpPr>
        <p:spPr>
          <a:xfrm>
            <a:off x="7796784" y="3785924"/>
            <a:ext cx="3886200" cy="228600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Autofit/>
          </a:bodyPr>
          <a:lstStyle/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Delivered future proof design and architecture – enabling the digital core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Easy and smooth onboarding of 11,000+ SAP users across the 4-6 countries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~4 hours RTO for all  production workloads​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99.95% service availability​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Using automation, productivity improvement of 30%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Solid base for the next phases of global business system makeover</a:t>
            </a:r>
          </a:p>
          <a:p>
            <a:pPr marL="0" marR="0" lvl="0" indent="0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3E9606-8696-4A35-B52B-8E490CD6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8" y="3785924"/>
            <a:ext cx="3238500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080705-BB6F-46E0-B2BD-08DC419C9CF6}"/>
              </a:ext>
            </a:extLst>
          </p:cNvPr>
          <p:cNvSpPr txBox="1"/>
          <p:nvPr/>
        </p:nvSpPr>
        <p:spPr>
          <a:xfrm>
            <a:off x="3829353" y="1272415"/>
            <a:ext cx="3886200" cy="228600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Autofit/>
          </a:bodyPr>
          <a:lstStyle/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Consolidation to Hybrid DCs 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IaaS with end to end managed services 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Transformation solution – ITIL framework implementation, ServiceNow tool implementation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24x7 Global Service Desk, All Technology Towers(L1/L2/L3)  and DCs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Performance tracking and reporting</a:t>
            </a:r>
          </a:p>
          <a:p>
            <a:pPr marL="0" marR="0" lvl="0" indent="0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4D3B5-D61D-44A1-9C5C-319B9739A973}"/>
              </a:ext>
            </a:extLst>
          </p:cNvPr>
          <p:cNvSpPr txBox="1"/>
          <p:nvPr/>
        </p:nvSpPr>
        <p:spPr>
          <a:xfrm>
            <a:off x="7796784" y="1272415"/>
            <a:ext cx="3886200" cy="228600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rmAutofit/>
          </a:bodyPr>
          <a:lstStyle/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Dedicated Private Cloud on IaaS+. Automated Provisioning, Monitoring, Billing and Chargeback</a:t>
            </a:r>
          </a:p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16 DCs consolidated to 4 DCs (~25% saving)</a:t>
            </a:r>
          </a:p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NextGen</a:t>
            </a: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 Hyper-converged Infra for non-production on premise and VDI workloads</a:t>
            </a:r>
          </a:p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Service catalog based delivery </a:t>
            </a:r>
          </a:p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Steady state operations with Real-time, predictive, proactive monitoring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4CD5DF-B6F9-42C1-AF1C-C8D5E6D6C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8" y="1272415"/>
            <a:ext cx="3238500" cy="2286000"/>
          </a:xfrm>
          <a:prstGeom prst="rect">
            <a:avLst/>
          </a:prstGeom>
          <a:solidFill>
            <a:srgbClr val="0033A0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88B6EB-8821-4D90-8801-BB3414BD91E5}"/>
              </a:ext>
            </a:extLst>
          </p:cNvPr>
          <p:cNvSpPr/>
          <p:nvPr/>
        </p:nvSpPr>
        <p:spPr>
          <a:xfrm>
            <a:off x="631427" y="1304486"/>
            <a:ext cx="914400" cy="68580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4BA24D-FFFB-4AC6-955E-8545BED34C5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867" y="1539724"/>
            <a:ext cx="731520" cy="2153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F956E-977E-4F34-8C71-1CD9CA867974}"/>
              </a:ext>
            </a:extLst>
          </p:cNvPr>
          <p:cNvSpPr txBox="1"/>
          <p:nvPr/>
        </p:nvSpPr>
        <p:spPr>
          <a:xfrm>
            <a:off x="1549860" y="1338709"/>
            <a:ext cx="2071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>
              <a:spcBef>
                <a:spcPts val="800"/>
              </a:spcBef>
            </a:pPr>
            <a:r>
              <a:rPr lang="en-US" sz="1400" i="1">
                <a:solidFill>
                  <a:prstClr val="white"/>
                </a:solidFill>
              </a:rPr>
              <a:t>Amongst the largest clearing bank in Europe having footprint in US, UK &amp; Europe, Australia, Japan and Singapore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E010D-4619-4226-92D0-BFA2EFCB0F7D}"/>
              </a:ext>
            </a:extLst>
          </p:cNvPr>
          <p:cNvSpPr txBox="1"/>
          <p:nvPr/>
        </p:nvSpPr>
        <p:spPr>
          <a:xfrm>
            <a:off x="519646" y="2876716"/>
            <a:ext cx="3234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/>
            <a:r>
              <a:rPr lang="en-US" sz="1600">
                <a:solidFill>
                  <a:prstClr val="white"/>
                </a:solidFill>
              </a:rPr>
              <a:t>DC Consolidation with Automation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851AC7-7F74-4C5A-A82F-7DF6AD14E180}"/>
              </a:ext>
            </a:extLst>
          </p:cNvPr>
          <p:cNvSpPr txBox="1"/>
          <p:nvPr/>
        </p:nvSpPr>
        <p:spPr>
          <a:xfrm>
            <a:off x="1548199" y="3915774"/>
            <a:ext cx="2071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>
              <a:spcBef>
                <a:spcPts val="800"/>
              </a:spcBef>
            </a:pPr>
            <a:r>
              <a:rPr lang="en-US" sz="1400" i="1">
                <a:solidFill>
                  <a:prstClr val="white"/>
                </a:solidFill>
              </a:rPr>
              <a:t>Green field Implementation </a:t>
            </a:r>
            <a:br>
              <a:rPr lang="en-US" sz="1400" i="1">
                <a:solidFill>
                  <a:prstClr val="white"/>
                </a:solidFill>
              </a:rPr>
            </a:br>
            <a:r>
              <a:rPr lang="en-US" sz="1400" i="1">
                <a:solidFill>
                  <a:prstClr val="white"/>
                </a:solidFill>
              </a:rPr>
              <a:t>of S/4 HANA on Azure in Australia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92C0A-FDA9-4C38-B63B-CA0390677323}"/>
              </a:ext>
            </a:extLst>
          </p:cNvPr>
          <p:cNvSpPr txBox="1"/>
          <p:nvPr/>
        </p:nvSpPr>
        <p:spPr>
          <a:xfrm>
            <a:off x="517984" y="5534465"/>
            <a:ext cx="3234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/>
            <a:r>
              <a:rPr lang="en-US" sz="1600">
                <a:solidFill>
                  <a:prstClr val="white"/>
                </a:solidFill>
              </a:rPr>
              <a:t>Transformation to as-a-Service</a:t>
            </a:r>
            <a:br>
              <a:rPr lang="en-US" sz="1600">
                <a:solidFill>
                  <a:prstClr val="white"/>
                </a:solidFill>
              </a:rPr>
            </a:br>
            <a:r>
              <a:rPr lang="en-US" sz="1600">
                <a:solidFill>
                  <a:prstClr val="white"/>
                </a:solidFill>
              </a:rPr>
              <a:t>Model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9F096E87-0E46-4E7E-9404-B7494716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7" y="4101703"/>
            <a:ext cx="747055" cy="2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1845464-5F64-4E2A-B86C-CED87D2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37"/>
            <a:fld id="{2EFEF571-C9B4-4D92-A7F7-315B894862A8}" type="slidenum">
              <a:rPr lang="en-US" smtClean="0"/>
              <a:pPr defTabSz="609537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6ABB5-670A-42F0-B331-44ED05F1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6" y="77544"/>
            <a:ext cx="11750360" cy="415872"/>
          </a:xfrm>
        </p:spPr>
        <p:txBody>
          <a:bodyPr/>
          <a:lstStyle/>
          <a:p>
            <a:r>
              <a:rPr lang="en-US"/>
              <a:t>Case Studies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ED640-0A03-47C6-8E78-27C60AF7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8106" y="6476650"/>
            <a:ext cx="1669627" cy="279401"/>
          </a:xfrm>
        </p:spPr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0C6DD0-6B1C-4C68-AD15-292FA99F170C}"/>
              </a:ext>
            </a:extLst>
          </p:cNvPr>
          <p:cNvSpPr/>
          <p:nvPr/>
        </p:nvSpPr>
        <p:spPr>
          <a:xfrm>
            <a:off x="2817813" y="702098"/>
            <a:ext cx="9372600" cy="5532120"/>
          </a:xfrm>
          <a:prstGeom prst="rect">
            <a:avLst/>
          </a:prstGeom>
          <a:solidFill>
            <a:srgbClr val="0033A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94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2EAB2-B3E3-4899-81A0-618DCB4F0C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8" y="1201681"/>
            <a:ext cx="3238500" cy="166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9E13D-8AE0-4011-BCD5-FEFFA6E7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8" y="4430544"/>
            <a:ext cx="3234897" cy="15223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3DD1476-04D7-4E25-B069-319A101F083D}"/>
              </a:ext>
            </a:extLst>
          </p:cNvPr>
          <p:cNvSpPr/>
          <p:nvPr/>
        </p:nvSpPr>
        <p:spPr>
          <a:xfrm>
            <a:off x="631427" y="4543584"/>
            <a:ext cx="914400" cy="68580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429F7E-05F7-4A82-A518-50019532FE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8" y="2956962"/>
            <a:ext cx="3234897" cy="13891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0185F1-2479-4658-AA73-C2C9B271C8B3}"/>
              </a:ext>
            </a:extLst>
          </p:cNvPr>
          <p:cNvSpPr/>
          <p:nvPr/>
        </p:nvSpPr>
        <p:spPr>
          <a:xfrm>
            <a:off x="631427" y="3088049"/>
            <a:ext cx="914400" cy="68580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0F115-E9EB-4557-8F98-8320C41337DA}"/>
              </a:ext>
            </a:extLst>
          </p:cNvPr>
          <p:cNvSpPr txBox="1"/>
          <p:nvPr/>
        </p:nvSpPr>
        <p:spPr>
          <a:xfrm>
            <a:off x="3829353" y="1201680"/>
            <a:ext cx="3886200" cy="1664208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Autofit/>
          </a:bodyPr>
          <a:lstStyle/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Hybrid Cloud enabled Data Center Migration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XaaS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 service catalogue 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Business aligned services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Integration to DevOps for orchestrated environment provisioning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Application led Cloud Migration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Unified User Experience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Digital enabled application modernization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RU based Pricing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51A696-BE3D-4747-8D40-0FC821C7491D}"/>
              </a:ext>
            </a:extLst>
          </p:cNvPr>
          <p:cNvSpPr txBox="1"/>
          <p:nvPr/>
        </p:nvSpPr>
        <p:spPr>
          <a:xfrm>
            <a:off x="7796784" y="1201680"/>
            <a:ext cx="3886200" cy="1664208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rmAutofit/>
          </a:bodyPr>
          <a:lstStyle/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Digital ready infrastructure platform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Constantly ready data center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Legacy Modernization</a:t>
            </a:r>
          </a:p>
          <a:p>
            <a:pPr marL="169854" marR="0" lvl="0" indent="-169854" defTabSz="609418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Capex to </a:t>
            </a:r>
            <a:r>
              <a:rPr kumimoji="0" lang="en-US" sz="11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Opex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6A6C1-6BAD-4B27-B939-795A901EF3F0}"/>
              </a:ext>
            </a:extLst>
          </p:cNvPr>
          <p:cNvSpPr txBox="1"/>
          <p:nvPr/>
        </p:nvSpPr>
        <p:spPr>
          <a:xfrm>
            <a:off x="3829353" y="2956567"/>
            <a:ext cx="3886200" cy="1389888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rmAutofit/>
          </a:bodyPr>
          <a:lstStyle/>
          <a:p>
            <a:pPr marL="173685" marR="0" lvl="0" indent="-173685" defTabSz="121877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End to End Infrastructure (IaaS) and Mainframes As-a-Service (</a:t>
            </a:r>
            <a:r>
              <a:rPr kumimoji="0" lang="en-US" sz="1051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MFaaS</a:t>
            </a: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  </a:t>
            </a:r>
          </a:p>
          <a:p>
            <a:pPr marL="173685" marR="0" lvl="0" indent="-173685" defTabSz="121877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Pay per use ARC/RRC based commercial model</a:t>
            </a:r>
          </a:p>
          <a:p>
            <a:pPr marL="173685" marR="0" lvl="0" indent="-173685" defTabSz="121877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Build Next Gen infrastructure platform with Analytics based Integrated Operations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A9F68D-8C57-4BDE-882D-DD1244EA947D}"/>
              </a:ext>
            </a:extLst>
          </p:cNvPr>
          <p:cNvSpPr txBox="1"/>
          <p:nvPr/>
        </p:nvSpPr>
        <p:spPr>
          <a:xfrm>
            <a:off x="7796784" y="2956567"/>
            <a:ext cx="3886200" cy="1389888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Autofit/>
          </a:bodyPr>
          <a:lstStyle/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Data Center build and migration in 7 months with Zero downtime</a:t>
            </a:r>
          </a:p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95% virtualization achieved</a:t>
            </a:r>
          </a:p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Zero down time in the peak period helped ADCS make 14% more in AR (</a:t>
            </a:r>
            <a:r>
              <a:rPr kumimoji="0" lang="en-US" sz="11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YoY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)</a:t>
            </a:r>
          </a:p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50% Major incident reduction (</a:t>
            </a:r>
            <a:r>
              <a:rPr kumimoji="0" lang="en-US" sz="11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QoQ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)</a:t>
            </a:r>
          </a:p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Automation benefits close to 1Mn in 2017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84A3B-5F43-4E84-8E6A-4F319DE808D7}"/>
              </a:ext>
            </a:extLst>
          </p:cNvPr>
          <p:cNvSpPr txBox="1"/>
          <p:nvPr/>
        </p:nvSpPr>
        <p:spPr>
          <a:xfrm>
            <a:off x="3829353" y="4428172"/>
            <a:ext cx="3886200" cy="1527048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rmAutofit/>
          </a:bodyPr>
          <a:lstStyle/>
          <a:p>
            <a:pPr marL="0" marR="0" lvl="0" indent="0" algn="just" defTabSz="121877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E2E Hybrid Cloud ITO to enable a “Carve Out” program</a:t>
            </a:r>
          </a:p>
          <a:p>
            <a:pPr marL="341297" marR="0" lvl="2" indent="-171442" algn="just" defTabSz="121877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Azure Cloud services, </a:t>
            </a:r>
          </a:p>
          <a:p>
            <a:pPr marL="341297" marR="0" lvl="2" indent="-171442" algn="just" defTabSz="121877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Hybrid IaaS, </a:t>
            </a:r>
          </a:p>
          <a:p>
            <a:pPr marL="341297" marR="0" lvl="2" indent="-171442" algn="just" defTabSz="121877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Legacy and packaged app transformation </a:t>
            </a:r>
          </a:p>
          <a:p>
            <a:pPr marL="341297" marR="0" lvl="2" indent="-171442" algn="just" defTabSz="1218774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rPr>
              <a:t>Network 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CC315-E813-458B-98AA-2DC565F9EC8F}"/>
              </a:ext>
            </a:extLst>
          </p:cNvPr>
          <p:cNvSpPr txBox="1"/>
          <p:nvPr/>
        </p:nvSpPr>
        <p:spPr>
          <a:xfrm>
            <a:off x="7796784" y="4428172"/>
            <a:ext cx="3886200" cy="1527048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Autofit/>
          </a:bodyPr>
          <a:lstStyle/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Multi million dollar saving measured as cost avoidance on adhering to TSA guidelines and reduced operations </a:t>
            </a:r>
          </a:p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Compliance to TSA terms and conditions </a:t>
            </a:r>
          </a:p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Rapid adoption of </a:t>
            </a:r>
            <a:r>
              <a:rPr kumimoji="0" lang="en-US" sz="1100" b="0" i="0" u="none" strike="noStrike" kern="0" cap="none" spc="0" normalizeH="0" baseline="0" noProof="0" err="1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NextGen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 Solutions (SAP on Azure)</a:t>
            </a:r>
          </a:p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Inorganic business growth enabled through best in class infrastructure and seamless integration capabilities </a:t>
            </a:r>
          </a:p>
          <a:p>
            <a:pPr marL="173685" marR="0" lvl="0" indent="-173685" defTabSz="609403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Increased agility due to innovative network separation approach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FE9142-B145-4E3E-92C0-BF861128E875}"/>
              </a:ext>
            </a:extLst>
          </p:cNvPr>
          <p:cNvSpPr txBox="1"/>
          <p:nvPr/>
        </p:nvSpPr>
        <p:spPr>
          <a:xfrm>
            <a:off x="1548200" y="4564703"/>
            <a:ext cx="192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18"/>
            <a:r>
              <a:rPr lang="en-US" sz="1200" i="1">
                <a:solidFill>
                  <a:prstClr val="white"/>
                </a:solidFill>
              </a:rPr>
              <a:t>US based global respiratory solutions company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FCC2F-33E1-400A-933F-4E35E9EE30FD}"/>
              </a:ext>
            </a:extLst>
          </p:cNvPr>
          <p:cNvSpPr txBox="1"/>
          <p:nvPr/>
        </p:nvSpPr>
        <p:spPr>
          <a:xfrm>
            <a:off x="517981" y="5621492"/>
            <a:ext cx="321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18"/>
            <a:r>
              <a:rPr lang="en-US" sz="1400">
                <a:solidFill>
                  <a:prstClr val="white"/>
                </a:solidFill>
              </a:rPr>
              <a:t>End to End ITO on Public Cloud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DB08092-C22E-4410-B10C-B934C303DA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7" y="4673679"/>
            <a:ext cx="731520" cy="4256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F784EE-1768-4A03-9AC5-C540D3034C67}"/>
              </a:ext>
            </a:extLst>
          </p:cNvPr>
          <p:cNvSpPr txBox="1"/>
          <p:nvPr/>
        </p:nvSpPr>
        <p:spPr>
          <a:xfrm>
            <a:off x="517984" y="2340616"/>
            <a:ext cx="3234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/>
            <a:r>
              <a:rPr lang="en-US" sz="1400">
                <a:solidFill>
                  <a:prstClr val="white"/>
                </a:solidFill>
              </a:rPr>
              <a:t>Large Scale Hybrid Cloud Transformation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529661-F17A-43CC-BD35-280F7CBD08EB}"/>
              </a:ext>
            </a:extLst>
          </p:cNvPr>
          <p:cNvSpPr txBox="1"/>
          <p:nvPr/>
        </p:nvSpPr>
        <p:spPr>
          <a:xfrm>
            <a:off x="1548200" y="3118590"/>
            <a:ext cx="208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/>
            <a:r>
              <a:rPr lang="en-US" sz="1200" i="1">
                <a:solidFill>
                  <a:prstClr val="white"/>
                </a:solidFill>
              </a:rPr>
              <a:t>One of the largest publicly traded company of loyalty and marketing services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0ACBE6F-1CB6-4814-B167-8C32E2637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07" y="3320267"/>
            <a:ext cx="777240" cy="2213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485FA38-49EA-4E41-9E92-EAA0C19B7883}"/>
              </a:ext>
            </a:extLst>
          </p:cNvPr>
          <p:cNvSpPr txBox="1"/>
          <p:nvPr/>
        </p:nvSpPr>
        <p:spPr>
          <a:xfrm>
            <a:off x="517984" y="4019347"/>
            <a:ext cx="236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/>
            <a:r>
              <a:rPr lang="en-US" sz="1400">
                <a:solidFill>
                  <a:prstClr val="white"/>
                </a:solidFill>
              </a:rPr>
              <a:t>Mainframe as a Service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03927-4CFB-4EB4-A597-5994FFA86129}"/>
              </a:ext>
            </a:extLst>
          </p:cNvPr>
          <p:cNvSpPr txBox="1"/>
          <p:nvPr/>
        </p:nvSpPr>
        <p:spPr>
          <a:xfrm>
            <a:off x="1548199" y="1331526"/>
            <a:ext cx="20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>
              <a:spcBef>
                <a:spcPts val="800"/>
              </a:spcBef>
            </a:pPr>
            <a:r>
              <a:rPr lang="en-US" sz="1200" i="1">
                <a:solidFill>
                  <a:prstClr val="white"/>
                </a:solidFill>
              </a:rPr>
              <a:t>American financial retirement investment &amp; insurance company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6229B2-39D2-4037-A49B-7240A69E44F4}"/>
              </a:ext>
            </a:extLst>
          </p:cNvPr>
          <p:cNvSpPr/>
          <p:nvPr/>
        </p:nvSpPr>
        <p:spPr>
          <a:xfrm>
            <a:off x="631427" y="1330049"/>
            <a:ext cx="914400" cy="68580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F693D97-3640-4CF5-8046-6B1C86D5469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244" t="2" r="7219" b="16661"/>
          <a:stretch/>
        </p:blipFill>
        <p:spPr>
          <a:xfrm>
            <a:off x="772703" y="1535789"/>
            <a:ext cx="638732" cy="27432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53677BC-FE13-4D41-BAB6-A3878B0F75AD}"/>
              </a:ext>
            </a:extLst>
          </p:cNvPr>
          <p:cNvSpPr/>
          <p:nvPr/>
        </p:nvSpPr>
        <p:spPr>
          <a:xfrm rot="5400000">
            <a:off x="5085398" y="-57266"/>
            <a:ext cx="365665" cy="20721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defTabSz="6094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71C5E8"/>
                </a:solidFill>
                <a:effectLst/>
                <a:uLnTx/>
                <a:uFillTx/>
                <a:ea typeface="+mn-ea"/>
                <a:cs typeface="+mn-cs"/>
              </a:rPr>
              <a:t>Solution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F87972-B96E-4151-8E0B-7BCAA93B5077}"/>
              </a:ext>
            </a:extLst>
          </p:cNvPr>
          <p:cNvSpPr/>
          <p:nvPr/>
        </p:nvSpPr>
        <p:spPr>
          <a:xfrm rot="5400000">
            <a:off x="8818410" y="186512"/>
            <a:ext cx="365665" cy="1584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defTabSz="6094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71C5E8"/>
                </a:solidFill>
                <a:effectLst/>
                <a:uLnTx/>
                <a:uFillTx/>
                <a:ea typeface="+mn-ea"/>
                <a:cs typeface="+mn-cs"/>
              </a:rPr>
              <a:t>Benefits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D4B4683-9CB0-4513-960A-3C39DC3F79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3" y="836655"/>
            <a:ext cx="274607" cy="2842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A36A24-C4A1-4FD9-B4DD-ABDFAC0EE16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15" y="849663"/>
            <a:ext cx="280343" cy="258249"/>
          </a:xfrm>
          <a:prstGeom prst="rect">
            <a:avLst/>
          </a:prstGeo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C350808-A074-4821-AC7B-67468E41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37"/>
            <a:fld id="{2EFEF571-C9B4-4D92-A7F7-315B894862A8}" type="slidenum">
              <a:rPr lang="en-US" smtClean="0"/>
              <a:pPr defTabSz="609537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1802</Words>
  <Application>Microsoft Office PowerPoint</Application>
  <PresentationFormat>Widescreen</PresentationFormat>
  <Paragraphs>262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Semilight</vt:lpstr>
      <vt:lpstr>Wingdings</vt:lpstr>
      <vt:lpstr>Office Theme</vt:lpstr>
      <vt:lpstr>PowerPoint Presentation</vt:lpstr>
      <vt:lpstr>Case Study: Compliance Driven Cloud Migration A leading Insurance Firm </vt:lpstr>
      <vt:lpstr>Case Study: Large Scale Kubernetes Implementation &amp;  Management Leading Telecom Service Provider in Europe</vt:lpstr>
      <vt:lpstr>Case Study - Transformation at Scale for a British Energy Utility Company</vt:lpstr>
      <vt:lpstr>Case Study - Hybrid Cloud Migration &amp; Management for A leading education services provider (Information Media &amp; Entertainment) in the United Kingdom</vt:lpstr>
      <vt:lpstr>Case Studies</vt:lpstr>
      <vt:lpstr>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1</cp:revision>
  <dcterms:created xsi:type="dcterms:W3CDTF">2023-05-19T09:37:32Z</dcterms:created>
  <dcterms:modified xsi:type="dcterms:W3CDTF">2023-05-19T09:42:55Z</dcterms:modified>
</cp:coreProperties>
</file>