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0" r:id="rId4"/>
    <p:sldMasterId id="2147483944" r:id="rId5"/>
  </p:sldMasterIdLst>
  <p:notesMasterIdLst>
    <p:notesMasterId r:id="rId29"/>
  </p:notesMasterIdLst>
  <p:sldIdLst>
    <p:sldId id="300" r:id="rId6"/>
    <p:sldId id="586" r:id="rId7"/>
    <p:sldId id="788" r:id="rId8"/>
    <p:sldId id="797" r:id="rId9"/>
    <p:sldId id="621" r:id="rId10"/>
    <p:sldId id="755" r:id="rId11"/>
    <p:sldId id="786" r:id="rId12"/>
    <p:sldId id="789" r:id="rId13"/>
    <p:sldId id="794" r:id="rId14"/>
    <p:sldId id="260" r:id="rId15"/>
    <p:sldId id="795" r:id="rId16"/>
    <p:sldId id="784" r:id="rId17"/>
    <p:sldId id="759" r:id="rId18"/>
    <p:sldId id="772" r:id="rId19"/>
    <p:sldId id="792" r:id="rId20"/>
    <p:sldId id="796" r:id="rId21"/>
    <p:sldId id="793" r:id="rId22"/>
    <p:sldId id="790" r:id="rId23"/>
    <p:sldId id="775" r:id="rId24"/>
    <p:sldId id="764" r:id="rId25"/>
    <p:sldId id="774" r:id="rId26"/>
    <p:sldId id="757" r:id="rId27"/>
    <p:sldId id="73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12" userDrawn="1">
          <p15:clr>
            <a:srgbClr val="A4A3A4"/>
          </p15:clr>
        </p15:guide>
        <p15:guide id="4" pos="7368" userDrawn="1">
          <p15:clr>
            <a:srgbClr val="A4A3A4"/>
          </p15:clr>
        </p15:guide>
        <p15:guide id="5" orient="horz" pos="456" userDrawn="1">
          <p15:clr>
            <a:srgbClr val="A4A3A4"/>
          </p15:clr>
        </p15:guide>
        <p15:guide id="6" orient="horz" pos="6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23"/>
    <a:srgbClr val="C08E00"/>
    <a:srgbClr val="B08200"/>
    <a:srgbClr val="DE6F00"/>
    <a:srgbClr val="321547"/>
    <a:srgbClr val="421C5E"/>
    <a:srgbClr val="00B050"/>
    <a:srgbClr val="0033B4"/>
    <a:srgbClr val="001693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15" autoAdjust="0"/>
    <p:restoredTop sz="94712" autoAdjust="0"/>
  </p:normalViewPr>
  <p:slideViewPr>
    <p:cSldViewPr snapToGrid="0">
      <p:cViewPr varScale="1">
        <p:scale>
          <a:sx n="96" d="100"/>
          <a:sy n="96" d="100"/>
        </p:scale>
        <p:origin x="72" y="300"/>
      </p:cViewPr>
      <p:guideLst>
        <p:guide orient="horz" pos="2136"/>
        <p:guide pos="3840"/>
        <p:guide pos="312"/>
        <p:guide pos="7368"/>
        <p:guide orient="horz" pos="456"/>
        <p:guide orient="horz" pos="6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9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B3004B-36DE-43A9-A91B-8C512ECA7E51}" type="datetimeFigureOut">
              <a:rPr lang="en-US" smtClean="0"/>
              <a:t>11/4/2021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172ED-5A55-4267-A827-D5540B5A04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938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pp-service/web-sites-integrate-with-vnet#regional-vnet-integration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ocs.microsoft.com/en-us/azure/private-link/private-endpoint-overview" TargetMode="External"/><Relationship Id="rId4" Type="http://schemas.openxmlformats.org/officeDocument/2006/relationships/hyperlink" Target="https://docs.microsoft.com/en-us/azure/azure-sql/database/private-endpoint-overview#how-to-set-up-private-link-for-azure-sql-databa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6562-8D5B-4FA8-A1F8-64F74D39FB2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223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172ED-5A55-4267-A827-D5540B5A04E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195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172ED-5A55-4267-A827-D5540B5A04E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342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Azure App Service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regional VNet Integration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 web app connects to Azure through an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AppSvcSubnet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delegated subnet in an Azure Virtual Network.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example, the Virtual Network only routes traffic and is otherwise empty, but other subnets and workloads could also run in the Virtual Network.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App Service and Private Link subnets could be in separate peered Virtual Networks, for example as part of a hub-and-spoke network configuration. For regional VNet Integration, the peered Virtual Networks must be located in the same Azure region.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Azure Private Link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sets up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private endpoint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the Azure SQL database in the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PrivateLinkSubnet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Virtual Network.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web app connects to the SQL Database private endpoint through the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PrivateLinkSubnet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Virtual Network.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database firewall allows only traffic coming from the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PrivateLinkSubnet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connect, making the database inaccessible from the public internet.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https://docs.microsoft.com/en-us/azure/app-service/web-sites-integrate-with-vnet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172ED-5A55-4267-A827-D5540B5A04E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221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F1FCDD-9A69-4405-B89F-CFDAF1874A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81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609600" y="2254916"/>
            <a:ext cx="6705600" cy="1403461"/>
          </a:xfrm>
        </p:spPr>
        <p:txBody>
          <a:bodyPr anchor="b">
            <a:spAutoFit/>
          </a:bodyPr>
          <a:lstStyle>
            <a:lvl1pPr algn="l">
              <a:defRPr sz="50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609600" y="4157473"/>
            <a:ext cx="6705600" cy="718145"/>
          </a:xfrm>
        </p:spPr>
        <p:txBody>
          <a:bodyPr>
            <a:sp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2pPr>
            <a:lvl3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  <a:lvl6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6pPr>
            <a:lvl7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7pPr>
            <a:lvl8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8pPr>
            <a:lvl9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609600" y="6343036"/>
            <a:ext cx="6705600" cy="153888"/>
          </a:xfrm>
        </p:spPr>
        <p:txBody>
          <a:bodyPr>
            <a:spAutoFit/>
          </a:bodyPr>
          <a:lstStyle>
            <a:lvl1pPr>
              <a:defRPr sz="1000">
                <a:solidFill>
                  <a:schemeClr val="bg1"/>
                </a:solidFill>
              </a:defRPr>
            </a:lvl1pPr>
            <a:lvl2pPr marL="0" indent="0">
              <a:defRPr sz="1000">
                <a:solidFill>
                  <a:schemeClr val="bg1"/>
                </a:solidFill>
              </a:defRPr>
            </a:lvl2pPr>
            <a:lvl3pPr marL="0" indent="0">
              <a:defRPr sz="1000">
                <a:solidFill>
                  <a:schemeClr val="bg1"/>
                </a:solidFill>
              </a:defRPr>
            </a:lvl3pPr>
            <a:lvl4pPr marL="0" indent="0">
              <a:defRPr sz="1000">
                <a:solidFill>
                  <a:schemeClr val="bg1"/>
                </a:solidFill>
              </a:defRPr>
            </a:lvl4pPr>
            <a:lvl5pPr marL="0" indent="0">
              <a:defRPr sz="1000">
                <a:solidFill>
                  <a:schemeClr val="bg1"/>
                </a:solidFill>
              </a:defRPr>
            </a:lvl5pPr>
            <a:lvl6pPr marL="0" indent="0">
              <a:defRPr sz="1000">
                <a:solidFill>
                  <a:schemeClr val="bg1"/>
                </a:solidFill>
              </a:defRPr>
            </a:lvl6pPr>
            <a:lvl7pPr marL="0" indent="0">
              <a:defRPr sz="1000">
                <a:solidFill>
                  <a:schemeClr val="bg1"/>
                </a:solidFill>
              </a:defRPr>
            </a:lvl7pPr>
            <a:lvl8pPr marL="0" indent="0">
              <a:defRPr sz="1000">
                <a:solidFill>
                  <a:schemeClr val="bg1"/>
                </a:solidFill>
              </a:defRPr>
            </a:lvl8pPr>
            <a:lvl9pPr marL="0" indent="0">
              <a:defRPr sz="1000">
                <a:solidFill>
                  <a:schemeClr val="bg1"/>
                </a:solidFill>
              </a:defRPr>
            </a:lvl9pPr>
          </a:lstStyle>
          <a:p>
            <a:r>
              <a:rPr lang="en-US"/>
              <a:t>© 2019 Cognizant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609600" y="3904765"/>
            <a:ext cx="3048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512064"/>
            <a:ext cx="3181207" cy="68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04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861"/>
            <a:ext cx="12192000" cy="6861724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96E9237-80A4-8D4D-AF8F-78866C6D2C0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160" y="510502"/>
            <a:ext cx="3499417" cy="74455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2C1B911-F437-1644-81AF-E4F0D6334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52218" y="2081689"/>
            <a:ext cx="11131783" cy="1477328"/>
          </a:xfrm>
        </p:spPr>
        <p:txBody>
          <a:bodyPr wrap="square" anchor="ctr" anchorCtr="0">
            <a:spAutoFit/>
          </a:bodyPr>
          <a:lstStyle>
            <a:lvl1pPr algn="l">
              <a:defRPr sz="5333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779121-E465-634B-B2F7-19C558723B11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523863" y="4487651"/>
            <a:ext cx="2892613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882BFA-92D1-754C-8A6B-468712FCC8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2218" y="3640417"/>
            <a:ext cx="11103597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667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304792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E25F6749-10D1-E840-B58E-0BD71C6C4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18" y="4646992"/>
            <a:ext cx="11099364" cy="338667"/>
          </a:xfrm>
        </p:spPr>
        <p:txBody>
          <a:bodyPr anchor="ctr" anchorCtr="0">
            <a:normAutofit/>
          </a:bodyPr>
          <a:lstStyle>
            <a:lvl1pPr>
              <a:defRPr sz="2133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9E90ED61-02F0-014B-ABEE-2397CF3B9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0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070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peed Graphic Sing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404F555-4B35-F044-B7D0-D32F73D755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6865CC2-EE1E-B44E-B46B-DD0F56CB7AB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160" y="510502"/>
            <a:ext cx="3499417" cy="744557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FE1258A4-09D8-664D-934C-0C07D252D4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52218" y="2451021"/>
            <a:ext cx="11131783" cy="738664"/>
          </a:xfrm>
        </p:spPr>
        <p:txBody>
          <a:bodyPr wrap="square" anchor="ctr" anchorCtr="0">
            <a:spAutoFit/>
          </a:bodyPr>
          <a:lstStyle>
            <a:lvl1pPr algn="l">
              <a:defRPr sz="5333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A0D648-BD2B-5645-81FD-088044B6FFDC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523863" y="4116591"/>
            <a:ext cx="2892613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F9AFFB6-D22A-3C4E-9092-D2D3A372AC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2218" y="3269357"/>
            <a:ext cx="11103597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667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304792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C7EEFB4D-8BD1-7A49-BC27-5F48B29E81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18" y="4275932"/>
            <a:ext cx="11099364" cy="338667"/>
          </a:xfrm>
        </p:spPr>
        <p:txBody>
          <a:bodyPr anchor="ctr" anchorCtr="0">
            <a:normAutofit/>
          </a:bodyPr>
          <a:lstStyle>
            <a:lvl1pPr>
              <a:defRPr sz="2133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C7676DE8-F28E-344A-8FEC-386AE8A49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0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178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peed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380DC35-22AA-CB4D-B036-9AE68A672C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160" y="510502"/>
            <a:ext cx="3499417" cy="74455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A8502E8-6D49-0148-8E79-74D11082800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52218" y="2081689"/>
            <a:ext cx="11131783" cy="1477328"/>
          </a:xfrm>
        </p:spPr>
        <p:txBody>
          <a:bodyPr wrap="square" anchor="ctr" anchorCtr="0">
            <a:spAutoFit/>
          </a:bodyPr>
          <a:lstStyle>
            <a:lvl1pPr algn="l">
              <a:defRPr sz="5333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3AB9D5-63D5-C845-9EE9-47323B47D8D3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523863" y="4487651"/>
            <a:ext cx="2892613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CF1D9D5A-91BF-5D48-B927-A5B58455E5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2218" y="3640417"/>
            <a:ext cx="11103597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667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304792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5ACADCEC-F0AC-1A4F-BF69-1862F17AB2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18" y="4646992"/>
            <a:ext cx="11099364" cy="338667"/>
          </a:xfrm>
        </p:spPr>
        <p:txBody>
          <a:bodyPr anchor="ctr" anchorCtr="0">
            <a:normAutofit/>
          </a:bodyPr>
          <a:lstStyle>
            <a:lvl1pPr>
              <a:defRPr sz="2133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EC4C956A-E6D9-D24C-87B4-60CBB2163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0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913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Cover + Client Logo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729CBCB3-DFC4-6A43-9125-F8D01C1DBC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5942" y="106135"/>
            <a:ext cx="4316545" cy="1562623"/>
          </a:xfrm>
          <a:prstGeom prst="rect">
            <a:avLst/>
          </a:prstGeom>
        </p:spPr>
      </p:pic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DF24104C-8FB7-894E-951E-C148D518F3F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685351" y="408954"/>
            <a:ext cx="3703276" cy="819151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5470BAA-EBF9-104C-B584-E602EA7C40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52218" y="2451021"/>
            <a:ext cx="11131783" cy="738664"/>
          </a:xfrm>
        </p:spPr>
        <p:txBody>
          <a:bodyPr wrap="square" anchor="ctr" anchorCtr="0">
            <a:spAutoFit/>
          </a:bodyPr>
          <a:lstStyle>
            <a:lvl1pPr algn="l">
              <a:defRPr sz="5333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88B880-0C43-D846-8830-8FD4A742FB42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523863" y="4116591"/>
            <a:ext cx="2892613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691E4B0-6503-2048-9FDD-2EABA64EA6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2218" y="3269357"/>
            <a:ext cx="11103597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667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304792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D30C681C-64D6-E149-9987-42CE9688AB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18" y="4275932"/>
            <a:ext cx="11099364" cy="338667"/>
          </a:xfrm>
        </p:spPr>
        <p:txBody>
          <a:bodyPr anchor="ctr" anchorCtr="0">
            <a:normAutofit/>
          </a:bodyPr>
          <a:lstStyle>
            <a:lvl1pPr>
              <a:defRPr sz="2133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8" name="Footer Placeholder 8">
            <a:extLst>
              <a:ext uri="{FF2B5EF4-FFF2-40B4-BE49-F238E27FC236}">
                <a16:creationId xmlns:a16="http://schemas.microsoft.com/office/drawing/2014/main" id="{ECF9ED1D-DD1B-3C44-B499-54A9BDCDF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0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825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Cover + Client Logo_Doubl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BCDCE1-35CA-004E-8A2B-18D80E76E3AE}"/>
              </a:ext>
            </a:extLst>
          </p:cNvPr>
          <p:cNvCxnSpPr>
            <a:cxnSpLocks/>
          </p:cNvCxnSpPr>
          <p:nvPr userDrawn="1"/>
        </p:nvCxnSpPr>
        <p:spPr>
          <a:xfrm flipV="1">
            <a:off x="4148757" y="763730"/>
            <a:ext cx="0" cy="865637"/>
          </a:xfrm>
          <a:prstGeom prst="line">
            <a:avLst/>
          </a:prstGeom>
          <a:ln w="19050" cap="rnd">
            <a:solidFill>
              <a:schemeClr val="bg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4CD00A0B-19B3-AE44-9414-54B79855AA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5942" y="106135"/>
            <a:ext cx="4316545" cy="1562623"/>
          </a:xfrm>
          <a:prstGeom prst="rect">
            <a:avLst/>
          </a:prstGeom>
        </p:spPr>
      </p:pic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2A573C84-40C4-8C40-AA0B-78E1756B2B1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685351" y="408954"/>
            <a:ext cx="3703276" cy="819151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00CE5C8-92DF-234A-BCE9-4D8228A620A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52218" y="2081689"/>
            <a:ext cx="11131783" cy="1477328"/>
          </a:xfrm>
        </p:spPr>
        <p:txBody>
          <a:bodyPr wrap="square" anchor="ctr" anchorCtr="0">
            <a:spAutoFit/>
          </a:bodyPr>
          <a:lstStyle>
            <a:lvl1pPr algn="l">
              <a:defRPr sz="5333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2BF120-174E-F14D-A8E6-DB694BF08E0D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523863" y="4487651"/>
            <a:ext cx="2892613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428A13C9-C291-9B4A-83A8-715B7AC0FB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2218" y="3640417"/>
            <a:ext cx="11103597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667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304792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09653D53-CFCB-F64B-AB0E-8B1239B019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18" y="4646992"/>
            <a:ext cx="11099364" cy="338667"/>
          </a:xfrm>
        </p:spPr>
        <p:txBody>
          <a:bodyPr anchor="ctr" anchorCtr="0">
            <a:normAutofit/>
          </a:bodyPr>
          <a:lstStyle>
            <a:lvl1pPr>
              <a:defRPr sz="2133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7" name="Footer Placeholder 8">
            <a:extLst>
              <a:ext uri="{FF2B5EF4-FFF2-40B4-BE49-F238E27FC236}">
                <a16:creationId xmlns:a16="http://schemas.microsoft.com/office/drawing/2014/main" id="{6E1D5D37-263A-134E-A978-EABB8ACB4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0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7135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Gradient Cover Single + Client Logo_Sing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E394311-CCC6-F94F-925A-AA4EE294BA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7277" y="510502"/>
            <a:ext cx="3499417" cy="744557"/>
          </a:xfrm>
          <a:prstGeom prst="rect">
            <a:avLst/>
          </a:prstGeom>
        </p:spPr>
      </p:pic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7C58A344-CE77-2840-9D7F-E36E9548827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685351" y="408954"/>
            <a:ext cx="3703276" cy="819151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8944D65-B84E-A049-98EE-5270F8EEF1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52218" y="2451021"/>
            <a:ext cx="11131783" cy="738664"/>
          </a:xfrm>
        </p:spPr>
        <p:txBody>
          <a:bodyPr wrap="square" anchor="ctr" anchorCtr="0">
            <a:spAutoFit/>
          </a:bodyPr>
          <a:lstStyle>
            <a:lvl1pPr algn="l">
              <a:defRPr sz="5333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3F2592-9A69-2945-909D-AF9293BA5882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523863" y="4116591"/>
            <a:ext cx="2892613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36DBBC6-5A42-814E-A38D-B5720F6B246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2218" y="3269357"/>
            <a:ext cx="11103597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667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304792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D23382F7-67E9-6D40-8247-B2FB027F3D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18" y="4275932"/>
            <a:ext cx="11099364" cy="338667"/>
          </a:xfrm>
        </p:spPr>
        <p:txBody>
          <a:bodyPr anchor="ctr" anchorCtr="0">
            <a:normAutofit/>
          </a:bodyPr>
          <a:lstStyle>
            <a:lvl1pPr>
              <a:defRPr sz="2133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6" name="Footer Placeholder 8">
            <a:extLst>
              <a:ext uri="{FF2B5EF4-FFF2-40B4-BE49-F238E27FC236}">
                <a16:creationId xmlns:a16="http://schemas.microsoft.com/office/drawing/2014/main" id="{CD2FB1B5-CBA0-AB44-9892-F8CE09330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0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429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Gradient Cover Double + Client Logo_Doub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3A90430C-755F-CC48-B69D-C7B5FE58167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7277" y="510502"/>
            <a:ext cx="3499417" cy="744557"/>
          </a:xfrm>
          <a:prstGeom prst="rect">
            <a:avLst/>
          </a:prstGeom>
        </p:spPr>
      </p:pic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2A8B2F9B-A651-3F4E-8B67-3E1B494E2A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685351" y="408954"/>
            <a:ext cx="3703276" cy="819151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7FD6EC7-574A-D447-8D14-F23F7EC6F8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52218" y="2081689"/>
            <a:ext cx="11131783" cy="1477328"/>
          </a:xfrm>
        </p:spPr>
        <p:txBody>
          <a:bodyPr wrap="square" anchor="ctr" anchorCtr="0">
            <a:spAutoFit/>
          </a:bodyPr>
          <a:lstStyle>
            <a:lvl1pPr algn="l">
              <a:defRPr sz="5333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1861E9-BDB1-744A-AB6C-6D5ABCB7AE12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523863" y="4487651"/>
            <a:ext cx="2892613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5BDD266F-DC19-6041-AB55-46A421EDB6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2218" y="3640417"/>
            <a:ext cx="11103597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667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304792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04D6F6F8-C665-8C49-8B1B-AEE354F16B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18" y="4646992"/>
            <a:ext cx="11099364" cy="338667"/>
          </a:xfrm>
        </p:spPr>
        <p:txBody>
          <a:bodyPr anchor="ctr" anchorCtr="0">
            <a:normAutofit/>
          </a:bodyPr>
          <a:lstStyle>
            <a:lvl1pPr>
              <a:defRPr sz="2133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E6C5299D-07B1-D544-A185-7F1BEB9DF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0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522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Layout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1"/>
            <a:ext cx="11222736" cy="828040"/>
          </a:xfrm>
        </p:spPr>
        <p:txBody>
          <a:bodyPr wrap="none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938DDBF-3A18-FC4C-9433-65FAE52651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8000" y="1549401"/>
            <a:ext cx="11222736" cy="44153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0515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 dirty="0"/>
              <a:t>© 2020 Cognizant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3467" y="6346055"/>
            <a:ext cx="304800" cy="164148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1067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9679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_header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1"/>
            <a:ext cx="11222736" cy="828040"/>
          </a:xfrm>
        </p:spPr>
        <p:txBody>
          <a:bodyPr wrap="none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867636" y="6333176"/>
            <a:ext cx="3599187" cy="1692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© 2020 Cognizant</a:t>
            </a:r>
          </a:p>
        </p:txBody>
      </p:sp>
    </p:spTree>
    <p:extLst>
      <p:ext uri="{BB962C8B-B14F-4D97-AF65-F5344CB8AC3E}">
        <p14:creationId xmlns:p14="http://schemas.microsoft.com/office/powerpoint/2010/main" val="1690212264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ew_header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1"/>
            <a:ext cx="11222736" cy="828040"/>
          </a:xfrm>
        </p:spPr>
        <p:txBody>
          <a:bodyPr wrap="none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867636" y="6397571"/>
            <a:ext cx="3599187" cy="1692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© 2020 Cognizant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512064" y="6397570"/>
            <a:ext cx="457659" cy="1692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fld id="{16D98973-A0C0-42D3-A127-F2562D64E648}" type="slidenum">
              <a:rPr lang="en-US" sz="1100" smtClean="0">
                <a:solidFill>
                  <a:schemeClr val="tx1"/>
                </a:solidFill>
              </a:rPr>
              <a:t>‹#›</a:t>
            </a:fld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23082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686D16-B817-4FD7-91EF-E75DCEECBD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3936" y="1682496"/>
            <a:ext cx="11180064" cy="44256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77943" indent="-377943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867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3pPr>
            <a:lvl4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4pPr>
            <a:lvl5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6pPr>
            <a:lvl7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0FADBE-3030-4F6C-88B1-C1A6FD63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8CAA2D-3B9D-4E1F-8644-E41A288D4C97}" type="datetime1">
              <a:rPr lang="en-US" smtClean="0"/>
              <a:t>11/4/2021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82AB7-CA5B-4BB2-9297-72F42A2F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2019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0976E-13F2-445E-A5C4-28915A05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11AD09-EFF5-4259-BC1F-AFBAA6EE5437}"/>
              </a:ext>
            </a:extLst>
          </p:cNvPr>
          <p:cNvCxnSpPr>
            <a:cxnSpLocks/>
          </p:cNvCxnSpPr>
          <p:nvPr userDrawn="1"/>
        </p:nvCxnSpPr>
        <p:spPr>
          <a:xfrm>
            <a:off x="513261" y="6254496"/>
            <a:ext cx="1117886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5BD48D0-E8C8-4058-B322-A6DC8E33D7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3954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1"/>
            <a:ext cx="11222736" cy="828040"/>
          </a:xfrm>
        </p:spPr>
        <p:txBody>
          <a:bodyPr wrap="none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0515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 dirty="0"/>
              <a:t>© 2020 Cognizant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3467" y="6346055"/>
            <a:ext cx="304800" cy="164148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1067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7462C10-2E2B-9246-8923-A71FA9D87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" y="1549400"/>
            <a:ext cx="5374387" cy="4425696"/>
          </a:xfrm>
        </p:spPr>
        <p:txBody>
          <a:bodyPr/>
          <a:lstStyle>
            <a:lvl1pPr>
              <a:defRPr sz="24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7DE6069-021D-AC40-B1ED-C63CD3B48D1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11048" y="1549400"/>
            <a:ext cx="5374387" cy="4425696"/>
          </a:xfrm>
        </p:spPr>
        <p:txBody>
          <a:bodyPr/>
          <a:lstStyle>
            <a:lvl1pPr>
              <a:defRPr sz="24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20094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1"/>
            <a:ext cx="11222736" cy="828040"/>
          </a:xfrm>
        </p:spPr>
        <p:txBody>
          <a:bodyPr wrap="none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0515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 dirty="0"/>
              <a:t>© 2020 Cognizant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3467" y="6346055"/>
            <a:ext cx="304800" cy="164148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1067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5626B74-7C61-A145-BD70-21148590E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549400"/>
            <a:ext cx="3584448" cy="442569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D149372-F04D-CC48-8B4F-76F0320F3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09872" y="1549400"/>
            <a:ext cx="3584448" cy="442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6548ADF5-6624-B449-B0AB-E8FDF55A3B8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07680" y="1549400"/>
            <a:ext cx="3584448" cy="442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877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C19695-391B-DA44-A38A-0745805811B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1"/>
            <a:ext cx="11171936" cy="828040"/>
          </a:xfrm>
        </p:spPr>
        <p:txBody>
          <a:bodyPr wrap="none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0515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 dirty="0"/>
              <a:t>© 2020 Cognizant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3467" y="6346055"/>
            <a:ext cx="304800" cy="164148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10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0F4A04-9F09-BC4C-BCD8-015E0BC087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312401" y="6335346"/>
            <a:ext cx="1373033" cy="294681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EC6B79-D329-DE46-B777-F072288C8C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3936" y="1481868"/>
            <a:ext cx="11180064" cy="44256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77943" indent="-377943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867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3pPr>
            <a:lvl4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4pPr>
            <a:lvl5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6pPr>
            <a:lvl7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</p:spTree>
    <p:extLst>
      <p:ext uri="{BB962C8B-B14F-4D97-AF65-F5344CB8AC3E}">
        <p14:creationId xmlns:p14="http://schemas.microsoft.com/office/powerpoint/2010/main" val="32768281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Graadient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C19695-391B-DA44-A38A-0745805811B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1"/>
            <a:ext cx="11171936" cy="828040"/>
          </a:xfrm>
        </p:spPr>
        <p:txBody>
          <a:bodyPr wrap="none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0515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 dirty="0"/>
              <a:t>© 2020 Cognizant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3467" y="6346055"/>
            <a:ext cx="304800" cy="164148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10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0F4A04-9F09-BC4C-BCD8-015E0BC087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312401" y="6335346"/>
            <a:ext cx="1373033" cy="29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123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B04ED9-CA93-3142-B4EC-8ED6F34D15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" y="0"/>
            <a:ext cx="12191621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22C87B-454A-5546-8346-08CD9A74FE5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312401" y="6258180"/>
            <a:ext cx="1373033" cy="294681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3D68EAA-2800-2247-8628-ED1190D000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1095732" y="2279391"/>
            <a:ext cx="8974667" cy="1625060"/>
          </a:xfrm>
        </p:spPr>
        <p:txBody>
          <a:bodyPr wrap="square" anchor="t" anchorCtr="0">
            <a:spAutoFit/>
          </a:bodyPr>
          <a:lstStyle>
            <a:lvl1pPr algn="l">
              <a:defRPr sz="5867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 userDrawn="1"/>
        </p:nvCxnSpPr>
        <p:spPr>
          <a:xfrm>
            <a:off x="1095732" y="2010157"/>
            <a:ext cx="896112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0890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id="{A1136187-A332-734A-993D-A693410B0D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0A0C40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0D9D5E-4D2E-CA4D-AD11-F48A3C1E8D6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312401" y="6258180"/>
            <a:ext cx="1373033" cy="29468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AAFF55D-6D18-1F44-A693-04D09308D0F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1095732" y="2279391"/>
            <a:ext cx="8974667" cy="1625060"/>
          </a:xfrm>
        </p:spPr>
        <p:txBody>
          <a:bodyPr wrap="square" anchor="t" anchorCtr="0">
            <a:spAutoFit/>
          </a:bodyPr>
          <a:lstStyle>
            <a:lvl1pPr algn="l">
              <a:defRPr sz="5867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7C825B-B4FF-FF40-84F6-962714FC3A43}"/>
              </a:ext>
            </a:extLst>
          </p:cNvPr>
          <p:cNvCxnSpPr>
            <a:cxnSpLocks/>
          </p:cNvCxnSpPr>
          <p:nvPr userDrawn="1"/>
        </p:nvCxnSpPr>
        <p:spPr>
          <a:xfrm>
            <a:off x="1095732" y="2010157"/>
            <a:ext cx="896112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5101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580102-CAD4-A748-BD95-3E5812A2AD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2571" y="-3"/>
            <a:ext cx="12189429" cy="68580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AF8623-17CF-6240-8EE3-A38651F2E38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312401" y="6258180"/>
            <a:ext cx="1373033" cy="29468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210EB9E-64BF-9644-B205-F00F04A6F5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1095732" y="2279391"/>
            <a:ext cx="8974667" cy="1625060"/>
          </a:xfrm>
        </p:spPr>
        <p:txBody>
          <a:bodyPr wrap="square" anchor="t" anchorCtr="0">
            <a:spAutoFit/>
          </a:bodyPr>
          <a:lstStyle>
            <a:lvl1pPr algn="l">
              <a:defRPr sz="5867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0DD0DB-372F-554C-AC14-50A4A4866945}"/>
              </a:ext>
            </a:extLst>
          </p:cNvPr>
          <p:cNvCxnSpPr>
            <a:cxnSpLocks/>
          </p:cNvCxnSpPr>
          <p:nvPr userDrawn="1"/>
        </p:nvCxnSpPr>
        <p:spPr>
          <a:xfrm>
            <a:off x="1095732" y="2010157"/>
            <a:ext cx="896112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7399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91B630-BDD5-844D-9F57-E0F3DA8DE2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84736" y="5802219"/>
            <a:ext cx="2699265" cy="574312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2177" y="3606065"/>
            <a:ext cx="10943344" cy="492443"/>
          </a:xfrm>
        </p:spPr>
        <p:txBody>
          <a:bodyPr wrap="square" anchor="ctr" anchorCtr="0">
            <a:spAutoFit/>
          </a:bodyPr>
          <a:lstStyle>
            <a:lvl1pPr algn="l">
              <a:defRPr sz="32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2177" y="4196906"/>
            <a:ext cx="10943344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22178" y="2221185"/>
            <a:ext cx="5426268" cy="1107996"/>
          </a:xfrm>
        </p:spPr>
        <p:txBody>
          <a:bodyPr wrap="square" anchor="t" anchorCtr="0">
            <a:spAutoFit/>
          </a:bodyPr>
          <a:lstStyle>
            <a:lvl1pPr algn="l">
              <a:defRPr sz="8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2DC92-B704-DC40-B83E-0F108277F590}"/>
              </a:ext>
            </a:extLst>
          </p:cNvPr>
          <p:cNvCxnSpPr>
            <a:cxnSpLocks/>
          </p:cNvCxnSpPr>
          <p:nvPr userDrawn="1"/>
        </p:nvCxnSpPr>
        <p:spPr>
          <a:xfrm>
            <a:off x="522177" y="3391088"/>
            <a:ext cx="896112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9516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91B630-BDD5-844D-9F57-E0F3DA8DE2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3837" y="5804887"/>
            <a:ext cx="2699265" cy="574312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2177" y="3606065"/>
            <a:ext cx="10943344" cy="492443"/>
          </a:xfrm>
        </p:spPr>
        <p:txBody>
          <a:bodyPr wrap="square" anchor="ctr" anchorCtr="0">
            <a:spAutoFit/>
          </a:bodyPr>
          <a:lstStyle>
            <a:lvl1pPr algn="l">
              <a:defRPr sz="32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2177" y="4196906"/>
            <a:ext cx="10943344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22178" y="2221185"/>
            <a:ext cx="5426268" cy="1107996"/>
          </a:xfrm>
        </p:spPr>
        <p:txBody>
          <a:bodyPr wrap="square" anchor="t" anchorCtr="0">
            <a:spAutoFit/>
          </a:bodyPr>
          <a:lstStyle>
            <a:lvl1pPr algn="l">
              <a:defRPr sz="8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2DC92-B704-DC40-B83E-0F108277F590}"/>
              </a:ext>
            </a:extLst>
          </p:cNvPr>
          <p:cNvCxnSpPr>
            <a:cxnSpLocks/>
          </p:cNvCxnSpPr>
          <p:nvPr userDrawn="1"/>
        </p:nvCxnSpPr>
        <p:spPr>
          <a:xfrm>
            <a:off x="522177" y="3391088"/>
            <a:ext cx="896112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E43575F0-2D79-7E43-8455-55C88625BB9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267837" y="5616679"/>
            <a:ext cx="2416164" cy="819563"/>
          </a:xfrm>
        </p:spPr>
        <p:txBody>
          <a:bodyPr anchor="ctr" anchorCtr="0">
            <a:norm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Client/Partner Logo Here</a:t>
            </a:r>
          </a:p>
        </p:txBody>
      </p:sp>
    </p:spTree>
    <p:extLst>
      <p:ext uri="{BB962C8B-B14F-4D97-AF65-F5344CB8AC3E}">
        <p14:creationId xmlns:p14="http://schemas.microsoft.com/office/powerpoint/2010/main" val="6126275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+ 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BFD3179-5709-AE4F-A788-E4498F3E16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2177" y="3606065"/>
            <a:ext cx="10943344" cy="492443"/>
          </a:xfrm>
        </p:spPr>
        <p:txBody>
          <a:bodyPr wrap="square" anchor="ctr" anchorCtr="0">
            <a:spAutoFit/>
          </a:bodyPr>
          <a:lstStyle>
            <a:lvl1pPr algn="l">
              <a:defRPr sz="32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506C890-9727-1D43-B575-700E781163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2177" y="4196906"/>
            <a:ext cx="10943344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53485B7-9363-D842-9596-0299E998A5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22178" y="2221185"/>
            <a:ext cx="5426268" cy="1107996"/>
          </a:xfrm>
        </p:spPr>
        <p:txBody>
          <a:bodyPr wrap="square" anchor="t" anchorCtr="0">
            <a:spAutoFit/>
          </a:bodyPr>
          <a:lstStyle>
            <a:lvl1pPr algn="l">
              <a:defRPr sz="8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2CA94C-BBE0-1846-921C-E1AFFD0BB14A}"/>
              </a:ext>
            </a:extLst>
          </p:cNvPr>
          <p:cNvCxnSpPr>
            <a:cxnSpLocks/>
          </p:cNvCxnSpPr>
          <p:nvPr userDrawn="1"/>
        </p:nvCxnSpPr>
        <p:spPr>
          <a:xfrm>
            <a:off x="522177" y="3391088"/>
            <a:ext cx="896112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C2914087-A4EF-E640-A3E0-574DF86EFC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55255" y="5486401"/>
            <a:ext cx="3346032" cy="121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91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Divider / 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3712" y="1633728"/>
            <a:ext cx="8961120" cy="2292096"/>
          </a:xfrm>
        </p:spPr>
        <p:txBody>
          <a:bodyPr anchor="t" anchorCtr="0">
            <a:noAutofit/>
          </a:bodyPr>
          <a:lstStyle>
            <a:lvl1pPr>
              <a:defRPr sz="5867">
                <a:solidFill>
                  <a:schemeClr val="bg1"/>
                </a:solidFill>
              </a:defRPr>
            </a:lvl1pPr>
            <a:lvl2pPr marL="309026" indent="-309026">
              <a:buNone/>
              <a:defRPr sz="5867">
                <a:solidFill>
                  <a:schemeClr val="bg1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  <a:latin typeface="+mn-lt"/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  <a:latin typeface="+mn-lt"/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  <a:latin typeface="+mn-lt"/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  <a:latin typeface="+mn-lt"/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C9F047-48D5-4D5C-AECF-46C7121CB17F}" type="datetime1">
              <a:rPr lang="en-US" smtClean="0"/>
              <a:t>11/4/2021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43712" y="6400800"/>
            <a:ext cx="6096000" cy="2072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/>
              <a:t>© 2019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414528" y="6400800"/>
            <a:ext cx="304800" cy="2072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743712" y="1463040"/>
            <a:ext cx="89611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990A6E3-DE2F-40B3-955E-42C3550BD2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5793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 + 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99B342-4542-7F44-B4EF-9314EC77E72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267837" y="5616679"/>
            <a:ext cx="2416164" cy="819563"/>
          </a:xfrm>
        </p:spPr>
        <p:txBody>
          <a:bodyPr anchor="ctr" anchorCtr="0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Client/Partner Logo Here</a:t>
            </a: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1E3CF8DA-271C-CB40-9A53-7C2CBDDD59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2316" y="5486401"/>
            <a:ext cx="3346032" cy="1211287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8002238E-5B2E-B247-94DB-4A3ABA560F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2177" y="3606065"/>
            <a:ext cx="10943344" cy="492443"/>
          </a:xfrm>
        </p:spPr>
        <p:txBody>
          <a:bodyPr wrap="square" anchor="ctr" anchorCtr="0">
            <a:spAutoFit/>
          </a:bodyPr>
          <a:lstStyle>
            <a:lvl1pPr algn="l">
              <a:defRPr sz="32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B3660F06-908D-324A-9D22-12DB921A12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2177" y="4196906"/>
            <a:ext cx="10943344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E5196DC-63C2-DC4C-9AD0-F8EA668BF4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22178" y="2221185"/>
            <a:ext cx="5426268" cy="1107996"/>
          </a:xfrm>
        </p:spPr>
        <p:txBody>
          <a:bodyPr wrap="square" anchor="t" anchorCtr="0">
            <a:spAutoFit/>
          </a:bodyPr>
          <a:lstStyle>
            <a:lvl1pPr algn="l">
              <a:defRPr sz="8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6FDEC5-70F3-8242-B371-DE69C53DE33E}"/>
              </a:ext>
            </a:extLst>
          </p:cNvPr>
          <p:cNvCxnSpPr>
            <a:cxnSpLocks/>
          </p:cNvCxnSpPr>
          <p:nvPr userDrawn="1"/>
        </p:nvCxnSpPr>
        <p:spPr>
          <a:xfrm>
            <a:off x="522177" y="3391088"/>
            <a:ext cx="896112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1493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ch 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43B87D-A0F4-A145-BCBE-88325C169FEF}"/>
              </a:ext>
            </a:extLst>
          </p:cNvPr>
          <p:cNvSpPr/>
          <p:nvPr userDrawn="1"/>
        </p:nvSpPr>
        <p:spPr>
          <a:xfrm>
            <a:off x="0" y="5410200"/>
            <a:ext cx="121920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363CBB-0CE6-524D-A91E-F704F804A7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0" y="0"/>
            <a:ext cx="121916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075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ch Backgrou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43B87D-A0F4-A145-BCBE-88325C169FEF}"/>
              </a:ext>
            </a:extLst>
          </p:cNvPr>
          <p:cNvSpPr/>
          <p:nvPr userDrawn="1"/>
        </p:nvSpPr>
        <p:spPr>
          <a:xfrm>
            <a:off x="0" y="5410200"/>
            <a:ext cx="121920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6" name="Picture 5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id="{AFD0E892-AD84-1E4B-88EE-D37B1E173C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60"/>
            <a:ext cx="12192000" cy="685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8950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ch Backgroun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4672F0-3606-864E-B5C6-3D3E01E37D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71" y="0"/>
            <a:ext cx="122139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4866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Gradient Background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0731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42363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Header &amp;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83125"/>
            <a:ext cx="11180064" cy="1060704"/>
          </a:xfrm>
        </p:spPr>
        <p:txBody>
          <a:bodyPr>
            <a:normAutofit/>
          </a:bodyPr>
          <a:lstStyle>
            <a:lvl1pPr>
              <a:defRPr sz="3733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1D511AA-6A21-4D17-A7EA-84E88C35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F71AB342-D81E-4A38-9E8A-E31613EA48AF}" type="datetime1">
              <a:rPr lang="en-US" smtClean="0"/>
              <a:t>11/4/2021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B07E44-2946-4C76-AAE8-51C4712E237F}"/>
              </a:ext>
            </a:extLst>
          </p:cNvPr>
          <p:cNvCxnSpPr>
            <a:cxnSpLocks/>
          </p:cNvCxnSpPr>
          <p:nvPr/>
        </p:nvCxnSpPr>
        <p:spPr>
          <a:xfrm>
            <a:off x="365761" y="6183037"/>
            <a:ext cx="1131967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16173" y="6400800"/>
            <a:ext cx="556448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fld id="{8D807DA8-C0BF-4E2D-B418-69875376285E}" type="slidenum">
              <a:rPr lang="en-US" sz="1200" smtClean="0">
                <a:solidFill>
                  <a:schemeClr val="tx1"/>
                </a:solidFill>
              </a:rPr>
              <a:t>‹#›</a:t>
            </a:fld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682659"/>
      </p:ext>
    </p:extLst>
  </p:cSld>
  <p:clrMapOvr>
    <a:masterClrMapping/>
  </p:clrMapOvr>
  <p:transition spd="slow">
    <p:push dir="u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2468879"/>
            <a:ext cx="8229600" cy="228600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892040"/>
            <a:ext cx="6096000" cy="914400"/>
          </a:xfrm>
        </p:spPr>
        <p:txBody>
          <a:bodyPr/>
          <a:lstStyle>
            <a:lvl1pPr marL="0" indent="0" algn="l">
              <a:spcBef>
                <a:spcPts val="600"/>
              </a:spcBef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492240"/>
            <a:ext cx="7315200" cy="219456"/>
          </a:xfrm>
        </p:spPr>
        <p:txBody>
          <a:bodyPr/>
          <a:lstStyle/>
          <a:p>
            <a:r>
              <a:rPr lang="en-US" dirty="0"/>
              <a:t>©2017 CVS Health and/or one of its affiliates: Confidential &amp; Proprietary</a:t>
            </a:r>
          </a:p>
        </p:txBody>
      </p:sp>
      <p:grpSp>
        <p:nvGrpSpPr>
          <p:cNvPr id="22" name="Group 21"/>
          <p:cNvGrpSpPr>
            <a:grpSpLocks noChangeAspect="1"/>
          </p:cNvGrpSpPr>
          <p:nvPr userDrawn="1"/>
        </p:nvGrpSpPr>
        <p:grpSpPr>
          <a:xfrm>
            <a:off x="619744" y="452734"/>
            <a:ext cx="3780621" cy="348317"/>
            <a:chOff x="1011652" y="1504398"/>
            <a:chExt cx="10028238" cy="1231900"/>
          </a:xfrm>
          <a:solidFill>
            <a:schemeClr val="tx1"/>
          </a:solidFill>
        </p:grpSpPr>
        <p:sp>
          <p:nvSpPr>
            <p:cNvPr id="23" name="Freeform 5"/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8"/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7" name="Freeform 9"/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8" name="Freeform 10"/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753088" y="6532753"/>
            <a:ext cx="426720" cy="15388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8474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E4F3C6-24E2-42B1-828C-D532735A9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EF5C-1CDD-4AD1-B11B-B40C65AF1E17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62464B-7BCC-406D-9273-B236ABE11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8AAAA-1B74-4B64-B241-092C16FA8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93E3-DD52-4180-B821-F655FF188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76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5DC66A-BAB7-4355-9ED4-0CA743C6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C71D-E3BA-4996-9C70-760E925FAFB0}" type="datetime1">
              <a:rPr lang="en-US" smtClean="0"/>
              <a:t>11/4/2021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7E53A72-E1D6-4692-98EC-6243614B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 Cognizant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049D8E0-67E3-4D7E-847C-95CFA1F8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92D58F-27A5-440B-BDDC-757CC6F1E323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E5CE040-C0D3-40BD-8063-A2DF101E8B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51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D512A5-02AD-4CE7-95D7-2098ED248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968"/>
            <a:ext cx="12177836" cy="68500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864" y="2438400"/>
            <a:ext cx="10363200" cy="438912"/>
          </a:xfrm>
        </p:spPr>
        <p:txBody>
          <a:bodyPr anchor="b" anchorCtr="0">
            <a:noAutofit/>
          </a:bodyPr>
          <a:lstStyle>
            <a:lvl1pPr>
              <a:defRPr sz="4267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16864" y="3255264"/>
            <a:ext cx="10363200" cy="8412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667">
                <a:solidFill>
                  <a:schemeClr val="tx1"/>
                </a:solidFill>
              </a:defRPr>
            </a:lvl1pPr>
            <a:lvl2pPr marL="0" indent="0">
              <a:buNone/>
              <a:defRPr sz="2667">
                <a:solidFill>
                  <a:schemeClr val="tx1"/>
                </a:solidFill>
              </a:defRPr>
            </a:lvl2pPr>
            <a:lvl3pPr marL="0" indent="0">
              <a:buNone/>
              <a:defRPr sz="2667">
                <a:solidFill>
                  <a:schemeClr val="tx1"/>
                </a:solidFill>
              </a:defRPr>
            </a:lvl3pPr>
            <a:lvl4pPr marL="0" indent="0">
              <a:buNone/>
              <a:defRPr sz="2667">
                <a:solidFill>
                  <a:schemeClr val="tx1"/>
                </a:solidFill>
              </a:defRPr>
            </a:lvl4pPr>
            <a:lvl5pPr marL="0" indent="0">
              <a:buNone/>
              <a:defRPr sz="2667">
                <a:solidFill>
                  <a:schemeClr val="tx1"/>
                </a:solidFill>
              </a:defRPr>
            </a:lvl5pPr>
            <a:lvl6pPr marL="0" indent="0">
              <a:buNone/>
              <a:defRPr sz="2667">
                <a:solidFill>
                  <a:schemeClr val="tx1"/>
                </a:solidFill>
              </a:defRPr>
            </a:lvl6pPr>
            <a:lvl7pPr marL="0" indent="0">
              <a:buNone/>
              <a:defRPr sz="2667">
                <a:solidFill>
                  <a:schemeClr val="tx1"/>
                </a:solidFill>
              </a:defRPr>
            </a:lvl7pPr>
            <a:lvl8pPr marL="0" indent="0">
              <a:buNone/>
              <a:defRPr sz="2667">
                <a:solidFill>
                  <a:schemeClr val="tx1"/>
                </a:solidFill>
              </a:defRPr>
            </a:lvl8pPr>
            <a:lvl9pPr marL="0" indent="0">
              <a:buNone/>
              <a:defRPr sz="2667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 (optional)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784203" y="-129636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err="1">
              <a:solidFill>
                <a:schemeClr val="tx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FA5237-4D06-4CB8-B81D-E6E000044E96}"/>
              </a:ext>
            </a:extLst>
          </p:cNvPr>
          <p:cNvCxnSpPr>
            <a:cxnSpLocks/>
          </p:cNvCxnSpPr>
          <p:nvPr userDrawn="1"/>
        </p:nvCxnSpPr>
        <p:spPr>
          <a:xfrm>
            <a:off x="814851" y="3066288"/>
            <a:ext cx="2478245" cy="0"/>
          </a:xfrm>
          <a:prstGeom prst="line">
            <a:avLst/>
          </a:prstGeom>
          <a:ln>
            <a:solidFill>
              <a:srgbClr val="00A4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4BBC5B1-60EC-4841-A052-A7EA1047094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8392930" y="512064"/>
            <a:ext cx="3181207" cy="68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41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Header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5486400" cy="44256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727" y="1682496"/>
            <a:ext cx="5486400" cy="44256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C4CB0-E1A6-4DBC-8C27-B432BF95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FAE45-F8BC-40F3-9164-D36C18C3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C111-2740-46AF-A4EE-25875C41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1A41C7-0BA2-435B-A8CC-4AA343893F35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D86F33D-B3A6-4729-A0FB-5DC8F3DD4F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39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Gradient Single Line Tit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D8B3D69-F8A0-AC46-95E9-28C9598D74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160" y="510502"/>
            <a:ext cx="3499417" cy="74455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8C9A73B0-41F0-3E40-BF14-EF98B7C21B9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52218" y="2451021"/>
            <a:ext cx="11131783" cy="738664"/>
          </a:xfrm>
        </p:spPr>
        <p:txBody>
          <a:bodyPr wrap="square" anchor="ctr" anchorCtr="0">
            <a:spAutoFit/>
          </a:bodyPr>
          <a:lstStyle>
            <a:lvl1pPr algn="l">
              <a:defRPr sz="5333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F69DE6-F71B-D441-B24C-6419119B82AF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523863" y="4116591"/>
            <a:ext cx="2892613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1A4128D7-098B-8241-92AE-59B6A86892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2218" y="3269357"/>
            <a:ext cx="11103597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667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304792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7D1D9E52-6107-5745-AA3C-C0D5178E14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18" y="4275932"/>
            <a:ext cx="11099364" cy="338667"/>
          </a:xfrm>
        </p:spPr>
        <p:txBody>
          <a:bodyPr anchor="ctr" anchorCtr="0">
            <a:normAutofit/>
          </a:bodyPr>
          <a:lstStyle>
            <a:lvl1pPr>
              <a:defRPr sz="2133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9" name="Footer Placeholder 8">
            <a:extLst>
              <a:ext uri="{FF2B5EF4-FFF2-40B4-BE49-F238E27FC236}">
                <a16:creationId xmlns:a16="http://schemas.microsoft.com/office/drawing/2014/main" id="{9E44F99F-797E-744C-A7A6-9DCFEF3F8D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0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2778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Gradient Double Line Tit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355E128-3976-D54B-8CB4-188AFAC603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52218" y="2081689"/>
            <a:ext cx="11131783" cy="1477328"/>
          </a:xfrm>
        </p:spPr>
        <p:txBody>
          <a:bodyPr wrap="square" anchor="ctr" anchorCtr="0">
            <a:spAutoFit/>
          </a:bodyPr>
          <a:lstStyle>
            <a:lvl1pPr algn="l">
              <a:defRPr sz="5333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09602A-3D3C-C044-8D3B-591771500E32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523863" y="4487651"/>
            <a:ext cx="2892613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7EFC0216-CC29-8049-971C-0588BD188E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2218" y="3640417"/>
            <a:ext cx="11103597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667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304792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B16F16B-768F-984C-A591-9BB9760A96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18" y="4646992"/>
            <a:ext cx="11099364" cy="338667"/>
          </a:xfrm>
        </p:spPr>
        <p:txBody>
          <a:bodyPr anchor="ctr" anchorCtr="0">
            <a:normAutofit/>
          </a:bodyPr>
          <a:lstStyle>
            <a:lvl1pPr>
              <a:defRPr sz="2133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1D0A58E-F413-134E-B7FA-239403A952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160" y="510502"/>
            <a:ext cx="3499417" cy="744557"/>
          </a:xfrm>
          <a:prstGeom prst="rect">
            <a:avLst/>
          </a:prstGeom>
        </p:spPr>
      </p:pic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1672A8D-4DB7-8348-A169-64D8EC326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0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975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Graphic Sing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861"/>
            <a:ext cx="12192000" cy="686172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638E5F3-76E5-C042-960D-4D3913A473A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6865CC2-EE1E-B44E-B46B-DD0F56CB7AB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160" y="510502"/>
            <a:ext cx="3499417" cy="74455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31B7D22-96C5-D744-AB8D-7183965D3C9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52218" y="2451021"/>
            <a:ext cx="11131783" cy="738664"/>
          </a:xfrm>
        </p:spPr>
        <p:txBody>
          <a:bodyPr wrap="square" anchor="ctr" anchorCtr="0">
            <a:spAutoFit/>
          </a:bodyPr>
          <a:lstStyle>
            <a:lvl1pPr algn="l">
              <a:defRPr sz="5333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B22C6B8-2F6B-8947-A2A3-ED9E370F7326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523863" y="4116591"/>
            <a:ext cx="2892613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9BC14C20-C069-724B-A635-DC1F5CCF80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2218" y="3269357"/>
            <a:ext cx="11103597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667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304792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939A0796-1F5C-6743-A1D0-11A18609B2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18" y="4275932"/>
            <a:ext cx="11099364" cy="338667"/>
          </a:xfrm>
        </p:spPr>
        <p:txBody>
          <a:bodyPr anchor="ctr" anchorCtr="0">
            <a:normAutofit/>
          </a:bodyPr>
          <a:lstStyle>
            <a:lvl1pPr>
              <a:defRPr sz="2133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0B9CC9C9-D971-3041-A81C-BA9E6B2248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0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125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32.xml"/><Relationship Id="rId3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7.xml"/><Relationship Id="rId34" Type="http://schemas.openxmlformats.org/officeDocument/2006/relationships/image" Target="../media/image8.png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31.xml"/><Relationship Id="rId3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20" Type="http://schemas.openxmlformats.org/officeDocument/2006/relationships/slideLayout" Target="../slideLayouts/slideLayout26.xml"/><Relationship Id="rId29" Type="http://schemas.openxmlformats.org/officeDocument/2006/relationships/slideLayout" Target="../slideLayouts/slideLayout35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24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25.xml"/><Relationship Id="rId31" Type="http://schemas.openxmlformats.org/officeDocument/2006/relationships/slideLayout" Target="../slideLayouts/slideLayout37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33.xml"/><Relationship Id="rId30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064" y="1682496"/>
            <a:ext cx="11180064" cy="44256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17B5ED4-B674-4C32-9514-6C6A986BC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400800"/>
            <a:ext cx="1219200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BF28C05-E140-4661-A606-66074EF9F616}" type="datetime1">
              <a:rPr lang="en-US" smtClean="0"/>
              <a:t>11/4/2021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3440" y="6400800"/>
            <a:ext cx="6096000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/>
              <a:t>© 2019 Cognizant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2064" y="6400800"/>
            <a:ext cx="304800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accent6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803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5" r:id="rId2"/>
    <p:sldLayoutId id="2147483933" r:id="rId3"/>
    <p:sldLayoutId id="2147483934" r:id="rId4"/>
    <p:sldLayoutId id="2147483942" r:id="rId5"/>
    <p:sldLayoutId id="2147483943" r:id="rId6"/>
  </p:sldLayoutIdLst>
  <p:hf sldNum="0" hd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04792" indent="-304792" algn="l" defTabSz="1219170" rtl="0" eaLnBrk="1" latinLnBrk="0" hangingPunct="1">
        <a:lnSpc>
          <a:spcPct val="100000"/>
        </a:lnSpc>
        <a:spcBef>
          <a:spcPts val="800"/>
        </a:spcBef>
        <a:buClrTx/>
        <a:buSzPct val="125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09585" indent="-304792" algn="l" defTabSz="121917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4377" indent="-304792" algn="l" defTabSz="121917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19170" indent="-304792" algn="l" defTabSz="121917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523962" indent="-304792" algn="l" defTabSz="121917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828754" indent="-304792" algn="l" defTabSz="121917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+mn-lt"/>
          <a:ea typeface="+mn-ea"/>
          <a:cs typeface="+mn-cs"/>
        </a:defRPr>
      </a:lvl7pPr>
      <a:lvl8pPr marL="2133547" indent="-304792" algn="l" defTabSz="121917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+mn-lt"/>
          <a:ea typeface="+mn-ea"/>
          <a:cs typeface="+mn-cs"/>
        </a:defRPr>
      </a:lvl8pPr>
      <a:lvl9pPr marL="2133547" indent="-304792" algn="l" defTabSz="1219170" rtl="0" eaLnBrk="1" latinLnBrk="0" hangingPunct="1">
        <a:lnSpc>
          <a:spcPct val="100000"/>
        </a:lnSpc>
        <a:spcBef>
          <a:spcPts val="533"/>
        </a:spcBef>
        <a:buClrTx/>
        <a:buSzPct val="9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71936" cy="8280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064" y="1457739"/>
            <a:ext cx="11171936" cy="450574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0515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 dirty="0"/>
              <a:t>© 2020 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3467" y="6346055"/>
            <a:ext cx="304800" cy="164148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1067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5C5FF7-2DC4-5442-BB0D-C1FF3C41C2F6}"/>
              </a:ext>
            </a:extLst>
          </p:cNvPr>
          <p:cNvPicPr>
            <a:picLocks noChangeAspect="1"/>
          </p:cNvPicPr>
          <p:nvPr userDrawn="1"/>
        </p:nvPicPr>
        <p:blipFill>
          <a:blip r:embed="rId3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298626" y="6322756"/>
            <a:ext cx="1385375" cy="29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75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  <p:sldLayoutId id="2147483956" r:id="rId12"/>
    <p:sldLayoutId id="2147483957" r:id="rId13"/>
    <p:sldLayoutId id="2147483958" r:id="rId14"/>
    <p:sldLayoutId id="2147483959" r:id="rId15"/>
    <p:sldLayoutId id="2147483960" r:id="rId16"/>
    <p:sldLayoutId id="2147483961" r:id="rId17"/>
    <p:sldLayoutId id="2147483962" r:id="rId18"/>
    <p:sldLayoutId id="2147483963" r:id="rId19"/>
    <p:sldLayoutId id="2147483964" r:id="rId20"/>
    <p:sldLayoutId id="2147483965" r:id="rId21"/>
    <p:sldLayoutId id="2147483966" r:id="rId22"/>
    <p:sldLayoutId id="2147483967" r:id="rId23"/>
    <p:sldLayoutId id="2147483968" r:id="rId24"/>
    <p:sldLayoutId id="2147483969" r:id="rId25"/>
    <p:sldLayoutId id="2147483970" r:id="rId26"/>
    <p:sldLayoutId id="2147483971" r:id="rId27"/>
    <p:sldLayoutId id="2147483972" r:id="rId28"/>
    <p:sldLayoutId id="2147483973" r:id="rId29"/>
    <p:sldLayoutId id="2147483974" r:id="rId30"/>
    <p:sldLayoutId id="2147483975" r:id="rId31"/>
    <p:sldLayoutId id="2147483976" r:id="rId32"/>
  </p:sldLayoutIdLst>
  <p:hf hdr="0" dt="0"/>
  <p:txStyles>
    <p:titleStyle>
      <a:lvl1pPr algn="l" defTabSz="121914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121914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24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28594" indent="-228594" algn="l" defTabSz="1219140" rtl="0" eaLnBrk="1" latinLnBrk="0" hangingPunct="1">
        <a:lnSpc>
          <a:spcPct val="100000"/>
        </a:lnSpc>
        <a:spcBef>
          <a:spcPts val="800"/>
        </a:spcBef>
        <a:buClrTx/>
        <a:buSzPct val="125000"/>
        <a:buFont typeface="Arial" panose="020B0604020202020204" pitchFamily="34" charset="0"/>
        <a:buChar char="•"/>
        <a:tabLst/>
        <a:defRPr sz="1867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33387" indent="-228594" algn="l" defTabSz="121914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–"/>
        <a:tabLst/>
        <a:defRPr sz="16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64098" indent="-154513" algn="l" defTabSz="121914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•"/>
        <a:tabLst/>
        <a:defRPr sz="14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45089" indent="-230712" algn="l" defTabSz="121914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–"/>
        <a:tabLst/>
        <a:defRPr sz="12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523925" indent="-304784" algn="l" defTabSz="121914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828709" indent="-304784" algn="l" defTabSz="121914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+mn-lt"/>
          <a:ea typeface="+mn-ea"/>
          <a:cs typeface="+mn-cs"/>
        </a:defRPr>
      </a:lvl7pPr>
      <a:lvl8pPr marL="2133493" indent="-304784" algn="l" defTabSz="121914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+mn-lt"/>
          <a:ea typeface="+mn-ea"/>
          <a:cs typeface="+mn-cs"/>
        </a:defRPr>
      </a:lvl8pPr>
      <a:lvl9pPr marL="2133493" indent="-304784" algn="l" defTabSz="1219140" rtl="0" eaLnBrk="1" latinLnBrk="0" hangingPunct="1">
        <a:lnSpc>
          <a:spcPct val="100000"/>
        </a:lnSpc>
        <a:spcBef>
          <a:spcPts val="533"/>
        </a:spcBef>
        <a:buClrTx/>
        <a:buSzPct val="9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40">
          <p15:clr>
            <a:srgbClr val="F26B43"/>
          </p15:clr>
        </p15:guide>
        <p15:guide id="3" pos="5520">
          <p15:clr>
            <a:srgbClr val="F26B43"/>
          </p15:clr>
        </p15:guide>
        <p15:guide id="4" orient="horz" pos="2988">
          <p15:clr>
            <a:srgbClr val="F26B43"/>
          </p15:clr>
        </p15:guide>
        <p15:guide id="5" orient="horz" pos="5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jpeg"/><Relationship Id="rId3" Type="http://schemas.openxmlformats.org/officeDocument/2006/relationships/image" Target="../media/image95.png"/><Relationship Id="rId7" Type="http://schemas.openxmlformats.org/officeDocument/2006/relationships/image" Target="../media/image87.png"/><Relationship Id="rId12" Type="http://schemas.openxmlformats.org/officeDocument/2006/relationships/image" Target="../media/image90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98.png"/><Relationship Id="rId11" Type="http://schemas.openxmlformats.org/officeDocument/2006/relationships/image" Target="../media/image93.png"/><Relationship Id="rId5" Type="http://schemas.openxmlformats.org/officeDocument/2006/relationships/image" Target="../media/image97.png"/><Relationship Id="rId10" Type="http://schemas.openxmlformats.org/officeDocument/2006/relationships/image" Target="../media/image101.png"/><Relationship Id="rId4" Type="http://schemas.openxmlformats.org/officeDocument/2006/relationships/image" Target="../media/image96.png"/><Relationship Id="rId9" Type="http://schemas.openxmlformats.org/officeDocument/2006/relationships/image" Target="../media/image10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103.png"/><Relationship Id="rId7" Type="http://schemas.openxmlformats.org/officeDocument/2006/relationships/image" Target="../media/image90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1.png"/><Relationship Id="rId7" Type="http://schemas.openxmlformats.org/officeDocument/2006/relationships/image" Target="../media/image90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8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1.png"/><Relationship Id="rId7" Type="http://schemas.openxmlformats.org/officeDocument/2006/relationships/image" Target="../media/image8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10.jpeg"/><Relationship Id="rId5" Type="http://schemas.openxmlformats.org/officeDocument/2006/relationships/image" Target="../media/image93.png"/><Relationship Id="rId10" Type="http://schemas.openxmlformats.org/officeDocument/2006/relationships/image" Target="../media/image112.png"/><Relationship Id="rId4" Type="http://schemas.openxmlformats.org/officeDocument/2006/relationships/image" Target="../media/image90.png"/><Relationship Id="rId9" Type="http://schemas.openxmlformats.org/officeDocument/2006/relationships/image" Target="../media/image11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81.png"/><Relationship Id="rId7" Type="http://schemas.openxmlformats.org/officeDocument/2006/relationships/image" Target="../media/image82.png"/><Relationship Id="rId2" Type="http://schemas.openxmlformats.org/officeDocument/2006/relationships/image" Target="../media/image111.jpe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92.png"/><Relationship Id="rId5" Type="http://schemas.openxmlformats.org/officeDocument/2006/relationships/image" Target="../media/image93.png"/><Relationship Id="rId4" Type="http://schemas.openxmlformats.org/officeDocument/2006/relationships/image" Target="../media/image90.png"/><Relationship Id="rId9" Type="http://schemas.openxmlformats.org/officeDocument/2006/relationships/image" Target="../media/image1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7" Type="http://schemas.openxmlformats.org/officeDocument/2006/relationships/image" Target="../media/image93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90.png"/><Relationship Id="rId5" Type="http://schemas.openxmlformats.org/officeDocument/2006/relationships/image" Target="../media/image105.png"/><Relationship Id="rId4" Type="http://schemas.openxmlformats.org/officeDocument/2006/relationships/image" Target="../media/image8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17.png"/><Relationship Id="rId4" Type="http://schemas.openxmlformats.org/officeDocument/2006/relationships/image" Target="../media/image9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jpeg"/><Relationship Id="rId7" Type="http://schemas.openxmlformats.org/officeDocument/2006/relationships/image" Target="../media/image91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120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13" Type="http://schemas.openxmlformats.org/officeDocument/2006/relationships/image" Target="../media/image80.png"/><Relationship Id="rId18" Type="http://schemas.openxmlformats.org/officeDocument/2006/relationships/image" Target="../media/image117.png"/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12" Type="http://schemas.openxmlformats.org/officeDocument/2006/relationships/image" Target="../media/image119.jpeg"/><Relationship Id="rId17" Type="http://schemas.openxmlformats.org/officeDocument/2006/relationships/image" Target="../media/image93.png"/><Relationship Id="rId2" Type="http://schemas.openxmlformats.org/officeDocument/2006/relationships/image" Target="../media/image123.png"/><Relationship Id="rId16" Type="http://schemas.openxmlformats.org/officeDocument/2006/relationships/image" Target="../media/image86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27.png"/><Relationship Id="rId11" Type="http://schemas.openxmlformats.org/officeDocument/2006/relationships/image" Target="../media/image132.png"/><Relationship Id="rId5" Type="http://schemas.openxmlformats.org/officeDocument/2006/relationships/image" Target="../media/image126.png"/><Relationship Id="rId15" Type="http://schemas.openxmlformats.org/officeDocument/2006/relationships/image" Target="../media/image134.png"/><Relationship Id="rId10" Type="http://schemas.openxmlformats.org/officeDocument/2006/relationships/image" Target="../media/image131.png"/><Relationship Id="rId19" Type="http://schemas.openxmlformats.org/officeDocument/2006/relationships/image" Target="../media/image91.png"/><Relationship Id="rId4" Type="http://schemas.openxmlformats.org/officeDocument/2006/relationships/image" Target="../media/image125.png"/><Relationship Id="rId9" Type="http://schemas.openxmlformats.org/officeDocument/2006/relationships/image" Target="../media/image130.png"/><Relationship Id="rId14" Type="http://schemas.openxmlformats.org/officeDocument/2006/relationships/image" Target="../media/image13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98.png"/><Relationship Id="rId7" Type="http://schemas.openxmlformats.org/officeDocument/2006/relationships/image" Target="../media/image99.jpe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4" Type="http://schemas.openxmlformats.org/officeDocument/2006/relationships/image" Target="../media/image135.png"/><Relationship Id="rId9" Type="http://schemas.openxmlformats.org/officeDocument/2006/relationships/image" Target="../media/image9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svg"/><Relationship Id="rId18" Type="http://schemas.openxmlformats.org/officeDocument/2006/relationships/image" Target="../media/image56.png"/><Relationship Id="rId26" Type="http://schemas.openxmlformats.org/officeDocument/2006/relationships/image" Target="../media/image64.png"/><Relationship Id="rId3" Type="http://schemas.microsoft.com/office/2007/relationships/hdphoto" Target="../media/hdphoto1.wdp"/><Relationship Id="rId21" Type="http://schemas.openxmlformats.org/officeDocument/2006/relationships/image" Target="../media/image59.svg"/><Relationship Id="rId34" Type="http://schemas.openxmlformats.org/officeDocument/2006/relationships/image" Target="../media/image72.png"/><Relationship Id="rId7" Type="http://schemas.microsoft.com/office/2007/relationships/hdphoto" Target="../media/hdphoto3.wdp"/><Relationship Id="rId12" Type="http://schemas.openxmlformats.org/officeDocument/2006/relationships/image" Target="../media/image50.png"/><Relationship Id="rId17" Type="http://schemas.openxmlformats.org/officeDocument/2006/relationships/image" Target="../media/image55.svg"/><Relationship Id="rId25" Type="http://schemas.openxmlformats.org/officeDocument/2006/relationships/image" Target="../media/image63.svg"/><Relationship Id="rId33" Type="http://schemas.openxmlformats.org/officeDocument/2006/relationships/image" Target="../media/image71.png"/><Relationship Id="rId2" Type="http://schemas.openxmlformats.org/officeDocument/2006/relationships/image" Target="../media/image43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29" Type="http://schemas.openxmlformats.org/officeDocument/2006/relationships/image" Target="../media/image67.sv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5.png"/><Relationship Id="rId11" Type="http://schemas.openxmlformats.org/officeDocument/2006/relationships/image" Target="../media/image49.svg"/><Relationship Id="rId24" Type="http://schemas.openxmlformats.org/officeDocument/2006/relationships/image" Target="../media/image62.png"/><Relationship Id="rId32" Type="http://schemas.openxmlformats.org/officeDocument/2006/relationships/image" Target="../media/image70.svg"/><Relationship Id="rId5" Type="http://schemas.microsoft.com/office/2007/relationships/hdphoto" Target="../media/hdphoto2.wdp"/><Relationship Id="rId15" Type="http://schemas.openxmlformats.org/officeDocument/2006/relationships/image" Target="../media/image53.svg"/><Relationship Id="rId23" Type="http://schemas.openxmlformats.org/officeDocument/2006/relationships/image" Target="../media/image61.svg"/><Relationship Id="rId28" Type="http://schemas.openxmlformats.org/officeDocument/2006/relationships/image" Target="../media/image66.png"/><Relationship Id="rId10" Type="http://schemas.openxmlformats.org/officeDocument/2006/relationships/image" Target="../media/image48.png"/><Relationship Id="rId19" Type="http://schemas.openxmlformats.org/officeDocument/2006/relationships/image" Target="../media/image57.svg"/><Relationship Id="rId31" Type="http://schemas.openxmlformats.org/officeDocument/2006/relationships/image" Target="../media/image69.png"/><Relationship Id="rId4" Type="http://schemas.openxmlformats.org/officeDocument/2006/relationships/image" Target="../media/image44.png"/><Relationship Id="rId9" Type="http://schemas.openxmlformats.org/officeDocument/2006/relationships/image" Target="../media/image47.svg"/><Relationship Id="rId14" Type="http://schemas.openxmlformats.org/officeDocument/2006/relationships/image" Target="../media/image52.png"/><Relationship Id="rId22" Type="http://schemas.openxmlformats.org/officeDocument/2006/relationships/image" Target="../media/image60.png"/><Relationship Id="rId27" Type="http://schemas.openxmlformats.org/officeDocument/2006/relationships/image" Target="../media/image65.svg"/><Relationship Id="rId30" Type="http://schemas.openxmlformats.org/officeDocument/2006/relationships/image" Target="../media/image68.png"/><Relationship Id="rId35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18" Type="http://schemas.openxmlformats.org/officeDocument/2006/relationships/image" Target="../media/image90.png"/><Relationship Id="rId3" Type="http://schemas.openxmlformats.org/officeDocument/2006/relationships/image" Target="../media/image75.png"/><Relationship Id="rId21" Type="http://schemas.openxmlformats.org/officeDocument/2006/relationships/image" Target="../media/image93.png"/><Relationship Id="rId7" Type="http://schemas.openxmlformats.org/officeDocument/2006/relationships/image" Target="../media/image79.jpeg"/><Relationship Id="rId12" Type="http://schemas.openxmlformats.org/officeDocument/2006/relationships/image" Target="../media/image84.png"/><Relationship Id="rId17" Type="http://schemas.openxmlformats.org/officeDocument/2006/relationships/image" Target="../media/image89.png"/><Relationship Id="rId2" Type="http://schemas.openxmlformats.org/officeDocument/2006/relationships/image" Target="../media/image74.png"/><Relationship Id="rId16" Type="http://schemas.openxmlformats.org/officeDocument/2006/relationships/image" Target="../media/image88.png"/><Relationship Id="rId20" Type="http://schemas.openxmlformats.org/officeDocument/2006/relationships/image" Target="../media/image92.png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5" Type="http://schemas.openxmlformats.org/officeDocument/2006/relationships/image" Target="../media/image87.png"/><Relationship Id="rId10" Type="http://schemas.openxmlformats.org/officeDocument/2006/relationships/image" Target="../media/image82.png"/><Relationship Id="rId19" Type="http://schemas.openxmlformats.org/officeDocument/2006/relationships/image" Target="../media/image91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1157" y="2264458"/>
            <a:ext cx="7417276" cy="170733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Enable Public Cloud Azure App Service</a:t>
            </a:r>
            <a:br>
              <a:rPr lang="en-US" dirty="0">
                <a:solidFill>
                  <a:schemeClr val="tx2"/>
                </a:solidFill>
              </a:rPr>
            </a:b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©2017 CVS Health and/or one of its affiliates: Confidential &amp; Proprietary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669059" y="3736314"/>
            <a:ext cx="6931784" cy="116353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ctr">
              <a:spcAft>
                <a:spcPts val="1200"/>
              </a:spcAft>
            </a:pPr>
            <a:r>
              <a:rPr lang="en-US" sz="2400" dirty="0"/>
              <a:t>.NET Framework App Migration</a:t>
            </a:r>
          </a:p>
          <a:p>
            <a:pPr algn="ctr">
              <a:spcAft>
                <a:spcPts val="1200"/>
              </a:spcAft>
            </a:pPr>
            <a:r>
              <a:rPr lang="en-US" sz="2000" dirty="0"/>
              <a:t>- Cloud and DevSecOps Design </a:t>
            </a:r>
            <a:endParaRPr lang="en-US" altLang="en-US" sz="1200" dirty="0"/>
          </a:p>
          <a:p>
            <a:pPr algn="ctr"/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467D88-DCFD-354C-96A5-D863D5E9364D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5B6EA6-57F8-4EAF-8768-91F0FC87EE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798" y="406168"/>
            <a:ext cx="2256595" cy="580599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0ED87547-96C2-4EF7-907C-9170905CA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9695" y="5789937"/>
            <a:ext cx="6931784" cy="1163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l" defTabSz="121914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121914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SzPct val="125000"/>
              <a:buFont typeface="Arial" panose="020B0604020202020204" pitchFamily="34" charset="0"/>
              <a:buNone/>
              <a:tabLst/>
              <a:defRPr sz="1867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1219140" rtl="0" eaLnBrk="1" latinLnBrk="0" hangingPunct="1">
              <a:lnSpc>
                <a:spcPct val="100000"/>
              </a:lnSpc>
              <a:spcBef>
                <a:spcPts val="533"/>
              </a:spcBef>
              <a:buClrTx/>
              <a:buSzPct val="100000"/>
              <a:buFont typeface="Arial" panose="020B0604020202020204" pitchFamily="34" charset="0"/>
              <a:buNone/>
              <a:tabLst/>
              <a:defRPr sz="16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1219140" rtl="0" eaLnBrk="1" latinLnBrk="0" hangingPunct="1">
              <a:lnSpc>
                <a:spcPct val="100000"/>
              </a:lnSpc>
              <a:spcBef>
                <a:spcPts val="533"/>
              </a:spcBef>
              <a:buClrTx/>
              <a:buSzPct val="100000"/>
              <a:buFont typeface="Arial" panose="020B0604020202020204" pitchFamily="34" charset="0"/>
              <a:buNone/>
              <a:tabLst/>
              <a:defRPr sz="14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1219140" rtl="0" eaLnBrk="1" latinLnBrk="0" hangingPunct="1">
              <a:lnSpc>
                <a:spcPct val="100000"/>
              </a:lnSpc>
              <a:spcBef>
                <a:spcPts val="533"/>
              </a:spcBef>
              <a:buClrTx/>
              <a:buSzPct val="100000"/>
              <a:buFont typeface="Arial" panose="020B0604020202020204" pitchFamily="34" charset="0"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1219140" rtl="0" eaLnBrk="1" latinLnBrk="0" hangingPunct="1">
              <a:lnSpc>
                <a:spcPct val="100000"/>
              </a:lnSpc>
              <a:spcBef>
                <a:spcPts val="533"/>
              </a:spcBef>
              <a:buClr>
                <a:schemeClr val="accent2"/>
              </a:buClr>
              <a:buSzPct val="125000"/>
              <a:buFont typeface="Arial" panose="020B0604020202020204" pitchFamily="34" charset="0"/>
              <a:buNone/>
              <a:defRPr sz="2133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indent="0" algn="ctr" defTabSz="1219140" rtl="0" eaLnBrk="1" latinLnBrk="0" hangingPunct="1">
              <a:lnSpc>
                <a:spcPct val="100000"/>
              </a:lnSpc>
              <a:spcBef>
                <a:spcPts val="533"/>
              </a:spcBef>
              <a:buClr>
                <a:schemeClr val="accent2"/>
              </a:buClr>
              <a:buSzPct val="90000"/>
              <a:buFont typeface="Arial" panose="020B0604020202020204" pitchFamily="34" charset="0"/>
              <a:buNone/>
              <a:defRPr sz="21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1219140" rtl="0" eaLnBrk="1" latinLnBrk="0" hangingPunct="1">
              <a:lnSpc>
                <a:spcPct val="100000"/>
              </a:lnSpc>
              <a:spcBef>
                <a:spcPts val="533"/>
              </a:spcBef>
              <a:buClr>
                <a:schemeClr val="accent2"/>
              </a:buClr>
              <a:buSzPct val="90000"/>
              <a:buFont typeface="Courier New" panose="02070309020205020404" pitchFamily="49" charset="0"/>
              <a:buNone/>
              <a:defRPr sz="21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1219140" rtl="0" eaLnBrk="1" latinLnBrk="0" hangingPunct="1">
              <a:lnSpc>
                <a:spcPct val="100000"/>
              </a:lnSpc>
              <a:spcBef>
                <a:spcPts val="533"/>
              </a:spcBef>
              <a:buClrTx/>
              <a:buSzPct val="90000"/>
              <a:buFont typeface="Courier New" panose="02070309020205020404" pitchFamily="49" charset="0"/>
              <a:buNone/>
              <a:defRPr sz="21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en-US" altLang="en-US" sz="1100" b="1" dirty="0">
                <a:solidFill>
                  <a:srgbClr val="B08200"/>
                </a:solidFill>
              </a:rPr>
              <a:t>AI Cloud and DevSecOps Team</a:t>
            </a:r>
            <a:endParaRPr lang="en-US" altLang="en-US" sz="800" b="1" dirty="0">
              <a:solidFill>
                <a:srgbClr val="B08200"/>
              </a:solidFill>
            </a:endParaRPr>
          </a:p>
          <a:p>
            <a:pPr algn="ctr"/>
            <a:endParaRPr lang="en-US" altLang="en-US" sz="3200" b="1" dirty="0">
              <a:solidFill>
                <a:srgbClr val="B08200"/>
              </a:solidFill>
            </a:endParaRPr>
          </a:p>
          <a:p>
            <a:pPr algn="ctr"/>
            <a:endParaRPr lang="en-US" altLang="en-US" sz="3200" b="1" dirty="0">
              <a:solidFill>
                <a:srgbClr val="B08200"/>
              </a:solidFill>
            </a:endParaRPr>
          </a:p>
          <a:p>
            <a:pPr algn="ctr"/>
            <a:endParaRPr lang="en-US" altLang="en-US" sz="3200" b="1" dirty="0">
              <a:solidFill>
                <a:srgbClr val="B082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1980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20270EC-E63A-4169-81AD-0ECE7EF02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550902"/>
              </p:ext>
            </p:extLst>
          </p:nvPr>
        </p:nvGraphicFramePr>
        <p:xfrm>
          <a:off x="324831" y="120123"/>
          <a:ext cx="11383260" cy="6582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1187">
                  <a:extLst>
                    <a:ext uri="{9D8B030D-6E8A-4147-A177-3AD203B41FA5}">
                      <a16:colId xmlns:a16="http://schemas.microsoft.com/office/drawing/2014/main" val="2970237622"/>
                    </a:ext>
                  </a:extLst>
                </a:gridCol>
                <a:gridCol w="1376281">
                  <a:extLst>
                    <a:ext uri="{9D8B030D-6E8A-4147-A177-3AD203B41FA5}">
                      <a16:colId xmlns:a16="http://schemas.microsoft.com/office/drawing/2014/main" val="3123027957"/>
                    </a:ext>
                  </a:extLst>
                </a:gridCol>
                <a:gridCol w="1466318">
                  <a:extLst>
                    <a:ext uri="{9D8B030D-6E8A-4147-A177-3AD203B41FA5}">
                      <a16:colId xmlns:a16="http://schemas.microsoft.com/office/drawing/2014/main" val="2420155329"/>
                    </a:ext>
                  </a:extLst>
                </a:gridCol>
                <a:gridCol w="1273382">
                  <a:extLst>
                    <a:ext uri="{9D8B030D-6E8A-4147-A177-3AD203B41FA5}">
                      <a16:colId xmlns:a16="http://schemas.microsoft.com/office/drawing/2014/main" val="2724657094"/>
                    </a:ext>
                  </a:extLst>
                </a:gridCol>
                <a:gridCol w="1479181">
                  <a:extLst>
                    <a:ext uri="{9D8B030D-6E8A-4147-A177-3AD203B41FA5}">
                      <a16:colId xmlns:a16="http://schemas.microsoft.com/office/drawing/2014/main" val="3333619352"/>
                    </a:ext>
                  </a:extLst>
                </a:gridCol>
                <a:gridCol w="1414868">
                  <a:extLst>
                    <a:ext uri="{9D8B030D-6E8A-4147-A177-3AD203B41FA5}">
                      <a16:colId xmlns:a16="http://schemas.microsoft.com/office/drawing/2014/main" val="2626910398"/>
                    </a:ext>
                  </a:extLst>
                </a:gridCol>
                <a:gridCol w="1492043">
                  <a:extLst>
                    <a:ext uri="{9D8B030D-6E8A-4147-A177-3AD203B41FA5}">
                      <a16:colId xmlns:a16="http://schemas.microsoft.com/office/drawing/2014/main" val="1629546177"/>
                    </a:ext>
                  </a:extLst>
                </a:gridCol>
              </a:tblGrid>
              <a:tr h="506333">
                <a:tc>
                  <a:txBody>
                    <a:bodyPr/>
                    <a:lstStyle/>
                    <a:p>
                      <a:r>
                        <a:rPr lang="en-US" sz="1200" dirty="0"/>
                        <a:t>SKUs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SHARED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STANDARD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PREMIUM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ISOLATED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804458"/>
                  </a:ext>
                </a:extLst>
              </a:tr>
              <a:tr h="506333">
                <a:tc gridSpan="7">
                  <a:txBody>
                    <a:bodyPr/>
                    <a:lstStyle/>
                    <a:p>
                      <a:r>
                        <a:rPr lang="en-US" sz="1200" dirty="0"/>
                        <a:t>NETWORKING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168618"/>
                  </a:ext>
                </a:extLst>
              </a:tr>
              <a:tr h="506333">
                <a:tc>
                  <a:txBody>
                    <a:bodyPr/>
                    <a:lstStyle/>
                    <a:p>
                      <a:r>
                        <a:rPr lang="en-US" sz="1200" dirty="0"/>
                        <a:t>     Hybrid Connections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Available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Available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Available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627463"/>
                  </a:ext>
                </a:extLst>
              </a:tr>
              <a:tr h="506333">
                <a:tc>
                  <a:txBody>
                    <a:bodyPr/>
                    <a:lstStyle/>
                    <a:p>
                      <a:r>
                        <a:rPr lang="en-US" sz="1200" dirty="0"/>
                        <a:t>     VNET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Available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240547"/>
                  </a:ext>
                </a:extLst>
              </a:tr>
              <a:tr h="50633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     Private End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Available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59120"/>
                  </a:ext>
                </a:extLst>
              </a:tr>
              <a:tr h="506333">
                <a:tc gridSpan="7">
                  <a:txBody>
                    <a:bodyPr/>
                    <a:lstStyle/>
                    <a:p>
                      <a:r>
                        <a:rPr lang="en-US" sz="1200" dirty="0"/>
                        <a:t>SCALE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021250"/>
                  </a:ext>
                </a:extLst>
              </a:tr>
              <a:tr h="506333">
                <a:tc>
                  <a:txBody>
                    <a:bodyPr/>
                    <a:lstStyle/>
                    <a:p>
                      <a:r>
                        <a:rPr lang="en-US" sz="1200" dirty="0"/>
                        <a:t>     Auto Scale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Available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951"/>
                  </a:ext>
                </a:extLst>
              </a:tr>
              <a:tr h="506333">
                <a:tc>
                  <a:txBody>
                    <a:bodyPr/>
                    <a:lstStyle/>
                    <a:p>
                      <a:r>
                        <a:rPr lang="en-US" sz="1200" dirty="0"/>
                        <a:t>     Integrated Load Balancer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Available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658696"/>
                  </a:ext>
                </a:extLst>
              </a:tr>
              <a:tr h="506333">
                <a:tc>
                  <a:txBody>
                    <a:bodyPr/>
                    <a:lstStyle/>
                    <a:p>
                      <a:r>
                        <a:rPr lang="en-US" sz="1200" dirty="0"/>
                        <a:t>     Traffic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Available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296361"/>
                  </a:ext>
                </a:extLst>
              </a:tr>
              <a:tr h="506333">
                <a:tc>
                  <a:txBody>
                    <a:bodyPr/>
                    <a:lstStyle/>
                    <a:p>
                      <a:r>
                        <a:rPr lang="en-US" sz="1200" dirty="0"/>
                        <a:t>     Backup/Restore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Available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003366"/>
                  </a:ext>
                </a:extLst>
              </a:tr>
              <a:tr h="506333">
                <a:tc>
                  <a:txBody>
                    <a:bodyPr/>
                    <a:lstStyle/>
                    <a:p>
                      <a:r>
                        <a:rPr lang="en-US" sz="1200" dirty="0"/>
                        <a:t>     Custom Domains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Available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358200"/>
                  </a:ext>
                </a:extLst>
              </a:tr>
              <a:tr h="506333">
                <a:tc>
                  <a:txBody>
                    <a:bodyPr/>
                    <a:lstStyle/>
                    <a:p>
                      <a:r>
                        <a:rPr lang="en-US" sz="1200" dirty="0"/>
                        <a:t>     FTP/FTPS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Available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887949"/>
                  </a:ext>
                </a:extLst>
              </a:tr>
              <a:tr h="506333">
                <a:tc>
                  <a:txBody>
                    <a:bodyPr/>
                    <a:lstStyle/>
                    <a:p>
                      <a:r>
                        <a:rPr lang="en-US" sz="1200" dirty="0"/>
                        <a:t>     SSL (IP/SNI)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Available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034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926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09A8FC6-3C9D-4E78-918B-FB3D4C1EE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9E87C-79B3-4572-8FA7-C965849B3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93E3-DD52-4180-B821-F655FF188516}" type="slidenum">
              <a:rPr lang="en-US" smtClean="0"/>
              <a:t>11</a:t>
            </a:fld>
            <a:endParaRPr lang="en-US"/>
          </a:p>
        </p:txBody>
      </p:sp>
      <p:pic>
        <p:nvPicPr>
          <p:cNvPr id="1026" name="Picture 2" descr="Azure App Service Plan Tiers. Features comparison between the… | by NaS IT  | Medium">
            <a:extLst>
              <a:ext uri="{FF2B5EF4-FFF2-40B4-BE49-F238E27FC236}">
                <a16:creationId xmlns:a16="http://schemas.microsoft.com/office/drawing/2014/main" id="{5F3788C2-3FB3-4A49-B027-E91A73339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06" y="631596"/>
            <a:ext cx="2708944" cy="1424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FF9A01D6-1253-494D-BBA8-36B597126176}"/>
              </a:ext>
            </a:extLst>
          </p:cNvPr>
          <p:cNvSpPr txBox="1">
            <a:spLocks/>
          </p:cNvSpPr>
          <p:nvPr/>
        </p:nvSpPr>
        <p:spPr>
          <a:xfrm>
            <a:off x="2609340" y="1118950"/>
            <a:ext cx="11180064" cy="44967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l" defTabSz="12191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Azure Service Plan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9F13C7-EF5E-4D69-B077-A750924F6B10}"/>
              </a:ext>
            </a:extLst>
          </p:cNvPr>
          <p:cNvSpPr/>
          <p:nvPr/>
        </p:nvSpPr>
        <p:spPr>
          <a:xfrm>
            <a:off x="9308892" y="6310858"/>
            <a:ext cx="2743200" cy="442210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C9D9C2-6085-45F9-B7D6-F906F8347606}"/>
              </a:ext>
            </a:extLst>
          </p:cNvPr>
          <p:cNvSpPr txBox="1"/>
          <p:nvPr/>
        </p:nvSpPr>
        <p:spPr>
          <a:xfrm>
            <a:off x="2952750" y="1745655"/>
            <a:ext cx="8557378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b="1" dirty="0"/>
              <a:t>App Service Plan Represents the collection of physical resources for the App Service.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CBAF09-BE76-4FBE-B40B-656BFF3DFE58}"/>
              </a:ext>
            </a:extLst>
          </p:cNvPr>
          <p:cNvSpPr txBox="1"/>
          <p:nvPr/>
        </p:nvSpPr>
        <p:spPr>
          <a:xfrm>
            <a:off x="2952750" y="2789929"/>
            <a:ext cx="8557378" cy="249299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App Service Plan represents the collection of physical resources for the App Service.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An App Service Plan can have multiple web apps. In other words, we can have multiple web apps in an app service plan. 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We can consider an App Service Plan as a single compute resource, i.e., a Virtual Machine. Therefore, for the billing purposes, if we create more than one web apps in a single App Service Plan, we will be charged only once.</a:t>
            </a:r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195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549A0C3A-8E14-4F76-94F4-4298F5903818}"/>
              </a:ext>
            </a:extLst>
          </p:cNvPr>
          <p:cNvSpPr/>
          <p:nvPr/>
        </p:nvSpPr>
        <p:spPr>
          <a:xfrm>
            <a:off x="9440615" y="1941643"/>
            <a:ext cx="2574486" cy="420432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t"/>
          <a:lstStyle/>
          <a:p>
            <a:pPr defTabSz="1462894">
              <a:defRPr/>
            </a:pPr>
            <a:endParaRPr lang="en-US" sz="933" kern="0" dirty="0">
              <a:solidFill>
                <a:srgbClr val="44546A"/>
              </a:solidFill>
              <a:latin typeface="Calibri Light" panose="020F0302020204030204"/>
              <a:ea typeface="Tahoma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9CA4CD0-4C82-4DE1-BE6B-73CA5151870E}"/>
              </a:ext>
            </a:extLst>
          </p:cNvPr>
          <p:cNvSpPr/>
          <p:nvPr/>
        </p:nvSpPr>
        <p:spPr>
          <a:xfrm>
            <a:off x="6611013" y="1941644"/>
            <a:ext cx="2574486" cy="4204323"/>
          </a:xfrm>
          <a:prstGeom prst="rect">
            <a:avLst/>
          </a:prstGeom>
          <a:ln>
            <a:solidFill>
              <a:srgbClr val="0033B4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t"/>
          <a:lstStyle/>
          <a:p>
            <a:pPr defTabSz="1462894">
              <a:defRPr/>
            </a:pPr>
            <a:endParaRPr lang="en-US" sz="933" kern="0" dirty="0">
              <a:solidFill>
                <a:srgbClr val="44546A"/>
              </a:solidFill>
              <a:latin typeface="Calibri Light" panose="020F0302020204030204"/>
              <a:ea typeface="Tahoma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7DFAD70-40C1-4F50-A881-FCB0D904247B}"/>
              </a:ext>
            </a:extLst>
          </p:cNvPr>
          <p:cNvSpPr/>
          <p:nvPr/>
        </p:nvSpPr>
        <p:spPr>
          <a:xfrm>
            <a:off x="3583224" y="1975225"/>
            <a:ext cx="2574486" cy="4204323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t"/>
          <a:lstStyle/>
          <a:p>
            <a:pPr defTabSz="1462894">
              <a:defRPr/>
            </a:pPr>
            <a:endParaRPr lang="en-US" sz="933" kern="0" dirty="0">
              <a:solidFill>
                <a:srgbClr val="44546A"/>
              </a:solidFill>
              <a:latin typeface="Calibri Light" panose="020F0302020204030204"/>
              <a:ea typeface="Tahoma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E8BF8F9-84AF-4873-AF9A-B2B74F5D82F4}"/>
              </a:ext>
            </a:extLst>
          </p:cNvPr>
          <p:cNvSpPr/>
          <p:nvPr/>
        </p:nvSpPr>
        <p:spPr>
          <a:xfrm>
            <a:off x="466058" y="1885395"/>
            <a:ext cx="2329728" cy="41707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B0F0"/>
            </a:solidFill>
            <a:prstDash val="solid"/>
          </a:ln>
          <a:effectLst/>
        </p:spPr>
        <p:txBody>
          <a:bodyPr lIns="121912" tIns="60956" rIns="121912" bIns="60956" rtlCol="0" anchor="t"/>
          <a:lstStyle/>
          <a:p>
            <a:pPr defTabSz="1462894">
              <a:defRPr/>
            </a:pPr>
            <a:endParaRPr lang="en-US" sz="933" kern="0" dirty="0">
              <a:solidFill>
                <a:srgbClr val="002060"/>
              </a:solidFill>
              <a:latin typeface="Calibri Light" panose="020F0302020204030204"/>
              <a:ea typeface="Tahoma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8A7A966-D0E6-40E9-90DD-18BE76933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1"/>
            <a:ext cx="11222736" cy="82804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Key Tools Integrated</a:t>
            </a:r>
            <a:endParaRPr lang="en-US" sz="2400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977772F4-4982-476D-89C6-67AD4F70122F}"/>
              </a:ext>
            </a:extLst>
          </p:cNvPr>
          <p:cNvSpPr/>
          <p:nvPr/>
        </p:nvSpPr>
        <p:spPr>
          <a:xfrm>
            <a:off x="294053" y="6251318"/>
            <a:ext cx="2743200" cy="442210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E1A6776-907A-494F-9D7D-687B32352054}"/>
              </a:ext>
            </a:extLst>
          </p:cNvPr>
          <p:cNvSpPr txBox="1"/>
          <p:nvPr/>
        </p:nvSpPr>
        <p:spPr>
          <a:xfrm>
            <a:off x="389744" y="1085762"/>
            <a:ext cx="2448560" cy="716279"/>
          </a:xfrm>
          <a:prstGeom prst="roundRect">
            <a:avLst/>
          </a:prstGeom>
          <a:solidFill>
            <a:srgbClr val="0070C0"/>
          </a:solidFill>
          <a:ln w="9525" cap="flat" cmpd="sng" algn="ctr">
            <a:solidFill>
              <a:srgbClr val="A8CDD7">
                <a:shade val="95000"/>
                <a:satMod val="105000"/>
              </a:srgbClr>
            </a:solidFill>
            <a:prstDash val="solid"/>
          </a:ln>
          <a:effectLst/>
        </p:spPr>
        <p:txBody>
          <a:bodyPr wrap="square" lIns="0" tIns="105331" rIns="0" bIns="105331" rtlCol="0" anchor="ctr">
            <a:noAutofit/>
          </a:bodyPr>
          <a:lstStyle>
            <a:defPPr>
              <a:defRPr lang="en-US"/>
            </a:defPPr>
            <a:lvl1pPr marR="0" lvl="0" indent="0" algn="ctr" defTabSz="109728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defTabSz="1462894">
              <a:defRPr/>
            </a:pPr>
            <a:r>
              <a:rPr lang="en-US" sz="2000" dirty="0">
                <a:latin typeface="Calibri Light" panose="020F0302020204030204"/>
              </a:rPr>
              <a:t>Azure </a:t>
            </a:r>
          </a:p>
          <a:p>
            <a:pPr defTabSz="1462894">
              <a:defRPr/>
            </a:pPr>
            <a:r>
              <a:rPr lang="en-US" sz="2000" dirty="0">
                <a:latin typeface="Calibri Light" panose="020F0302020204030204"/>
              </a:rPr>
              <a:t>Core Features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83AAF78-5E94-421C-AC68-1EC717624AD8}"/>
              </a:ext>
            </a:extLst>
          </p:cNvPr>
          <p:cNvSpPr txBox="1"/>
          <p:nvPr/>
        </p:nvSpPr>
        <p:spPr>
          <a:xfrm>
            <a:off x="3542848" y="1033157"/>
            <a:ext cx="2580584" cy="716278"/>
          </a:xfrm>
          <a:prstGeom prst="roundRect">
            <a:avLst/>
          </a:prstGeom>
          <a:solidFill>
            <a:srgbClr val="7030A0"/>
          </a:solidFill>
          <a:ln w="9525" cap="flat" cmpd="sng" algn="ctr">
            <a:solidFill>
              <a:srgbClr val="A8CDD7">
                <a:shade val="95000"/>
                <a:satMod val="105000"/>
              </a:srgbClr>
            </a:solidFill>
            <a:prstDash val="solid"/>
          </a:ln>
          <a:effectLst/>
        </p:spPr>
        <p:txBody>
          <a:bodyPr wrap="square" lIns="0" tIns="105331" rIns="0" bIns="105331" rtlCol="0" anchor="ctr">
            <a:noAutofit/>
          </a:bodyPr>
          <a:lstStyle>
            <a:defPPr>
              <a:defRPr lang="en-US"/>
            </a:defPPr>
            <a:lvl1pPr marR="0" lvl="0" indent="0" algn="ctr" defTabSz="1462894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1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cs typeface="Arial" panose="020B0604020202020204" pitchFamily="34" charset="0"/>
              </a:defRPr>
            </a:lvl1pPr>
          </a:lstStyle>
          <a:p>
            <a:r>
              <a:rPr lang="en-US" dirty="0"/>
              <a:t>DevSecOps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B85786-53AD-4633-A347-14918D1F0C24}"/>
              </a:ext>
            </a:extLst>
          </p:cNvPr>
          <p:cNvSpPr txBox="1"/>
          <p:nvPr/>
        </p:nvSpPr>
        <p:spPr>
          <a:xfrm>
            <a:off x="443644" y="2811192"/>
            <a:ext cx="40527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           Azure App service Plan</a:t>
            </a:r>
          </a:p>
          <a:p>
            <a:r>
              <a:rPr lang="en-GB" sz="1100" dirty="0"/>
              <a:t>                   and web apps</a:t>
            </a:r>
          </a:p>
        </p:txBody>
      </p:sp>
      <p:pic>
        <p:nvPicPr>
          <p:cNvPr id="33" name="Picture 2" descr="Azure Virtual Network | Secure Your Applications using VPC | Edureka">
            <a:extLst>
              <a:ext uri="{FF2B5EF4-FFF2-40B4-BE49-F238E27FC236}">
                <a16:creationId xmlns:a16="http://schemas.microsoft.com/office/drawing/2014/main" id="{8768B910-5D3F-4B6F-8047-4C0C891F6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046" y="4787927"/>
            <a:ext cx="962882" cy="52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C9FD1083-9328-43B4-B8DB-4AE3C5E90EBE}"/>
              </a:ext>
            </a:extLst>
          </p:cNvPr>
          <p:cNvSpPr txBox="1"/>
          <p:nvPr/>
        </p:nvSpPr>
        <p:spPr>
          <a:xfrm>
            <a:off x="869938" y="5547451"/>
            <a:ext cx="40527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Azure Virtual Networks</a:t>
            </a:r>
          </a:p>
        </p:txBody>
      </p:sp>
      <p:pic>
        <p:nvPicPr>
          <p:cNvPr id="41" name="Picture 2" descr="GitHub Logos and Usage · GitHub">
            <a:extLst>
              <a:ext uri="{FF2B5EF4-FFF2-40B4-BE49-F238E27FC236}">
                <a16:creationId xmlns:a16="http://schemas.microsoft.com/office/drawing/2014/main" id="{8D4FB9FD-C8F6-4FB9-A90E-F8C2DCEFE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790" y="1984444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0FEEED7F-6786-434F-BA27-9CB79DA79D0A}"/>
              </a:ext>
            </a:extLst>
          </p:cNvPr>
          <p:cNvSpPr txBox="1"/>
          <p:nvPr/>
        </p:nvSpPr>
        <p:spPr>
          <a:xfrm>
            <a:off x="4694148" y="2084398"/>
            <a:ext cx="40527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GIT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BF42C7A-A70F-48D0-98F0-80998477226D}"/>
              </a:ext>
            </a:extLst>
          </p:cNvPr>
          <p:cNvSpPr txBox="1"/>
          <p:nvPr/>
        </p:nvSpPr>
        <p:spPr>
          <a:xfrm>
            <a:off x="4674101" y="2963972"/>
            <a:ext cx="40527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Teamcity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0F8ED09-2836-4483-978C-35ED1D38C7FB}"/>
              </a:ext>
            </a:extLst>
          </p:cNvPr>
          <p:cNvSpPr txBox="1"/>
          <p:nvPr/>
        </p:nvSpPr>
        <p:spPr>
          <a:xfrm>
            <a:off x="6607964" y="1028242"/>
            <a:ext cx="2580584" cy="716278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 w="9525" cap="flat" cmpd="sng" algn="ctr">
            <a:solidFill>
              <a:srgbClr val="A8CDD7">
                <a:shade val="95000"/>
                <a:satMod val="105000"/>
              </a:srgbClr>
            </a:solidFill>
            <a:prstDash val="solid"/>
          </a:ln>
          <a:effectLst/>
        </p:spPr>
        <p:txBody>
          <a:bodyPr wrap="square" lIns="0" tIns="105331" rIns="0" bIns="105331" rtlCol="0" anchor="ctr">
            <a:noAutofit/>
          </a:bodyPr>
          <a:lstStyle>
            <a:defPPr>
              <a:defRPr lang="en-US"/>
            </a:defPPr>
            <a:lvl1pPr marR="0" lvl="0" indent="0" algn="ctr" defTabSz="1462894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1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cs typeface="Arial" panose="020B0604020202020204" pitchFamily="34" charset="0"/>
              </a:defRPr>
            </a:lvl1pPr>
          </a:lstStyle>
          <a:p>
            <a:r>
              <a:rPr lang="en-GB" dirty="0"/>
              <a:t>Security Tools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C8D9B7B-985B-4B55-B60E-F0BEDF40E799}"/>
              </a:ext>
            </a:extLst>
          </p:cNvPr>
          <p:cNvSpPr txBox="1"/>
          <p:nvPr/>
        </p:nvSpPr>
        <p:spPr>
          <a:xfrm>
            <a:off x="9396482" y="1024128"/>
            <a:ext cx="2580584" cy="716278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rgbClr val="A8CDD7">
                <a:shade val="95000"/>
                <a:satMod val="105000"/>
              </a:srgbClr>
            </a:solidFill>
            <a:prstDash val="solid"/>
          </a:ln>
          <a:effectLst/>
        </p:spPr>
        <p:txBody>
          <a:bodyPr wrap="square" lIns="0" tIns="105331" rIns="0" bIns="105331" rtlCol="0" anchor="ctr">
            <a:noAutofit/>
          </a:bodyPr>
          <a:lstStyle>
            <a:defPPr>
              <a:defRPr lang="en-US"/>
            </a:defPPr>
            <a:lvl1pPr marR="0" lvl="0" indent="0" algn="ctr" defTabSz="1462894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1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cs typeface="Arial" panose="020B0604020202020204" pitchFamily="34" charset="0"/>
              </a:defRPr>
            </a:lvl1pPr>
          </a:lstStyle>
          <a:p>
            <a:r>
              <a:rPr lang="en-GB" dirty="0"/>
              <a:t>Alert and Monitoring</a:t>
            </a:r>
            <a:endParaRPr lang="en-US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A4B10E4E-9CEA-4DA7-9DBE-B3FCD646B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995" y="2462543"/>
            <a:ext cx="2180952" cy="580952"/>
          </a:xfrm>
          <a:prstGeom prst="rect">
            <a:avLst/>
          </a:prstGeom>
        </p:spPr>
      </p:pic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238076D6-C593-4E38-80FB-00D69ACE3766}"/>
              </a:ext>
            </a:extLst>
          </p:cNvPr>
          <p:cNvSpPr/>
          <p:nvPr/>
        </p:nvSpPr>
        <p:spPr>
          <a:xfrm>
            <a:off x="9154747" y="6251318"/>
            <a:ext cx="2743200" cy="442210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Palo Alto Networks Prisma - Satisnet">
            <a:extLst>
              <a:ext uri="{FF2B5EF4-FFF2-40B4-BE49-F238E27FC236}">
                <a16:creationId xmlns:a16="http://schemas.microsoft.com/office/drawing/2014/main" id="{56877E35-470C-490E-8106-C4892E6BE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748" y="4175535"/>
            <a:ext cx="1715730" cy="85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4" descr="Octopus Deploy - Reviews, Pros &amp; Cons | Companies using Octopus Deploy">
            <a:extLst>
              <a:ext uri="{FF2B5EF4-FFF2-40B4-BE49-F238E27FC236}">
                <a16:creationId xmlns:a16="http://schemas.microsoft.com/office/drawing/2014/main" id="{56E683A3-1235-466F-AFE9-A3BE9134C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790" y="3873506"/>
            <a:ext cx="393700" cy="37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238AEA1B-5E0C-4EFD-A92A-B8A729538122}"/>
              </a:ext>
            </a:extLst>
          </p:cNvPr>
          <p:cNvSpPr txBox="1"/>
          <p:nvPr/>
        </p:nvSpPr>
        <p:spPr>
          <a:xfrm>
            <a:off x="4485779" y="3914545"/>
            <a:ext cx="40527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Octopus Deploy</a:t>
            </a:r>
          </a:p>
        </p:txBody>
      </p:sp>
      <p:pic>
        <p:nvPicPr>
          <p:cNvPr id="60" name="Picture 18" descr="Application Gateway | Microsoft Azure Mono">
            <a:extLst>
              <a:ext uri="{FF2B5EF4-FFF2-40B4-BE49-F238E27FC236}">
                <a16:creationId xmlns:a16="http://schemas.microsoft.com/office/drawing/2014/main" id="{F8160952-2462-4F63-B146-297220C0B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96" y="3359439"/>
            <a:ext cx="522464" cy="52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C233D4ED-6F34-43C0-B34D-9B81A8D9662B}"/>
              </a:ext>
            </a:extLst>
          </p:cNvPr>
          <p:cNvSpPr txBox="1"/>
          <p:nvPr/>
        </p:nvSpPr>
        <p:spPr>
          <a:xfrm>
            <a:off x="1082198" y="4020134"/>
            <a:ext cx="9108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Application Gateway</a:t>
            </a:r>
          </a:p>
        </p:txBody>
      </p:sp>
      <p:pic>
        <p:nvPicPr>
          <p:cNvPr id="3074" name="Picture 2" descr="Jetbrains TeamCity Reflected XSS | September 2019">
            <a:extLst>
              <a:ext uri="{FF2B5EF4-FFF2-40B4-BE49-F238E27FC236}">
                <a16:creationId xmlns:a16="http://schemas.microsoft.com/office/drawing/2014/main" id="{449F325C-B2E0-46CE-BB73-A9494133F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083" y="2800700"/>
            <a:ext cx="641140" cy="641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heckmarx - Application Security Testing and Static Code Analysis">
            <a:extLst>
              <a:ext uri="{FF2B5EF4-FFF2-40B4-BE49-F238E27FC236}">
                <a16:creationId xmlns:a16="http://schemas.microsoft.com/office/drawing/2014/main" id="{7E7D54F2-C227-4E59-8BBA-F9BA0E267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478" y="4663051"/>
            <a:ext cx="1400031" cy="22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Up and Running : SonarQube – James' Desk">
            <a:extLst>
              <a:ext uri="{FF2B5EF4-FFF2-40B4-BE49-F238E27FC236}">
                <a16:creationId xmlns:a16="http://schemas.microsoft.com/office/drawing/2014/main" id="{C5F83B75-B285-4339-9E1D-2E7BA508A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298" y="5001438"/>
            <a:ext cx="1736272" cy="91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Checkmarx - Application Security Testing and Static Code Analysis">
            <a:extLst>
              <a:ext uri="{FF2B5EF4-FFF2-40B4-BE49-F238E27FC236}">
                <a16:creationId xmlns:a16="http://schemas.microsoft.com/office/drawing/2014/main" id="{520299BC-64CC-4A38-87B3-B57CBFF6D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147" y="3312804"/>
            <a:ext cx="1400031" cy="22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1EC92C-A2E0-4A89-9659-474EA21045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65653" y="2002760"/>
            <a:ext cx="787978" cy="6839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588CCE7-E250-4A8E-BC12-E5C9107243F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9713" y="1936696"/>
            <a:ext cx="647297" cy="68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849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DEEEA-502A-4F77-A14B-6D97BD678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App Service Topology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E89B62-71BD-4528-B75E-24B7F7692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9387" y="784224"/>
            <a:ext cx="1089508" cy="65087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C9CEDCA-4510-4B0B-8925-4F49AF55FE62}"/>
              </a:ext>
            </a:extLst>
          </p:cNvPr>
          <p:cNvSpPr txBox="1"/>
          <p:nvPr/>
        </p:nvSpPr>
        <p:spPr>
          <a:xfrm>
            <a:off x="6852766" y="1098507"/>
            <a:ext cx="1393330" cy="2565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defTabSz="609585">
              <a:defRPr/>
            </a:pPr>
            <a:r>
              <a:rPr lang="en-US" sz="1067" dirty="0">
                <a:solidFill>
                  <a:srgbClr val="0033A0"/>
                </a:solidFill>
                <a:latin typeface="Arial" panose="020B0604020202020204"/>
              </a:rPr>
              <a:t>Management Group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98E406E7-9E24-4A49-93B9-4A07C4776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981" y="2207577"/>
            <a:ext cx="447675" cy="39052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5336D64-894E-48DD-88A8-247461BF8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743" y="2180113"/>
            <a:ext cx="447675" cy="39052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4976E33-A79D-4695-B18F-D9444DD5111F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534141" y="1435099"/>
            <a:ext cx="0" cy="434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3F0FBD7-59AC-4D4D-BA9A-79995DED9183}"/>
              </a:ext>
            </a:extLst>
          </p:cNvPr>
          <p:cNvCxnSpPr>
            <a:cxnSpLocks/>
          </p:cNvCxnSpPr>
          <p:nvPr/>
        </p:nvCxnSpPr>
        <p:spPr>
          <a:xfrm>
            <a:off x="3571240" y="1953577"/>
            <a:ext cx="1854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EB7C1D5-449D-4FE5-B362-29C5AC96400C}"/>
              </a:ext>
            </a:extLst>
          </p:cNvPr>
          <p:cNvCxnSpPr>
            <a:cxnSpLocks/>
          </p:cNvCxnSpPr>
          <p:nvPr/>
        </p:nvCxnSpPr>
        <p:spPr>
          <a:xfrm>
            <a:off x="3607041" y="1953577"/>
            <a:ext cx="0" cy="25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6EEB6C0-911B-4F2F-8BEE-2BC0B5956E43}"/>
              </a:ext>
            </a:extLst>
          </p:cNvPr>
          <p:cNvCxnSpPr>
            <a:cxnSpLocks/>
          </p:cNvCxnSpPr>
          <p:nvPr/>
        </p:nvCxnSpPr>
        <p:spPr>
          <a:xfrm>
            <a:off x="5430761" y="1953577"/>
            <a:ext cx="0" cy="25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E5BF3BE-E083-4772-A64C-FA17D5513C4F}"/>
              </a:ext>
            </a:extLst>
          </p:cNvPr>
          <p:cNvSpPr txBox="1"/>
          <p:nvPr/>
        </p:nvSpPr>
        <p:spPr>
          <a:xfrm>
            <a:off x="7045329" y="2155617"/>
            <a:ext cx="1003801" cy="2565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defTabSz="609585">
              <a:defRPr/>
            </a:pPr>
            <a:r>
              <a:rPr lang="en-US" sz="1067" dirty="0">
                <a:solidFill>
                  <a:srgbClr val="0033A0"/>
                </a:solidFill>
                <a:latin typeface="Arial" panose="020B0604020202020204"/>
              </a:rPr>
              <a:t>Subscriptions</a:t>
            </a:r>
          </a:p>
        </p:txBody>
      </p:sp>
      <p:pic>
        <p:nvPicPr>
          <p:cNvPr id="5122" name="Picture 2" descr="Azure Patterns Collection">
            <a:extLst>
              <a:ext uri="{FF2B5EF4-FFF2-40B4-BE49-F238E27FC236}">
                <a16:creationId xmlns:a16="http://schemas.microsoft.com/office/drawing/2014/main" id="{27A5CE97-94A0-4D6C-9D99-BDC49EFD3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537" y="2936399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Azure Patterns Collection">
            <a:extLst>
              <a:ext uri="{FF2B5EF4-FFF2-40B4-BE49-F238E27FC236}">
                <a16:creationId xmlns:a16="http://schemas.microsoft.com/office/drawing/2014/main" id="{A8F1561F-9692-4F39-A5EB-027843CEC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058" y="2913856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C04C49D7-7C76-493F-AECD-A5F8C2A090DF}"/>
              </a:ext>
            </a:extLst>
          </p:cNvPr>
          <p:cNvSpPr txBox="1"/>
          <p:nvPr/>
        </p:nvSpPr>
        <p:spPr>
          <a:xfrm>
            <a:off x="6970793" y="2956182"/>
            <a:ext cx="1221809" cy="2565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defTabSz="609585">
              <a:defRPr/>
            </a:pPr>
            <a:r>
              <a:rPr lang="en-US" sz="1067" dirty="0">
                <a:solidFill>
                  <a:srgbClr val="0033A0"/>
                </a:solidFill>
                <a:latin typeface="Arial" panose="020B0604020202020204"/>
              </a:rPr>
              <a:t> Resource Group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CDE3B94-D089-4F1F-AAFC-FB369C6E13F5}"/>
              </a:ext>
            </a:extLst>
          </p:cNvPr>
          <p:cNvCxnSpPr>
            <a:cxnSpLocks/>
          </p:cNvCxnSpPr>
          <p:nvPr/>
        </p:nvCxnSpPr>
        <p:spPr>
          <a:xfrm>
            <a:off x="3632200" y="2625052"/>
            <a:ext cx="0" cy="25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9677988-D08C-47ED-A49D-CF47AD8CB5E1}"/>
              </a:ext>
            </a:extLst>
          </p:cNvPr>
          <p:cNvCxnSpPr>
            <a:cxnSpLocks/>
          </p:cNvCxnSpPr>
          <p:nvPr/>
        </p:nvCxnSpPr>
        <p:spPr>
          <a:xfrm>
            <a:off x="5433301" y="2578100"/>
            <a:ext cx="0" cy="25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24" name="Picture 4" descr="Azure Icon Resources - 2yamaha.com">
            <a:extLst>
              <a:ext uri="{FF2B5EF4-FFF2-40B4-BE49-F238E27FC236}">
                <a16:creationId xmlns:a16="http://schemas.microsoft.com/office/drawing/2014/main" id="{43AF368B-980E-42E5-8FB6-344DFC782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193" y="3878897"/>
            <a:ext cx="933450" cy="47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4" descr="Azure Icon Resources - 2yamaha.com">
            <a:extLst>
              <a:ext uri="{FF2B5EF4-FFF2-40B4-BE49-F238E27FC236}">
                <a16:creationId xmlns:a16="http://schemas.microsoft.com/office/drawing/2014/main" id="{73EE2E80-8936-4674-8AF6-B83ECD667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316" y="3792378"/>
            <a:ext cx="933450" cy="47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BB766DC5-7188-4971-BCEA-8ABECE04E8FB}"/>
              </a:ext>
            </a:extLst>
          </p:cNvPr>
          <p:cNvSpPr txBox="1"/>
          <p:nvPr/>
        </p:nvSpPr>
        <p:spPr>
          <a:xfrm>
            <a:off x="7045329" y="3878897"/>
            <a:ext cx="1180131" cy="2565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defTabSz="609585">
              <a:defRPr/>
            </a:pPr>
            <a:r>
              <a:rPr lang="en-US" sz="1067" dirty="0">
                <a:solidFill>
                  <a:srgbClr val="0033A0"/>
                </a:solidFill>
                <a:latin typeface="Arial" panose="020B0604020202020204"/>
              </a:rPr>
              <a:t>Virtual Networks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76B7569-E311-4E34-92CE-A4A4C88AA916}"/>
              </a:ext>
            </a:extLst>
          </p:cNvPr>
          <p:cNvCxnSpPr>
            <a:cxnSpLocks/>
          </p:cNvCxnSpPr>
          <p:nvPr/>
        </p:nvCxnSpPr>
        <p:spPr>
          <a:xfrm>
            <a:off x="5425439" y="3517900"/>
            <a:ext cx="0" cy="25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4432478-BFCB-43FB-AFDE-5B4740318B26}"/>
              </a:ext>
            </a:extLst>
          </p:cNvPr>
          <p:cNvCxnSpPr>
            <a:cxnSpLocks/>
          </p:cNvCxnSpPr>
          <p:nvPr/>
        </p:nvCxnSpPr>
        <p:spPr>
          <a:xfrm>
            <a:off x="3632200" y="3517900"/>
            <a:ext cx="0" cy="25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3BB9C15-D253-45D5-8840-2C199C48B24F}"/>
              </a:ext>
            </a:extLst>
          </p:cNvPr>
          <p:cNvCxnSpPr>
            <a:cxnSpLocks/>
          </p:cNvCxnSpPr>
          <p:nvPr/>
        </p:nvCxnSpPr>
        <p:spPr>
          <a:xfrm>
            <a:off x="3667918" y="4439879"/>
            <a:ext cx="0" cy="25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75411D9-D0AF-48F1-90FD-3F9753E93D5C}"/>
              </a:ext>
            </a:extLst>
          </p:cNvPr>
          <p:cNvCxnSpPr>
            <a:cxnSpLocks/>
          </p:cNvCxnSpPr>
          <p:nvPr/>
        </p:nvCxnSpPr>
        <p:spPr>
          <a:xfrm>
            <a:off x="5484342" y="4300179"/>
            <a:ext cx="0" cy="25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C144582-8F80-4BBF-A0E2-C4DFA4A92AD2}"/>
              </a:ext>
            </a:extLst>
          </p:cNvPr>
          <p:cNvCxnSpPr/>
          <p:nvPr/>
        </p:nvCxnSpPr>
        <p:spPr>
          <a:xfrm>
            <a:off x="3051968" y="4721819"/>
            <a:ext cx="119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1134CB7-1B48-4749-8E9A-5D6809D1A715}"/>
              </a:ext>
            </a:extLst>
          </p:cNvPr>
          <p:cNvCxnSpPr/>
          <p:nvPr/>
        </p:nvCxnSpPr>
        <p:spPr>
          <a:xfrm>
            <a:off x="5014812" y="4693879"/>
            <a:ext cx="119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FE8C6B6-5FEB-4F44-A4A6-4D0612597D35}"/>
              </a:ext>
            </a:extLst>
          </p:cNvPr>
          <p:cNvCxnSpPr>
            <a:cxnSpLocks/>
          </p:cNvCxnSpPr>
          <p:nvPr/>
        </p:nvCxnSpPr>
        <p:spPr>
          <a:xfrm>
            <a:off x="3052209" y="4721819"/>
            <a:ext cx="0" cy="25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D5F79C9-0B57-4F3B-BE2E-DBAD3964F6F1}"/>
              </a:ext>
            </a:extLst>
          </p:cNvPr>
          <p:cNvCxnSpPr>
            <a:cxnSpLocks/>
          </p:cNvCxnSpPr>
          <p:nvPr/>
        </p:nvCxnSpPr>
        <p:spPr>
          <a:xfrm>
            <a:off x="4265217" y="4784733"/>
            <a:ext cx="0" cy="25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DE986CC-1A5D-4D10-AA3C-D56BEF56A5D2}"/>
              </a:ext>
            </a:extLst>
          </p:cNvPr>
          <p:cNvCxnSpPr>
            <a:cxnSpLocks/>
          </p:cNvCxnSpPr>
          <p:nvPr/>
        </p:nvCxnSpPr>
        <p:spPr>
          <a:xfrm>
            <a:off x="5512041" y="4693879"/>
            <a:ext cx="0" cy="25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95DA896-9FDC-4318-A8D4-67F8BB9032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4718" y="5022598"/>
            <a:ext cx="576263" cy="341489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877C8A28-A92B-4934-BF7F-86C10BB194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7878" y="5069448"/>
            <a:ext cx="576263" cy="341489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D5EA91C8-E7A4-44FD-961E-6462EE853F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0151" y="5033964"/>
            <a:ext cx="576263" cy="341489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98A8CC55-63B5-460C-B6FF-6D1F244B63EA}"/>
              </a:ext>
            </a:extLst>
          </p:cNvPr>
          <p:cNvSpPr txBox="1"/>
          <p:nvPr/>
        </p:nvSpPr>
        <p:spPr>
          <a:xfrm>
            <a:off x="7421212" y="4873762"/>
            <a:ext cx="615874" cy="2565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defTabSz="609585">
              <a:defRPr/>
            </a:pPr>
            <a:r>
              <a:rPr lang="en-US" sz="1067" dirty="0">
                <a:solidFill>
                  <a:srgbClr val="0033A0"/>
                </a:solidFill>
                <a:latin typeface="Arial" panose="020B0604020202020204"/>
              </a:rPr>
              <a:t>Subnet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784B420-C0B3-4D93-BB5F-88C4C6685C9D}"/>
              </a:ext>
            </a:extLst>
          </p:cNvPr>
          <p:cNvSpPr txBox="1"/>
          <p:nvPr/>
        </p:nvSpPr>
        <p:spPr>
          <a:xfrm>
            <a:off x="7079451" y="5701749"/>
            <a:ext cx="2105063" cy="2565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defTabSz="609585">
              <a:defRPr/>
            </a:pPr>
            <a:r>
              <a:rPr lang="en-US" sz="1067" dirty="0">
                <a:solidFill>
                  <a:srgbClr val="0033A0"/>
                </a:solidFill>
                <a:latin typeface="Arial" panose="020B0604020202020204"/>
              </a:rPr>
              <a:t>Azure App Service Plan &amp; Apps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892302F-0C74-4070-8871-A69218C47B17}"/>
              </a:ext>
            </a:extLst>
          </p:cNvPr>
          <p:cNvSpPr/>
          <p:nvPr/>
        </p:nvSpPr>
        <p:spPr>
          <a:xfrm>
            <a:off x="389744" y="6145967"/>
            <a:ext cx="2743200" cy="442210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B6D56AD-F4E3-4B42-BCBE-539D1FAC9A75}"/>
              </a:ext>
            </a:extLst>
          </p:cNvPr>
          <p:cNvSpPr/>
          <p:nvPr/>
        </p:nvSpPr>
        <p:spPr>
          <a:xfrm>
            <a:off x="8951626" y="6298367"/>
            <a:ext cx="2743200" cy="442210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83DBCC7B-76D6-410B-8850-64EAB93679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2782" y="5587617"/>
            <a:ext cx="647297" cy="68376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14025FC-038F-4135-9E22-EA6BA0EF51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28656" y="5614462"/>
            <a:ext cx="787978" cy="68390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15B6DF5F-517F-4DCE-84A4-83ACBA779E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4345" y="5572401"/>
            <a:ext cx="647297" cy="68376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485FEAF6-3977-48FA-9AAD-BB8E53FEBE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00219" y="5599246"/>
            <a:ext cx="787978" cy="68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398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llout: Up Arrow 3">
            <a:extLst>
              <a:ext uri="{FF2B5EF4-FFF2-40B4-BE49-F238E27FC236}">
                <a16:creationId xmlns:a16="http://schemas.microsoft.com/office/drawing/2014/main" id="{4CB749EA-B6A7-4186-9BED-DBB7A51CC8D5}"/>
              </a:ext>
            </a:extLst>
          </p:cNvPr>
          <p:cNvSpPr/>
          <p:nvPr/>
        </p:nvSpPr>
        <p:spPr>
          <a:xfrm>
            <a:off x="2668251" y="5351487"/>
            <a:ext cx="3387775" cy="764499"/>
          </a:xfrm>
          <a:prstGeom prst="upArrowCallou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1DA0F9A-4533-4648-B1B8-9B74ACC3C177}"/>
              </a:ext>
            </a:extLst>
          </p:cNvPr>
          <p:cNvSpPr/>
          <p:nvPr/>
        </p:nvSpPr>
        <p:spPr>
          <a:xfrm>
            <a:off x="7587520" y="756212"/>
            <a:ext cx="3028014" cy="4387914"/>
          </a:xfrm>
          <a:prstGeom prst="rect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9023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2DF2F8-BFB8-4165-90C1-FDAB13014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266" y="139699"/>
            <a:ext cx="6017682" cy="447039"/>
          </a:xfrm>
        </p:spPr>
        <p:txBody>
          <a:bodyPr/>
          <a:lstStyle/>
          <a:p>
            <a:r>
              <a:rPr lang="en-GB" sz="2000" dirty="0"/>
              <a:t>AKS NSG –Production 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6414780-07E6-4ED0-91C0-EE6F86E5BBA3}"/>
              </a:ext>
            </a:extLst>
          </p:cNvPr>
          <p:cNvSpPr/>
          <p:nvPr/>
        </p:nvSpPr>
        <p:spPr>
          <a:xfrm>
            <a:off x="2803160" y="858644"/>
            <a:ext cx="3028014" cy="4387914"/>
          </a:xfrm>
          <a:prstGeom prst="rect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9023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AC6CF1C-E4D1-4FE1-B94D-6400D95AA963}"/>
              </a:ext>
            </a:extLst>
          </p:cNvPr>
          <p:cNvSpPr txBox="1"/>
          <p:nvPr/>
        </p:nvSpPr>
        <p:spPr>
          <a:xfrm>
            <a:off x="3701983" y="389260"/>
            <a:ext cx="4052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VN-AI-UKS-PROD-1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1FC940F9-01E7-4BB1-90B3-0012E6607A9A}"/>
              </a:ext>
            </a:extLst>
          </p:cNvPr>
          <p:cNvSpPr/>
          <p:nvPr/>
        </p:nvSpPr>
        <p:spPr>
          <a:xfrm>
            <a:off x="3308985" y="1484025"/>
            <a:ext cx="2192405" cy="3492709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7110C69-DC24-4221-B704-DD867F24E9DD}"/>
              </a:ext>
            </a:extLst>
          </p:cNvPr>
          <p:cNvSpPr txBox="1"/>
          <p:nvPr/>
        </p:nvSpPr>
        <p:spPr>
          <a:xfrm>
            <a:off x="-209861" y="3826187"/>
            <a:ext cx="2183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Azure LB</a:t>
            </a:r>
          </a:p>
        </p:txBody>
      </p:sp>
      <p:pic>
        <p:nvPicPr>
          <p:cNvPr id="1028" name="Picture 4" descr="Microsoft Azure Mono | Load Balancer (feature)">
            <a:extLst>
              <a:ext uri="{FF2B5EF4-FFF2-40B4-BE49-F238E27FC236}">
                <a16:creationId xmlns:a16="http://schemas.microsoft.com/office/drawing/2014/main" id="{961A62F5-4A98-4B41-A89A-E204CF40E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48" y="2552312"/>
            <a:ext cx="1045327" cy="1045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E3C71E17-A8CA-4783-AA89-05EBBE062A55}"/>
              </a:ext>
            </a:extLst>
          </p:cNvPr>
          <p:cNvSpPr/>
          <p:nvPr/>
        </p:nvSpPr>
        <p:spPr>
          <a:xfrm>
            <a:off x="8063365" y="1276661"/>
            <a:ext cx="2192405" cy="3492709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074" name="Picture 2" descr="Azure Virtual Network | Secure Your Applications using VPC | Edureka">
            <a:extLst>
              <a:ext uri="{FF2B5EF4-FFF2-40B4-BE49-F238E27FC236}">
                <a16:creationId xmlns:a16="http://schemas.microsoft.com/office/drawing/2014/main" id="{C1EEFB9F-D00D-4340-9495-8CD6C2E8C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660" y="574546"/>
            <a:ext cx="962882" cy="52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8D1A2F-FFF2-4554-881B-FFF33D068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5480" y="1238125"/>
            <a:ext cx="914286" cy="5142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A59460-2F98-4D20-A2C2-245C25235A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7382" y="1058243"/>
            <a:ext cx="914286" cy="514286"/>
          </a:xfrm>
          <a:prstGeom prst="rect">
            <a:avLst/>
          </a:prstGeom>
        </p:spPr>
      </p:pic>
      <p:sp>
        <p:nvSpPr>
          <p:cNvPr id="59" name="TextBox 23">
            <a:extLst>
              <a:ext uri="{FF2B5EF4-FFF2-40B4-BE49-F238E27FC236}">
                <a16:creationId xmlns:a16="http://schemas.microsoft.com/office/drawing/2014/main" id="{DC61DCCE-4C39-416F-B381-4E2A9CE98B0C}"/>
              </a:ext>
            </a:extLst>
          </p:cNvPr>
          <p:cNvSpPr txBox="1"/>
          <p:nvPr/>
        </p:nvSpPr>
        <p:spPr>
          <a:xfrm>
            <a:off x="4016871" y="1155281"/>
            <a:ext cx="17237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100" b="1" dirty="0"/>
              <a:t>SN-ASPNP-1 /(24)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1D9CFDF-B4FF-4D64-B746-C7856449FEF1}"/>
              </a:ext>
            </a:extLst>
          </p:cNvPr>
          <p:cNvSpPr/>
          <p:nvPr/>
        </p:nvSpPr>
        <p:spPr>
          <a:xfrm>
            <a:off x="3762531" y="1933731"/>
            <a:ext cx="1456544" cy="2640767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5B3055E-C9BE-4984-955A-042A841E5A76}"/>
              </a:ext>
            </a:extLst>
          </p:cNvPr>
          <p:cNvSpPr/>
          <p:nvPr/>
        </p:nvSpPr>
        <p:spPr>
          <a:xfrm>
            <a:off x="8501921" y="1831297"/>
            <a:ext cx="1456544" cy="2640767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Callout: Right Arrow 9">
            <a:extLst>
              <a:ext uri="{FF2B5EF4-FFF2-40B4-BE49-F238E27FC236}">
                <a16:creationId xmlns:a16="http://schemas.microsoft.com/office/drawing/2014/main" id="{F6F2758E-3844-4CDA-AD9D-65A4916F9289}"/>
              </a:ext>
            </a:extLst>
          </p:cNvPr>
          <p:cNvSpPr/>
          <p:nvPr/>
        </p:nvSpPr>
        <p:spPr>
          <a:xfrm>
            <a:off x="1678898" y="2263515"/>
            <a:ext cx="1004341" cy="1768839"/>
          </a:xfrm>
          <a:prstGeom prst="rightArrowCallou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1" name="Picture 8" descr="Microsoft Azure Color | NSG">
            <a:extLst>
              <a:ext uri="{FF2B5EF4-FFF2-40B4-BE49-F238E27FC236}">
                <a16:creationId xmlns:a16="http://schemas.microsoft.com/office/drawing/2014/main" id="{83AD3A53-21EB-4AC8-A587-44383C0EA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496" y="1693068"/>
            <a:ext cx="463345" cy="61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8" descr="Microsoft Azure Color | NSG">
            <a:extLst>
              <a:ext uri="{FF2B5EF4-FFF2-40B4-BE49-F238E27FC236}">
                <a16:creationId xmlns:a16="http://schemas.microsoft.com/office/drawing/2014/main" id="{656052C4-99FE-47CD-9D4B-87513F36B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004" y="1605625"/>
            <a:ext cx="463345" cy="61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03A664C8-BC4C-4B87-B2A0-885AB70ABCCB}"/>
              </a:ext>
            </a:extLst>
          </p:cNvPr>
          <p:cNvSpPr/>
          <p:nvPr/>
        </p:nvSpPr>
        <p:spPr>
          <a:xfrm>
            <a:off x="4122295" y="2443396"/>
            <a:ext cx="919396" cy="1878767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D73C3B2-4E3C-48CB-B580-47C909E9B6C0}"/>
              </a:ext>
            </a:extLst>
          </p:cNvPr>
          <p:cNvSpPr/>
          <p:nvPr/>
        </p:nvSpPr>
        <p:spPr>
          <a:xfrm>
            <a:off x="8786734" y="2340963"/>
            <a:ext cx="919396" cy="1878767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9" name="TextBox 23">
            <a:extLst>
              <a:ext uri="{FF2B5EF4-FFF2-40B4-BE49-F238E27FC236}">
                <a16:creationId xmlns:a16="http://schemas.microsoft.com/office/drawing/2014/main" id="{87EA4958-55AE-4339-8ADB-D707EAF6AB5D}"/>
              </a:ext>
            </a:extLst>
          </p:cNvPr>
          <p:cNvSpPr txBox="1"/>
          <p:nvPr/>
        </p:nvSpPr>
        <p:spPr>
          <a:xfrm>
            <a:off x="4184261" y="1622474"/>
            <a:ext cx="1723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NSG Ctrl</a:t>
            </a:r>
          </a:p>
        </p:txBody>
      </p:sp>
      <p:sp>
        <p:nvSpPr>
          <p:cNvPr id="93" name="TextBox 23">
            <a:extLst>
              <a:ext uri="{FF2B5EF4-FFF2-40B4-BE49-F238E27FC236}">
                <a16:creationId xmlns:a16="http://schemas.microsoft.com/office/drawing/2014/main" id="{56637E75-9F7B-4FAB-9009-8255B5BAA6F0}"/>
              </a:ext>
            </a:extLst>
          </p:cNvPr>
          <p:cNvSpPr txBox="1"/>
          <p:nvPr/>
        </p:nvSpPr>
        <p:spPr>
          <a:xfrm>
            <a:off x="8818720" y="1535031"/>
            <a:ext cx="1723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NSG Ctrl</a:t>
            </a:r>
          </a:p>
        </p:txBody>
      </p:sp>
      <p:pic>
        <p:nvPicPr>
          <p:cNvPr id="51" name="Picture 2" descr="Azure Virtual Network | Secure Your Applications using VPC | Edureka">
            <a:extLst>
              <a:ext uri="{FF2B5EF4-FFF2-40B4-BE49-F238E27FC236}">
                <a16:creationId xmlns:a16="http://schemas.microsoft.com/office/drawing/2014/main" id="{C5D40DF0-3F9C-4716-B2D4-25CB6D212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129" y="547064"/>
            <a:ext cx="962882" cy="52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71BC96F6-967B-4957-8345-47BA02769D63}"/>
              </a:ext>
            </a:extLst>
          </p:cNvPr>
          <p:cNvSpPr txBox="1"/>
          <p:nvPr/>
        </p:nvSpPr>
        <p:spPr>
          <a:xfrm>
            <a:off x="8274204" y="346788"/>
            <a:ext cx="4052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VN-AI-UKW-PROD-2</a:t>
            </a:r>
          </a:p>
        </p:txBody>
      </p:sp>
      <p:sp>
        <p:nvSpPr>
          <p:cNvPr id="55" name="TextBox 23">
            <a:extLst>
              <a:ext uri="{FF2B5EF4-FFF2-40B4-BE49-F238E27FC236}">
                <a16:creationId xmlns:a16="http://schemas.microsoft.com/office/drawing/2014/main" id="{71C561CD-9AF4-454E-90F0-345BA8BA1C36}"/>
              </a:ext>
            </a:extLst>
          </p:cNvPr>
          <p:cNvSpPr txBox="1"/>
          <p:nvPr/>
        </p:nvSpPr>
        <p:spPr>
          <a:xfrm>
            <a:off x="8621350" y="977897"/>
            <a:ext cx="17237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100" b="1"/>
              <a:t>SN-ASPNP-1 /(24)</a:t>
            </a:r>
            <a:endParaRPr lang="en-GB" sz="11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B7B603-57B0-4FE3-A7BA-48D5A5DDCA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595" y="2399675"/>
            <a:ext cx="1310547" cy="901882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C5845E52-9B3F-4FD6-AB42-B76E402EB71B}"/>
              </a:ext>
            </a:extLst>
          </p:cNvPr>
          <p:cNvSpPr txBox="1"/>
          <p:nvPr/>
        </p:nvSpPr>
        <p:spPr>
          <a:xfrm>
            <a:off x="3059904" y="5668294"/>
            <a:ext cx="4052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Primary Site (UK South)</a:t>
            </a:r>
          </a:p>
        </p:txBody>
      </p:sp>
      <p:sp>
        <p:nvSpPr>
          <p:cNvPr id="57" name="Callout: Up Arrow 56">
            <a:extLst>
              <a:ext uri="{FF2B5EF4-FFF2-40B4-BE49-F238E27FC236}">
                <a16:creationId xmlns:a16="http://schemas.microsoft.com/office/drawing/2014/main" id="{D3AB3D8E-5D33-4B4A-B618-85EF1A9E82F3}"/>
              </a:ext>
            </a:extLst>
          </p:cNvPr>
          <p:cNvSpPr/>
          <p:nvPr/>
        </p:nvSpPr>
        <p:spPr>
          <a:xfrm>
            <a:off x="7617503" y="5338997"/>
            <a:ext cx="3387775" cy="791980"/>
          </a:xfrm>
          <a:prstGeom prst="upArrowCallou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ABE255E-9726-4505-847B-78055E276BF1}"/>
              </a:ext>
            </a:extLst>
          </p:cNvPr>
          <p:cNvSpPr txBox="1"/>
          <p:nvPr/>
        </p:nvSpPr>
        <p:spPr>
          <a:xfrm>
            <a:off x="7844264" y="5700771"/>
            <a:ext cx="4052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Stand By Site (UK West)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5BF6E5BE-9604-40C8-A8D3-109DBC150AD7}"/>
              </a:ext>
            </a:extLst>
          </p:cNvPr>
          <p:cNvSpPr/>
          <p:nvPr/>
        </p:nvSpPr>
        <p:spPr>
          <a:xfrm>
            <a:off x="389744" y="6145967"/>
            <a:ext cx="2743200" cy="442210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DE207E4F-398B-4D80-8179-77AB58FF6450}"/>
              </a:ext>
            </a:extLst>
          </p:cNvPr>
          <p:cNvSpPr/>
          <p:nvPr/>
        </p:nvSpPr>
        <p:spPr>
          <a:xfrm>
            <a:off x="9448800" y="6238406"/>
            <a:ext cx="2743200" cy="442210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7A48F302-9A96-4896-A2F2-952306C90D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18922" y="2255422"/>
            <a:ext cx="365434" cy="386022"/>
          </a:xfrm>
          <a:prstGeom prst="rect">
            <a:avLst/>
          </a:prstGeom>
        </p:spPr>
      </p:pic>
      <p:sp>
        <p:nvSpPr>
          <p:cNvPr id="46" name="TextBox 23">
            <a:extLst>
              <a:ext uri="{FF2B5EF4-FFF2-40B4-BE49-F238E27FC236}">
                <a16:creationId xmlns:a16="http://schemas.microsoft.com/office/drawing/2014/main" id="{F6C20893-5E95-46DA-ACB0-B675CA1311E2}"/>
              </a:ext>
            </a:extLst>
          </p:cNvPr>
          <p:cNvSpPr txBox="1"/>
          <p:nvPr/>
        </p:nvSpPr>
        <p:spPr>
          <a:xfrm>
            <a:off x="4256089" y="2174742"/>
            <a:ext cx="17237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00" dirty="0"/>
              <a:t>App Service Plan</a:t>
            </a:r>
          </a:p>
        </p:txBody>
      </p:sp>
      <p:sp>
        <p:nvSpPr>
          <p:cNvPr id="47" name="TextBox 23">
            <a:extLst>
              <a:ext uri="{FF2B5EF4-FFF2-40B4-BE49-F238E27FC236}">
                <a16:creationId xmlns:a16="http://schemas.microsoft.com/office/drawing/2014/main" id="{F2687CC0-811A-426E-81FB-8D3D65105034}"/>
              </a:ext>
            </a:extLst>
          </p:cNvPr>
          <p:cNvSpPr txBox="1"/>
          <p:nvPr/>
        </p:nvSpPr>
        <p:spPr>
          <a:xfrm>
            <a:off x="4145590" y="3047547"/>
            <a:ext cx="1723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Web App A</a:t>
            </a:r>
          </a:p>
        </p:txBody>
      </p:sp>
      <p:sp>
        <p:nvSpPr>
          <p:cNvPr id="48" name="TextBox 23">
            <a:extLst>
              <a:ext uri="{FF2B5EF4-FFF2-40B4-BE49-F238E27FC236}">
                <a16:creationId xmlns:a16="http://schemas.microsoft.com/office/drawing/2014/main" id="{2CECE336-1B30-476B-9706-2E53C4134D95}"/>
              </a:ext>
            </a:extLst>
          </p:cNvPr>
          <p:cNvSpPr txBox="1"/>
          <p:nvPr/>
        </p:nvSpPr>
        <p:spPr>
          <a:xfrm>
            <a:off x="4118109" y="3919475"/>
            <a:ext cx="1723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Web App N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E5F93046-AA9F-4549-87E9-3F6B4A9B62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22151" y="3419253"/>
            <a:ext cx="434683" cy="377272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C70D13D1-5EC5-4CD9-97D5-9EAC88778E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99034" y="2593548"/>
            <a:ext cx="434683" cy="377272"/>
          </a:xfrm>
          <a:prstGeom prst="rect">
            <a:avLst/>
          </a:prstGeom>
        </p:spPr>
      </p:pic>
      <p:sp>
        <p:nvSpPr>
          <p:cNvPr id="60" name="TextBox 23">
            <a:extLst>
              <a:ext uri="{FF2B5EF4-FFF2-40B4-BE49-F238E27FC236}">
                <a16:creationId xmlns:a16="http://schemas.microsoft.com/office/drawing/2014/main" id="{ECB4EA78-F20C-40FF-8DD8-B3654339BF91}"/>
              </a:ext>
            </a:extLst>
          </p:cNvPr>
          <p:cNvSpPr txBox="1"/>
          <p:nvPr/>
        </p:nvSpPr>
        <p:spPr>
          <a:xfrm>
            <a:off x="8805231" y="2996072"/>
            <a:ext cx="1723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Web App A</a:t>
            </a:r>
          </a:p>
        </p:txBody>
      </p:sp>
      <p:sp>
        <p:nvSpPr>
          <p:cNvPr id="61" name="TextBox 23">
            <a:extLst>
              <a:ext uri="{FF2B5EF4-FFF2-40B4-BE49-F238E27FC236}">
                <a16:creationId xmlns:a16="http://schemas.microsoft.com/office/drawing/2014/main" id="{2686B5C0-B574-45A4-8D93-6742796EB86E}"/>
              </a:ext>
            </a:extLst>
          </p:cNvPr>
          <p:cNvSpPr txBox="1"/>
          <p:nvPr/>
        </p:nvSpPr>
        <p:spPr>
          <a:xfrm>
            <a:off x="8777750" y="3868000"/>
            <a:ext cx="1723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Web App N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2E6F38F-D6EA-4957-AEC8-A761DC54ED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81792" y="3367778"/>
            <a:ext cx="434683" cy="377272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FBA60B5F-2080-4D87-842A-717AC97FA5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58675" y="2542073"/>
            <a:ext cx="434683" cy="377272"/>
          </a:xfrm>
          <a:prstGeom prst="rect">
            <a:avLst/>
          </a:prstGeom>
        </p:spPr>
      </p:pic>
      <p:sp>
        <p:nvSpPr>
          <p:cNvPr id="70" name="TextBox 23">
            <a:extLst>
              <a:ext uri="{FF2B5EF4-FFF2-40B4-BE49-F238E27FC236}">
                <a16:creationId xmlns:a16="http://schemas.microsoft.com/office/drawing/2014/main" id="{0BAC52BD-4104-4A68-902E-8BF2D2D3AAD3}"/>
              </a:ext>
            </a:extLst>
          </p:cNvPr>
          <p:cNvSpPr txBox="1"/>
          <p:nvPr/>
        </p:nvSpPr>
        <p:spPr>
          <a:xfrm>
            <a:off x="8958106" y="2093302"/>
            <a:ext cx="17237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00" dirty="0"/>
              <a:t>App Service Plan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4D92F43D-004B-48B4-9FB3-B778711DF1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36003" y="2132983"/>
            <a:ext cx="365434" cy="38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167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DF2F8-BFB8-4165-90C1-FDAB13014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46" y="139700"/>
            <a:ext cx="6017682" cy="447039"/>
          </a:xfrm>
        </p:spPr>
        <p:txBody>
          <a:bodyPr/>
          <a:lstStyle/>
          <a:p>
            <a:r>
              <a:rPr lang="en-GB" dirty="0"/>
              <a:t>Web App - Private Link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6414780-07E6-4ED0-91C0-EE6F86E5BBA3}"/>
              </a:ext>
            </a:extLst>
          </p:cNvPr>
          <p:cNvSpPr/>
          <p:nvPr/>
        </p:nvSpPr>
        <p:spPr>
          <a:xfrm>
            <a:off x="4131493" y="1627575"/>
            <a:ext cx="7668263" cy="3516307"/>
          </a:xfrm>
          <a:prstGeom prst="rect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9023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AC6CF1C-E4D1-4FE1-B94D-6400D95AA963}"/>
              </a:ext>
            </a:extLst>
          </p:cNvPr>
          <p:cNvSpPr txBox="1"/>
          <p:nvPr/>
        </p:nvSpPr>
        <p:spPr>
          <a:xfrm>
            <a:off x="4782311" y="5112918"/>
            <a:ext cx="4052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Virtual Network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1FC940F9-01E7-4BB1-90B3-0012E6607A9A}"/>
              </a:ext>
            </a:extLst>
          </p:cNvPr>
          <p:cNvSpPr/>
          <p:nvPr/>
        </p:nvSpPr>
        <p:spPr>
          <a:xfrm>
            <a:off x="1102861" y="2042128"/>
            <a:ext cx="1420791" cy="2773743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074" name="Picture 2" descr="Azure Virtual Network | Secure Your Applications using VPC | Edureka">
            <a:extLst>
              <a:ext uri="{FF2B5EF4-FFF2-40B4-BE49-F238E27FC236}">
                <a16:creationId xmlns:a16="http://schemas.microsoft.com/office/drawing/2014/main" id="{C1EEFB9F-D00D-4340-9495-8CD6C2E8C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493" y="4976845"/>
            <a:ext cx="650818" cy="352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01D9CFDF-B4FF-4D64-B746-C7856449FEF1}"/>
              </a:ext>
            </a:extLst>
          </p:cNvPr>
          <p:cNvSpPr/>
          <p:nvPr/>
        </p:nvSpPr>
        <p:spPr>
          <a:xfrm>
            <a:off x="4589434" y="2067817"/>
            <a:ext cx="1456544" cy="2640767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4" name="TextBox 23">
            <a:extLst>
              <a:ext uri="{FF2B5EF4-FFF2-40B4-BE49-F238E27FC236}">
                <a16:creationId xmlns:a16="http://schemas.microsoft.com/office/drawing/2014/main" id="{922C166A-9FFE-4BD9-A5F4-D42556ADF62B}"/>
              </a:ext>
            </a:extLst>
          </p:cNvPr>
          <p:cNvSpPr txBox="1"/>
          <p:nvPr/>
        </p:nvSpPr>
        <p:spPr>
          <a:xfrm>
            <a:off x="1299928" y="3922342"/>
            <a:ext cx="1071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Web App</a:t>
            </a:r>
          </a:p>
        </p:txBody>
      </p:sp>
      <p:sp>
        <p:nvSpPr>
          <p:cNvPr id="94" name="TextBox 23">
            <a:extLst>
              <a:ext uri="{FF2B5EF4-FFF2-40B4-BE49-F238E27FC236}">
                <a16:creationId xmlns:a16="http://schemas.microsoft.com/office/drawing/2014/main" id="{809AB1B6-E580-4E3C-B13B-8073F3D250B5}"/>
              </a:ext>
            </a:extLst>
          </p:cNvPr>
          <p:cNvSpPr txBox="1"/>
          <p:nvPr/>
        </p:nvSpPr>
        <p:spPr>
          <a:xfrm>
            <a:off x="1238397" y="2809548"/>
            <a:ext cx="17237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00" dirty="0"/>
              <a:t>App Service Plan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BC13DC9A-E46E-4D09-8593-9540B18DB12F}"/>
              </a:ext>
            </a:extLst>
          </p:cNvPr>
          <p:cNvSpPr/>
          <p:nvPr/>
        </p:nvSpPr>
        <p:spPr>
          <a:xfrm>
            <a:off x="389744" y="6145967"/>
            <a:ext cx="2743200" cy="442210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A3F5B40D-893D-4589-80CC-CBD0DAE26A21}"/>
              </a:ext>
            </a:extLst>
          </p:cNvPr>
          <p:cNvSpPr/>
          <p:nvPr/>
        </p:nvSpPr>
        <p:spPr>
          <a:xfrm>
            <a:off x="9056557" y="6253396"/>
            <a:ext cx="2743200" cy="442210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1186706E-D541-4696-A944-646D7D612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3290" y="2210436"/>
            <a:ext cx="570170" cy="602293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DD256E67-F0E8-48D6-A922-965419D934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0425" y="3287228"/>
            <a:ext cx="594569" cy="516041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5FFBFCA-15D3-4900-8228-BE21B617E310}"/>
              </a:ext>
            </a:extLst>
          </p:cNvPr>
          <p:cNvSpPr/>
          <p:nvPr/>
        </p:nvSpPr>
        <p:spPr>
          <a:xfrm>
            <a:off x="6760832" y="2108614"/>
            <a:ext cx="1456544" cy="2640767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2DA16C-155D-4DF7-A479-4D92B7621EBC}"/>
              </a:ext>
            </a:extLst>
          </p:cNvPr>
          <p:cNvSpPr/>
          <p:nvPr/>
        </p:nvSpPr>
        <p:spPr>
          <a:xfrm>
            <a:off x="9249254" y="2108615"/>
            <a:ext cx="1456544" cy="2640767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6" name="Picture 6" descr="Official Azure Icon Set">
            <a:extLst>
              <a:ext uri="{FF2B5EF4-FFF2-40B4-BE49-F238E27FC236}">
                <a16:creationId xmlns:a16="http://schemas.microsoft.com/office/drawing/2014/main" id="{699B06D9-7AD1-468B-937C-F9B959781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1783" y="2506784"/>
            <a:ext cx="711485" cy="71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Official Azure Icon Set">
            <a:extLst>
              <a:ext uri="{FF2B5EF4-FFF2-40B4-BE49-F238E27FC236}">
                <a16:creationId xmlns:a16="http://schemas.microsoft.com/office/drawing/2014/main" id="{9CD81557-F1E1-4070-8025-F12A2DF28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1782" y="3520642"/>
            <a:ext cx="711485" cy="71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EF8119C-92FA-450D-84D9-7847B4412A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78632" y="4525579"/>
            <a:ext cx="562355" cy="31632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39CAD68-C3F3-4614-B52A-03EAC28C85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91659" y="4569129"/>
            <a:ext cx="562355" cy="31632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F3449D2-573B-400A-BC13-C1A4593FB6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8203" y="4611548"/>
            <a:ext cx="562355" cy="316325"/>
          </a:xfrm>
          <a:prstGeom prst="rect">
            <a:avLst/>
          </a:prstGeom>
        </p:spPr>
      </p:pic>
      <p:sp>
        <p:nvSpPr>
          <p:cNvPr id="32" name="TextBox 23">
            <a:extLst>
              <a:ext uri="{FF2B5EF4-FFF2-40B4-BE49-F238E27FC236}">
                <a16:creationId xmlns:a16="http://schemas.microsoft.com/office/drawing/2014/main" id="{043F008A-50E3-4EF4-AEAC-F612BB9C3A16}"/>
              </a:ext>
            </a:extLst>
          </p:cNvPr>
          <p:cNvSpPr txBox="1"/>
          <p:nvPr/>
        </p:nvSpPr>
        <p:spPr>
          <a:xfrm>
            <a:off x="9281744" y="4453713"/>
            <a:ext cx="17237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00" dirty="0"/>
              <a:t>DB Subnet</a:t>
            </a:r>
          </a:p>
        </p:txBody>
      </p:sp>
      <p:sp>
        <p:nvSpPr>
          <p:cNvPr id="33" name="TextBox 23">
            <a:extLst>
              <a:ext uri="{FF2B5EF4-FFF2-40B4-BE49-F238E27FC236}">
                <a16:creationId xmlns:a16="http://schemas.microsoft.com/office/drawing/2014/main" id="{841034E9-83E5-4AD4-B22F-B63C13872C95}"/>
              </a:ext>
            </a:extLst>
          </p:cNvPr>
          <p:cNvSpPr txBox="1"/>
          <p:nvPr/>
        </p:nvSpPr>
        <p:spPr>
          <a:xfrm>
            <a:off x="6817740" y="4410163"/>
            <a:ext cx="17237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00" dirty="0"/>
              <a:t>Private Link</a:t>
            </a:r>
          </a:p>
        </p:txBody>
      </p:sp>
      <p:sp>
        <p:nvSpPr>
          <p:cNvPr id="34" name="TextBox 23">
            <a:extLst>
              <a:ext uri="{FF2B5EF4-FFF2-40B4-BE49-F238E27FC236}">
                <a16:creationId xmlns:a16="http://schemas.microsoft.com/office/drawing/2014/main" id="{40821549-EBEE-47EE-AE44-AEAA177AF1AF}"/>
              </a:ext>
            </a:extLst>
          </p:cNvPr>
          <p:cNvSpPr txBox="1"/>
          <p:nvPr/>
        </p:nvSpPr>
        <p:spPr>
          <a:xfrm>
            <a:off x="4740114" y="4370871"/>
            <a:ext cx="17237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00" dirty="0"/>
              <a:t>App Service Subnet</a:t>
            </a:r>
          </a:p>
        </p:txBody>
      </p:sp>
      <p:sp>
        <p:nvSpPr>
          <p:cNvPr id="35" name="TextBox 23">
            <a:extLst>
              <a:ext uri="{FF2B5EF4-FFF2-40B4-BE49-F238E27FC236}">
                <a16:creationId xmlns:a16="http://schemas.microsoft.com/office/drawing/2014/main" id="{913D9E8A-E13B-48C7-8856-68359F4A7F2B}"/>
              </a:ext>
            </a:extLst>
          </p:cNvPr>
          <p:cNvSpPr txBox="1"/>
          <p:nvPr/>
        </p:nvSpPr>
        <p:spPr>
          <a:xfrm>
            <a:off x="4569976" y="2527876"/>
            <a:ext cx="151420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900" dirty="0"/>
              <a:t>App Service Service Regional vNet Integrations</a:t>
            </a:r>
          </a:p>
        </p:txBody>
      </p:sp>
      <p:pic>
        <p:nvPicPr>
          <p:cNvPr id="36" name="Picture 2" descr="Azure Virtual Network | Secure Your Applications using VPC | Edureka">
            <a:extLst>
              <a:ext uri="{FF2B5EF4-FFF2-40B4-BE49-F238E27FC236}">
                <a16:creationId xmlns:a16="http://schemas.microsoft.com/office/drawing/2014/main" id="{B9A63123-DF4B-4007-8862-7C9275A12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203" y="3397645"/>
            <a:ext cx="522932" cy="28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zure Private Link | StarWind Blog">
            <a:extLst>
              <a:ext uri="{FF2B5EF4-FFF2-40B4-BE49-F238E27FC236}">
                <a16:creationId xmlns:a16="http://schemas.microsoft.com/office/drawing/2014/main" id="{6454E2AF-4BA3-4EB2-8045-9102E24B1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208" y="3167019"/>
            <a:ext cx="573405" cy="57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23">
            <a:extLst>
              <a:ext uri="{FF2B5EF4-FFF2-40B4-BE49-F238E27FC236}">
                <a16:creationId xmlns:a16="http://schemas.microsoft.com/office/drawing/2014/main" id="{89B9C223-1E01-462F-909B-F261AE9E2595}"/>
              </a:ext>
            </a:extLst>
          </p:cNvPr>
          <p:cNvSpPr txBox="1"/>
          <p:nvPr/>
        </p:nvSpPr>
        <p:spPr>
          <a:xfrm>
            <a:off x="6748022" y="2620072"/>
            <a:ext cx="15142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900" dirty="0"/>
              <a:t>Private Endpoint</a:t>
            </a:r>
          </a:p>
        </p:txBody>
      </p:sp>
      <p:pic>
        <p:nvPicPr>
          <p:cNvPr id="1028" name="Picture 4" descr="Internet Cloud Icon of Colored Outline style - Available in SVG, PNG, EPS,  AI &amp; Icon fonts">
            <a:extLst>
              <a:ext uri="{FF2B5EF4-FFF2-40B4-BE49-F238E27FC236}">
                <a16:creationId xmlns:a16="http://schemas.microsoft.com/office/drawing/2014/main" id="{A624B787-8706-42AB-853C-94F3E4A63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3209" y="667927"/>
            <a:ext cx="629626" cy="62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23">
            <a:extLst>
              <a:ext uri="{FF2B5EF4-FFF2-40B4-BE49-F238E27FC236}">
                <a16:creationId xmlns:a16="http://schemas.microsoft.com/office/drawing/2014/main" id="{B3C29801-0829-4010-BB71-95EF41C9B905}"/>
              </a:ext>
            </a:extLst>
          </p:cNvPr>
          <p:cNvSpPr txBox="1"/>
          <p:nvPr/>
        </p:nvSpPr>
        <p:spPr>
          <a:xfrm>
            <a:off x="6096000" y="1318210"/>
            <a:ext cx="15142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900" dirty="0"/>
              <a:t>Intranet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9144295B-73F1-44D7-B9D9-EF66CA74D5C0}"/>
              </a:ext>
            </a:extLst>
          </p:cNvPr>
          <p:cNvCxnSpPr>
            <a:stCxn id="1028" idx="1"/>
            <a:endCxn id="58" idx="1"/>
          </p:cNvCxnSpPr>
          <p:nvPr/>
        </p:nvCxnSpPr>
        <p:spPr>
          <a:xfrm rot="10800000" flipV="1">
            <a:off x="1430425" y="982739"/>
            <a:ext cx="5002784" cy="2562509"/>
          </a:xfrm>
          <a:prstGeom prst="bentConnector3">
            <a:avLst>
              <a:gd name="adj1" fmla="val 119922"/>
            </a:avLst>
          </a:prstGeom>
          <a:ln w="22225">
            <a:solidFill>
              <a:srgbClr val="009023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66AD1B-6A1F-44A5-AC79-ECED3C1877D8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972056" y="3535035"/>
            <a:ext cx="3113147" cy="4059"/>
          </a:xfrm>
          <a:prstGeom prst="straightConnector1">
            <a:avLst/>
          </a:prstGeom>
          <a:ln w="22225">
            <a:solidFill>
              <a:srgbClr val="009023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F2C89D7-FDE9-4AE9-9C61-1A0F13B23909}"/>
              </a:ext>
            </a:extLst>
          </p:cNvPr>
          <p:cNvCxnSpPr>
            <a:cxnSpLocks/>
          </p:cNvCxnSpPr>
          <p:nvPr/>
        </p:nvCxnSpPr>
        <p:spPr>
          <a:xfrm>
            <a:off x="5668572" y="3535035"/>
            <a:ext cx="1524799" cy="10213"/>
          </a:xfrm>
          <a:prstGeom prst="straightConnector1">
            <a:avLst/>
          </a:prstGeom>
          <a:ln w="22225">
            <a:solidFill>
              <a:srgbClr val="009023"/>
            </a:solidFill>
            <a:headEnd type="oval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8F5670B-CA31-4566-B4F0-43D8A52A9A90}"/>
              </a:ext>
            </a:extLst>
          </p:cNvPr>
          <p:cNvCxnSpPr>
            <a:cxnSpLocks/>
          </p:cNvCxnSpPr>
          <p:nvPr/>
        </p:nvCxnSpPr>
        <p:spPr>
          <a:xfrm flipV="1">
            <a:off x="7834589" y="3543308"/>
            <a:ext cx="1414662" cy="10213"/>
          </a:xfrm>
          <a:prstGeom prst="straightConnector1">
            <a:avLst/>
          </a:prstGeom>
          <a:ln w="22225">
            <a:solidFill>
              <a:srgbClr val="009023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EF759FD-F49B-4520-9A59-23391AD4E36B}"/>
              </a:ext>
            </a:extLst>
          </p:cNvPr>
          <p:cNvCxnSpPr>
            <a:cxnSpLocks/>
            <a:stCxn id="1028" idx="3"/>
          </p:cNvCxnSpPr>
          <p:nvPr/>
        </p:nvCxnSpPr>
        <p:spPr>
          <a:xfrm>
            <a:off x="7062835" y="982740"/>
            <a:ext cx="2186416" cy="1999234"/>
          </a:xfrm>
          <a:prstGeom prst="bentConnector3">
            <a:avLst>
              <a:gd name="adj1" fmla="val 62965"/>
            </a:avLst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030" name="Picture 6" descr="Red cross not OK vector symbol | Free SVG">
            <a:extLst>
              <a:ext uri="{FF2B5EF4-FFF2-40B4-BE49-F238E27FC236}">
                <a16:creationId xmlns:a16="http://schemas.microsoft.com/office/drawing/2014/main" id="{C2D5071E-D01A-418F-9881-4068970C8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039" y="1260197"/>
            <a:ext cx="245837" cy="245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029F708-AB91-4154-AE74-3B801B540A51}"/>
              </a:ext>
            </a:extLst>
          </p:cNvPr>
          <p:cNvSpPr/>
          <p:nvPr/>
        </p:nvSpPr>
        <p:spPr>
          <a:xfrm>
            <a:off x="591974" y="5531715"/>
            <a:ext cx="2677772" cy="44197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WEBSITE_VNET_ROUTE_ALL=1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86C3ABB-5E48-4DFA-918D-62563FBD1DD4}"/>
              </a:ext>
            </a:extLst>
          </p:cNvPr>
          <p:cNvSpPr/>
          <p:nvPr/>
        </p:nvSpPr>
        <p:spPr>
          <a:xfrm>
            <a:off x="1633591" y="4284324"/>
            <a:ext cx="412422" cy="1109609"/>
          </a:xfrm>
          <a:custGeom>
            <a:avLst/>
            <a:gdLst>
              <a:gd name="connsiteX0" fmla="*/ 0 w 412422"/>
              <a:gd name="connsiteY0" fmla="*/ 0 h 1109609"/>
              <a:gd name="connsiteX1" fmla="*/ 61645 w 412422"/>
              <a:gd name="connsiteY1" fmla="*/ 10274 h 1109609"/>
              <a:gd name="connsiteX2" fmla="*/ 102742 w 412422"/>
              <a:gd name="connsiteY2" fmla="*/ 20548 h 1109609"/>
              <a:gd name="connsiteX3" fmla="*/ 174661 w 412422"/>
              <a:gd name="connsiteY3" fmla="*/ 30822 h 1109609"/>
              <a:gd name="connsiteX4" fmla="*/ 246580 w 412422"/>
              <a:gd name="connsiteY4" fmla="*/ 82193 h 1109609"/>
              <a:gd name="connsiteX5" fmla="*/ 277402 w 412422"/>
              <a:gd name="connsiteY5" fmla="*/ 102741 h 1109609"/>
              <a:gd name="connsiteX6" fmla="*/ 359596 w 412422"/>
              <a:gd name="connsiteY6" fmla="*/ 195209 h 1109609"/>
              <a:gd name="connsiteX7" fmla="*/ 380144 w 412422"/>
              <a:gd name="connsiteY7" fmla="*/ 236305 h 1109609"/>
              <a:gd name="connsiteX8" fmla="*/ 390418 w 412422"/>
              <a:gd name="connsiteY8" fmla="*/ 287676 h 1109609"/>
              <a:gd name="connsiteX9" fmla="*/ 410966 w 412422"/>
              <a:gd name="connsiteY9" fmla="*/ 318498 h 1109609"/>
              <a:gd name="connsiteX10" fmla="*/ 400692 w 412422"/>
              <a:gd name="connsiteY10" fmla="*/ 493159 h 1109609"/>
              <a:gd name="connsiteX11" fmla="*/ 369870 w 412422"/>
              <a:gd name="connsiteY11" fmla="*/ 503433 h 1109609"/>
              <a:gd name="connsiteX12" fmla="*/ 10274 w 412422"/>
              <a:gd name="connsiteY12" fmla="*/ 493159 h 1109609"/>
              <a:gd name="connsiteX13" fmla="*/ 51371 w 412422"/>
              <a:gd name="connsiteY13" fmla="*/ 534256 h 1109609"/>
              <a:gd name="connsiteX14" fmla="*/ 113016 w 412422"/>
              <a:gd name="connsiteY14" fmla="*/ 585627 h 1109609"/>
              <a:gd name="connsiteX15" fmla="*/ 174661 w 412422"/>
              <a:gd name="connsiteY15" fmla="*/ 657546 h 1109609"/>
              <a:gd name="connsiteX16" fmla="*/ 184935 w 412422"/>
              <a:gd name="connsiteY16" fmla="*/ 688368 h 1109609"/>
              <a:gd name="connsiteX17" fmla="*/ 195209 w 412422"/>
              <a:gd name="connsiteY17" fmla="*/ 791110 h 1109609"/>
              <a:gd name="connsiteX18" fmla="*/ 236306 w 412422"/>
              <a:gd name="connsiteY18" fmla="*/ 842480 h 1109609"/>
              <a:gd name="connsiteX19" fmla="*/ 246580 w 412422"/>
              <a:gd name="connsiteY19" fmla="*/ 873303 h 1109609"/>
              <a:gd name="connsiteX20" fmla="*/ 236306 w 412422"/>
              <a:gd name="connsiteY20" fmla="*/ 945222 h 1109609"/>
              <a:gd name="connsiteX21" fmla="*/ 215757 w 412422"/>
              <a:gd name="connsiteY21" fmla="*/ 965770 h 1109609"/>
              <a:gd name="connsiteX22" fmla="*/ 82193 w 412422"/>
              <a:gd name="connsiteY22" fmla="*/ 976045 h 1109609"/>
              <a:gd name="connsiteX23" fmla="*/ 71919 w 412422"/>
              <a:gd name="connsiteY23" fmla="*/ 1017141 h 1109609"/>
              <a:gd name="connsiteX24" fmla="*/ 164387 w 412422"/>
              <a:gd name="connsiteY24" fmla="*/ 1109609 h 1109609"/>
              <a:gd name="connsiteX25" fmla="*/ 174661 w 412422"/>
              <a:gd name="connsiteY25" fmla="*/ 1058238 h 1109609"/>
              <a:gd name="connsiteX26" fmla="*/ 184935 w 412422"/>
              <a:gd name="connsiteY26" fmla="*/ 1027415 h 1109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12422" h="1109609">
                <a:moveTo>
                  <a:pt x="0" y="0"/>
                </a:moveTo>
                <a:cubicBezTo>
                  <a:pt x="20548" y="3425"/>
                  <a:pt x="41218" y="6189"/>
                  <a:pt x="61645" y="10274"/>
                </a:cubicBezTo>
                <a:cubicBezTo>
                  <a:pt x="75491" y="13043"/>
                  <a:pt x="88849" y="18022"/>
                  <a:pt x="102742" y="20548"/>
                </a:cubicBezTo>
                <a:cubicBezTo>
                  <a:pt x="126568" y="24880"/>
                  <a:pt x="150688" y="27397"/>
                  <a:pt x="174661" y="30822"/>
                </a:cubicBezTo>
                <a:cubicBezTo>
                  <a:pt x="305810" y="109514"/>
                  <a:pt x="177240" y="26722"/>
                  <a:pt x="246580" y="82193"/>
                </a:cubicBezTo>
                <a:cubicBezTo>
                  <a:pt x="256222" y="89907"/>
                  <a:pt x="267916" y="94836"/>
                  <a:pt x="277402" y="102741"/>
                </a:cubicBezTo>
                <a:cubicBezTo>
                  <a:pt x="300556" y="122036"/>
                  <a:pt x="347858" y="178440"/>
                  <a:pt x="359596" y="195209"/>
                </a:cubicBezTo>
                <a:cubicBezTo>
                  <a:pt x="368379" y="207756"/>
                  <a:pt x="373295" y="222606"/>
                  <a:pt x="380144" y="236305"/>
                </a:cubicBezTo>
                <a:cubicBezTo>
                  <a:pt x="383569" y="253429"/>
                  <a:pt x="384286" y="271325"/>
                  <a:pt x="390418" y="287676"/>
                </a:cubicBezTo>
                <a:cubicBezTo>
                  <a:pt x="394754" y="299238"/>
                  <a:pt x="410349" y="306166"/>
                  <a:pt x="410966" y="318498"/>
                </a:cubicBezTo>
                <a:cubicBezTo>
                  <a:pt x="413878" y="376746"/>
                  <a:pt x="413343" y="436227"/>
                  <a:pt x="400692" y="493159"/>
                </a:cubicBezTo>
                <a:cubicBezTo>
                  <a:pt x="398343" y="503731"/>
                  <a:pt x="380144" y="500008"/>
                  <a:pt x="369870" y="503433"/>
                </a:cubicBezTo>
                <a:cubicBezTo>
                  <a:pt x="250005" y="500008"/>
                  <a:pt x="129631" y="481608"/>
                  <a:pt x="10274" y="493159"/>
                </a:cubicBezTo>
                <a:cubicBezTo>
                  <a:pt x="-9009" y="495025"/>
                  <a:pt x="38614" y="519676"/>
                  <a:pt x="51371" y="534256"/>
                </a:cubicBezTo>
                <a:cubicBezTo>
                  <a:pt x="97473" y="586944"/>
                  <a:pt x="60394" y="568085"/>
                  <a:pt x="113016" y="585627"/>
                </a:cubicBezTo>
                <a:cubicBezTo>
                  <a:pt x="138294" y="610905"/>
                  <a:pt x="159014" y="626252"/>
                  <a:pt x="174661" y="657546"/>
                </a:cubicBezTo>
                <a:cubicBezTo>
                  <a:pt x="179504" y="667232"/>
                  <a:pt x="181510" y="678094"/>
                  <a:pt x="184935" y="688368"/>
                </a:cubicBezTo>
                <a:cubicBezTo>
                  <a:pt x="188360" y="722615"/>
                  <a:pt x="184325" y="758458"/>
                  <a:pt x="195209" y="791110"/>
                </a:cubicBezTo>
                <a:cubicBezTo>
                  <a:pt x="202144" y="811913"/>
                  <a:pt x="224684" y="823884"/>
                  <a:pt x="236306" y="842480"/>
                </a:cubicBezTo>
                <a:cubicBezTo>
                  <a:pt x="242046" y="851664"/>
                  <a:pt x="243155" y="863029"/>
                  <a:pt x="246580" y="873303"/>
                </a:cubicBezTo>
                <a:cubicBezTo>
                  <a:pt x="243155" y="897276"/>
                  <a:pt x="243964" y="922248"/>
                  <a:pt x="236306" y="945222"/>
                </a:cubicBezTo>
                <a:cubicBezTo>
                  <a:pt x="233243" y="954412"/>
                  <a:pt x="225256" y="963870"/>
                  <a:pt x="215757" y="965770"/>
                </a:cubicBezTo>
                <a:cubicBezTo>
                  <a:pt x="171971" y="974527"/>
                  <a:pt x="126714" y="972620"/>
                  <a:pt x="82193" y="976045"/>
                </a:cubicBezTo>
                <a:cubicBezTo>
                  <a:pt x="78768" y="989744"/>
                  <a:pt x="64519" y="1005115"/>
                  <a:pt x="71919" y="1017141"/>
                </a:cubicBezTo>
                <a:cubicBezTo>
                  <a:pt x="94764" y="1054265"/>
                  <a:pt x="164387" y="1109609"/>
                  <a:pt x="164387" y="1109609"/>
                </a:cubicBezTo>
                <a:cubicBezTo>
                  <a:pt x="167812" y="1092485"/>
                  <a:pt x="170426" y="1075179"/>
                  <a:pt x="174661" y="1058238"/>
                </a:cubicBezTo>
                <a:cubicBezTo>
                  <a:pt x="177288" y="1047731"/>
                  <a:pt x="184935" y="1027415"/>
                  <a:pt x="184935" y="1027415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2881E322-0562-4AE2-87E5-DCDBED9ED5EB}"/>
              </a:ext>
            </a:extLst>
          </p:cNvPr>
          <p:cNvCxnSpPr/>
          <p:nvPr/>
        </p:nvCxnSpPr>
        <p:spPr>
          <a:xfrm rot="16200000" flipH="1">
            <a:off x="1332231" y="4545630"/>
            <a:ext cx="1221353" cy="61303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001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b App Private Endpoint global overview">
            <a:extLst>
              <a:ext uri="{FF2B5EF4-FFF2-40B4-BE49-F238E27FC236}">
                <a16:creationId xmlns:a16="http://schemas.microsoft.com/office/drawing/2014/main" id="{2899A89A-23C6-46DA-9151-ED5303540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037" y="233569"/>
            <a:ext cx="8115300" cy="639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27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72F469A-D95A-4D97-9D42-422B73E63FB3}"/>
              </a:ext>
            </a:extLst>
          </p:cNvPr>
          <p:cNvSpPr/>
          <p:nvPr/>
        </p:nvSpPr>
        <p:spPr>
          <a:xfrm>
            <a:off x="2974622" y="2108616"/>
            <a:ext cx="2296998" cy="2640767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21D865-6844-424C-8862-16820D50440A}"/>
              </a:ext>
            </a:extLst>
          </p:cNvPr>
          <p:cNvSpPr/>
          <p:nvPr/>
        </p:nvSpPr>
        <p:spPr>
          <a:xfrm>
            <a:off x="6333332" y="2098404"/>
            <a:ext cx="2659211" cy="2640767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E95D29-CDA2-4CDC-88B2-D93D69CB5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 Domain Integration</a:t>
            </a:r>
          </a:p>
        </p:txBody>
      </p:sp>
      <p:pic>
        <p:nvPicPr>
          <p:cNvPr id="3" name="Picture 4" descr="Internet Cloud Icon of Colored Outline style - Available in SVG, PNG, EPS,  AI &amp; Icon fonts">
            <a:extLst>
              <a:ext uri="{FF2B5EF4-FFF2-40B4-BE49-F238E27FC236}">
                <a16:creationId xmlns:a16="http://schemas.microsoft.com/office/drawing/2014/main" id="{C6C04A63-326C-47AB-8BAF-AACDDDC7E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435" y="992122"/>
            <a:ext cx="629626" cy="62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23">
            <a:extLst>
              <a:ext uri="{FF2B5EF4-FFF2-40B4-BE49-F238E27FC236}">
                <a16:creationId xmlns:a16="http://schemas.microsoft.com/office/drawing/2014/main" id="{3009BE0E-FF3C-445A-B150-5978A46EB7CF}"/>
              </a:ext>
            </a:extLst>
          </p:cNvPr>
          <p:cNvSpPr txBox="1"/>
          <p:nvPr/>
        </p:nvSpPr>
        <p:spPr>
          <a:xfrm>
            <a:off x="8235442" y="1050997"/>
            <a:ext cx="15142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900" dirty="0"/>
              <a:t>Internet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6B3C23-E06E-4FF3-A4BC-589AA3DA557E}"/>
              </a:ext>
            </a:extLst>
          </p:cNvPr>
          <p:cNvSpPr txBox="1"/>
          <p:nvPr/>
        </p:nvSpPr>
        <p:spPr>
          <a:xfrm>
            <a:off x="2758921" y="4995788"/>
            <a:ext cx="4052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Virtual Network</a:t>
            </a:r>
          </a:p>
        </p:txBody>
      </p:sp>
      <p:pic>
        <p:nvPicPr>
          <p:cNvPr id="7" name="Picture 2" descr="Azure Virtual Network | Secure Your Applications using VPC | Edureka">
            <a:extLst>
              <a:ext uri="{FF2B5EF4-FFF2-40B4-BE49-F238E27FC236}">
                <a16:creationId xmlns:a16="http://schemas.microsoft.com/office/drawing/2014/main" id="{9C3C4DEC-CE2E-4AFF-B9DE-45C9BDB5F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815" y="4573342"/>
            <a:ext cx="650818" cy="352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EA4E44-FA5A-481A-8AC9-90D4F17E1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9788" y="1987749"/>
            <a:ext cx="407856" cy="4308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F3F55B-76A2-4962-967A-7FD639C2A1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7847" y="2960351"/>
            <a:ext cx="701941" cy="609232"/>
          </a:xfrm>
          <a:prstGeom prst="rect">
            <a:avLst/>
          </a:prstGeom>
        </p:spPr>
      </p:pic>
      <p:pic>
        <p:nvPicPr>
          <p:cNvPr id="25" name="Picture 2" descr="Azure Private Link | StarWind Blog">
            <a:extLst>
              <a:ext uri="{FF2B5EF4-FFF2-40B4-BE49-F238E27FC236}">
                <a16:creationId xmlns:a16="http://schemas.microsoft.com/office/drawing/2014/main" id="{BE662D99-5803-4CDA-A532-D14CE5241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203" y="2924966"/>
            <a:ext cx="573405" cy="57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3">
            <a:extLst>
              <a:ext uri="{FF2B5EF4-FFF2-40B4-BE49-F238E27FC236}">
                <a16:creationId xmlns:a16="http://schemas.microsoft.com/office/drawing/2014/main" id="{9457C4E6-E9EC-4357-BFD9-9B9C22808677}"/>
              </a:ext>
            </a:extLst>
          </p:cNvPr>
          <p:cNvSpPr txBox="1"/>
          <p:nvPr/>
        </p:nvSpPr>
        <p:spPr>
          <a:xfrm>
            <a:off x="6333332" y="3595821"/>
            <a:ext cx="15142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900" dirty="0"/>
              <a:t>Private Endpoint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57D760B-B052-49C7-B4E1-4566973CA1D6}"/>
              </a:ext>
            </a:extLst>
          </p:cNvPr>
          <p:cNvCxnSpPr>
            <a:cxnSpLocks/>
          </p:cNvCxnSpPr>
          <p:nvPr/>
        </p:nvCxnSpPr>
        <p:spPr>
          <a:xfrm flipV="1">
            <a:off x="7281598" y="3264967"/>
            <a:ext cx="762677" cy="124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8F0FAAF-E081-428C-B762-EF4E19907585}"/>
              </a:ext>
            </a:extLst>
          </p:cNvPr>
          <p:cNvSpPr/>
          <p:nvPr/>
        </p:nvSpPr>
        <p:spPr>
          <a:xfrm>
            <a:off x="1633591" y="4284324"/>
            <a:ext cx="412422" cy="1109609"/>
          </a:xfrm>
          <a:custGeom>
            <a:avLst/>
            <a:gdLst>
              <a:gd name="connsiteX0" fmla="*/ 0 w 412422"/>
              <a:gd name="connsiteY0" fmla="*/ 0 h 1109609"/>
              <a:gd name="connsiteX1" fmla="*/ 61645 w 412422"/>
              <a:gd name="connsiteY1" fmla="*/ 10274 h 1109609"/>
              <a:gd name="connsiteX2" fmla="*/ 102742 w 412422"/>
              <a:gd name="connsiteY2" fmla="*/ 20548 h 1109609"/>
              <a:gd name="connsiteX3" fmla="*/ 174661 w 412422"/>
              <a:gd name="connsiteY3" fmla="*/ 30822 h 1109609"/>
              <a:gd name="connsiteX4" fmla="*/ 246580 w 412422"/>
              <a:gd name="connsiteY4" fmla="*/ 82193 h 1109609"/>
              <a:gd name="connsiteX5" fmla="*/ 277402 w 412422"/>
              <a:gd name="connsiteY5" fmla="*/ 102741 h 1109609"/>
              <a:gd name="connsiteX6" fmla="*/ 359596 w 412422"/>
              <a:gd name="connsiteY6" fmla="*/ 195209 h 1109609"/>
              <a:gd name="connsiteX7" fmla="*/ 380144 w 412422"/>
              <a:gd name="connsiteY7" fmla="*/ 236305 h 1109609"/>
              <a:gd name="connsiteX8" fmla="*/ 390418 w 412422"/>
              <a:gd name="connsiteY8" fmla="*/ 287676 h 1109609"/>
              <a:gd name="connsiteX9" fmla="*/ 410966 w 412422"/>
              <a:gd name="connsiteY9" fmla="*/ 318498 h 1109609"/>
              <a:gd name="connsiteX10" fmla="*/ 400692 w 412422"/>
              <a:gd name="connsiteY10" fmla="*/ 493159 h 1109609"/>
              <a:gd name="connsiteX11" fmla="*/ 369870 w 412422"/>
              <a:gd name="connsiteY11" fmla="*/ 503433 h 1109609"/>
              <a:gd name="connsiteX12" fmla="*/ 10274 w 412422"/>
              <a:gd name="connsiteY12" fmla="*/ 493159 h 1109609"/>
              <a:gd name="connsiteX13" fmla="*/ 51371 w 412422"/>
              <a:gd name="connsiteY13" fmla="*/ 534256 h 1109609"/>
              <a:gd name="connsiteX14" fmla="*/ 113016 w 412422"/>
              <a:gd name="connsiteY14" fmla="*/ 585627 h 1109609"/>
              <a:gd name="connsiteX15" fmla="*/ 174661 w 412422"/>
              <a:gd name="connsiteY15" fmla="*/ 657546 h 1109609"/>
              <a:gd name="connsiteX16" fmla="*/ 184935 w 412422"/>
              <a:gd name="connsiteY16" fmla="*/ 688368 h 1109609"/>
              <a:gd name="connsiteX17" fmla="*/ 195209 w 412422"/>
              <a:gd name="connsiteY17" fmla="*/ 791110 h 1109609"/>
              <a:gd name="connsiteX18" fmla="*/ 236306 w 412422"/>
              <a:gd name="connsiteY18" fmla="*/ 842480 h 1109609"/>
              <a:gd name="connsiteX19" fmla="*/ 246580 w 412422"/>
              <a:gd name="connsiteY19" fmla="*/ 873303 h 1109609"/>
              <a:gd name="connsiteX20" fmla="*/ 236306 w 412422"/>
              <a:gd name="connsiteY20" fmla="*/ 945222 h 1109609"/>
              <a:gd name="connsiteX21" fmla="*/ 215757 w 412422"/>
              <a:gd name="connsiteY21" fmla="*/ 965770 h 1109609"/>
              <a:gd name="connsiteX22" fmla="*/ 82193 w 412422"/>
              <a:gd name="connsiteY22" fmla="*/ 976045 h 1109609"/>
              <a:gd name="connsiteX23" fmla="*/ 71919 w 412422"/>
              <a:gd name="connsiteY23" fmla="*/ 1017141 h 1109609"/>
              <a:gd name="connsiteX24" fmla="*/ 164387 w 412422"/>
              <a:gd name="connsiteY24" fmla="*/ 1109609 h 1109609"/>
              <a:gd name="connsiteX25" fmla="*/ 174661 w 412422"/>
              <a:gd name="connsiteY25" fmla="*/ 1058238 h 1109609"/>
              <a:gd name="connsiteX26" fmla="*/ 184935 w 412422"/>
              <a:gd name="connsiteY26" fmla="*/ 1027415 h 1109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12422" h="1109609">
                <a:moveTo>
                  <a:pt x="0" y="0"/>
                </a:moveTo>
                <a:cubicBezTo>
                  <a:pt x="20548" y="3425"/>
                  <a:pt x="41218" y="6189"/>
                  <a:pt x="61645" y="10274"/>
                </a:cubicBezTo>
                <a:cubicBezTo>
                  <a:pt x="75491" y="13043"/>
                  <a:pt x="88849" y="18022"/>
                  <a:pt x="102742" y="20548"/>
                </a:cubicBezTo>
                <a:cubicBezTo>
                  <a:pt x="126568" y="24880"/>
                  <a:pt x="150688" y="27397"/>
                  <a:pt x="174661" y="30822"/>
                </a:cubicBezTo>
                <a:cubicBezTo>
                  <a:pt x="305810" y="109514"/>
                  <a:pt x="177240" y="26722"/>
                  <a:pt x="246580" y="82193"/>
                </a:cubicBezTo>
                <a:cubicBezTo>
                  <a:pt x="256222" y="89907"/>
                  <a:pt x="267916" y="94836"/>
                  <a:pt x="277402" y="102741"/>
                </a:cubicBezTo>
                <a:cubicBezTo>
                  <a:pt x="300556" y="122036"/>
                  <a:pt x="347858" y="178440"/>
                  <a:pt x="359596" y="195209"/>
                </a:cubicBezTo>
                <a:cubicBezTo>
                  <a:pt x="368379" y="207756"/>
                  <a:pt x="373295" y="222606"/>
                  <a:pt x="380144" y="236305"/>
                </a:cubicBezTo>
                <a:cubicBezTo>
                  <a:pt x="383569" y="253429"/>
                  <a:pt x="384286" y="271325"/>
                  <a:pt x="390418" y="287676"/>
                </a:cubicBezTo>
                <a:cubicBezTo>
                  <a:pt x="394754" y="299238"/>
                  <a:pt x="410349" y="306166"/>
                  <a:pt x="410966" y="318498"/>
                </a:cubicBezTo>
                <a:cubicBezTo>
                  <a:pt x="413878" y="376746"/>
                  <a:pt x="413343" y="436227"/>
                  <a:pt x="400692" y="493159"/>
                </a:cubicBezTo>
                <a:cubicBezTo>
                  <a:pt x="398343" y="503731"/>
                  <a:pt x="380144" y="500008"/>
                  <a:pt x="369870" y="503433"/>
                </a:cubicBezTo>
                <a:cubicBezTo>
                  <a:pt x="250005" y="500008"/>
                  <a:pt x="129631" y="481608"/>
                  <a:pt x="10274" y="493159"/>
                </a:cubicBezTo>
                <a:cubicBezTo>
                  <a:pt x="-9009" y="495025"/>
                  <a:pt x="38614" y="519676"/>
                  <a:pt x="51371" y="534256"/>
                </a:cubicBezTo>
                <a:cubicBezTo>
                  <a:pt x="97473" y="586944"/>
                  <a:pt x="60394" y="568085"/>
                  <a:pt x="113016" y="585627"/>
                </a:cubicBezTo>
                <a:cubicBezTo>
                  <a:pt x="138294" y="610905"/>
                  <a:pt x="159014" y="626252"/>
                  <a:pt x="174661" y="657546"/>
                </a:cubicBezTo>
                <a:cubicBezTo>
                  <a:pt x="179504" y="667232"/>
                  <a:pt x="181510" y="678094"/>
                  <a:pt x="184935" y="688368"/>
                </a:cubicBezTo>
                <a:cubicBezTo>
                  <a:pt x="188360" y="722615"/>
                  <a:pt x="184325" y="758458"/>
                  <a:pt x="195209" y="791110"/>
                </a:cubicBezTo>
                <a:cubicBezTo>
                  <a:pt x="202144" y="811913"/>
                  <a:pt x="224684" y="823884"/>
                  <a:pt x="236306" y="842480"/>
                </a:cubicBezTo>
                <a:cubicBezTo>
                  <a:pt x="242046" y="851664"/>
                  <a:pt x="243155" y="863029"/>
                  <a:pt x="246580" y="873303"/>
                </a:cubicBezTo>
                <a:cubicBezTo>
                  <a:pt x="243155" y="897276"/>
                  <a:pt x="243964" y="922248"/>
                  <a:pt x="236306" y="945222"/>
                </a:cubicBezTo>
                <a:cubicBezTo>
                  <a:pt x="233243" y="954412"/>
                  <a:pt x="225256" y="963870"/>
                  <a:pt x="215757" y="965770"/>
                </a:cubicBezTo>
                <a:cubicBezTo>
                  <a:pt x="171971" y="974527"/>
                  <a:pt x="126714" y="972620"/>
                  <a:pt x="82193" y="976045"/>
                </a:cubicBezTo>
                <a:cubicBezTo>
                  <a:pt x="78768" y="989744"/>
                  <a:pt x="64519" y="1005115"/>
                  <a:pt x="71919" y="1017141"/>
                </a:cubicBezTo>
                <a:cubicBezTo>
                  <a:pt x="94764" y="1054265"/>
                  <a:pt x="164387" y="1109609"/>
                  <a:pt x="164387" y="1109609"/>
                </a:cubicBezTo>
                <a:cubicBezTo>
                  <a:pt x="167812" y="1092485"/>
                  <a:pt x="170426" y="1075179"/>
                  <a:pt x="174661" y="1058238"/>
                </a:cubicBezTo>
                <a:cubicBezTo>
                  <a:pt x="177288" y="1047731"/>
                  <a:pt x="184935" y="1027415"/>
                  <a:pt x="184935" y="1027415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23">
            <a:extLst>
              <a:ext uri="{FF2B5EF4-FFF2-40B4-BE49-F238E27FC236}">
                <a16:creationId xmlns:a16="http://schemas.microsoft.com/office/drawing/2014/main" id="{0E751085-6DCF-4B8C-A2FB-E3E5BEA5EFDC}"/>
              </a:ext>
            </a:extLst>
          </p:cNvPr>
          <p:cNvSpPr txBox="1"/>
          <p:nvPr/>
        </p:nvSpPr>
        <p:spPr>
          <a:xfrm>
            <a:off x="7662936" y="3665962"/>
            <a:ext cx="15142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900" dirty="0"/>
              <a:t>Web App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E4F9C80-3F17-4244-96FC-29F8B8370F02}"/>
              </a:ext>
            </a:extLst>
          </p:cNvPr>
          <p:cNvSpPr/>
          <p:nvPr/>
        </p:nvSpPr>
        <p:spPr>
          <a:xfrm>
            <a:off x="3313513" y="2231696"/>
            <a:ext cx="1673314" cy="1039502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35E6CCB-3185-4E68-A421-15541AD28FBC}"/>
              </a:ext>
            </a:extLst>
          </p:cNvPr>
          <p:cNvSpPr/>
          <p:nvPr/>
        </p:nvSpPr>
        <p:spPr>
          <a:xfrm>
            <a:off x="3334154" y="3506778"/>
            <a:ext cx="1673314" cy="1039502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5EF80CB-6E8D-41D2-8A0B-9C0F452361C5}"/>
              </a:ext>
            </a:extLst>
          </p:cNvPr>
          <p:cNvCxnSpPr/>
          <p:nvPr/>
        </p:nvCxnSpPr>
        <p:spPr>
          <a:xfrm rot="10800000">
            <a:off x="5014927" y="2772438"/>
            <a:ext cx="1677735" cy="52598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8" name="TextBox 23">
            <a:extLst>
              <a:ext uri="{FF2B5EF4-FFF2-40B4-BE49-F238E27FC236}">
                <a16:creationId xmlns:a16="http://schemas.microsoft.com/office/drawing/2014/main" id="{DE203B3C-DB51-4DA3-BA6D-D273A6405405}"/>
              </a:ext>
            </a:extLst>
          </p:cNvPr>
          <p:cNvSpPr txBox="1"/>
          <p:nvPr/>
        </p:nvSpPr>
        <p:spPr>
          <a:xfrm>
            <a:off x="3393069" y="2623646"/>
            <a:ext cx="151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900" dirty="0"/>
              <a:t>App Service vNet Regions Peering</a:t>
            </a:r>
          </a:p>
        </p:txBody>
      </p:sp>
      <p:pic>
        <p:nvPicPr>
          <p:cNvPr id="39" name="Picture 2" descr="Azure Private Link | StarWind Blog">
            <a:extLst>
              <a:ext uri="{FF2B5EF4-FFF2-40B4-BE49-F238E27FC236}">
                <a16:creationId xmlns:a16="http://schemas.microsoft.com/office/drawing/2014/main" id="{C067C1A1-B7D9-493A-9D8E-502282A0D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467" y="3641303"/>
            <a:ext cx="573405" cy="57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007CDA8-68A9-447D-8E83-4788B1A4CA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38555" y="3381978"/>
            <a:ext cx="562355" cy="316325"/>
          </a:xfrm>
          <a:prstGeom prst="rect">
            <a:avLst/>
          </a:prstGeom>
        </p:spPr>
      </p:pic>
      <p:sp>
        <p:nvSpPr>
          <p:cNvPr id="41" name="TextBox 23">
            <a:extLst>
              <a:ext uri="{FF2B5EF4-FFF2-40B4-BE49-F238E27FC236}">
                <a16:creationId xmlns:a16="http://schemas.microsoft.com/office/drawing/2014/main" id="{9F118120-A8F4-42C1-8D01-F34488218E5E}"/>
              </a:ext>
            </a:extLst>
          </p:cNvPr>
          <p:cNvSpPr txBox="1"/>
          <p:nvPr/>
        </p:nvSpPr>
        <p:spPr>
          <a:xfrm>
            <a:off x="3413710" y="4265078"/>
            <a:ext cx="15142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900" dirty="0"/>
              <a:t>Private Endpoint Subnet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8E1ADC36-7465-47D5-B262-96EDA7A43F75}"/>
              </a:ext>
            </a:extLst>
          </p:cNvPr>
          <p:cNvCxnSpPr>
            <a:cxnSpLocks/>
          </p:cNvCxnSpPr>
          <p:nvPr/>
        </p:nvCxnSpPr>
        <p:spPr>
          <a:xfrm flipV="1">
            <a:off x="5014927" y="3795753"/>
            <a:ext cx="1988491" cy="379206"/>
          </a:xfrm>
          <a:prstGeom prst="bentConnector3">
            <a:avLst>
              <a:gd name="adj1" fmla="val 99728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026" name="Picture 2" descr="DNS | Microsoft Azure Mono">
            <a:extLst>
              <a:ext uri="{FF2B5EF4-FFF2-40B4-BE49-F238E27FC236}">
                <a16:creationId xmlns:a16="http://schemas.microsoft.com/office/drawing/2014/main" id="{2EC6119F-CEFD-4525-92B1-F76CD3772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796" y="5491002"/>
            <a:ext cx="899116" cy="887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97999301-F80A-4C99-98C4-6C8F4A3D3634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H="1">
            <a:off x="7619713" y="2221245"/>
            <a:ext cx="1354835" cy="12337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52" name="Picture 6" descr="Red cross not OK vector symbol | Free SVG">
            <a:extLst>
              <a:ext uri="{FF2B5EF4-FFF2-40B4-BE49-F238E27FC236}">
                <a16:creationId xmlns:a16="http://schemas.microsoft.com/office/drawing/2014/main" id="{1CE8046A-8AD6-47F4-AB28-D36F5B145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453" y="1737282"/>
            <a:ext cx="245837" cy="245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B92C6DE1-3A83-4234-9F2B-A86471BC45ED}"/>
              </a:ext>
            </a:extLst>
          </p:cNvPr>
          <p:cNvSpPr/>
          <p:nvPr/>
        </p:nvSpPr>
        <p:spPr>
          <a:xfrm>
            <a:off x="10269991" y="6241937"/>
            <a:ext cx="1436558" cy="442210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1C800E1-7B82-4CF4-B0E4-F30D2FCDD1A5}"/>
              </a:ext>
            </a:extLst>
          </p:cNvPr>
          <p:cNvCxnSpPr>
            <a:cxnSpLocks/>
          </p:cNvCxnSpPr>
          <p:nvPr/>
        </p:nvCxnSpPr>
        <p:spPr>
          <a:xfrm>
            <a:off x="4445822" y="4839128"/>
            <a:ext cx="0" cy="5495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6" name="TextBox 23">
            <a:extLst>
              <a:ext uri="{FF2B5EF4-FFF2-40B4-BE49-F238E27FC236}">
                <a16:creationId xmlns:a16="http://schemas.microsoft.com/office/drawing/2014/main" id="{2639617E-BFB7-4726-9992-29EC5A3BE95E}"/>
              </a:ext>
            </a:extLst>
          </p:cNvPr>
          <p:cNvSpPr txBox="1"/>
          <p:nvPr/>
        </p:nvSpPr>
        <p:spPr>
          <a:xfrm>
            <a:off x="4819732" y="5874033"/>
            <a:ext cx="1514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dirty="0"/>
              <a:t>Custom DNS</a:t>
            </a:r>
          </a:p>
        </p:txBody>
      </p:sp>
    </p:spTree>
    <p:extLst>
      <p:ext uri="{BB962C8B-B14F-4D97-AF65-F5344CB8AC3E}">
        <p14:creationId xmlns:p14="http://schemas.microsoft.com/office/powerpoint/2010/main" val="128567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DF2F8-BFB8-4165-90C1-FDAB13014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46" y="139700"/>
            <a:ext cx="6017682" cy="447039"/>
          </a:xfrm>
        </p:spPr>
        <p:txBody>
          <a:bodyPr/>
          <a:lstStyle/>
          <a:p>
            <a:r>
              <a:rPr lang="en-GB" dirty="0"/>
              <a:t>Azure DR Structure (Not Implemented)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689A0AEB-541F-4778-9F13-556C97331173}"/>
              </a:ext>
            </a:extLst>
          </p:cNvPr>
          <p:cNvSpPr/>
          <p:nvPr/>
        </p:nvSpPr>
        <p:spPr>
          <a:xfrm>
            <a:off x="0" y="5279245"/>
            <a:ext cx="2743200" cy="1439055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63660470-0D48-403E-919C-C259C9BE137B}"/>
              </a:ext>
            </a:extLst>
          </p:cNvPr>
          <p:cNvSpPr/>
          <p:nvPr/>
        </p:nvSpPr>
        <p:spPr>
          <a:xfrm>
            <a:off x="9253220" y="6161040"/>
            <a:ext cx="2743200" cy="442210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55ECF4-E467-47FB-81E9-9C016F139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533" y="3045631"/>
            <a:ext cx="971550" cy="9144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35F30BA-0937-4433-90DA-2B1BA5609339}"/>
              </a:ext>
            </a:extLst>
          </p:cNvPr>
          <p:cNvSpPr txBox="1"/>
          <p:nvPr/>
        </p:nvSpPr>
        <p:spPr>
          <a:xfrm>
            <a:off x="2036533" y="3994046"/>
            <a:ext cx="1466762" cy="1692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100" dirty="0">
                <a:solidFill>
                  <a:schemeClr val="accent1"/>
                </a:solidFill>
              </a:rPr>
              <a:t>Azure Traffic Manager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AD4C1C-29EE-4840-8377-5CE9FC696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21" y="3262395"/>
            <a:ext cx="586178" cy="69169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81D7F29-6BFC-4077-AC11-548C896305A6}"/>
              </a:ext>
            </a:extLst>
          </p:cNvPr>
          <p:cNvSpPr txBox="1"/>
          <p:nvPr/>
        </p:nvSpPr>
        <p:spPr>
          <a:xfrm>
            <a:off x="-165012" y="4107237"/>
            <a:ext cx="1466762" cy="1692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100" dirty="0">
                <a:solidFill>
                  <a:schemeClr val="accent1"/>
                </a:solidFill>
              </a:rPr>
              <a:t>User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06156A7-FBC2-4A46-8BAE-4A587D521541}"/>
              </a:ext>
            </a:extLst>
          </p:cNvPr>
          <p:cNvCxnSpPr>
            <a:cxnSpLocks/>
            <a:endCxn id="63" idx="1"/>
          </p:cNvCxnSpPr>
          <p:nvPr/>
        </p:nvCxnSpPr>
        <p:spPr>
          <a:xfrm rot="5400000" flipH="1" flipV="1">
            <a:off x="2444103" y="1393468"/>
            <a:ext cx="1713545" cy="14698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D950CA2-CB6A-4065-981A-ADBFB7554187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83579" y="4668038"/>
            <a:ext cx="2031736" cy="954272"/>
          </a:xfrm>
          <a:prstGeom prst="bentConnector3">
            <a:avLst>
              <a:gd name="adj1" fmla="val 1000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2C95BE1-A744-40FE-9F36-DF9ED79280CB}"/>
              </a:ext>
            </a:extLst>
          </p:cNvPr>
          <p:cNvSpPr txBox="1"/>
          <p:nvPr/>
        </p:nvSpPr>
        <p:spPr>
          <a:xfrm>
            <a:off x="2036533" y="2177932"/>
            <a:ext cx="40527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Primary Region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C435759-67F7-48B6-B02F-5B8BAB11E377}"/>
              </a:ext>
            </a:extLst>
          </p:cNvPr>
          <p:cNvSpPr txBox="1"/>
          <p:nvPr/>
        </p:nvSpPr>
        <p:spPr>
          <a:xfrm>
            <a:off x="1945502" y="5126093"/>
            <a:ext cx="40527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Secondary Region</a:t>
            </a:r>
          </a:p>
        </p:txBody>
      </p:sp>
      <p:cxnSp>
        <p:nvCxnSpPr>
          <p:cNvPr id="7171" name="Straight Arrow Connector 7170">
            <a:extLst>
              <a:ext uri="{FF2B5EF4-FFF2-40B4-BE49-F238E27FC236}">
                <a16:creationId xmlns:a16="http://schemas.microsoft.com/office/drawing/2014/main" id="{A93B715E-8609-4D7E-BE11-F3BFDC3ACFDC}"/>
              </a:ext>
            </a:extLst>
          </p:cNvPr>
          <p:cNvCxnSpPr>
            <a:stCxn id="11" idx="3"/>
          </p:cNvCxnSpPr>
          <p:nvPr/>
        </p:nvCxnSpPr>
        <p:spPr>
          <a:xfrm>
            <a:off x="842999" y="3608240"/>
            <a:ext cx="1166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2917943B-19B9-4FC9-9543-435271ABE7F1}"/>
              </a:ext>
            </a:extLst>
          </p:cNvPr>
          <p:cNvSpPr/>
          <p:nvPr/>
        </p:nvSpPr>
        <p:spPr>
          <a:xfrm>
            <a:off x="4035820" y="603267"/>
            <a:ext cx="6378258" cy="1336745"/>
          </a:xfrm>
          <a:prstGeom prst="rect">
            <a:avLst/>
          </a:prstGeom>
          <a:ln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2" name="Picture 18" descr="Application Gateway | Microsoft Azure Mono">
            <a:extLst>
              <a:ext uri="{FF2B5EF4-FFF2-40B4-BE49-F238E27FC236}">
                <a16:creationId xmlns:a16="http://schemas.microsoft.com/office/drawing/2014/main" id="{9F379F0C-127C-487D-9C21-B1216E468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076" y="1015024"/>
            <a:ext cx="522464" cy="52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BA75F132-0425-44E1-A886-1BB11F7C039A}"/>
              </a:ext>
            </a:extLst>
          </p:cNvPr>
          <p:cNvSpPr txBox="1"/>
          <p:nvPr/>
        </p:nvSpPr>
        <p:spPr>
          <a:xfrm>
            <a:off x="4176058" y="1757147"/>
            <a:ext cx="1466762" cy="1692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100" dirty="0">
                <a:solidFill>
                  <a:schemeClr val="accent1"/>
                </a:solidFill>
              </a:rPr>
              <a:t>Azure App Gateway</a:t>
            </a:r>
          </a:p>
        </p:txBody>
      </p:sp>
      <p:pic>
        <p:nvPicPr>
          <p:cNvPr id="75" name="Picture 4" descr="Azure Icon Resources - 2yamaha.com">
            <a:extLst>
              <a:ext uri="{FF2B5EF4-FFF2-40B4-BE49-F238E27FC236}">
                <a16:creationId xmlns:a16="http://schemas.microsoft.com/office/drawing/2014/main" id="{02BBF08A-2B13-4C96-859F-6222F0050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455" y="479635"/>
            <a:ext cx="933450" cy="47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75" name="Straight Arrow Connector 7174">
            <a:extLst>
              <a:ext uri="{FF2B5EF4-FFF2-40B4-BE49-F238E27FC236}">
                <a16:creationId xmlns:a16="http://schemas.microsoft.com/office/drawing/2014/main" id="{16FF9FA3-D64E-41A3-A434-E3B9D54ED5EE}"/>
              </a:ext>
            </a:extLst>
          </p:cNvPr>
          <p:cNvCxnSpPr>
            <a:cxnSpLocks/>
          </p:cNvCxnSpPr>
          <p:nvPr/>
        </p:nvCxnSpPr>
        <p:spPr>
          <a:xfrm>
            <a:off x="5016905" y="1271640"/>
            <a:ext cx="1329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84676DA6-2DB4-4CA5-927E-CCF6D8FBBAAC}"/>
              </a:ext>
            </a:extLst>
          </p:cNvPr>
          <p:cNvSpPr/>
          <p:nvPr/>
        </p:nvSpPr>
        <p:spPr>
          <a:xfrm>
            <a:off x="6493105" y="952268"/>
            <a:ext cx="2864255" cy="842897"/>
          </a:xfrm>
          <a:prstGeom prst="rect">
            <a:avLst/>
          </a:prstGeom>
          <a:ln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6F140D9-38C6-432B-AA4E-AEB5D797165C}"/>
              </a:ext>
            </a:extLst>
          </p:cNvPr>
          <p:cNvSpPr txBox="1"/>
          <p:nvPr/>
        </p:nvSpPr>
        <p:spPr>
          <a:xfrm>
            <a:off x="6958575" y="722782"/>
            <a:ext cx="1513833" cy="1692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100" dirty="0">
                <a:solidFill>
                  <a:schemeClr val="accent1"/>
                </a:solidFill>
              </a:rPr>
              <a:t>Azure App Service Plan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4D6DC16-411D-44D1-967E-31D7AD8AA3D9}"/>
              </a:ext>
            </a:extLst>
          </p:cNvPr>
          <p:cNvSpPr txBox="1"/>
          <p:nvPr/>
        </p:nvSpPr>
        <p:spPr>
          <a:xfrm>
            <a:off x="6725558" y="1546116"/>
            <a:ext cx="733381" cy="1692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100" dirty="0">
                <a:solidFill>
                  <a:schemeClr val="accent1"/>
                </a:solidFill>
              </a:rPr>
              <a:t>Web App 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7249F78-0939-4B8E-9CC3-D3073B51BB8D}"/>
              </a:ext>
            </a:extLst>
          </p:cNvPr>
          <p:cNvSpPr txBox="1"/>
          <p:nvPr/>
        </p:nvSpPr>
        <p:spPr>
          <a:xfrm>
            <a:off x="7597385" y="1557364"/>
            <a:ext cx="733381" cy="1692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100" dirty="0">
                <a:solidFill>
                  <a:schemeClr val="accent1"/>
                </a:solidFill>
              </a:rPr>
              <a:t>Web App 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B2202CA-F60C-4E33-915F-C0A49CD6C9EB}"/>
              </a:ext>
            </a:extLst>
          </p:cNvPr>
          <p:cNvSpPr txBox="1"/>
          <p:nvPr/>
        </p:nvSpPr>
        <p:spPr>
          <a:xfrm>
            <a:off x="8478007" y="1565877"/>
            <a:ext cx="733381" cy="1692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100" dirty="0">
                <a:solidFill>
                  <a:schemeClr val="accent1"/>
                </a:solidFill>
              </a:rPr>
              <a:t>Web App 3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939B677-C125-4EDF-B931-570182118D45}"/>
              </a:ext>
            </a:extLst>
          </p:cNvPr>
          <p:cNvSpPr/>
          <p:nvPr/>
        </p:nvSpPr>
        <p:spPr>
          <a:xfrm>
            <a:off x="3868240" y="5311884"/>
            <a:ext cx="6378258" cy="1336745"/>
          </a:xfrm>
          <a:prstGeom prst="rect">
            <a:avLst/>
          </a:prstGeom>
          <a:ln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4" name="Picture 18" descr="Application Gateway | Microsoft Azure Mono">
            <a:extLst>
              <a:ext uri="{FF2B5EF4-FFF2-40B4-BE49-F238E27FC236}">
                <a16:creationId xmlns:a16="http://schemas.microsoft.com/office/drawing/2014/main" id="{1F963BC5-071D-4518-BE20-460462166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496" y="5723641"/>
            <a:ext cx="522464" cy="52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2FCDA08-9EB6-4210-A5B7-D6B5A188A89E}"/>
              </a:ext>
            </a:extLst>
          </p:cNvPr>
          <p:cNvCxnSpPr>
            <a:cxnSpLocks/>
          </p:cNvCxnSpPr>
          <p:nvPr/>
        </p:nvCxnSpPr>
        <p:spPr>
          <a:xfrm>
            <a:off x="4849325" y="5980257"/>
            <a:ext cx="1329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B3293F7-F78B-46FF-8C3A-1EA5B47CB75C}"/>
              </a:ext>
            </a:extLst>
          </p:cNvPr>
          <p:cNvSpPr/>
          <p:nvPr/>
        </p:nvSpPr>
        <p:spPr>
          <a:xfrm>
            <a:off x="6325525" y="5660885"/>
            <a:ext cx="2864255" cy="842897"/>
          </a:xfrm>
          <a:prstGeom prst="rect">
            <a:avLst/>
          </a:prstGeom>
          <a:ln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4A390C2-4CE7-4726-BA5F-755CA6C59AA6}"/>
              </a:ext>
            </a:extLst>
          </p:cNvPr>
          <p:cNvSpPr txBox="1"/>
          <p:nvPr/>
        </p:nvSpPr>
        <p:spPr>
          <a:xfrm>
            <a:off x="6790995" y="5431399"/>
            <a:ext cx="1513833" cy="1692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100" dirty="0">
                <a:solidFill>
                  <a:schemeClr val="accent1"/>
                </a:solidFill>
              </a:rPr>
              <a:t>Azure App Service Plan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8AC1295-3403-41AB-88A0-CFDAD3721FEE}"/>
              </a:ext>
            </a:extLst>
          </p:cNvPr>
          <p:cNvSpPr txBox="1"/>
          <p:nvPr/>
        </p:nvSpPr>
        <p:spPr>
          <a:xfrm>
            <a:off x="6557978" y="6254733"/>
            <a:ext cx="733381" cy="1692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100" dirty="0">
                <a:solidFill>
                  <a:schemeClr val="accent1"/>
                </a:solidFill>
              </a:rPr>
              <a:t>Web App 1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EB5E898-1AB2-4879-8775-180CCCA7C3D0}"/>
              </a:ext>
            </a:extLst>
          </p:cNvPr>
          <p:cNvSpPr txBox="1"/>
          <p:nvPr/>
        </p:nvSpPr>
        <p:spPr>
          <a:xfrm>
            <a:off x="7429805" y="6265981"/>
            <a:ext cx="733381" cy="1692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100" dirty="0">
                <a:solidFill>
                  <a:schemeClr val="accent1"/>
                </a:solidFill>
              </a:rPr>
              <a:t>Web App 2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48E8D27-643B-4721-A643-3F5A4D24E5F2}"/>
              </a:ext>
            </a:extLst>
          </p:cNvPr>
          <p:cNvSpPr txBox="1"/>
          <p:nvPr/>
        </p:nvSpPr>
        <p:spPr>
          <a:xfrm>
            <a:off x="8310427" y="6274494"/>
            <a:ext cx="733381" cy="1692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100" dirty="0">
                <a:solidFill>
                  <a:schemeClr val="accent1"/>
                </a:solidFill>
              </a:rPr>
              <a:t>Web App 3</a:t>
            </a:r>
          </a:p>
        </p:txBody>
      </p:sp>
      <p:pic>
        <p:nvPicPr>
          <p:cNvPr id="117" name="Picture 4" descr="Azure Icon Resources - 2yamaha.com">
            <a:extLst>
              <a:ext uri="{FF2B5EF4-FFF2-40B4-BE49-F238E27FC236}">
                <a16:creationId xmlns:a16="http://schemas.microsoft.com/office/drawing/2014/main" id="{DC47031B-18DC-4E7E-8E36-1706D2015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94" y="5029489"/>
            <a:ext cx="933450" cy="47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D2F6324-82F0-42AC-9BDB-9750AF45EC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1704" y="679248"/>
            <a:ext cx="375289" cy="39643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B9FD0E73-49D8-44F2-B424-768C4E5C8D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6777" y="5344758"/>
            <a:ext cx="375289" cy="39643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7C7BC05-8403-4A82-999E-17750DE2EE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99105" y="1019661"/>
            <a:ext cx="425844" cy="3696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D9ABB94-CE92-45ED-9B21-B175696931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3675" y="1051254"/>
            <a:ext cx="425844" cy="3696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DA39F29D-0AC1-42C2-BF6D-BA61FAA05E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7694" y="1051254"/>
            <a:ext cx="425844" cy="3696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0851B87-D054-4463-A204-E71A3610E5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0633" y="5764877"/>
            <a:ext cx="425844" cy="3696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AF128964-F4F5-4A7D-8193-DC072F406E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8479" y="5742962"/>
            <a:ext cx="425844" cy="3696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E211D4AC-6B15-49BD-854C-D6995D4DF6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64195" y="5730394"/>
            <a:ext cx="425844" cy="3696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0246635-0BB5-4957-BD6F-99697FE02144}"/>
              </a:ext>
            </a:extLst>
          </p:cNvPr>
          <p:cNvSpPr txBox="1"/>
          <p:nvPr/>
        </p:nvSpPr>
        <p:spPr>
          <a:xfrm>
            <a:off x="4047206" y="6405110"/>
            <a:ext cx="1466762" cy="1692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100" dirty="0">
                <a:solidFill>
                  <a:schemeClr val="accent1"/>
                </a:solidFill>
              </a:rPr>
              <a:t>Azure App Gateway</a:t>
            </a:r>
          </a:p>
        </p:txBody>
      </p:sp>
    </p:spTree>
    <p:extLst>
      <p:ext uri="{BB962C8B-B14F-4D97-AF65-F5344CB8AC3E}">
        <p14:creationId xmlns:p14="http://schemas.microsoft.com/office/powerpoint/2010/main" val="3962727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84041B84-BC82-476D-A645-5C3A9E323048}"/>
              </a:ext>
            </a:extLst>
          </p:cNvPr>
          <p:cNvSpPr/>
          <p:nvPr/>
        </p:nvSpPr>
        <p:spPr>
          <a:xfrm>
            <a:off x="2433581" y="5289839"/>
            <a:ext cx="2270395" cy="74156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6414780-07E6-4ED0-91C0-EE6F86E5BBA3}"/>
              </a:ext>
            </a:extLst>
          </p:cNvPr>
          <p:cNvSpPr/>
          <p:nvPr/>
        </p:nvSpPr>
        <p:spPr>
          <a:xfrm>
            <a:off x="1504839" y="1223847"/>
            <a:ext cx="3723558" cy="1133293"/>
          </a:xfrm>
          <a:prstGeom prst="rect">
            <a:avLst/>
          </a:prstGeom>
          <a:ln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2DF2F8-BFB8-4165-90C1-FDAB13014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46" y="139700"/>
            <a:ext cx="6167584" cy="447039"/>
          </a:xfrm>
        </p:spPr>
        <p:txBody>
          <a:bodyPr/>
          <a:lstStyle/>
          <a:p>
            <a:r>
              <a:rPr lang="en-GB" dirty="0"/>
              <a:t>App Service Connectivity Splunk Connectivity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D544ADD4-4ECE-43FE-932A-75C03BC960FE}"/>
              </a:ext>
            </a:extLst>
          </p:cNvPr>
          <p:cNvSpPr/>
          <p:nvPr/>
        </p:nvSpPr>
        <p:spPr>
          <a:xfrm>
            <a:off x="299803" y="6310859"/>
            <a:ext cx="2743200" cy="442210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371A0AE1-4D91-4BA0-8F95-57A0D5D59ABC}"/>
              </a:ext>
            </a:extLst>
          </p:cNvPr>
          <p:cNvSpPr/>
          <p:nvPr/>
        </p:nvSpPr>
        <p:spPr>
          <a:xfrm>
            <a:off x="9448800" y="6268387"/>
            <a:ext cx="2743200" cy="442210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4D8C40F-5076-4664-A2F0-58EA2E36321A}"/>
              </a:ext>
            </a:extLst>
          </p:cNvPr>
          <p:cNvSpPr txBox="1"/>
          <p:nvPr/>
        </p:nvSpPr>
        <p:spPr>
          <a:xfrm>
            <a:off x="5406174" y="5385068"/>
            <a:ext cx="3727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hAetna Production Splunk HEC Infrastructure</a:t>
            </a:r>
            <a:endParaRPr lang="en-GB" b="1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5CD8193-8205-48D0-9859-4C9D5E92F0EA}"/>
              </a:ext>
            </a:extLst>
          </p:cNvPr>
          <p:cNvCxnSpPr>
            <a:cxnSpLocks/>
            <a:stCxn id="65" idx="2"/>
          </p:cNvCxnSpPr>
          <p:nvPr/>
        </p:nvCxnSpPr>
        <p:spPr>
          <a:xfrm flipH="1">
            <a:off x="3362719" y="2357140"/>
            <a:ext cx="3899" cy="804767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3A885EA-102D-42D8-8929-F03679647233}"/>
              </a:ext>
            </a:extLst>
          </p:cNvPr>
          <p:cNvSpPr txBox="1"/>
          <p:nvPr/>
        </p:nvSpPr>
        <p:spPr>
          <a:xfrm>
            <a:off x="6449207" y="3244334"/>
            <a:ext cx="1641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/>
            </a:lvl1pPr>
          </a:lstStyle>
          <a:p>
            <a:r>
              <a:rPr lang="en-GB" dirty="0"/>
              <a:t>EventHub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8B9D24D-DCC2-47EE-AF19-5F66B184ECE9}"/>
              </a:ext>
            </a:extLst>
          </p:cNvPr>
          <p:cNvSpPr txBox="1"/>
          <p:nvPr/>
        </p:nvSpPr>
        <p:spPr>
          <a:xfrm>
            <a:off x="1848886" y="924427"/>
            <a:ext cx="1513833" cy="1692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100" dirty="0">
                <a:solidFill>
                  <a:schemeClr val="accent1"/>
                </a:solidFill>
              </a:rPr>
              <a:t>Azure App Service Plan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61C4B2-64B0-46D3-A8F8-0F353540B5D3}"/>
              </a:ext>
            </a:extLst>
          </p:cNvPr>
          <p:cNvSpPr txBox="1"/>
          <p:nvPr/>
        </p:nvSpPr>
        <p:spPr>
          <a:xfrm>
            <a:off x="1973368" y="1981312"/>
            <a:ext cx="733381" cy="1692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100" dirty="0">
                <a:solidFill>
                  <a:schemeClr val="accent1"/>
                </a:solidFill>
              </a:rPr>
              <a:t>Web App 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ED3E859-B5B9-481E-8114-39FBD03A48F9}"/>
              </a:ext>
            </a:extLst>
          </p:cNvPr>
          <p:cNvSpPr txBox="1"/>
          <p:nvPr/>
        </p:nvSpPr>
        <p:spPr>
          <a:xfrm>
            <a:off x="3149797" y="2019979"/>
            <a:ext cx="733381" cy="1692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100" dirty="0">
                <a:solidFill>
                  <a:schemeClr val="accent1"/>
                </a:solidFill>
              </a:rPr>
              <a:t>Web App 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844957-7754-421C-904A-D37018447CAA}"/>
              </a:ext>
            </a:extLst>
          </p:cNvPr>
          <p:cNvSpPr txBox="1"/>
          <p:nvPr/>
        </p:nvSpPr>
        <p:spPr>
          <a:xfrm>
            <a:off x="4137920" y="2028614"/>
            <a:ext cx="733381" cy="1692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100" dirty="0">
                <a:solidFill>
                  <a:schemeClr val="accent1"/>
                </a:solidFill>
              </a:rPr>
              <a:t>Web App 3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E5FE969E-D521-4985-BD14-F98E0E922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758" y="1040019"/>
            <a:ext cx="375289" cy="39643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E6FCD428-F8A2-4861-8446-52417C467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275" y="1437105"/>
            <a:ext cx="425844" cy="3696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B6C906DC-28A5-4A26-B098-816FC724B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797" y="1449226"/>
            <a:ext cx="425844" cy="3696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E5FA286-796C-4BC1-8D34-551737059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458" y="1428845"/>
            <a:ext cx="425844" cy="369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37B15B-53D8-40AF-A7AC-A5C2A95A4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2031" y="3165379"/>
            <a:ext cx="1181376" cy="928552"/>
          </a:xfrm>
          <a:prstGeom prst="rect">
            <a:avLst/>
          </a:prstGeom>
        </p:spPr>
      </p:pic>
      <p:pic>
        <p:nvPicPr>
          <p:cNvPr id="2050" name="Picture 2" descr="Splunk posts record results and aims for $1 billion revenue">
            <a:extLst>
              <a:ext uri="{FF2B5EF4-FFF2-40B4-BE49-F238E27FC236}">
                <a16:creationId xmlns:a16="http://schemas.microsoft.com/office/drawing/2014/main" id="{BEC50385-330F-4041-BC1B-237FF3F8C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903" y="5348140"/>
            <a:ext cx="1195168" cy="66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A6E1EAB-EA4C-4E77-9BD6-3DBE9B85CD7A}"/>
              </a:ext>
            </a:extLst>
          </p:cNvPr>
          <p:cNvCxnSpPr>
            <a:cxnSpLocks/>
          </p:cNvCxnSpPr>
          <p:nvPr/>
        </p:nvCxnSpPr>
        <p:spPr>
          <a:xfrm flipH="1">
            <a:off x="3382797" y="4165593"/>
            <a:ext cx="1" cy="956362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09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+mn-lt"/>
                <a:cs typeface="Calibri" panose="020F0502020204030204" pitchFamily="34" charset="0"/>
              </a:rPr>
              <a:t>Industry Trend - Applications Are Becoming Digitally Free-Will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11697" y="944975"/>
            <a:ext cx="11574071" cy="5124884"/>
            <a:chOff x="158773" y="896724"/>
            <a:chExt cx="8680553" cy="3843663"/>
          </a:xfrm>
        </p:grpSpPr>
        <p:sp>
          <p:nvSpPr>
            <p:cNvPr id="18" name="Rectangle 17"/>
            <p:cNvSpPr/>
            <p:nvPr/>
          </p:nvSpPr>
          <p:spPr>
            <a:xfrm>
              <a:off x="423345" y="903817"/>
              <a:ext cx="8366760" cy="315276"/>
            </a:xfrm>
            <a:prstGeom prst="rect">
              <a:avLst/>
            </a:prstGeom>
            <a:gradFill flip="none" rotWithShape="1">
              <a:gsLst>
                <a:gs pos="0">
                  <a:srgbClr val="3DE178"/>
                </a:gs>
                <a:gs pos="26000">
                  <a:srgbClr val="4BFF5C"/>
                </a:gs>
                <a:gs pos="59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463"/>
              <a:endParaRPr lang="en-US" sz="2399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355770" y="915589"/>
              <a:ext cx="4438989" cy="31715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463"/>
              <a:r>
                <a:rPr lang="en-US" sz="1600" b="1" dirty="0">
                  <a:solidFill>
                    <a:prstClr val="white"/>
                  </a:solidFill>
                </a:rPr>
                <a:t>Boundary-less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85364" y="915589"/>
              <a:ext cx="1840114" cy="31715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463"/>
              <a:r>
                <a:rPr lang="en-US" sz="1600" b="1" dirty="0">
                  <a:solidFill>
                    <a:prstClr val="white"/>
                  </a:solidFill>
                </a:rPr>
                <a:t>Constrained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645051" y="915588"/>
              <a:ext cx="1840114" cy="31715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463"/>
              <a:r>
                <a:rPr lang="en-US" sz="1600" b="1" dirty="0">
                  <a:solidFill>
                    <a:prstClr val="white"/>
                  </a:solidFill>
                </a:rPr>
                <a:t>Digital Free-will</a:t>
              </a: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600000">
              <a:off x="4960933" y="2809721"/>
              <a:ext cx="448866" cy="318054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423345" y="4425111"/>
              <a:ext cx="8366760" cy="31527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463"/>
              <a:endParaRPr lang="en-US" sz="2399" dirty="0">
                <a:solidFill>
                  <a:prstClr val="white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342728" y="4417236"/>
              <a:ext cx="4424243" cy="31715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463"/>
              <a:r>
                <a:rPr lang="en-US" sz="1600" b="1" dirty="0">
                  <a:solidFill>
                    <a:prstClr val="white"/>
                  </a:solidFill>
                </a:rPr>
                <a:t>Scaled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71663" y="4417236"/>
              <a:ext cx="1834002" cy="31715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463"/>
              <a:r>
                <a:rPr lang="en-US" sz="1600" b="1" dirty="0">
                  <a:solidFill>
                    <a:prstClr val="white"/>
                  </a:solidFill>
                </a:rPr>
                <a:t>Purposeful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664045" y="4417236"/>
              <a:ext cx="1831603" cy="31715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463"/>
              <a:r>
                <a:rPr lang="en-US" sz="1600" b="1" dirty="0">
                  <a:solidFill>
                    <a:prstClr val="white"/>
                  </a:solidFill>
                </a:rPr>
                <a:t>Commoditized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342728" y="3814889"/>
              <a:ext cx="4424243" cy="35421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609463"/>
              <a:r>
                <a:rPr lang="en-US" sz="1400" b="1" dirty="0">
                  <a:solidFill>
                    <a:srgbClr val="141414"/>
                  </a:solidFill>
                </a:rPr>
                <a:t>Hybrid Cloud</a:t>
              </a:r>
            </a:p>
            <a:p>
              <a:pPr algn="ctr" defTabSz="609463"/>
              <a:r>
                <a:rPr lang="en-US" sz="1200" i="1" dirty="0">
                  <a:solidFill>
                    <a:srgbClr val="141414"/>
                  </a:solidFill>
                </a:rPr>
                <a:t>(PAAS)</a:t>
              </a:r>
            </a:p>
            <a:p>
              <a:pPr algn="ctr" defTabSz="609463"/>
              <a:endParaRPr lang="en-US" sz="1200" i="1" dirty="0">
                <a:solidFill>
                  <a:srgbClr val="141414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57809" y="3814889"/>
              <a:ext cx="1834002" cy="35421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609463"/>
              <a:r>
                <a:rPr lang="en-US" sz="1400" b="1" dirty="0">
                  <a:solidFill>
                    <a:srgbClr val="141414"/>
                  </a:solidFill>
                </a:rPr>
                <a:t>Monolithic/</a:t>
              </a:r>
              <a:r>
                <a:rPr lang="en-US" sz="1400" b="1" dirty="0" err="1">
                  <a:solidFill>
                    <a:srgbClr val="141414"/>
                  </a:solidFill>
                </a:rPr>
                <a:t>nTier</a:t>
              </a:r>
              <a:r>
                <a:rPr lang="en-US" sz="1400" b="1" dirty="0">
                  <a:solidFill>
                    <a:srgbClr val="141414"/>
                  </a:solidFill>
                </a:rPr>
                <a:t> IAAS</a:t>
              </a:r>
              <a:endParaRPr lang="en-US" sz="1200" b="1" dirty="0">
                <a:solidFill>
                  <a:srgbClr val="141414"/>
                </a:solidFill>
              </a:endParaRPr>
            </a:p>
            <a:p>
              <a:pPr algn="ctr" defTabSz="609463"/>
              <a:r>
                <a:rPr lang="en-US" sz="1200" i="1" dirty="0">
                  <a:solidFill>
                    <a:srgbClr val="141414"/>
                  </a:solidFill>
                </a:rPr>
                <a:t>(Web Based Application)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289963" y="3821816"/>
              <a:ext cx="2549363" cy="35421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609463"/>
              <a:r>
                <a:rPr lang="en-GB" sz="1400" b="1" dirty="0">
                  <a:solidFill>
                    <a:srgbClr val="141414"/>
                  </a:solidFill>
                </a:rPr>
                <a:t>Azure App Service Plan</a:t>
              </a:r>
              <a:endParaRPr lang="en-US" sz="1400" b="1" dirty="0">
                <a:solidFill>
                  <a:srgbClr val="141414"/>
                </a:solidFill>
              </a:endParaRPr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6393" y="3033788"/>
              <a:ext cx="696833" cy="699156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6432" y="3033788"/>
              <a:ext cx="696834" cy="699156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4240462" y="2878928"/>
              <a:ext cx="572513" cy="1615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9463"/>
              <a:r>
                <a:rPr lang="en-US" sz="800" dirty="0">
                  <a:solidFill>
                    <a:srgbClr val="141414"/>
                  </a:solidFill>
                </a:rPr>
                <a:t>Public Cloud</a:t>
              </a: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1162" y="3117755"/>
              <a:ext cx="447375" cy="319114"/>
            </a:xfrm>
            <a:prstGeom prst="rect">
              <a:avLst/>
            </a:prstGeom>
          </p:spPr>
        </p:pic>
        <p:sp>
          <p:nvSpPr>
            <p:cNvPr id="36" name="Striped Right Arrow 35"/>
            <p:cNvSpPr/>
            <p:nvPr/>
          </p:nvSpPr>
          <p:spPr>
            <a:xfrm rot="19788916">
              <a:off x="4862221" y="2896335"/>
              <a:ext cx="341672" cy="274249"/>
            </a:xfrm>
            <a:prstGeom prst="stripedRightArrow">
              <a:avLst>
                <a:gd name="adj1" fmla="val 50000"/>
                <a:gd name="adj2" fmla="val 40729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463"/>
              <a:endParaRPr lang="en-US" sz="2399" dirty="0">
                <a:solidFill>
                  <a:prstClr val="white"/>
                </a:solidFill>
              </a:endParaRPr>
            </a:p>
          </p:txBody>
        </p:sp>
        <p:sp>
          <p:nvSpPr>
            <p:cNvPr id="37" name="Right Arrow 36"/>
            <p:cNvSpPr/>
            <p:nvPr/>
          </p:nvSpPr>
          <p:spPr>
            <a:xfrm>
              <a:off x="2763687" y="3273639"/>
              <a:ext cx="532922" cy="438845"/>
            </a:xfrm>
            <a:prstGeom prst="rightArrow">
              <a:avLst/>
            </a:prstGeom>
            <a:noFill/>
            <a:ln w="28575">
              <a:solidFill>
                <a:schemeClr val="tx2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463"/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38" name="Right Arrow 37"/>
            <p:cNvSpPr/>
            <p:nvPr/>
          </p:nvSpPr>
          <p:spPr>
            <a:xfrm>
              <a:off x="5810803" y="3273639"/>
              <a:ext cx="532922" cy="438845"/>
            </a:xfrm>
            <a:prstGeom prst="rightArrow">
              <a:avLst/>
            </a:prstGeom>
            <a:noFill/>
            <a:ln w="28575">
              <a:solidFill>
                <a:schemeClr val="tx2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463"/>
              <a:endParaRPr lang="en-US" sz="2400" dirty="0">
                <a:solidFill>
                  <a:prstClr val="white"/>
                </a:solidFill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476596" y="2732494"/>
              <a:ext cx="2252439" cy="1052657"/>
              <a:chOff x="6602803" y="2701833"/>
              <a:chExt cx="2252439" cy="1052657"/>
            </a:xfrm>
          </p:grpSpPr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3804" y="2701833"/>
                <a:ext cx="447375" cy="319114"/>
              </a:xfrm>
              <a:prstGeom prst="rect">
                <a:avLst/>
              </a:prstGeom>
            </p:spPr>
          </p:pic>
          <p:pic>
            <p:nvPicPr>
              <p:cNvPr id="40" name="Picture 3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800000">
                <a:off x="6986885" y="2828148"/>
                <a:ext cx="447373" cy="319114"/>
              </a:xfrm>
              <a:prstGeom prst="rect">
                <a:avLst/>
              </a:prstGeom>
            </p:spPr>
          </p:pic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0000" flipH="1">
                <a:off x="7992861" y="2828148"/>
                <a:ext cx="447373" cy="319114"/>
              </a:xfrm>
              <a:prstGeom prst="rect">
                <a:avLst/>
              </a:prstGeom>
            </p:spPr>
          </p:pic>
          <p:sp>
            <p:nvSpPr>
              <p:cNvPr id="42" name="Striped Right Arrow 41"/>
              <p:cNvSpPr/>
              <p:nvPr/>
            </p:nvSpPr>
            <p:spPr>
              <a:xfrm rot="5400000">
                <a:off x="7585785" y="2932581"/>
                <a:ext cx="243411" cy="194082"/>
              </a:xfrm>
              <a:prstGeom prst="stripedRightArrow">
                <a:avLst>
                  <a:gd name="adj1" fmla="val 50000"/>
                  <a:gd name="adj2" fmla="val 40729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463"/>
                <a:endParaRPr lang="en-US" sz="2399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Striped Right Arrow 42"/>
              <p:cNvSpPr/>
              <p:nvPr/>
            </p:nvSpPr>
            <p:spPr>
              <a:xfrm rot="8100000">
                <a:off x="7993683" y="3039722"/>
                <a:ext cx="242602" cy="194729"/>
              </a:xfrm>
              <a:prstGeom prst="stripedRightArrow">
                <a:avLst>
                  <a:gd name="adj1" fmla="val 50000"/>
                  <a:gd name="adj2" fmla="val 40729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463"/>
                <a:endParaRPr lang="en-US" sz="2399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Striped Right Arrow 43"/>
              <p:cNvSpPr/>
              <p:nvPr/>
            </p:nvSpPr>
            <p:spPr>
              <a:xfrm rot="13500000" flipH="1">
                <a:off x="7178695" y="3039724"/>
                <a:ext cx="242602" cy="194729"/>
              </a:xfrm>
              <a:prstGeom prst="stripedRightArrow">
                <a:avLst>
                  <a:gd name="adj1" fmla="val 50000"/>
                  <a:gd name="adj2" fmla="val 40729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463"/>
                <a:endParaRPr lang="en-US" sz="2399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6931814" y="3250650"/>
                <a:ext cx="572513" cy="161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609463"/>
                <a:r>
                  <a:rPr lang="en-US" sz="800" dirty="0">
                    <a:solidFill>
                      <a:srgbClr val="141414"/>
                    </a:solidFill>
                  </a:rPr>
                  <a:t>Public Cloud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7433735" y="3147169"/>
                <a:ext cx="572513" cy="161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609463"/>
                <a:r>
                  <a:rPr lang="en-US" sz="800" dirty="0">
                    <a:solidFill>
                      <a:srgbClr val="141414"/>
                    </a:solidFill>
                  </a:rPr>
                  <a:t>Public Cloud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945862" y="3238555"/>
                <a:ext cx="572513" cy="161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609463"/>
                <a:r>
                  <a:rPr lang="en-US" sz="800" dirty="0">
                    <a:solidFill>
                      <a:srgbClr val="141414"/>
                    </a:solidFill>
                  </a:rPr>
                  <a:t>Public Cloud</a:t>
                </a:r>
              </a:p>
            </p:txBody>
          </p:sp>
          <p:pic>
            <p:nvPicPr>
              <p:cNvPr id="48" name="Picture 4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17289" y="3537328"/>
                <a:ext cx="320497" cy="185793"/>
              </a:xfrm>
              <a:prstGeom prst="rect">
                <a:avLst/>
              </a:prstGeom>
            </p:spPr>
          </p:pic>
          <p:pic>
            <p:nvPicPr>
              <p:cNvPr id="49" name="Picture 48"/>
              <p:cNvPicPr>
                <a:picLocks noChangeAspect="1"/>
              </p:cNvPicPr>
              <p:nvPr/>
            </p:nvPicPr>
            <p:blipFill rotWithShape="1">
              <a:blip r:embed="rId8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04" t="5915" r="2896" b="3406"/>
              <a:stretch/>
            </p:blipFill>
            <p:spPr>
              <a:xfrm>
                <a:off x="7185450" y="3458161"/>
                <a:ext cx="333180" cy="296329"/>
              </a:xfrm>
              <a:prstGeom prst="rect">
                <a:avLst/>
              </a:prstGeom>
            </p:spPr>
          </p:pic>
          <p:sp>
            <p:nvSpPr>
              <p:cNvPr id="50" name="TextBox 49"/>
              <p:cNvSpPr txBox="1"/>
              <p:nvPr/>
            </p:nvSpPr>
            <p:spPr>
              <a:xfrm>
                <a:off x="8265738" y="3457171"/>
                <a:ext cx="589504" cy="253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09463"/>
                <a:r>
                  <a:rPr lang="en-US" sz="800" dirty="0">
                    <a:solidFill>
                      <a:srgbClr val="141414"/>
                    </a:solidFill>
                  </a:rPr>
                  <a:t>Edge </a:t>
                </a:r>
              </a:p>
              <a:p>
                <a:pPr defTabSz="609463"/>
                <a:r>
                  <a:rPr lang="en-US" sz="800" dirty="0">
                    <a:solidFill>
                      <a:srgbClr val="141414"/>
                    </a:solidFill>
                  </a:rPr>
                  <a:t>Computing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6602803" y="3549504"/>
                <a:ext cx="561692" cy="161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09463"/>
                <a:r>
                  <a:rPr lang="en-US" sz="800" dirty="0">
                    <a:solidFill>
                      <a:srgbClr val="141414"/>
                    </a:solidFill>
                  </a:rPr>
                  <a:t>DC-in-a-Box</a:t>
                </a:r>
              </a:p>
            </p:txBody>
          </p:sp>
          <p:pic>
            <p:nvPicPr>
              <p:cNvPr id="52" name="Picture 51"/>
              <p:cNvPicPr>
                <a:picLocks noChangeAspect="1"/>
              </p:cNvPicPr>
              <p:nvPr/>
            </p:nvPicPr>
            <p:blipFill>
              <a:blip r:embed="rId9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19019" y="3523816"/>
                <a:ext cx="218396" cy="155782"/>
              </a:xfrm>
              <a:prstGeom prst="rect">
                <a:avLst/>
              </a:prstGeom>
            </p:spPr>
          </p:pic>
          <p:grpSp>
            <p:nvGrpSpPr>
              <p:cNvPr id="53" name="Group 52"/>
              <p:cNvGrpSpPr/>
              <p:nvPr/>
            </p:nvGrpSpPr>
            <p:grpSpPr>
              <a:xfrm>
                <a:off x="7523578" y="3287020"/>
                <a:ext cx="464778" cy="207091"/>
                <a:chOff x="10092094" y="1435054"/>
                <a:chExt cx="621770" cy="276121"/>
              </a:xfrm>
            </p:grpSpPr>
            <p:cxnSp>
              <p:nvCxnSpPr>
                <p:cNvPr id="54" name="Straight Connector 53"/>
                <p:cNvCxnSpPr/>
                <p:nvPr/>
              </p:nvCxnSpPr>
              <p:spPr>
                <a:xfrm flipH="1">
                  <a:off x="10092094" y="1435054"/>
                  <a:ext cx="328875" cy="276121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10384988" y="1435054"/>
                  <a:ext cx="328876" cy="276121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6" name="Rectangle 55"/>
            <p:cNvSpPr/>
            <p:nvPr/>
          </p:nvSpPr>
          <p:spPr>
            <a:xfrm>
              <a:off x="423345" y="2382059"/>
              <a:ext cx="8366760" cy="268469"/>
            </a:xfrm>
            <a:prstGeom prst="rect">
              <a:avLst/>
            </a:prstGeom>
            <a:gradFill flip="none" rotWithShape="1">
              <a:gsLst>
                <a:gs pos="0">
                  <a:srgbClr val="FF0000"/>
                </a:gs>
                <a:gs pos="100000">
                  <a:schemeClr val="bg1">
                    <a:lumMod val="7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463"/>
              <a:r>
                <a:rPr lang="en-US" sz="1600" b="1" dirty="0">
                  <a:solidFill>
                    <a:srgbClr val="FFFFFF"/>
                  </a:solidFill>
                </a:rPr>
                <a:t>Abstraction 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119332" y="1435403"/>
              <a:ext cx="269594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defTabSz="457120">
                <a:buClrTx/>
                <a:defRPr sz="1200">
                  <a:solidFill>
                    <a:srgbClr val="141414"/>
                  </a:solidFill>
                </a:defRPr>
              </a:lvl1pPr>
            </a:lstStyle>
            <a:p>
              <a:pPr algn="ctr"/>
              <a:r>
                <a:rPr lang="en-US" sz="1400" dirty="0"/>
                <a:t>Build on PaaS, leveraging Infrastructure @ scale through the Azure App Service &amp; be restraint-free. 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260470" y="1440185"/>
              <a:ext cx="247179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defTabSz="457120">
                <a:buClrTx/>
                <a:defRPr sz="1200">
                  <a:solidFill>
                    <a:srgbClr val="141414"/>
                  </a:solidFill>
                </a:defRPr>
              </a:lvl1pPr>
            </a:lstStyle>
            <a:p>
              <a:pPr algn="ctr"/>
              <a:r>
                <a:rPr lang="en-US" sz="1400" dirty="0"/>
                <a:t>Exploit, Azure App Service, Edge-computing and infuse cloud nativity making cloud invisible</a:t>
              </a: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2982462" y="1275559"/>
              <a:ext cx="0" cy="96086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5988434" y="1285252"/>
              <a:ext cx="0" cy="96086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423345" y="2694604"/>
              <a:ext cx="8366760" cy="2039784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70"/>
              <a:endParaRPr 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-284256" y="3449911"/>
              <a:ext cx="1139976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9570"/>
              <a:r>
                <a:rPr lang="en-US" sz="1600" b="1" dirty="0">
                  <a:solidFill>
                    <a:schemeClr val="tx2">
                      <a:lumMod val="65000"/>
                      <a:lumOff val="35000"/>
                    </a:schemeClr>
                  </a:solidFill>
                </a:rPr>
                <a:t>Infrastructure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 rot="16200000">
              <a:off x="-202504" y="1639341"/>
              <a:ext cx="976469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9570"/>
              <a:r>
                <a:rPr lang="en-US" sz="1600" b="1" dirty="0">
                  <a:solidFill>
                    <a:schemeClr val="tx2">
                      <a:lumMod val="65000"/>
                      <a:lumOff val="35000"/>
                    </a:schemeClr>
                  </a:solidFill>
                </a:rPr>
                <a:t>Application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23345" y="896724"/>
              <a:ext cx="8366760" cy="1431568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70"/>
              <a:endParaRPr 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24324" y="2430229"/>
              <a:ext cx="307777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defTabSz="609570"/>
              <a:r>
                <a:rPr lang="en-US" sz="1600" b="1" dirty="0">
                  <a:solidFill>
                    <a:srgbClr val="FFFFFF"/>
                  </a:solidFill>
                </a:rPr>
                <a:t>Low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412507" y="2413669"/>
              <a:ext cx="341440" cy="184666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 defTabSz="609570"/>
              <a:r>
                <a:rPr lang="en-US" sz="1600" b="1" dirty="0">
                  <a:solidFill>
                    <a:srgbClr val="FFFFFF"/>
                  </a:solidFill>
                </a:rPr>
                <a:t>High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38577" y="1411586"/>
              <a:ext cx="2257444" cy="71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9463"/>
              <a:r>
                <a:rPr lang="en-US" sz="1400" dirty="0">
                  <a:solidFill>
                    <a:srgbClr val="141414"/>
                  </a:solidFill>
                </a:rPr>
                <a:t>Use purposeful infrastructure that needs attention and care, constrained by capacity and IT dependency</a:t>
              </a:r>
            </a:p>
          </p:txBody>
        </p:sp>
      </p:grp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0D1B7CF3-9CFE-4446-A250-35A01E05A244}"/>
              </a:ext>
            </a:extLst>
          </p:cNvPr>
          <p:cNvSpPr/>
          <p:nvPr/>
        </p:nvSpPr>
        <p:spPr>
          <a:xfrm>
            <a:off x="9683646" y="6138473"/>
            <a:ext cx="2508354" cy="719528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3858B565-78CE-49EF-A806-D10CDD9ADE8E}"/>
              </a:ext>
            </a:extLst>
          </p:cNvPr>
          <p:cNvSpPr/>
          <p:nvPr/>
        </p:nvSpPr>
        <p:spPr>
          <a:xfrm>
            <a:off x="389744" y="6145967"/>
            <a:ext cx="2743200" cy="442210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Configuring Continuous Deployment with GitHub through Azure App Services |  by Eddie Salce | Major League Hacking">
            <a:extLst>
              <a:ext uri="{FF2B5EF4-FFF2-40B4-BE49-F238E27FC236}">
                <a16:creationId xmlns:a16="http://schemas.microsoft.com/office/drawing/2014/main" id="{DE1FBC6B-8B1D-44A4-AC54-BE81DF8DC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3108" y="4458722"/>
            <a:ext cx="493073" cy="27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576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68A85A8-53FF-463D-BC1A-CCA54376A72D}"/>
              </a:ext>
            </a:extLst>
          </p:cNvPr>
          <p:cNvSpPr/>
          <p:nvPr/>
        </p:nvSpPr>
        <p:spPr>
          <a:xfrm>
            <a:off x="546100" y="952499"/>
            <a:ext cx="11505992" cy="5778085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866ED-351C-4074-A17F-204CEE6D0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Monitoring &amp; Alerting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E76CDA-9D22-42C0-A996-E30F850777F3}"/>
              </a:ext>
            </a:extLst>
          </p:cNvPr>
          <p:cNvSpPr/>
          <p:nvPr/>
        </p:nvSpPr>
        <p:spPr>
          <a:xfrm>
            <a:off x="727140" y="2934763"/>
            <a:ext cx="2355413" cy="5715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Infrastructure Monitoring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19761F-BABD-4B72-A29C-A98A998FA181}"/>
              </a:ext>
            </a:extLst>
          </p:cNvPr>
          <p:cNvSpPr/>
          <p:nvPr/>
        </p:nvSpPr>
        <p:spPr>
          <a:xfrm>
            <a:off x="712511" y="4195318"/>
            <a:ext cx="2355412" cy="5715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Application Monitoring</a:t>
            </a:r>
          </a:p>
        </p:txBody>
      </p:sp>
      <p:sp>
        <p:nvSpPr>
          <p:cNvPr id="7" name="Arrow: Bent-Up 6">
            <a:extLst>
              <a:ext uri="{FF2B5EF4-FFF2-40B4-BE49-F238E27FC236}">
                <a16:creationId xmlns:a16="http://schemas.microsoft.com/office/drawing/2014/main" id="{DA3B2DA2-887A-444A-B876-707ABA5CA49F}"/>
              </a:ext>
            </a:extLst>
          </p:cNvPr>
          <p:cNvSpPr/>
          <p:nvPr/>
        </p:nvSpPr>
        <p:spPr>
          <a:xfrm rot="16200000">
            <a:off x="4248150" y="628650"/>
            <a:ext cx="1670050" cy="2432050"/>
          </a:xfrm>
          <a:prstGeom prst="bentUp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9024EF80-FF29-47C5-AE4D-2362D7E71338}"/>
              </a:ext>
            </a:extLst>
          </p:cNvPr>
          <p:cNvSpPr/>
          <p:nvPr/>
        </p:nvSpPr>
        <p:spPr>
          <a:xfrm rot="5400000" flipH="1">
            <a:off x="6827212" y="615364"/>
            <a:ext cx="1722663" cy="2431408"/>
          </a:xfrm>
          <a:prstGeom prst="bentUp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1414DC6-13AB-4E22-9639-50C951CCB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844" y="3612292"/>
            <a:ext cx="818746" cy="45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workbook — LiveJournal">
            <a:extLst>
              <a:ext uri="{FF2B5EF4-FFF2-40B4-BE49-F238E27FC236}">
                <a16:creationId xmlns:a16="http://schemas.microsoft.com/office/drawing/2014/main" id="{50A56A9E-4DFD-4F8B-9899-431634571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350" y="319405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6DD7D1E-38FB-4220-9317-65EC0A84BB3F}"/>
              </a:ext>
            </a:extLst>
          </p:cNvPr>
          <p:cNvSpPr txBox="1"/>
          <p:nvPr/>
        </p:nvSpPr>
        <p:spPr>
          <a:xfrm>
            <a:off x="5589745" y="4195318"/>
            <a:ext cx="2015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Omni Bus Event Orchestrator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03E905-4B2E-4BA3-B1C6-AC29E9B42E9D}"/>
              </a:ext>
            </a:extLst>
          </p:cNvPr>
          <p:cNvSpPr txBox="1"/>
          <p:nvPr/>
        </p:nvSpPr>
        <p:spPr>
          <a:xfrm>
            <a:off x="4167345" y="1223518"/>
            <a:ext cx="2015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Monitoring</a:t>
            </a:r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B0E193-4A6A-4232-A162-E8E208F5879F}"/>
              </a:ext>
            </a:extLst>
          </p:cNvPr>
          <p:cNvSpPr txBox="1"/>
          <p:nvPr/>
        </p:nvSpPr>
        <p:spPr>
          <a:xfrm>
            <a:off x="6491445" y="1223518"/>
            <a:ext cx="2015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Alerting</a:t>
            </a:r>
            <a:endParaRPr lang="en-GB" sz="2400" b="1" dirty="0">
              <a:solidFill>
                <a:schemeClr val="bg1"/>
              </a:solidFill>
            </a:endParaRPr>
          </a:p>
        </p:txBody>
      </p:sp>
      <p:pic>
        <p:nvPicPr>
          <p:cNvPr id="2056" name="Picture 8" descr="Drexel Office 365 Email Service Page | Information Technology ...">
            <a:extLst>
              <a:ext uri="{FF2B5EF4-FFF2-40B4-BE49-F238E27FC236}">
                <a16:creationId xmlns:a16="http://schemas.microsoft.com/office/drawing/2014/main" id="{F3208BA6-F39F-49DE-A0C3-7661E13E8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238" y="1828800"/>
            <a:ext cx="1302147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ServiceNow | MuleSoft">
            <a:extLst>
              <a:ext uri="{FF2B5EF4-FFF2-40B4-BE49-F238E27FC236}">
                <a16:creationId xmlns:a16="http://schemas.microsoft.com/office/drawing/2014/main" id="{5F8365E5-8823-49A1-AE0E-AFCF13488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039" y="3186113"/>
            <a:ext cx="2766672" cy="941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MIR3 | Crunchbase">
            <a:extLst>
              <a:ext uri="{FF2B5EF4-FFF2-40B4-BE49-F238E27FC236}">
                <a16:creationId xmlns:a16="http://schemas.microsoft.com/office/drawing/2014/main" id="{D9DAE4E3-3E05-49EF-B4E6-D71148161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939" y="4033839"/>
            <a:ext cx="1541461" cy="1541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D394041-56AA-4368-944F-A894A0A54F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87112" y="3545417"/>
            <a:ext cx="621409" cy="488422"/>
          </a:xfrm>
          <a:prstGeom prst="rect">
            <a:avLst/>
          </a:prstGeom>
        </p:spPr>
      </p:pic>
      <p:sp>
        <p:nvSpPr>
          <p:cNvPr id="6" name="Double Brace 5">
            <a:extLst>
              <a:ext uri="{FF2B5EF4-FFF2-40B4-BE49-F238E27FC236}">
                <a16:creationId xmlns:a16="http://schemas.microsoft.com/office/drawing/2014/main" id="{27BBDE6C-0D50-4557-9F96-FA90F401264A}"/>
              </a:ext>
            </a:extLst>
          </p:cNvPr>
          <p:cNvSpPr/>
          <p:nvPr/>
        </p:nvSpPr>
        <p:spPr>
          <a:xfrm>
            <a:off x="3194192" y="2980209"/>
            <a:ext cx="1335089" cy="1722664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641B76-C974-4517-8958-65B4B32FEA18}"/>
              </a:ext>
            </a:extLst>
          </p:cNvPr>
          <p:cNvSpPr txBox="1"/>
          <p:nvPr/>
        </p:nvSpPr>
        <p:spPr>
          <a:xfrm>
            <a:off x="3108263" y="4809738"/>
            <a:ext cx="1641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/>
            </a:lvl1pPr>
          </a:lstStyle>
          <a:p>
            <a:r>
              <a:rPr lang="en-GB" dirty="0"/>
              <a:t>EventHub</a:t>
            </a:r>
          </a:p>
        </p:txBody>
      </p:sp>
    </p:spTree>
    <p:extLst>
      <p:ext uri="{BB962C8B-B14F-4D97-AF65-F5344CB8AC3E}">
        <p14:creationId xmlns:p14="http://schemas.microsoft.com/office/powerpoint/2010/main" val="2954743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866ED-351C-4074-A17F-204CEE6D0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31" y="0"/>
            <a:ext cx="11222736" cy="828040"/>
          </a:xfrm>
        </p:spPr>
        <p:txBody>
          <a:bodyPr wrap="none" anchor="t">
            <a:normAutofit/>
          </a:bodyPr>
          <a:lstStyle/>
          <a:p>
            <a:r>
              <a:rPr lang="en-GB" dirty="0"/>
              <a:t>Cloud Native Monitoring &amp; Alerting ( Strategic - Proposed) </a:t>
            </a:r>
          </a:p>
        </p:txBody>
      </p:sp>
      <p:sp>
        <p:nvSpPr>
          <p:cNvPr id="29" name="Slide Number Placeholder 4">
            <a:extLst>
              <a:ext uri="{FF2B5EF4-FFF2-40B4-BE49-F238E27FC236}">
                <a16:creationId xmlns:a16="http://schemas.microsoft.com/office/drawing/2014/main" id="{899E356A-5EE2-42A6-ADF6-511052C9CE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3486" y="5851380"/>
            <a:ext cx="304800" cy="164148"/>
          </a:xfrm>
        </p:spPr>
        <p:txBody>
          <a:bodyPr/>
          <a:lstStyle/>
          <a:p>
            <a:pPr>
              <a:spcAft>
                <a:spcPts val="600"/>
              </a:spcAft>
            </a:pPr>
            <a:fld id="{2EFEF571-C9B4-4D92-A7F7-315B894862A8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EF1203F-E676-4846-93AA-3F383E8A8297}"/>
              </a:ext>
            </a:extLst>
          </p:cNvPr>
          <p:cNvSpPr/>
          <p:nvPr/>
        </p:nvSpPr>
        <p:spPr>
          <a:xfrm>
            <a:off x="1087446" y="933595"/>
            <a:ext cx="10769773" cy="5752018"/>
          </a:xfrm>
          <a:prstGeom prst="rect">
            <a:avLst/>
          </a:prstGeom>
          <a:ln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04D273-FD52-43D7-AAA8-8D9351DE632E}"/>
              </a:ext>
            </a:extLst>
          </p:cNvPr>
          <p:cNvSpPr txBox="1"/>
          <p:nvPr/>
        </p:nvSpPr>
        <p:spPr>
          <a:xfrm>
            <a:off x="1873184" y="569143"/>
            <a:ext cx="4052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Azure Monitor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8237CC-5374-4379-A1EF-850B1A49D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10" y="463057"/>
            <a:ext cx="1286054" cy="110505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8EE5826-4F60-4BFA-A6DD-24590238F83F}"/>
              </a:ext>
            </a:extLst>
          </p:cNvPr>
          <p:cNvSpPr txBox="1"/>
          <p:nvPr/>
        </p:nvSpPr>
        <p:spPr>
          <a:xfrm>
            <a:off x="1965624" y="2850147"/>
            <a:ext cx="1317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Metrics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4DED96-BEF9-4BBB-8D02-250E32C6C3F7}"/>
              </a:ext>
            </a:extLst>
          </p:cNvPr>
          <p:cNvSpPr txBox="1"/>
          <p:nvPr/>
        </p:nvSpPr>
        <p:spPr>
          <a:xfrm>
            <a:off x="2064561" y="4417018"/>
            <a:ext cx="130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Logs</a:t>
            </a:r>
          </a:p>
        </p:txBody>
      </p:sp>
      <p:pic>
        <p:nvPicPr>
          <p:cNvPr id="4102" name="Picture 6" descr="Metrics Icon at GetDrawings | Free download">
            <a:extLst>
              <a:ext uri="{FF2B5EF4-FFF2-40B4-BE49-F238E27FC236}">
                <a16:creationId xmlns:a16="http://schemas.microsoft.com/office/drawing/2014/main" id="{C5C8FEB6-DC5B-46EF-8232-42572FFD1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348" y="2042645"/>
            <a:ext cx="791746" cy="79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Log icon png, Picture #702251 log icon png">
            <a:extLst>
              <a:ext uri="{FF2B5EF4-FFF2-40B4-BE49-F238E27FC236}">
                <a16:creationId xmlns:a16="http://schemas.microsoft.com/office/drawing/2014/main" id="{BBFADE79-7DA8-4374-88A4-935EE6015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545" y="3538929"/>
            <a:ext cx="766763" cy="76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Left Brace 18">
            <a:extLst>
              <a:ext uri="{FF2B5EF4-FFF2-40B4-BE49-F238E27FC236}">
                <a16:creationId xmlns:a16="http://schemas.microsoft.com/office/drawing/2014/main" id="{3AE1A6F0-16FA-47BE-939B-2BD322DDEC62}"/>
              </a:ext>
            </a:extLst>
          </p:cNvPr>
          <p:cNvSpPr/>
          <p:nvPr/>
        </p:nvSpPr>
        <p:spPr>
          <a:xfrm>
            <a:off x="3297836" y="1214202"/>
            <a:ext cx="1184223" cy="49017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5A1A43A-AD30-4176-A861-C33596C120F1}"/>
              </a:ext>
            </a:extLst>
          </p:cNvPr>
          <p:cNvSpPr/>
          <p:nvPr/>
        </p:nvSpPr>
        <p:spPr>
          <a:xfrm>
            <a:off x="4976733" y="1274164"/>
            <a:ext cx="6737046" cy="929391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616C079-D19E-40D5-866B-802E2F961E3A}"/>
              </a:ext>
            </a:extLst>
          </p:cNvPr>
          <p:cNvSpPr/>
          <p:nvPr/>
        </p:nvSpPr>
        <p:spPr>
          <a:xfrm>
            <a:off x="5009212" y="2595797"/>
            <a:ext cx="6720333" cy="926891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3870559-2443-4F03-9A13-596B008AE29F}"/>
              </a:ext>
            </a:extLst>
          </p:cNvPr>
          <p:cNvSpPr/>
          <p:nvPr/>
        </p:nvSpPr>
        <p:spPr>
          <a:xfrm>
            <a:off x="5054182" y="3927423"/>
            <a:ext cx="6628065" cy="841949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4C345AA2-4D55-45B7-B9D9-0FCB2254958C}"/>
              </a:ext>
            </a:extLst>
          </p:cNvPr>
          <p:cNvSpPr/>
          <p:nvPr/>
        </p:nvSpPr>
        <p:spPr>
          <a:xfrm>
            <a:off x="5026702" y="5131636"/>
            <a:ext cx="6671312" cy="939382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C89B7A-74FB-4CB5-8DAF-0239C5AAF704}"/>
              </a:ext>
            </a:extLst>
          </p:cNvPr>
          <p:cNvSpPr txBox="1"/>
          <p:nvPr/>
        </p:nvSpPr>
        <p:spPr>
          <a:xfrm>
            <a:off x="5188508" y="976375"/>
            <a:ext cx="1452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Insights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021451B-9116-41C3-B007-64417D627EE7}"/>
              </a:ext>
            </a:extLst>
          </p:cNvPr>
          <p:cNvSpPr txBox="1"/>
          <p:nvPr/>
        </p:nvSpPr>
        <p:spPr>
          <a:xfrm>
            <a:off x="5086076" y="2253039"/>
            <a:ext cx="1452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Visualize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FE3578E-BB92-4D91-85A7-C0106DEA6B18}"/>
              </a:ext>
            </a:extLst>
          </p:cNvPr>
          <p:cNvSpPr txBox="1"/>
          <p:nvPr/>
        </p:nvSpPr>
        <p:spPr>
          <a:xfrm>
            <a:off x="5178514" y="3589663"/>
            <a:ext cx="1452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Analyse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69DC8F2-C029-4982-B6C3-61E600EFEA75}"/>
              </a:ext>
            </a:extLst>
          </p:cNvPr>
          <p:cNvSpPr txBox="1"/>
          <p:nvPr/>
        </p:nvSpPr>
        <p:spPr>
          <a:xfrm>
            <a:off x="5166023" y="4791374"/>
            <a:ext cx="1452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Respond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8B4A328-43B5-40A3-9C3F-CCB97463CF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9660" y="1364104"/>
            <a:ext cx="1001297" cy="74478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73AA489-9C47-4990-911F-0886A6A709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7239" y="1391510"/>
            <a:ext cx="742950" cy="67627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3BD3825-D2B2-4A0F-85DE-A7BBA71AD8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3185" y="2741326"/>
            <a:ext cx="885825" cy="685800"/>
          </a:xfrm>
          <a:prstGeom prst="rect">
            <a:avLst/>
          </a:prstGeom>
        </p:spPr>
      </p:pic>
      <p:pic>
        <p:nvPicPr>
          <p:cNvPr id="2048" name="Picture 2047">
            <a:extLst>
              <a:ext uri="{FF2B5EF4-FFF2-40B4-BE49-F238E27FC236}">
                <a16:creationId xmlns:a16="http://schemas.microsoft.com/office/drawing/2014/main" id="{34E6201D-E5DE-4CC9-8A99-8DE48DA9E7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3934" y="2711346"/>
            <a:ext cx="742950" cy="685800"/>
          </a:xfrm>
          <a:prstGeom prst="rect">
            <a:avLst/>
          </a:prstGeom>
        </p:spPr>
      </p:pic>
      <p:pic>
        <p:nvPicPr>
          <p:cNvPr id="2049" name="Picture 2048">
            <a:extLst>
              <a:ext uri="{FF2B5EF4-FFF2-40B4-BE49-F238E27FC236}">
                <a16:creationId xmlns:a16="http://schemas.microsoft.com/office/drawing/2014/main" id="{A57F294B-5446-4C4F-B06B-801E38EFD6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21660" y="4005262"/>
            <a:ext cx="1038225" cy="676275"/>
          </a:xfrm>
          <a:prstGeom prst="rect">
            <a:avLst/>
          </a:prstGeom>
        </p:spPr>
      </p:pic>
      <p:pic>
        <p:nvPicPr>
          <p:cNvPr id="2051" name="Picture 2050">
            <a:extLst>
              <a:ext uri="{FF2B5EF4-FFF2-40B4-BE49-F238E27FC236}">
                <a16:creationId xmlns:a16="http://schemas.microsoft.com/office/drawing/2014/main" id="{F783A17B-144E-4DD5-BFE3-0B7F16AF1F4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40964" y="3991677"/>
            <a:ext cx="1047750" cy="733425"/>
          </a:xfrm>
          <a:prstGeom prst="rect">
            <a:avLst/>
          </a:prstGeom>
        </p:spPr>
      </p:pic>
      <p:pic>
        <p:nvPicPr>
          <p:cNvPr id="2053" name="Picture 2052">
            <a:extLst>
              <a:ext uri="{FF2B5EF4-FFF2-40B4-BE49-F238E27FC236}">
                <a16:creationId xmlns:a16="http://schemas.microsoft.com/office/drawing/2014/main" id="{9521F9D3-20E4-439F-A9FE-44B9E3F2222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55180" y="5163019"/>
            <a:ext cx="781050" cy="819150"/>
          </a:xfrm>
          <a:prstGeom prst="rect">
            <a:avLst/>
          </a:prstGeom>
        </p:spPr>
      </p:pic>
      <p:pic>
        <p:nvPicPr>
          <p:cNvPr id="58" name="Picture 6" descr="workbook — LiveJournal">
            <a:extLst>
              <a:ext uri="{FF2B5EF4-FFF2-40B4-BE49-F238E27FC236}">
                <a16:creationId xmlns:a16="http://schemas.microsoft.com/office/drawing/2014/main" id="{DECB72A4-E172-4154-9602-C44488DC6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327" y="5232712"/>
            <a:ext cx="785214" cy="78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always up, always on: Azure Cloud Enterprise Symbols to Beautify ...">
            <a:extLst>
              <a:ext uri="{FF2B5EF4-FFF2-40B4-BE49-F238E27FC236}">
                <a16:creationId xmlns:a16="http://schemas.microsoft.com/office/drawing/2014/main" id="{BFC8BDE4-5E00-4733-B9CB-C9E9328B2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079" y="1413058"/>
            <a:ext cx="731784" cy="73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Adam Snape | Design &amp; Brand Strategy Services">
            <a:extLst>
              <a:ext uri="{FF2B5EF4-FFF2-40B4-BE49-F238E27FC236}">
                <a16:creationId xmlns:a16="http://schemas.microsoft.com/office/drawing/2014/main" id="{0976AD97-B711-4C88-82CE-058B8A8CD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108" y="2552311"/>
            <a:ext cx="986616" cy="98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Analysis Icon - 626×626 - Analysis Png Icon Clipart (#3717488 ...">
            <a:extLst>
              <a:ext uri="{FF2B5EF4-FFF2-40B4-BE49-F238E27FC236}">
                <a16:creationId xmlns:a16="http://schemas.microsoft.com/office/drawing/2014/main" id="{1F04EAE1-C06F-4FB8-AAB2-E768C8D48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909" y="3927345"/>
            <a:ext cx="782924" cy="814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Intelligent Alert Management | Netreo">
            <a:extLst>
              <a:ext uri="{FF2B5EF4-FFF2-40B4-BE49-F238E27FC236}">
                <a16:creationId xmlns:a16="http://schemas.microsoft.com/office/drawing/2014/main" id="{A7A82FF6-6A5A-4B87-BD01-F0222D9A5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235" y="5040522"/>
            <a:ext cx="941647" cy="941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A4C8C3E-1D26-4ED9-A393-7FA09E68045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832626" y="1447714"/>
            <a:ext cx="425844" cy="3696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0957370-6233-40AD-9151-F0D50CE31388}"/>
              </a:ext>
            </a:extLst>
          </p:cNvPr>
          <p:cNvSpPr txBox="1"/>
          <p:nvPr/>
        </p:nvSpPr>
        <p:spPr>
          <a:xfrm>
            <a:off x="6755745" y="1885869"/>
            <a:ext cx="733381" cy="1692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100" dirty="0">
                <a:solidFill>
                  <a:schemeClr val="accent1"/>
                </a:solidFill>
              </a:rPr>
              <a:t>Web App</a:t>
            </a:r>
          </a:p>
        </p:txBody>
      </p:sp>
      <p:pic>
        <p:nvPicPr>
          <p:cNvPr id="41" name="Picture 2" descr="Splunk posts record results and aims for $1 billion revenue">
            <a:extLst>
              <a:ext uri="{FF2B5EF4-FFF2-40B4-BE49-F238E27FC236}">
                <a16:creationId xmlns:a16="http://schemas.microsoft.com/office/drawing/2014/main" id="{77BD2391-4CCD-4D97-AD45-FF2C0B689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4977" y="1439598"/>
            <a:ext cx="1195168" cy="66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91FA5C97-D913-476A-86FF-E47EF85040A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770087" y="1447714"/>
            <a:ext cx="629060" cy="49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327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C641E037-B41A-4028-A694-4A7ECD171A90}"/>
              </a:ext>
            </a:extLst>
          </p:cNvPr>
          <p:cNvGrpSpPr/>
          <p:nvPr/>
        </p:nvGrpSpPr>
        <p:grpSpPr>
          <a:xfrm>
            <a:off x="61597" y="121664"/>
            <a:ext cx="11896819" cy="6445770"/>
            <a:chOff x="168181" y="-114672"/>
            <a:chExt cx="11896819" cy="6445770"/>
          </a:xfrm>
        </p:grpSpPr>
        <p:sp>
          <p:nvSpPr>
            <p:cNvPr id="7" name="TextBox 6"/>
            <p:cNvSpPr txBox="1"/>
            <p:nvPr/>
          </p:nvSpPr>
          <p:spPr>
            <a:xfrm>
              <a:off x="355419" y="-114672"/>
              <a:ext cx="6689821" cy="600779"/>
            </a:xfrm>
            <a:prstGeom prst="rect">
              <a:avLst/>
            </a:prstGeom>
          </p:spPr>
          <p:txBody>
            <a:bodyPr vert="horz" lIns="91416" tIns="45708" rIns="91416" bIns="45708" rtlCol="0" anchor="t" anchorCtr="0">
              <a:noAutofit/>
            </a:bodyPr>
            <a:lstStyle>
              <a:lvl1pPr defTabSz="914400">
                <a:lnSpc>
                  <a:spcPct val="90000"/>
                </a:lnSpc>
                <a:spcBef>
                  <a:spcPct val="0"/>
                </a:spcBef>
                <a:buNone/>
                <a:defRPr sz="2000" b="1"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r>
                <a:rPr lang="en-US" sz="3200" dirty="0"/>
                <a:t>DevSecOps Pipeline</a:t>
              </a:r>
              <a:endParaRPr lang="en-US" sz="3200" b="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60A79C7-A39B-4045-AC77-1CFA9A07CA90}"/>
                </a:ext>
              </a:extLst>
            </p:cNvPr>
            <p:cNvSpPr txBox="1"/>
            <p:nvPr/>
          </p:nvSpPr>
          <p:spPr>
            <a:xfrm>
              <a:off x="168181" y="1471810"/>
              <a:ext cx="1570426" cy="25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9585">
                <a:defRPr/>
              </a:pPr>
              <a:r>
                <a:rPr lang="en-US" sz="1067" dirty="0">
                  <a:solidFill>
                    <a:srgbClr val="232F3E"/>
                  </a:solidFill>
                  <a:latin typeface="Arial" panose="020B0604020202020204"/>
                </a:rPr>
                <a:t>Application Developer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35282" y="3723271"/>
              <a:ext cx="1640193" cy="2565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defTabSz="609585">
                <a:defRPr sz="1067">
                  <a:solidFill>
                    <a:srgbClr val="0033A0"/>
                  </a:solidFill>
                  <a:latin typeface="Arial" panose="020B0604020202020204"/>
                </a:defRPr>
              </a:lvl1pPr>
            </a:lstStyle>
            <a:p>
              <a:r>
                <a:rPr lang="en-US" dirty="0"/>
                <a:t>Continuous Deployment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 rot="16200000">
              <a:off x="3772600" y="-657956"/>
              <a:ext cx="949893" cy="3738088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>
                <a:defRPr/>
              </a:pPr>
              <a:endParaRPr lang="en-US" sz="1333" dirty="0">
                <a:solidFill>
                  <a:srgbClr val="FFFFFF"/>
                </a:solidFill>
                <a:latin typeface="Arial" panose="020B0604020202020204"/>
              </a:endParaRPr>
            </a:p>
            <a:p>
              <a:pPr algn="ctr" defTabSz="609585">
                <a:defRPr/>
              </a:pPr>
              <a:endParaRPr lang="en-US" sz="1333" dirty="0">
                <a:solidFill>
                  <a:srgbClr val="FFFFFF"/>
                </a:solidFill>
                <a:latin typeface="Arial" panose="020B0604020202020204"/>
              </a:endParaRPr>
            </a:p>
            <a:p>
              <a:pPr algn="ctr" defTabSz="609585">
                <a:defRPr/>
              </a:pPr>
              <a:endParaRPr lang="en-US" sz="1333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9129881-D781-4B95-86DE-1835C1F41A6E}"/>
                </a:ext>
              </a:extLst>
            </p:cNvPr>
            <p:cNvSpPr/>
            <p:nvPr/>
          </p:nvSpPr>
          <p:spPr>
            <a:xfrm>
              <a:off x="5189426" y="2030684"/>
              <a:ext cx="291033" cy="29025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96D3069E-7D62-4DDB-AC24-AD1FF0E55107}"/>
                </a:ext>
              </a:extLst>
            </p:cNvPr>
            <p:cNvSpPr/>
            <p:nvPr/>
          </p:nvSpPr>
          <p:spPr>
            <a:xfrm>
              <a:off x="1323091" y="896287"/>
              <a:ext cx="1003300" cy="8382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DCA3B3A-982C-4181-AFE3-01590FDE9401}"/>
                </a:ext>
              </a:extLst>
            </p:cNvPr>
            <p:cNvSpPr txBox="1"/>
            <p:nvPr/>
          </p:nvSpPr>
          <p:spPr>
            <a:xfrm>
              <a:off x="2954582" y="2046871"/>
              <a:ext cx="1821332" cy="2565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defTabSz="609585">
                <a:defRPr sz="1067">
                  <a:solidFill>
                    <a:srgbClr val="0033A0"/>
                  </a:solidFill>
                  <a:latin typeface="Arial" panose="020B0604020202020204"/>
                </a:defRPr>
              </a:lvl1pPr>
            </a:lstStyle>
            <a:p>
              <a:r>
                <a:rPr lang="en-US" dirty="0"/>
                <a:t>Continuous Integration (CI)</a:t>
              </a:r>
            </a:p>
          </p:txBody>
        </p:sp>
        <p:pic>
          <p:nvPicPr>
            <p:cNvPr id="4098" name="Picture 2" descr="GitHub Logos and Usage · GitHub">
              <a:extLst>
                <a:ext uri="{FF2B5EF4-FFF2-40B4-BE49-F238E27FC236}">
                  <a16:creationId xmlns:a16="http://schemas.microsoft.com/office/drawing/2014/main" id="{F913B2CF-B2DA-412F-863A-9C830CEFEC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2557" y="814929"/>
              <a:ext cx="635000" cy="63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4230FD3-0A11-40C0-8FE8-CE7F736A6BFA}"/>
                </a:ext>
              </a:extLst>
            </p:cNvPr>
            <p:cNvSpPr txBox="1"/>
            <p:nvPr/>
          </p:nvSpPr>
          <p:spPr>
            <a:xfrm>
              <a:off x="2395452" y="1474975"/>
              <a:ext cx="738775" cy="164212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67" dirty="0">
                  <a:solidFill>
                    <a:schemeClr val="tx2"/>
                  </a:solidFill>
                </a:rPr>
                <a:t> GitHub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0B884D8-28D2-4FF5-8F9E-7067C724F40E}"/>
                </a:ext>
              </a:extLst>
            </p:cNvPr>
            <p:cNvCxnSpPr>
              <a:cxnSpLocks/>
            </p:cNvCxnSpPr>
            <p:nvPr/>
          </p:nvCxnSpPr>
          <p:spPr>
            <a:xfrm>
              <a:off x="4822003" y="1749477"/>
              <a:ext cx="1" cy="856824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D2D3FA5-D0A4-42A8-8658-26E86E79E3C4}"/>
                </a:ext>
              </a:extLst>
            </p:cNvPr>
            <p:cNvSpPr/>
            <p:nvPr/>
          </p:nvSpPr>
          <p:spPr>
            <a:xfrm>
              <a:off x="4353810" y="2811488"/>
              <a:ext cx="1206500" cy="609600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POC Stage</a:t>
              </a:r>
            </a:p>
            <a:p>
              <a:pPr algn="ctr"/>
              <a:endParaRPr lang="en-GB" sz="1400" dirty="0"/>
            </a:p>
            <a:p>
              <a:pPr algn="ctr"/>
              <a:endParaRPr lang="en-GB" sz="1400" dirty="0"/>
            </a:p>
          </p:txBody>
        </p:sp>
        <p:pic>
          <p:nvPicPr>
            <p:cNvPr id="4110" name="Picture 14" descr="Octopus Deploy - Reviews, Pros &amp; Cons | Companies using Octopus Deploy">
              <a:extLst>
                <a:ext uri="{FF2B5EF4-FFF2-40B4-BE49-F238E27FC236}">
                  <a16:creationId xmlns:a16="http://schemas.microsoft.com/office/drawing/2014/main" id="{C7638278-B582-48E7-A346-4E8C20925F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3600" y="3025153"/>
              <a:ext cx="393700" cy="3788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Right Brace 74">
              <a:extLst>
                <a:ext uri="{FF2B5EF4-FFF2-40B4-BE49-F238E27FC236}">
                  <a16:creationId xmlns:a16="http://schemas.microsoft.com/office/drawing/2014/main" id="{508CF458-88F1-47C6-849C-D5539DEC6EDF}"/>
                </a:ext>
              </a:extLst>
            </p:cNvPr>
            <p:cNvSpPr/>
            <p:nvPr/>
          </p:nvSpPr>
          <p:spPr>
            <a:xfrm>
              <a:off x="2794000" y="3022600"/>
              <a:ext cx="342900" cy="30861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CF4BD852-4548-4A24-A9F6-0F317A2362A1}"/>
                </a:ext>
              </a:extLst>
            </p:cNvPr>
            <p:cNvSpPr/>
            <p:nvPr/>
          </p:nvSpPr>
          <p:spPr>
            <a:xfrm>
              <a:off x="4386080" y="3707359"/>
              <a:ext cx="1206500" cy="609600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Dev Stage</a:t>
              </a:r>
            </a:p>
            <a:p>
              <a:pPr algn="ctr"/>
              <a:endParaRPr lang="en-GB" sz="1400" dirty="0"/>
            </a:p>
            <a:p>
              <a:pPr algn="ctr"/>
              <a:endParaRPr lang="en-GB" sz="1400" dirty="0"/>
            </a:p>
          </p:txBody>
        </p:sp>
        <p:pic>
          <p:nvPicPr>
            <p:cNvPr id="79" name="Picture 14" descr="Octopus Deploy - Reviews, Pros &amp; Cons | Companies using Octopus Deploy">
              <a:extLst>
                <a:ext uri="{FF2B5EF4-FFF2-40B4-BE49-F238E27FC236}">
                  <a16:creationId xmlns:a16="http://schemas.microsoft.com/office/drawing/2014/main" id="{F681F326-EF89-4BC2-B444-8A265EF417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9000" y="3921023"/>
              <a:ext cx="393700" cy="3788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E363B82F-403E-483A-94B1-8A6E01140376}"/>
                </a:ext>
              </a:extLst>
            </p:cNvPr>
            <p:cNvSpPr/>
            <p:nvPr/>
          </p:nvSpPr>
          <p:spPr>
            <a:xfrm>
              <a:off x="4386080" y="4656320"/>
              <a:ext cx="1206500" cy="609600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QA Stage</a:t>
              </a:r>
            </a:p>
            <a:p>
              <a:pPr algn="ctr"/>
              <a:endParaRPr lang="en-GB" sz="1400" dirty="0"/>
            </a:p>
            <a:p>
              <a:pPr algn="ctr"/>
              <a:endParaRPr lang="en-GB" sz="1400" dirty="0"/>
            </a:p>
          </p:txBody>
        </p:sp>
        <p:pic>
          <p:nvPicPr>
            <p:cNvPr id="81" name="Picture 14" descr="Octopus Deploy - Reviews, Pros &amp; Cons | Companies using Octopus Deploy">
              <a:extLst>
                <a:ext uri="{FF2B5EF4-FFF2-40B4-BE49-F238E27FC236}">
                  <a16:creationId xmlns:a16="http://schemas.microsoft.com/office/drawing/2014/main" id="{0E8BBD48-B20B-44BE-9DA0-DFBDD6A311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9000" y="4867694"/>
              <a:ext cx="393700" cy="3788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CD85FB8D-F4D0-46FB-8EFC-829335C5B127}"/>
                </a:ext>
              </a:extLst>
            </p:cNvPr>
            <p:cNvSpPr/>
            <p:nvPr/>
          </p:nvSpPr>
          <p:spPr>
            <a:xfrm>
              <a:off x="4343400" y="5549900"/>
              <a:ext cx="1282700" cy="609600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PROD Stage</a:t>
              </a:r>
            </a:p>
            <a:p>
              <a:pPr algn="ctr"/>
              <a:endParaRPr lang="en-GB" sz="1400" dirty="0"/>
            </a:p>
            <a:p>
              <a:pPr algn="ctr"/>
              <a:endParaRPr lang="en-GB" sz="1400" dirty="0"/>
            </a:p>
          </p:txBody>
        </p:sp>
        <p:pic>
          <p:nvPicPr>
            <p:cNvPr id="83" name="Picture 14" descr="Octopus Deploy - Reviews, Pros &amp; Cons | Companies using Octopus Deploy">
              <a:extLst>
                <a:ext uri="{FF2B5EF4-FFF2-40B4-BE49-F238E27FC236}">
                  <a16:creationId xmlns:a16="http://schemas.microsoft.com/office/drawing/2014/main" id="{01630D4B-1E5F-41C1-A312-51EA8CB3B5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1700" y="5769394"/>
              <a:ext cx="393700" cy="3788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CFF81705-F23C-41BF-84E3-BC716AB57264}"/>
                </a:ext>
              </a:extLst>
            </p:cNvPr>
            <p:cNvCxnSpPr>
              <a:cxnSpLocks/>
            </p:cNvCxnSpPr>
            <p:nvPr/>
          </p:nvCxnSpPr>
          <p:spPr>
            <a:xfrm>
              <a:off x="4890083" y="3389859"/>
              <a:ext cx="0" cy="310724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477AEE0B-1161-48CB-BC9B-87289C49B763}"/>
                </a:ext>
              </a:extLst>
            </p:cNvPr>
            <p:cNvCxnSpPr>
              <a:cxnSpLocks/>
            </p:cNvCxnSpPr>
            <p:nvPr/>
          </p:nvCxnSpPr>
          <p:spPr>
            <a:xfrm>
              <a:off x="4917774" y="4336529"/>
              <a:ext cx="0" cy="310724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C919EEBA-DB85-4544-9663-7898780BBE92}"/>
                </a:ext>
              </a:extLst>
            </p:cNvPr>
            <p:cNvCxnSpPr>
              <a:cxnSpLocks/>
            </p:cNvCxnSpPr>
            <p:nvPr/>
          </p:nvCxnSpPr>
          <p:spPr>
            <a:xfrm>
              <a:off x="4892374" y="5308600"/>
              <a:ext cx="0" cy="24130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FBBD706D-CA0A-4ADA-99AD-2A03BCCDD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1331" y="1066730"/>
              <a:ext cx="474375" cy="408399"/>
            </a:xfrm>
            <a:prstGeom prst="rect">
              <a:avLst/>
            </a:prstGeom>
          </p:spPr>
        </p:pic>
        <p:pic>
          <p:nvPicPr>
            <p:cNvPr id="4112" name="Picture 16" descr="Logo Resources - Octopus Deploy">
              <a:extLst>
                <a:ext uri="{FF2B5EF4-FFF2-40B4-BE49-F238E27FC236}">
                  <a16:creationId xmlns:a16="http://schemas.microsoft.com/office/drawing/2014/main" id="{3C6DC536-DE8C-4F86-BC22-5D1801B7A7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799" y="4507588"/>
              <a:ext cx="1330325" cy="3819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Freeform 109">
              <a:extLst>
                <a:ext uri="{FF2B5EF4-FFF2-40B4-BE49-F238E27FC236}">
                  <a16:creationId xmlns:a16="http://schemas.microsoft.com/office/drawing/2014/main" id="{F376F8D7-FB33-412C-8189-69AD6D40CB1C}"/>
                </a:ext>
              </a:extLst>
            </p:cNvPr>
            <p:cNvSpPr/>
            <p:nvPr/>
          </p:nvSpPr>
          <p:spPr>
            <a:xfrm>
              <a:off x="8444894" y="2794000"/>
              <a:ext cx="2670292" cy="3537098"/>
            </a:xfrm>
            <a:custGeom>
              <a:avLst/>
              <a:gdLst>
                <a:gd name="connsiteX0" fmla="*/ 2235200 w 2235200"/>
                <a:gd name="connsiteY0" fmla="*/ 0 h 3543300"/>
                <a:gd name="connsiteX1" fmla="*/ 0 w 2235200"/>
                <a:gd name="connsiteY1" fmla="*/ 0 h 3543300"/>
                <a:gd name="connsiteX2" fmla="*/ 0 w 2235200"/>
                <a:gd name="connsiteY2" fmla="*/ 3543300 h 3543300"/>
                <a:gd name="connsiteX3" fmla="*/ 2209800 w 2235200"/>
                <a:gd name="connsiteY3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5200" h="3543300">
                  <a:moveTo>
                    <a:pt x="2235200" y="0"/>
                  </a:moveTo>
                  <a:lnTo>
                    <a:pt x="0" y="0"/>
                  </a:lnTo>
                  <a:lnTo>
                    <a:pt x="0" y="3543300"/>
                  </a:lnTo>
                  <a:lnTo>
                    <a:pt x="2209800" y="3543300"/>
                  </a:ln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0958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60958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60958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60958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60958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60958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60958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60958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60958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33" dirty="0">
                <a:solidFill>
                  <a:srgbClr val="FFFFFF"/>
                </a:solidFill>
                <a:highlight>
                  <a:srgbClr val="0000FF"/>
                </a:highlight>
                <a:latin typeface="Arial" panose="020B0604020202020204"/>
              </a:endParaRPr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E64A7623-B0EF-4675-8AAF-5753DB56EDB3}"/>
                </a:ext>
              </a:extLst>
            </p:cNvPr>
            <p:cNvCxnSpPr>
              <a:cxnSpLocks/>
            </p:cNvCxnSpPr>
            <p:nvPr/>
          </p:nvCxnSpPr>
          <p:spPr>
            <a:xfrm>
              <a:off x="5582354" y="3101373"/>
              <a:ext cx="2799646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9FE6C111-3C0E-4C41-8C60-16E326A07DA4}"/>
                </a:ext>
              </a:extLst>
            </p:cNvPr>
            <p:cNvCxnSpPr>
              <a:cxnSpLocks/>
            </p:cNvCxnSpPr>
            <p:nvPr/>
          </p:nvCxnSpPr>
          <p:spPr>
            <a:xfrm>
              <a:off x="5575300" y="4841240"/>
              <a:ext cx="2806700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E0AF2E08-0BD5-4D3C-A3E6-8D39283C4589}"/>
                </a:ext>
              </a:extLst>
            </p:cNvPr>
            <p:cNvCxnSpPr>
              <a:cxnSpLocks/>
            </p:cNvCxnSpPr>
            <p:nvPr/>
          </p:nvCxnSpPr>
          <p:spPr>
            <a:xfrm>
              <a:off x="5626100" y="5829300"/>
              <a:ext cx="1694929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ounded Rectangle 110">
              <a:extLst>
                <a:ext uri="{FF2B5EF4-FFF2-40B4-BE49-F238E27FC236}">
                  <a16:creationId xmlns:a16="http://schemas.microsoft.com/office/drawing/2014/main" id="{C9D07F95-C032-4F78-B73D-9020983AF2F6}"/>
                </a:ext>
              </a:extLst>
            </p:cNvPr>
            <p:cNvSpPr/>
            <p:nvPr/>
          </p:nvSpPr>
          <p:spPr>
            <a:xfrm>
              <a:off x="8557442" y="2897176"/>
              <a:ext cx="1782917" cy="525831"/>
            </a:xfrm>
            <a:prstGeom prst="roundRect">
              <a:avLst>
                <a:gd name="adj" fmla="val 4864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dk1"/>
                  </a:solidFill>
                </a:rPr>
                <a:t>POC</a:t>
              </a:r>
            </a:p>
          </p:txBody>
        </p:sp>
        <p:sp>
          <p:nvSpPr>
            <p:cNvPr id="112" name="Rounded Rectangle 110">
              <a:extLst>
                <a:ext uri="{FF2B5EF4-FFF2-40B4-BE49-F238E27FC236}">
                  <a16:creationId xmlns:a16="http://schemas.microsoft.com/office/drawing/2014/main" id="{82C3EC59-D28E-4CAF-A93E-B927D2B5814E}"/>
                </a:ext>
              </a:extLst>
            </p:cNvPr>
            <p:cNvSpPr/>
            <p:nvPr/>
          </p:nvSpPr>
          <p:spPr>
            <a:xfrm>
              <a:off x="8512472" y="3575273"/>
              <a:ext cx="1782917" cy="661586"/>
            </a:xfrm>
            <a:prstGeom prst="roundRect">
              <a:avLst>
                <a:gd name="adj" fmla="val 4864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dk1"/>
                  </a:solidFill>
                </a:rPr>
                <a:t>Dev</a:t>
              </a:r>
            </a:p>
          </p:txBody>
        </p:sp>
        <p:sp>
          <p:nvSpPr>
            <p:cNvPr id="113" name="Rounded Rectangle 110">
              <a:extLst>
                <a:ext uri="{FF2B5EF4-FFF2-40B4-BE49-F238E27FC236}">
                  <a16:creationId xmlns:a16="http://schemas.microsoft.com/office/drawing/2014/main" id="{CAC01968-6CC5-41F2-8D68-E894D0FF3B89}"/>
                </a:ext>
              </a:extLst>
            </p:cNvPr>
            <p:cNvSpPr/>
            <p:nvPr/>
          </p:nvSpPr>
          <p:spPr>
            <a:xfrm>
              <a:off x="8532042" y="4328112"/>
              <a:ext cx="1782917" cy="623891"/>
            </a:xfrm>
            <a:prstGeom prst="roundRect">
              <a:avLst>
                <a:gd name="adj" fmla="val 4864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dk1"/>
                  </a:solidFill>
                </a:rPr>
                <a:t>QA</a:t>
              </a:r>
            </a:p>
          </p:txBody>
        </p:sp>
        <p:sp>
          <p:nvSpPr>
            <p:cNvPr id="117" name="Rounded Rectangle 110">
              <a:extLst>
                <a:ext uri="{FF2B5EF4-FFF2-40B4-BE49-F238E27FC236}">
                  <a16:creationId xmlns:a16="http://schemas.microsoft.com/office/drawing/2014/main" id="{E1B895FC-CAE9-468C-A672-A0D6EAF1BCFC}"/>
                </a:ext>
              </a:extLst>
            </p:cNvPr>
            <p:cNvSpPr/>
            <p:nvPr/>
          </p:nvSpPr>
          <p:spPr>
            <a:xfrm>
              <a:off x="8529752" y="5027862"/>
              <a:ext cx="1782917" cy="538738"/>
            </a:xfrm>
            <a:prstGeom prst="roundRect">
              <a:avLst>
                <a:gd name="adj" fmla="val 4864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dk1"/>
                  </a:solidFill>
                </a:rPr>
                <a:t>PROD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0337893-EF5E-4EC1-804B-84BA320C68F0}"/>
                </a:ext>
              </a:extLst>
            </p:cNvPr>
            <p:cNvSpPr txBox="1"/>
            <p:nvPr/>
          </p:nvSpPr>
          <p:spPr>
            <a:xfrm>
              <a:off x="10419561" y="4795088"/>
              <a:ext cx="1645439" cy="32842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67" dirty="0">
                  <a:solidFill>
                    <a:schemeClr val="tx2"/>
                  </a:solidFill>
                </a:rPr>
                <a:t> Azure </a:t>
              </a:r>
            </a:p>
            <a:p>
              <a:pPr algn="ctr"/>
              <a:r>
                <a:rPr lang="en-US" sz="1067" dirty="0">
                  <a:solidFill>
                    <a:schemeClr val="tx2"/>
                  </a:solidFill>
                </a:rPr>
                <a:t>App Service Plan</a:t>
              </a:r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DCB409CA-B9CE-4F2E-BC23-2FF3FD06BA87}"/>
                </a:ext>
              </a:extLst>
            </p:cNvPr>
            <p:cNvSpPr/>
            <p:nvPr/>
          </p:nvSpPr>
          <p:spPr>
            <a:xfrm>
              <a:off x="1517877" y="4098078"/>
              <a:ext cx="291033" cy="29025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6F253745-66AB-4496-AC87-9AA639A94356}"/>
                </a:ext>
              </a:extLst>
            </p:cNvPr>
            <p:cNvSpPr/>
            <p:nvPr/>
          </p:nvSpPr>
          <p:spPr>
            <a:xfrm>
              <a:off x="11066050" y="3352842"/>
              <a:ext cx="291033" cy="29025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4176BDFB-4090-4CC8-8E55-FF60C0931BE1}"/>
              </a:ext>
            </a:extLst>
          </p:cNvPr>
          <p:cNvSpPr txBox="1"/>
          <p:nvPr/>
        </p:nvSpPr>
        <p:spPr>
          <a:xfrm>
            <a:off x="3145082" y="2834271"/>
            <a:ext cx="1084018" cy="4207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defTabSz="609585">
              <a:defRPr sz="1067">
                <a:solidFill>
                  <a:srgbClr val="0033A0"/>
                </a:solidFill>
                <a:latin typeface="Arial" panose="020B0604020202020204"/>
              </a:defRPr>
            </a:lvl1pPr>
          </a:lstStyle>
          <a:p>
            <a:pPr algn="ctr"/>
            <a:r>
              <a:rPr lang="en-US" dirty="0"/>
              <a:t>Promotion Approval</a:t>
            </a:r>
          </a:p>
        </p:txBody>
      </p:sp>
      <p:sp>
        <p:nvSpPr>
          <p:cNvPr id="72" name="Rounded Rectangle 34">
            <a:extLst>
              <a:ext uri="{FF2B5EF4-FFF2-40B4-BE49-F238E27FC236}">
                <a16:creationId xmlns:a16="http://schemas.microsoft.com/office/drawing/2014/main" id="{AAB68A7A-88D4-4D65-8E77-4E6F304972F5}"/>
              </a:ext>
            </a:extLst>
          </p:cNvPr>
          <p:cNvSpPr/>
          <p:nvPr/>
        </p:nvSpPr>
        <p:spPr>
          <a:xfrm rot="16200000">
            <a:off x="4680792" y="-405038"/>
            <a:ext cx="3919346" cy="10006289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>
              <a:defRPr/>
            </a:pPr>
            <a:endParaRPr lang="en-US" sz="1333" dirty="0">
              <a:solidFill>
                <a:srgbClr val="FFFFFF"/>
              </a:solidFill>
              <a:latin typeface="Arial" panose="020B0604020202020204"/>
            </a:endParaRPr>
          </a:p>
          <a:p>
            <a:pPr algn="ctr" defTabSz="609585">
              <a:defRPr/>
            </a:pPr>
            <a:endParaRPr lang="en-US" sz="1333" dirty="0">
              <a:solidFill>
                <a:srgbClr val="FFFFFF"/>
              </a:solidFill>
              <a:latin typeface="Arial" panose="020B0604020202020204"/>
            </a:endParaRPr>
          </a:p>
          <a:p>
            <a:pPr algn="ctr" defTabSz="609585">
              <a:defRPr/>
            </a:pPr>
            <a:endParaRPr lang="en-US" sz="1333" dirty="0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3CC4A78E-FBB8-44AE-9C65-A68B8355085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520" y="3644900"/>
            <a:ext cx="157819" cy="404611"/>
          </a:xfrm>
          <a:prstGeom prst="rect">
            <a:avLst/>
          </a:prstGeom>
        </p:spPr>
      </p:pic>
      <p:sp>
        <p:nvSpPr>
          <p:cNvPr id="74" name="Right Brace 73">
            <a:extLst>
              <a:ext uri="{FF2B5EF4-FFF2-40B4-BE49-F238E27FC236}">
                <a16:creationId xmlns:a16="http://schemas.microsoft.com/office/drawing/2014/main" id="{24C42FC5-801F-4551-9EC6-C9F89820260B}"/>
              </a:ext>
            </a:extLst>
          </p:cNvPr>
          <p:cNvSpPr/>
          <p:nvPr/>
        </p:nvSpPr>
        <p:spPr>
          <a:xfrm rot="10634348">
            <a:off x="3924300" y="3543671"/>
            <a:ext cx="342900" cy="571128"/>
          </a:xfrm>
          <a:prstGeom prst="rightBrace">
            <a:avLst>
              <a:gd name="adj1" fmla="val 225000"/>
              <a:gd name="adj2" fmla="val 566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7A537F8-BFBB-40E4-ACFC-81855160F4C5}"/>
              </a:ext>
            </a:extLst>
          </p:cNvPr>
          <p:cNvSpPr/>
          <p:nvPr/>
        </p:nvSpPr>
        <p:spPr>
          <a:xfrm>
            <a:off x="2986754" y="4036671"/>
            <a:ext cx="131854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accent5">
                    <a:lumMod val="25000"/>
                  </a:schemeClr>
                </a:solidFill>
              </a:rPr>
              <a:t>Application Lead</a:t>
            </a:r>
          </a:p>
        </p:txBody>
      </p:sp>
      <p:sp>
        <p:nvSpPr>
          <p:cNvPr id="77" name="Right Brace 76">
            <a:extLst>
              <a:ext uri="{FF2B5EF4-FFF2-40B4-BE49-F238E27FC236}">
                <a16:creationId xmlns:a16="http://schemas.microsoft.com/office/drawing/2014/main" id="{B06A234B-D7C4-4517-AE82-715ED4368880}"/>
              </a:ext>
            </a:extLst>
          </p:cNvPr>
          <p:cNvSpPr/>
          <p:nvPr/>
        </p:nvSpPr>
        <p:spPr>
          <a:xfrm rot="10634348">
            <a:off x="3911600" y="4470771"/>
            <a:ext cx="342900" cy="571128"/>
          </a:xfrm>
          <a:prstGeom prst="rightBrace">
            <a:avLst>
              <a:gd name="adj1" fmla="val 35192"/>
              <a:gd name="adj2" fmla="val 566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1585B0CB-D5FD-4496-A3FB-384699C0062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620" y="4457700"/>
            <a:ext cx="157819" cy="404611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D9F04626-C831-417D-AC4C-9280BF6DAFDA}"/>
              </a:ext>
            </a:extLst>
          </p:cNvPr>
          <p:cNvSpPr/>
          <p:nvPr/>
        </p:nvSpPr>
        <p:spPr>
          <a:xfrm>
            <a:off x="2897854" y="4849471"/>
            <a:ext cx="131854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accent5">
                    <a:lumMod val="25000"/>
                  </a:schemeClr>
                </a:solidFill>
              </a:rPr>
              <a:t>Application Lead</a:t>
            </a:r>
          </a:p>
        </p:txBody>
      </p:sp>
      <p:sp>
        <p:nvSpPr>
          <p:cNvPr id="87" name="Right Brace 86">
            <a:extLst>
              <a:ext uri="{FF2B5EF4-FFF2-40B4-BE49-F238E27FC236}">
                <a16:creationId xmlns:a16="http://schemas.microsoft.com/office/drawing/2014/main" id="{188A9F1E-4BAE-409E-B0CB-60FBB826EE11}"/>
              </a:ext>
            </a:extLst>
          </p:cNvPr>
          <p:cNvSpPr/>
          <p:nvPr/>
        </p:nvSpPr>
        <p:spPr>
          <a:xfrm rot="10634348">
            <a:off x="3937000" y="5410571"/>
            <a:ext cx="342900" cy="571128"/>
          </a:xfrm>
          <a:prstGeom prst="rightBrace">
            <a:avLst>
              <a:gd name="adj1" fmla="val 35192"/>
              <a:gd name="adj2" fmla="val 566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5E6413F0-020D-4EFB-8D35-4D260691AC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020" y="5397500"/>
            <a:ext cx="157819" cy="404611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C3D1438E-E13D-4D53-9376-15D2DCD72F1E}"/>
              </a:ext>
            </a:extLst>
          </p:cNvPr>
          <p:cNvSpPr/>
          <p:nvPr/>
        </p:nvSpPr>
        <p:spPr>
          <a:xfrm>
            <a:off x="2923254" y="5789271"/>
            <a:ext cx="131854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accent5">
                    <a:lumMod val="25000"/>
                  </a:schemeClr>
                </a:solidFill>
              </a:rPr>
              <a:t>QA Lead</a:t>
            </a:r>
          </a:p>
        </p:txBody>
      </p:sp>
      <p:sp>
        <p:nvSpPr>
          <p:cNvPr id="95" name="Rounded Rectangle 110">
            <a:extLst>
              <a:ext uri="{FF2B5EF4-FFF2-40B4-BE49-F238E27FC236}">
                <a16:creationId xmlns:a16="http://schemas.microsoft.com/office/drawing/2014/main" id="{A6177185-6C24-4D0A-90EA-34333BE94971}"/>
              </a:ext>
            </a:extLst>
          </p:cNvPr>
          <p:cNvSpPr/>
          <p:nvPr/>
        </p:nvSpPr>
        <p:spPr>
          <a:xfrm>
            <a:off x="8461878" y="5916229"/>
            <a:ext cx="1782917" cy="566220"/>
          </a:xfrm>
          <a:prstGeom prst="roundRect">
            <a:avLst>
              <a:gd name="adj" fmla="val 4864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DR</a:t>
            </a:r>
          </a:p>
        </p:txBody>
      </p:sp>
      <p:sp>
        <p:nvSpPr>
          <p:cNvPr id="97" name="Right Brace 96">
            <a:extLst>
              <a:ext uri="{FF2B5EF4-FFF2-40B4-BE49-F238E27FC236}">
                <a16:creationId xmlns:a16="http://schemas.microsoft.com/office/drawing/2014/main" id="{92528F3F-3580-4B12-AD1E-805352343C27}"/>
              </a:ext>
            </a:extLst>
          </p:cNvPr>
          <p:cNvSpPr/>
          <p:nvPr/>
        </p:nvSpPr>
        <p:spPr>
          <a:xfrm rot="10800000">
            <a:off x="7327902" y="5758382"/>
            <a:ext cx="1003300" cy="63745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374A112E-5272-4820-A7A3-D14A7960FF2D}"/>
              </a:ext>
            </a:extLst>
          </p:cNvPr>
          <p:cNvSpPr/>
          <p:nvPr/>
        </p:nvSpPr>
        <p:spPr>
          <a:xfrm>
            <a:off x="209861" y="6415790"/>
            <a:ext cx="1783829" cy="442210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D8294728-06C7-458B-9523-D68ED42D9A86}"/>
              </a:ext>
            </a:extLst>
          </p:cNvPr>
          <p:cNvSpPr/>
          <p:nvPr/>
        </p:nvSpPr>
        <p:spPr>
          <a:xfrm>
            <a:off x="10269991" y="6241937"/>
            <a:ext cx="1436558" cy="442210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7631C8E3-AB43-4F1F-907E-99C1D8E6AFC7}"/>
              </a:ext>
            </a:extLst>
          </p:cNvPr>
          <p:cNvCxnSpPr>
            <a:cxnSpLocks/>
          </p:cNvCxnSpPr>
          <p:nvPr/>
        </p:nvCxnSpPr>
        <p:spPr>
          <a:xfrm flipV="1">
            <a:off x="5543239" y="4034527"/>
            <a:ext cx="2662708" cy="1480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8726B241-AF5C-449A-8765-FE9F3DD0D249}"/>
              </a:ext>
            </a:extLst>
          </p:cNvPr>
          <p:cNvSpPr txBox="1"/>
          <p:nvPr/>
        </p:nvSpPr>
        <p:spPr>
          <a:xfrm>
            <a:off x="3695969" y="1642650"/>
            <a:ext cx="40527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Teamcity</a:t>
            </a:r>
          </a:p>
        </p:txBody>
      </p:sp>
      <p:pic>
        <p:nvPicPr>
          <p:cNvPr id="104" name="Picture 2" descr="Jetbrains TeamCity Reflected XSS | September 2019">
            <a:extLst>
              <a:ext uri="{FF2B5EF4-FFF2-40B4-BE49-F238E27FC236}">
                <a16:creationId xmlns:a16="http://schemas.microsoft.com/office/drawing/2014/main" id="{FF9C1550-AAA0-4673-A184-735D5079E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192" y="1033087"/>
            <a:ext cx="641140" cy="641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FA8D9C04-7D0A-403F-9640-E197F419FD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11195" y="3215901"/>
            <a:ext cx="425844" cy="369600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3859ED13-A815-4713-A714-67ACF7F9A3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38635" y="3947234"/>
            <a:ext cx="425844" cy="369600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4373E1D9-40FE-49B0-9F6C-6D948DACC3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65188" y="4726694"/>
            <a:ext cx="425844" cy="369600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17D1ACC3-1881-4B17-8CD8-A5CA62FC47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87271" y="5321251"/>
            <a:ext cx="425844" cy="369600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4438CBAE-045F-4DF5-855D-E21236EA02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65188" y="6057137"/>
            <a:ext cx="425844" cy="369600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5C420B19-CFAA-4DC0-8FC6-8D46A04CBA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37678" y="4034527"/>
            <a:ext cx="801207" cy="84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772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DE2E224-3DA2-4FFC-9610-BA5FAFD6459C}"/>
              </a:ext>
            </a:extLst>
          </p:cNvPr>
          <p:cNvSpPr/>
          <p:nvPr/>
        </p:nvSpPr>
        <p:spPr>
          <a:xfrm>
            <a:off x="8364511" y="5636301"/>
            <a:ext cx="3462728" cy="854439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202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0E48B-7AA1-45E1-A330-F8ECD340D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72" y="97939"/>
            <a:ext cx="11222736" cy="828040"/>
          </a:xfrm>
        </p:spPr>
        <p:txBody>
          <a:bodyPr/>
          <a:lstStyle/>
          <a:p>
            <a:r>
              <a:rPr lang="en-GB" dirty="0"/>
              <a:t>Cloud Migrate Strategy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17B2AC-AAE2-4F25-9B03-EFEB3C1EAE0C}"/>
              </a:ext>
            </a:extLst>
          </p:cNvPr>
          <p:cNvSpPr/>
          <p:nvPr/>
        </p:nvSpPr>
        <p:spPr>
          <a:xfrm>
            <a:off x="843280" y="2118360"/>
            <a:ext cx="2540000" cy="3429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Application</a:t>
            </a:r>
          </a:p>
          <a:p>
            <a:pPr algn="ctr"/>
            <a:r>
              <a:rPr lang="en-GB" dirty="0"/>
              <a:t>Discover/assess/</a:t>
            </a:r>
          </a:p>
          <a:p>
            <a:pPr algn="ctr"/>
            <a:r>
              <a:rPr lang="en-GB" dirty="0"/>
              <a:t>prioritize</a:t>
            </a:r>
          </a:p>
        </p:txBody>
      </p:sp>
      <p:sp>
        <p:nvSpPr>
          <p:cNvPr id="5" name="Arrow: Bent-Up 4">
            <a:extLst>
              <a:ext uri="{FF2B5EF4-FFF2-40B4-BE49-F238E27FC236}">
                <a16:creationId xmlns:a16="http://schemas.microsoft.com/office/drawing/2014/main" id="{1BB7A5D7-EDD5-4FB9-8C7C-C603DDA584E0}"/>
              </a:ext>
            </a:extLst>
          </p:cNvPr>
          <p:cNvSpPr/>
          <p:nvPr/>
        </p:nvSpPr>
        <p:spPr>
          <a:xfrm>
            <a:off x="3525520" y="1341120"/>
            <a:ext cx="2123440" cy="1132840"/>
          </a:xfrm>
          <a:prstGeom prst="bent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4A0040-B905-4A03-9941-08F4FB3E8028}"/>
              </a:ext>
            </a:extLst>
          </p:cNvPr>
          <p:cNvSpPr txBox="1"/>
          <p:nvPr/>
        </p:nvSpPr>
        <p:spPr>
          <a:xfrm>
            <a:off x="4445000" y="746761"/>
            <a:ext cx="1910080" cy="70788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3200" dirty="0">
                <a:solidFill>
                  <a:schemeClr val="tx2"/>
                </a:solidFill>
              </a:rPr>
              <a:t>Rehosting</a:t>
            </a:r>
          </a:p>
          <a:p>
            <a:pPr algn="l"/>
            <a:r>
              <a:rPr lang="en-GB" sz="1400" dirty="0">
                <a:solidFill>
                  <a:schemeClr val="tx2"/>
                </a:solidFill>
              </a:rPr>
              <a:t>Lift &amp; Shift</a:t>
            </a:r>
            <a:endParaRPr lang="en-GB" sz="1000" dirty="0">
              <a:solidFill>
                <a:schemeClr val="tx2"/>
              </a:solidFill>
            </a:endParaRPr>
          </a:p>
        </p:txBody>
      </p:sp>
      <p:sp>
        <p:nvSpPr>
          <p:cNvPr id="7" name="Arrow: Bent-Up 6">
            <a:extLst>
              <a:ext uri="{FF2B5EF4-FFF2-40B4-BE49-F238E27FC236}">
                <a16:creationId xmlns:a16="http://schemas.microsoft.com/office/drawing/2014/main" id="{F9F7BDCC-ABC9-49DF-9D6C-2D932A359B53}"/>
              </a:ext>
            </a:extLst>
          </p:cNvPr>
          <p:cNvSpPr/>
          <p:nvPr/>
        </p:nvSpPr>
        <p:spPr>
          <a:xfrm>
            <a:off x="3515360" y="2362200"/>
            <a:ext cx="3373120" cy="904240"/>
          </a:xfrm>
          <a:prstGeom prst="bentUpArrow">
            <a:avLst/>
          </a:prstGeom>
          <a:solidFill>
            <a:srgbClr val="C08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62F9D0-235D-419E-9257-CEAB4198F606}"/>
              </a:ext>
            </a:extLst>
          </p:cNvPr>
          <p:cNvSpPr txBox="1"/>
          <p:nvPr/>
        </p:nvSpPr>
        <p:spPr>
          <a:xfrm>
            <a:off x="5943600" y="1660278"/>
            <a:ext cx="2814320" cy="70788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3200" dirty="0">
                <a:solidFill>
                  <a:srgbClr val="FF0000"/>
                </a:solidFill>
              </a:rPr>
              <a:t>Replatforming</a:t>
            </a:r>
          </a:p>
          <a:p>
            <a:pPr algn="l"/>
            <a:r>
              <a:rPr lang="en-GB" sz="1400" dirty="0">
                <a:solidFill>
                  <a:srgbClr val="FF0000"/>
                </a:solidFill>
              </a:rPr>
              <a:t>Lift &amp; Shift + Services</a:t>
            </a:r>
            <a:endParaRPr lang="en-GB" sz="1000" dirty="0">
              <a:solidFill>
                <a:srgbClr val="FF0000"/>
              </a:solidFill>
            </a:endParaRPr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853D0CA7-4FEE-4A02-9173-ED646C0DFE82}"/>
              </a:ext>
            </a:extLst>
          </p:cNvPr>
          <p:cNvSpPr/>
          <p:nvPr/>
        </p:nvSpPr>
        <p:spPr>
          <a:xfrm>
            <a:off x="3515360" y="2934678"/>
            <a:ext cx="5034280" cy="969397"/>
          </a:xfrm>
          <a:prstGeom prst="bentUpArrow">
            <a:avLst/>
          </a:pr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0D7A60-698A-4B8E-BC56-FC94AD8D6CCB}"/>
              </a:ext>
            </a:extLst>
          </p:cNvPr>
          <p:cNvSpPr txBox="1"/>
          <p:nvPr/>
        </p:nvSpPr>
        <p:spPr>
          <a:xfrm>
            <a:off x="8417560" y="2119070"/>
            <a:ext cx="3642360" cy="92333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3200" dirty="0">
                <a:solidFill>
                  <a:schemeClr val="tx2"/>
                </a:solidFill>
              </a:rPr>
              <a:t>Repurchasing</a:t>
            </a:r>
          </a:p>
          <a:p>
            <a:pPr algn="l"/>
            <a:r>
              <a:rPr lang="en-GB" sz="1400" dirty="0">
                <a:solidFill>
                  <a:schemeClr val="tx2"/>
                </a:solidFill>
              </a:rPr>
              <a:t>Replace existing application introducing a standard solution</a:t>
            </a:r>
            <a:endParaRPr lang="en-GB" sz="1000" dirty="0">
              <a:solidFill>
                <a:schemeClr val="tx2"/>
              </a:solidFill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D87E553-5235-4BAB-80C2-E59B54314DC5}"/>
              </a:ext>
            </a:extLst>
          </p:cNvPr>
          <p:cNvSpPr/>
          <p:nvPr/>
        </p:nvSpPr>
        <p:spPr>
          <a:xfrm>
            <a:off x="3525520" y="4072606"/>
            <a:ext cx="5283202" cy="4804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7EAFBC-9D6A-4529-8D21-049B13505861}"/>
              </a:ext>
            </a:extLst>
          </p:cNvPr>
          <p:cNvSpPr txBox="1"/>
          <p:nvPr/>
        </p:nvSpPr>
        <p:spPr>
          <a:xfrm>
            <a:off x="8950962" y="3953124"/>
            <a:ext cx="3642360" cy="92333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3200" dirty="0">
                <a:solidFill>
                  <a:schemeClr val="tx2"/>
                </a:solidFill>
              </a:rPr>
              <a:t>Refactoring</a:t>
            </a:r>
          </a:p>
          <a:p>
            <a:pPr algn="l"/>
            <a:r>
              <a:rPr lang="en-GB" sz="1400" dirty="0">
                <a:solidFill>
                  <a:schemeClr val="tx2"/>
                </a:solidFill>
              </a:rPr>
              <a:t>Refusal of code and development </a:t>
            </a:r>
          </a:p>
          <a:p>
            <a:pPr algn="l"/>
            <a:r>
              <a:rPr lang="en-GB" sz="1400" dirty="0">
                <a:solidFill>
                  <a:schemeClr val="tx2"/>
                </a:solidFill>
              </a:rPr>
              <a:t>of a new application</a:t>
            </a:r>
            <a:endParaRPr lang="en-GB" sz="1000" dirty="0">
              <a:solidFill>
                <a:schemeClr val="tx2"/>
              </a:solidFill>
            </a:endParaRPr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F673F2D0-D564-4CB3-A10E-7A3B49B9BAD4}"/>
              </a:ext>
            </a:extLst>
          </p:cNvPr>
          <p:cNvSpPr/>
          <p:nvPr/>
        </p:nvSpPr>
        <p:spPr>
          <a:xfrm flipV="1">
            <a:off x="3525520" y="4683441"/>
            <a:ext cx="3474720" cy="1028561"/>
          </a:xfrm>
          <a:prstGeom prst="bentUpArrow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Bent-Up 14">
            <a:extLst>
              <a:ext uri="{FF2B5EF4-FFF2-40B4-BE49-F238E27FC236}">
                <a16:creationId xmlns:a16="http://schemas.microsoft.com/office/drawing/2014/main" id="{A366505D-D8C0-4A7D-9AAA-06B401B0E921}"/>
              </a:ext>
            </a:extLst>
          </p:cNvPr>
          <p:cNvSpPr/>
          <p:nvPr/>
        </p:nvSpPr>
        <p:spPr>
          <a:xfrm flipV="1">
            <a:off x="3515360" y="5262560"/>
            <a:ext cx="2265680" cy="1028561"/>
          </a:xfrm>
          <a:prstGeom prst="bent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01175A-E434-4DFF-B9C4-33C161F58309}"/>
              </a:ext>
            </a:extLst>
          </p:cNvPr>
          <p:cNvSpPr txBox="1"/>
          <p:nvPr/>
        </p:nvSpPr>
        <p:spPr>
          <a:xfrm>
            <a:off x="7129782" y="5734974"/>
            <a:ext cx="3642360" cy="70788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3200" dirty="0">
                <a:solidFill>
                  <a:schemeClr val="tx2"/>
                </a:solidFill>
              </a:rPr>
              <a:t>Retire</a:t>
            </a:r>
          </a:p>
          <a:p>
            <a:pPr algn="l"/>
            <a:r>
              <a:rPr lang="en-GB" sz="1400" dirty="0">
                <a:solidFill>
                  <a:schemeClr val="tx2"/>
                </a:solidFill>
              </a:rPr>
              <a:t>No Action</a:t>
            </a:r>
            <a:endParaRPr lang="en-GB" sz="1000" dirty="0">
              <a:solidFill>
                <a:schemeClr val="tx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F3212E-627D-4DE1-9B49-101641758E68}"/>
              </a:ext>
            </a:extLst>
          </p:cNvPr>
          <p:cNvSpPr txBox="1"/>
          <p:nvPr/>
        </p:nvSpPr>
        <p:spPr>
          <a:xfrm>
            <a:off x="5648960" y="6088917"/>
            <a:ext cx="3642360" cy="70788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3200" dirty="0">
                <a:solidFill>
                  <a:schemeClr val="tx2"/>
                </a:solidFill>
              </a:rPr>
              <a:t>Retain</a:t>
            </a:r>
          </a:p>
          <a:p>
            <a:pPr algn="l"/>
            <a:r>
              <a:rPr lang="en-GB" sz="1400" dirty="0">
                <a:solidFill>
                  <a:schemeClr val="tx2"/>
                </a:solidFill>
              </a:rPr>
              <a:t>No Action</a:t>
            </a:r>
            <a:endParaRPr lang="en-GB" sz="1000" dirty="0">
              <a:solidFill>
                <a:schemeClr val="tx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BE96B94-56F9-416A-9B35-ED38A3049F7F}"/>
              </a:ext>
            </a:extLst>
          </p:cNvPr>
          <p:cNvSpPr/>
          <p:nvPr/>
        </p:nvSpPr>
        <p:spPr>
          <a:xfrm>
            <a:off x="9683646" y="6138473"/>
            <a:ext cx="2508354" cy="719528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39D73B5-A122-497D-A7E7-C7069847C5AF}"/>
              </a:ext>
            </a:extLst>
          </p:cNvPr>
          <p:cNvSpPr/>
          <p:nvPr/>
        </p:nvSpPr>
        <p:spPr>
          <a:xfrm>
            <a:off x="389744" y="6145967"/>
            <a:ext cx="2743200" cy="442210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5742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9B903-1FFD-40D4-98DE-C17009472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56" y="97404"/>
            <a:ext cx="11222736" cy="469126"/>
          </a:xfrm>
        </p:spPr>
        <p:txBody>
          <a:bodyPr/>
          <a:lstStyle/>
          <a:p>
            <a:r>
              <a:rPr lang="en-GB" dirty="0"/>
              <a:t>Azure Service Identifications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D2FDF69-680B-4082-8C65-4774F4DAF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354" y="566530"/>
            <a:ext cx="8696739" cy="617441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5F1085C-E100-46D5-8524-2A368D0601FA}"/>
              </a:ext>
            </a:extLst>
          </p:cNvPr>
          <p:cNvSpPr/>
          <p:nvPr/>
        </p:nvSpPr>
        <p:spPr>
          <a:xfrm>
            <a:off x="9683646" y="6138473"/>
            <a:ext cx="2508354" cy="719528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044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 Service</a:t>
            </a:r>
            <a:r>
              <a:rPr lang="en-US" sz="2400" dirty="0">
                <a:latin typeface="+mn-lt"/>
                <a:cs typeface="Calibri" panose="020F0502020204030204" pitchFamily="34" charset="0"/>
              </a:rPr>
              <a:t> </a:t>
            </a:r>
            <a:r>
              <a:rPr lang="en-GB" dirty="0"/>
              <a:t>Business Benefits</a:t>
            </a:r>
            <a:br>
              <a:rPr lang="en-GB" i="1" dirty="0"/>
            </a:br>
            <a:endParaRPr lang="en-US" sz="2400" dirty="0">
              <a:latin typeface="+mn-lt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2450194" y="3943018"/>
            <a:ext cx="1714803" cy="1323683"/>
            <a:chOff x="2243645" y="4446791"/>
            <a:chExt cx="1714803" cy="1323683"/>
          </a:xfrm>
        </p:grpSpPr>
        <p:grpSp>
          <p:nvGrpSpPr>
            <p:cNvPr id="68" name="Group 67"/>
            <p:cNvGrpSpPr/>
            <p:nvPr/>
          </p:nvGrpSpPr>
          <p:grpSpPr>
            <a:xfrm>
              <a:off x="2566906" y="4446791"/>
              <a:ext cx="1068280" cy="1068281"/>
              <a:chOff x="3325293" y="4299208"/>
              <a:chExt cx="1227909" cy="1227909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3325293" y="4299208"/>
                <a:ext cx="1227909" cy="1227909"/>
              </a:xfrm>
              <a:prstGeom prst="ellipse">
                <a:avLst/>
              </a:prstGeom>
              <a:solidFill>
                <a:srgbClr val="0026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2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02816" y="4638842"/>
                <a:ext cx="672862" cy="548640"/>
              </a:xfrm>
              <a:prstGeom prst="rect">
                <a:avLst/>
              </a:prstGeom>
            </p:spPr>
          </p:pic>
        </p:grpSp>
        <p:sp>
          <p:nvSpPr>
            <p:cNvPr id="53" name="Rectangle 52"/>
            <p:cNvSpPr/>
            <p:nvPr/>
          </p:nvSpPr>
          <p:spPr>
            <a:xfrm>
              <a:off x="2243645" y="5493475"/>
              <a:ext cx="171480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3776">
                <a:spcAft>
                  <a:spcPts val="588"/>
                </a:spcAft>
                <a:defRPr/>
              </a:pPr>
              <a:r>
                <a:rPr lang="en-US" sz="1200" b="1" kern="0" dirty="0">
                  <a:solidFill>
                    <a:schemeClr val="tx2"/>
                  </a:solidFill>
                </a:rPr>
                <a:t>DevSecOps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4409204" y="3952247"/>
            <a:ext cx="1614151" cy="1780194"/>
            <a:chOff x="4259751" y="4369027"/>
            <a:chExt cx="1614151" cy="1780194"/>
          </a:xfrm>
        </p:grpSpPr>
        <p:sp>
          <p:nvSpPr>
            <p:cNvPr id="55" name="Oval 54"/>
            <p:cNvSpPr/>
            <p:nvPr/>
          </p:nvSpPr>
          <p:spPr>
            <a:xfrm>
              <a:off x="4532686" y="4369027"/>
              <a:ext cx="1068280" cy="1068281"/>
            </a:xfrm>
            <a:prstGeom prst="ellipse">
              <a:avLst/>
            </a:prstGeom>
            <a:solidFill>
              <a:srgbClr val="0085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259751" y="5425946"/>
              <a:ext cx="1614151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3776">
                <a:spcAft>
                  <a:spcPts val="588"/>
                </a:spcAft>
              </a:pPr>
              <a:r>
                <a:rPr lang="en-US" sz="1200" b="1" kern="0" dirty="0">
                  <a:solidFill>
                    <a:schemeClr val="tx2"/>
                  </a:solidFill>
                </a:rPr>
                <a:t>Scale Up and Down,</a:t>
              </a:r>
            </a:p>
            <a:p>
              <a:pPr algn="ctr" defTabSz="913776">
                <a:spcAft>
                  <a:spcPts val="588"/>
                </a:spcAft>
              </a:pPr>
              <a:r>
                <a:rPr lang="en-US" sz="1200" b="1" kern="0" dirty="0">
                  <a:solidFill>
                    <a:schemeClr val="tx2"/>
                  </a:solidFill>
                </a:rPr>
                <a:t>Scale Out and In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14984" y="3887808"/>
            <a:ext cx="1714803" cy="1604273"/>
            <a:chOff x="369264" y="4470061"/>
            <a:chExt cx="1714803" cy="1604273"/>
          </a:xfrm>
        </p:grpSpPr>
        <p:grpSp>
          <p:nvGrpSpPr>
            <p:cNvPr id="66" name="Group 65"/>
            <p:cNvGrpSpPr/>
            <p:nvPr/>
          </p:nvGrpSpPr>
          <p:grpSpPr>
            <a:xfrm>
              <a:off x="692525" y="4470061"/>
              <a:ext cx="1068280" cy="1068281"/>
              <a:chOff x="1103043" y="4325955"/>
              <a:chExt cx="1227909" cy="1227909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1103043" y="4325955"/>
                <a:ext cx="1227909" cy="1227909"/>
              </a:xfrm>
              <a:prstGeom prst="ellipse">
                <a:avLst/>
              </a:prstGeom>
              <a:solidFill>
                <a:srgbClr val="0085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pic>
            <p:nvPicPr>
              <p:cNvPr id="59" name="Picture 58"/>
              <p:cNvPicPr>
                <a:picLocks noChangeAspect="1"/>
              </p:cNvPicPr>
              <p:nvPr/>
            </p:nvPicPr>
            <p:blipFill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0656" y="4555226"/>
                <a:ext cx="725487" cy="731583"/>
              </a:xfrm>
              <a:prstGeom prst="rect">
                <a:avLst/>
              </a:prstGeom>
            </p:spPr>
          </p:pic>
        </p:grpSp>
        <p:sp>
          <p:nvSpPr>
            <p:cNvPr id="60" name="Rectangle 59"/>
            <p:cNvSpPr/>
            <p:nvPr/>
          </p:nvSpPr>
          <p:spPr>
            <a:xfrm>
              <a:off x="369264" y="5535725"/>
              <a:ext cx="1714803" cy="5386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3776">
                <a:spcAft>
                  <a:spcPts val="588"/>
                </a:spcAft>
                <a:defRPr/>
              </a:pPr>
              <a:r>
                <a:rPr lang="en-US" sz="1200" b="1" kern="0" dirty="0">
                  <a:solidFill>
                    <a:schemeClr val="tx2"/>
                  </a:solidFill>
                </a:rPr>
                <a:t>Self-Service Models</a:t>
              </a:r>
            </a:p>
            <a:p>
              <a:pPr algn="ctr" defTabSz="913776">
                <a:spcAft>
                  <a:spcPts val="588"/>
                </a:spcAft>
                <a:defRPr/>
              </a:pPr>
              <a:r>
                <a:rPr lang="en-US" sz="1200" b="1" kern="0" dirty="0">
                  <a:solidFill>
                    <a:schemeClr val="tx2"/>
                  </a:solidFill>
                </a:rPr>
                <a:t>And Automations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206602" y="3900846"/>
            <a:ext cx="1714803" cy="1345280"/>
            <a:chOff x="6418314" y="4369027"/>
            <a:chExt cx="1714803" cy="1345280"/>
          </a:xfrm>
        </p:grpSpPr>
        <p:sp>
          <p:nvSpPr>
            <p:cNvPr id="63" name="Rectangle 62"/>
            <p:cNvSpPr/>
            <p:nvPr/>
          </p:nvSpPr>
          <p:spPr>
            <a:xfrm>
              <a:off x="6418314" y="5437308"/>
              <a:ext cx="171480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3776">
                <a:spcAft>
                  <a:spcPts val="588"/>
                </a:spcAft>
                <a:defRPr/>
              </a:pPr>
              <a:r>
                <a:rPr lang="en-US" sz="1200" b="1" kern="0" dirty="0">
                  <a:solidFill>
                    <a:schemeClr val="tx2"/>
                  </a:solidFill>
                </a:rPr>
                <a:t>Auto Scale</a:t>
              </a: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6741575" y="4369027"/>
              <a:ext cx="1068280" cy="1068281"/>
              <a:chOff x="7995059" y="4209824"/>
              <a:chExt cx="1227909" cy="1227909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7995059" y="4209824"/>
                <a:ext cx="1227909" cy="1227909"/>
              </a:xfrm>
              <a:prstGeom prst="ellipse">
                <a:avLst/>
              </a:prstGeom>
              <a:solidFill>
                <a:srgbClr val="0026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pic>
            <p:nvPicPr>
              <p:cNvPr id="65" name="Picture 64"/>
              <p:cNvPicPr>
                <a:picLocks noChangeAspect="1"/>
              </p:cNvPicPr>
              <p:nvPr/>
            </p:nvPicPr>
            <p:blipFill>
              <a:blip r:embed="rId4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08164" y="4522929"/>
                <a:ext cx="601699" cy="601699"/>
              </a:xfrm>
              <a:prstGeom prst="rect">
                <a:avLst/>
              </a:prstGeom>
            </p:spPr>
          </p:pic>
        </p:grpSp>
      </p:grpSp>
      <p:grpSp>
        <p:nvGrpSpPr>
          <p:cNvPr id="87" name="Group 86"/>
          <p:cNvGrpSpPr/>
          <p:nvPr/>
        </p:nvGrpSpPr>
        <p:grpSpPr>
          <a:xfrm>
            <a:off x="10277021" y="3935949"/>
            <a:ext cx="1714803" cy="1551181"/>
            <a:chOff x="8353923" y="4380394"/>
            <a:chExt cx="1714803" cy="1551181"/>
          </a:xfrm>
        </p:grpSpPr>
        <p:grpSp>
          <p:nvGrpSpPr>
            <p:cNvPr id="77" name="Group 76"/>
            <p:cNvGrpSpPr/>
            <p:nvPr/>
          </p:nvGrpSpPr>
          <p:grpSpPr>
            <a:xfrm>
              <a:off x="8677184" y="4380394"/>
              <a:ext cx="1068280" cy="1068281"/>
              <a:chOff x="10179635" y="4222890"/>
              <a:chExt cx="1227909" cy="1227909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10179635" y="4222890"/>
                <a:ext cx="1227909" cy="1227909"/>
              </a:xfrm>
              <a:prstGeom prst="ellipse">
                <a:avLst/>
              </a:prstGeom>
              <a:solidFill>
                <a:srgbClr val="0085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5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29720" y="4472634"/>
                <a:ext cx="727738" cy="728421"/>
              </a:xfrm>
              <a:prstGeom prst="rect">
                <a:avLst/>
              </a:prstGeom>
            </p:spPr>
          </p:pic>
        </p:grpSp>
        <p:sp>
          <p:nvSpPr>
            <p:cNvPr id="76" name="Rectangle 75"/>
            <p:cNvSpPr/>
            <p:nvPr/>
          </p:nvSpPr>
          <p:spPr>
            <a:xfrm>
              <a:off x="8353923" y="5469910"/>
              <a:ext cx="171480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3776">
                <a:spcAft>
                  <a:spcPts val="588"/>
                </a:spcAft>
                <a:defRPr/>
              </a:pPr>
              <a:r>
                <a:rPr lang="en-US" sz="1200" b="1" kern="0" dirty="0">
                  <a:solidFill>
                    <a:schemeClr val="tx2"/>
                  </a:solidFill>
                </a:rPr>
                <a:t>Comprehensive Governance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3233581" y="1101240"/>
            <a:ext cx="1557121" cy="2233275"/>
            <a:chOff x="3411921" y="1113367"/>
            <a:chExt cx="1557121" cy="2233275"/>
          </a:xfrm>
        </p:grpSpPr>
        <p:sp>
          <p:nvSpPr>
            <p:cNvPr id="23" name="Rectangle 22"/>
            <p:cNvSpPr/>
            <p:nvPr/>
          </p:nvSpPr>
          <p:spPr>
            <a:xfrm>
              <a:off x="3411921" y="2192480"/>
              <a:ext cx="1557121" cy="11541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3776">
                <a:spcAft>
                  <a:spcPts val="588"/>
                </a:spcAft>
                <a:defRPr/>
              </a:pPr>
              <a:r>
                <a:rPr lang="en-US" sz="1400" b="1" kern="0" dirty="0">
                  <a:solidFill>
                    <a:schemeClr val="tx2"/>
                  </a:solidFill>
                </a:rPr>
                <a:t>Business Resiliency </a:t>
              </a:r>
            </a:p>
            <a:p>
              <a:pPr algn="ctr" defTabSz="913776">
                <a:spcAft>
                  <a:spcPts val="588"/>
                </a:spcAft>
                <a:defRPr/>
              </a:pPr>
              <a:r>
                <a:rPr lang="en-US" sz="1200" kern="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ensuring ‘Always On’ Business Availability </a:t>
              </a: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3530074" y="1113367"/>
              <a:ext cx="1320817" cy="1079706"/>
              <a:chOff x="3076864" y="1024897"/>
              <a:chExt cx="1671921" cy="1366716"/>
            </a:xfrm>
          </p:grpSpPr>
          <p:sp>
            <p:nvSpPr>
              <p:cNvPr id="7" name="Hexagon 6"/>
              <p:cNvSpPr/>
              <p:nvPr/>
            </p:nvSpPr>
            <p:spPr>
              <a:xfrm>
                <a:off x="3076864" y="1024897"/>
                <a:ext cx="1671921" cy="1366716"/>
              </a:xfrm>
              <a:prstGeom prst="hexagon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chemeClr val="bg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09585">
                  <a:lnSpc>
                    <a:spcPts val="1500"/>
                  </a:lnSpc>
                </a:pPr>
                <a:endParaRPr lang="en-US" sz="1467" b="1" dirty="0">
                  <a:solidFill>
                    <a:srgbClr val="FFFFFF"/>
                  </a:solidFill>
                  <a:latin typeface="Arial" panose="020B0604020202020204"/>
                  <a:cs typeface="Calibri" panose="020F0502020204030204" pitchFamily="34" charset="0"/>
                </a:endParaRPr>
              </a:p>
            </p:txBody>
          </p:sp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6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59762" y="1325240"/>
                <a:ext cx="639480" cy="640080"/>
              </a:xfrm>
              <a:prstGeom prst="rect">
                <a:avLst/>
              </a:prstGeom>
            </p:spPr>
          </p:pic>
        </p:grpSp>
      </p:grpSp>
      <p:grpSp>
        <p:nvGrpSpPr>
          <p:cNvPr id="83" name="Group 82"/>
          <p:cNvGrpSpPr/>
          <p:nvPr/>
        </p:nvGrpSpPr>
        <p:grpSpPr>
          <a:xfrm>
            <a:off x="7746027" y="1101240"/>
            <a:ext cx="1573850" cy="1807548"/>
            <a:chOff x="7115900" y="1113367"/>
            <a:chExt cx="1573850" cy="1807548"/>
          </a:xfrm>
        </p:grpSpPr>
        <p:sp>
          <p:nvSpPr>
            <p:cNvPr id="25" name="Rectangle 24"/>
            <p:cNvSpPr/>
            <p:nvPr/>
          </p:nvSpPr>
          <p:spPr>
            <a:xfrm>
              <a:off x="7115900" y="2166862"/>
              <a:ext cx="1573850" cy="7540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3776">
                <a:spcAft>
                  <a:spcPts val="588"/>
                </a:spcAft>
                <a:defRPr/>
              </a:pPr>
              <a:r>
                <a:rPr lang="en-US" sz="1400" b="1" kern="0" dirty="0">
                  <a:solidFill>
                    <a:schemeClr val="tx2"/>
                  </a:solidFill>
                </a:rPr>
                <a:t>Cost Optimized</a:t>
              </a:r>
            </a:p>
            <a:p>
              <a:pPr algn="ctr" defTabSz="913776">
                <a:spcAft>
                  <a:spcPts val="588"/>
                </a:spcAft>
                <a:defRPr/>
              </a:pPr>
              <a:r>
                <a:rPr lang="en-US" sz="1200" kern="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Financial Models for greater Predictability</a:t>
              </a: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7219020" y="1113367"/>
              <a:ext cx="1320817" cy="1079706"/>
              <a:chOff x="7665327" y="1024897"/>
              <a:chExt cx="1671921" cy="1366716"/>
            </a:xfrm>
          </p:grpSpPr>
          <p:sp>
            <p:nvSpPr>
              <p:cNvPr id="9" name="Hexagon 8"/>
              <p:cNvSpPr/>
              <p:nvPr/>
            </p:nvSpPr>
            <p:spPr>
              <a:xfrm>
                <a:off x="7665327" y="1024897"/>
                <a:ext cx="1671921" cy="1366716"/>
              </a:xfrm>
              <a:prstGeom prst="hexagon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chemeClr val="bg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09585">
                  <a:lnSpc>
                    <a:spcPts val="1500"/>
                  </a:lnSpc>
                </a:pPr>
                <a:endParaRPr lang="en-US" sz="1467" b="1" dirty="0">
                  <a:solidFill>
                    <a:srgbClr val="FFFFFF"/>
                  </a:solidFill>
                  <a:latin typeface="Arial" panose="020B0604020202020204"/>
                  <a:cs typeface="Calibri" panose="020F0502020204030204" pitchFamily="34" charset="0"/>
                </a:endParaRPr>
              </a:p>
            </p:txBody>
          </p:sp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7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67461" y="1401368"/>
                <a:ext cx="668506" cy="669133"/>
              </a:xfrm>
              <a:prstGeom prst="rect">
                <a:avLst/>
              </a:prstGeom>
            </p:spPr>
          </p:pic>
        </p:grpSp>
      </p:grpSp>
      <p:grpSp>
        <p:nvGrpSpPr>
          <p:cNvPr id="82" name="Group 81"/>
          <p:cNvGrpSpPr/>
          <p:nvPr/>
        </p:nvGrpSpPr>
        <p:grpSpPr>
          <a:xfrm>
            <a:off x="9889733" y="1101240"/>
            <a:ext cx="1802395" cy="2018448"/>
            <a:chOff x="9521196" y="1087320"/>
            <a:chExt cx="1802395" cy="2018448"/>
          </a:xfrm>
        </p:grpSpPr>
        <p:sp>
          <p:nvSpPr>
            <p:cNvPr id="26" name="Rectangle 25"/>
            <p:cNvSpPr/>
            <p:nvPr/>
          </p:nvSpPr>
          <p:spPr>
            <a:xfrm>
              <a:off x="9521196" y="2167049"/>
              <a:ext cx="1802395" cy="9387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3776">
                <a:spcAft>
                  <a:spcPts val="588"/>
                </a:spcAft>
                <a:defRPr/>
              </a:pPr>
              <a:r>
                <a:rPr lang="en-US" sz="1400" b="1" kern="0" dirty="0">
                  <a:solidFill>
                    <a:schemeClr val="tx2"/>
                  </a:solidFill>
                </a:rPr>
                <a:t>Digital Innovation</a:t>
              </a:r>
            </a:p>
            <a:p>
              <a:pPr algn="ctr" defTabSz="913776">
                <a:spcAft>
                  <a:spcPts val="588"/>
                </a:spcAft>
                <a:defRPr/>
              </a:pPr>
              <a:r>
                <a:rPr lang="en-US" sz="1200" kern="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driving</a:t>
              </a:r>
              <a:r>
                <a:rPr lang="en-US" sz="1200" kern="0" dirty="0">
                  <a:solidFill>
                    <a:schemeClr val="tx2">
                      <a:lumMod val="50000"/>
                      <a:lumOff val="50000"/>
                    </a:schemeClr>
                  </a:solidFill>
                  <a:sym typeface="Wingdings" panose="05000000000000000000" pitchFamily="2" charset="2"/>
                </a:rPr>
                <a:t> Digital Enablement &amp; Innovation</a:t>
              </a:r>
              <a:endParaRPr lang="en-US" sz="1200" kern="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9709967" y="1087320"/>
              <a:ext cx="1320817" cy="1079706"/>
              <a:chOff x="9957630" y="1036849"/>
              <a:chExt cx="1671921" cy="1366716"/>
            </a:xfrm>
          </p:grpSpPr>
          <p:sp>
            <p:nvSpPr>
              <p:cNvPr id="10" name="Hexagon 9"/>
              <p:cNvSpPr/>
              <p:nvPr/>
            </p:nvSpPr>
            <p:spPr>
              <a:xfrm>
                <a:off x="9957630" y="1036849"/>
                <a:ext cx="1671921" cy="1366716"/>
              </a:xfrm>
              <a:prstGeom prst="hexagon">
                <a:avLst/>
              </a:prstGeom>
              <a:solidFill>
                <a:schemeClr val="accent1">
                  <a:lumMod val="75000"/>
                </a:schemeClr>
              </a:solidFill>
              <a:ln w="12700">
                <a:solidFill>
                  <a:schemeClr val="bg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09585">
                  <a:lnSpc>
                    <a:spcPts val="1500"/>
                  </a:lnSpc>
                </a:pPr>
                <a:endParaRPr lang="en-US" sz="1467" b="1" dirty="0">
                  <a:solidFill>
                    <a:srgbClr val="FFFFFF"/>
                  </a:solidFill>
                  <a:latin typeface="Arial" panose="020B0604020202020204"/>
                  <a:cs typeface="Calibri" panose="020F0502020204030204" pitchFamily="34" charset="0"/>
                </a:endParaRPr>
              </a:p>
            </p:txBody>
          </p:sp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00487" y="1428938"/>
                <a:ext cx="639480" cy="640080"/>
              </a:xfrm>
              <a:prstGeom prst="rect">
                <a:avLst/>
              </a:prstGeom>
            </p:spPr>
          </p:pic>
        </p:grpSp>
      </p:grpSp>
      <p:grpSp>
        <p:nvGrpSpPr>
          <p:cNvPr id="84" name="Group 83"/>
          <p:cNvGrpSpPr/>
          <p:nvPr/>
        </p:nvGrpSpPr>
        <p:grpSpPr>
          <a:xfrm>
            <a:off x="5405979" y="1101240"/>
            <a:ext cx="1779944" cy="2190165"/>
            <a:chOff x="5180085" y="1101240"/>
            <a:chExt cx="1779944" cy="2190165"/>
          </a:xfrm>
        </p:grpSpPr>
        <p:grpSp>
          <p:nvGrpSpPr>
            <p:cNvPr id="43" name="Group 42"/>
            <p:cNvGrpSpPr/>
            <p:nvPr/>
          </p:nvGrpSpPr>
          <p:grpSpPr>
            <a:xfrm>
              <a:off x="5370364" y="1101240"/>
              <a:ext cx="1320817" cy="1079706"/>
              <a:chOff x="5373024" y="1024897"/>
              <a:chExt cx="1671921" cy="1366716"/>
            </a:xfrm>
          </p:grpSpPr>
          <p:sp>
            <p:nvSpPr>
              <p:cNvPr id="8" name="Hexagon 7"/>
              <p:cNvSpPr/>
              <p:nvPr/>
            </p:nvSpPr>
            <p:spPr>
              <a:xfrm>
                <a:off x="5373024" y="1024897"/>
                <a:ext cx="1671921" cy="1366716"/>
              </a:xfrm>
              <a:prstGeom prst="hexagon">
                <a:avLst/>
              </a:prstGeom>
              <a:solidFill>
                <a:schemeClr val="accent1">
                  <a:lumMod val="75000"/>
                </a:schemeClr>
              </a:solidFill>
              <a:ln w="12700">
                <a:solidFill>
                  <a:schemeClr val="bg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09585">
                  <a:lnSpc>
                    <a:spcPts val="1500"/>
                  </a:lnSpc>
                </a:pPr>
                <a:endParaRPr lang="en-US" sz="1467" b="1" dirty="0">
                  <a:solidFill>
                    <a:srgbClr val="FFFFFF"/>
                  </a:solidFill>
                  <a:latin typeface="Arial" panose="020B0604020202020204"/>
                  <a:cs typeface="Calibri" panose="020F0502020204030204" pitchFamily="34" charset="0"/>
                </a:endParaRPr>
              </a:p>
            </p:txBody>
          </p:sp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9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21641" y="1405857"/>
                <a:ext cx="659534" cy="660153"/>
              </a:xfrm>
              <a:prstGeom prst="rect">
                <a:avLst/>
              </a:prstGeom>
            </p:spPr>
          </p:pic>
        </p:grpSp>
        <p:sp>
          <p:nvSpPr>
            <p:cNvPr id="40" name="Rectangle 39"/>
            <p:cNvSpPr/>
            <p:nvPr/>
          </p:nvSpPr>
          <p:spPr>
            <a:xfrm>
              <a:off x="5180085" y="2137243"/>
              <a:ext cx="1779944" cy="11541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3776">
                <a:spcAft>
                  <a:spcPts val="588"/>
                </a:spcAft>
                <a:defRPr/>
              </a:pPr>
              <a:r>
                <a:rPr lang="en-US" sz="1400" b="1" kern="0" dirty="0">
                  <a:solidFill>
                    <a:schemeClr val="tx2"/>
                  </a:solidFill>
                </a:rPr>
                <a:t>Faster Time To Market</a:t>
              </a:r>
            </a:p>
            <a:p>
              <a:pPr algn="ctr" defTabSz="913776">
                <a:spcAft>
                  <a:spcPts val="588"/>
                </a:spcAft>
                <a:defRPr/>
              </a:pPr>
              <a:r>
                <a:rPr lang="en-US" sz="1200" kern="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Quicker releases and features to stay ahead of competition</a:t>
              </a:r>
            </a:p>
          </p:txBody>
        </p:sp>
      </p:grpSp>
      <p:cxnSp>
        <p:nvCxnSpPr>
          <p:cNvPr id="47" name="Straight Connector 46"/>
          <p:cNvCxnSpPr/>
          <p:nvPr/>
        </p:nvCxnSpPr>
        <p:spPr>
          <a:xfrm>
            <a:off x="1607201" y="3570314"/>
            <a:ext cx="8229600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664464" y="1101240"/>
            <a:ext cx="1881715" cy="1846145"/>
            <a:chOff x="1530207" y="1113367"/>
            <a:chExt cx="1881715" cy="1846145"/>
          </a:xfrm>
        </p:grpSpPr>
        <p:sp>
          <p:nvSpPr>
            <p:cNvPr id="22" name="Rectangle 21"/>
            <p:cNvSpPr/>
            <p:nvPr/>
          </p:nvSpPr>
          <p:spPr>
            <a:xfrm>
              <a:off x="1530207" y="2193610"/>
              <a:ext cx="1881715" cy="7659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3776">
                <a:spcAft>
                  <a:spcPts val="588"/>
                </a:spcAft>
                <a:defRPr/>
              </a:pPr>
              <a:r>
                <a:rPr lang="en-US" sz="1400" b="1" kern="0" dirty="0">
                  <a:solidFill>
                    <a:schemeClr val="tx2"/>
                  </a:solidFill>
                </a:rPr>
                <a:t>Application Centric Operations</a:t>
              </a:r>
            </a:p>
            <a:p>
              <a:pPr algn="ctr" defTabSz="913776">
                <a:spcAft>
                  <a:spcPts val="588"/>
                </a:spcAft>
                <a:defRPr/>
              </a:pPr>
              <a:r>
                <a:rPr lang="en-US" sz="1200" kern="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ensuring IT agility aligning to Business needs</a:t>
              </a:r>
            </a:p>
          </p:txBody>
        </p:sp>
        <p:sp>
          <p:nvSpPr>
            <p:cNvPr id="5" name="Hexagon 4"/>
            <p:cNvSpPr/>
            <p:nvPr/>
          </p:nvSpPr>
          <p:spPr>
            <a:xfrm>
              <a:off x="1810656" y="1113367"/>
              <a:ext cx="1320817" cy="1079706"/>
            </a:xfrm>
            <a:prstGeom prst="hexagon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bg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609585">
                <a:lnSpc>
                  <a:spcPts val="1500"/>
                </a:lnSpc>
              </a:pPr>
              <a:endParaRPr lang="en-US" sz="1467" b="1" dirty="0">
                <a:solidFill>
                  <a:srgbClr val="FFFFFF"/>
                </a:solidFill>
                <a:latin typeface="Arial" panose="020B0604020202020204"/>
                <a:cs typeface="Calibri" panose="020F0502020204030204" pitchFamily="34" charset="0"/>
              </a:endParaRP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10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5017" y="1371329"/>
              <a:ext cx="592095" cy="557452"/>
            </a:xfrm>
            <a:prstGeom prst="rect">
              <a:avLst/>
            </a:prstGeom>
          </p:spPr>
        </p:pic>
      </p:grpSp>
      <p:grpSp>
        <p:nvGrpSpPr>
          <p:cNvPr id="100" name="Group 99"/>
          <p:cNvGrpSpPr/>
          <p:nvPr/>
        </p:nvGrpSpPr>
        <p:grpSpPr>
          <a:xfrm>
            <a:off x="8241812" y="3854824"/>
            <a:ext cx="1714803" cy="1591511"/>
            <a:chOff x="8388315" y="4312024"/>
            <a:chExt cx="1714803" cy="1591511"/>
          </a:xfrm>
        </p:grpSpPr>
        <p:sp>
          <p:nvSpPr>
            <p:cNvPr id="95" name="Oval 94"/>
            <p:cNvSpPr/>
            <p:nvPr/>
          </p:nvSpPr>
          <p:spPr>
            <a:xfrm>
              <a:off x="8711576" y="4312024"/>
              <a:ext cx="1068280" cy="1068281"/>
            </a:xfrm>
            <a:prstGeom prst="ellipse">
              <a:avLst/>
            </a:prstGeom>
            <a:solidFill>
              <a:srgbClr val="002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11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1372" y="4624732"/>
              <a:ext cx="548688" cy="548688"/>
            </a:xfrm>
            <a:prstGeom prst="rect">
              <a:avLst/>
            </a:prstGeom>
          </p:spPr>
        </p:pic>
        <p:sp>
          <p:nvSpPr>
            <p:cNvPr id="99" name="Rectangle 98"/>
            <p:cNvSpPr/>
            <p:nvPr/>
          </p:nvSpPr>
          <p:spPr>
            <a:xfrm>
              <a:off x="8388315" y="5441870"/>
              <a:ext cx="171480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3776">
                <a:spcAft>
                  <a:spcPts val="588"/>
                </a:spcAft>
                <a:defRPr/>
              </a:pPr>
              <a:r>
                <a:rPr lang="en-US" sz="1200" b="1" kern="0" dirty="0">
                  <a:solidFill>
                    <a:schemeClr val="tx2"/>
                  </a:solidFill>
                </a:rPr>
                <a:t>Inclusive Security &amp; Compliance</a:t>
              </a:r>
            </a:p>
          </p:txBody>
        </p:sp>
      </p:grpSp>
      <p:pic>
        <p:nvPicPr>
          <p:cNvPr id="1026" name="Picture 2" descr="AWS Auto Scaling Optimization | Densify">
            <a:extLst>
              <a:ext uri="{FF2B5EF4-FFF2-40B4-BE49-F238E27FC236}">
                <a16:creationId xmlns:a16="http://schemas.microsoft.com/office/drawing/2014/main" id="{5ED4241D-CF1E-4F02-A164-9646FE24E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088" y="4191000"/>
            <a:ext cx="566840" cy="5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B46C5368-3787-4A6D-826F-DF4BF230A8AD}"/>
              </a:ext>
            </a:extLst>
          </p:cNvPr>
          <p:cNvSpPr/>
          <p:nvPr/>
        </p:nvSpPr>
        <p:spPr>
          <a:xfrm>
            <a:off x="389744" y="6145967"/>
            <a:ext cx="2743200" cy="442210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6F588883-9708-4A8D-8DA2-108ADABF4571}"/>
              </a:ext>
            </a:extLst>
          </p:cNvPr>
          <p:cNvSpPr/>
          <p:nvPr/>
        </p:nvSpPr>
        <p:spPr>
          <a:xfrm>
            <a:off x="9311390" y="6223416"/>
            <a:ext cx="2743200" cy="442210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188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7EBC4FD-2CCF-4E4F-B993-578768AD0D64}"/>
              </a:ext>
            </a:extLst>
          </p:cNvPr>
          <p:cNvSpPr/>
          <p:nvPr/>
        </p:nvSpPr>
        <p:spPr>
          <a:xfrm>
            <a:off x="4962649" y="5359400"/>
            <a:ext cx="6970010" cy="878903"/>
          </a:xfrm>
          <a:prstGeom prst="rect">
            <a:avLst/>
          </a:prstGeom>
          <a:noFill/>
          <a:ln>
            <a:solidFill>
              <a:srgbClr val="E2A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63DA6B-E896-49D7-8421-90BE6AD80182}"/>
              </a:ext>
            </a:extLst>
          </p:cNvPr>
          <p:cNvSpPr/>
          <p:nvPr/>
        </p:nvSpPr>
        <p:spPr>
          <a:xfrm>
            <a:off x="4945081" y="4021174"/>
            <a:ext cx="6976040" cy="124297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3B72B0-5324-4605-B89D-59A7AB29F998}"/>
              </a:ext>
            </a:extLst>
          </p:cNvPr>
          <p:cNvSpPr/>
          <p:nvPr/>
        </p:nvSpPr>
        <p:spPr>
          <a:xfrm>
            <a:off x="4950691" y="2116747"/>
            <a:ext cx="6970010" cy="1840099"/>
          </a:xfrm>
          <a:prstGeom prst="rect">
            <a:avLst/>
          </a:prstGeom>
          <a:noFill/>
          <a:ln>
            <a:solidFill>
              <a:srgbClr val="FFCD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838562-17C1-44BC-8BED-0EE6106423CA}"/>
              </a:ext>
            </a:extLst>
          </p:cNvPr>
          <p:cNvSpPr/>
          <p:nvPr/>
        </p:nvSpPr>
        <p:spPr>
          <a:xfrm>
            <a:off x="4950691" y="774589"/>
            <a:ext cx="6970010" cy="1232675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8A7A966-D0E6-40E9-90DD-18BE76933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1"/>
            <a:ext cx="11222736" cy="82804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Overall Scope</a:t>
            </a:r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662B82-79CA-412F-B867-F42DCC7C609B}"/>
              </a:ext>
            </a:extLst>
          </p:cNvPr>
          <p:cNvSpPr/>
          <p:nvPr/>
        </p:nvSpPr>
        <p:spPr>
          <a:xfrm rot="16200000">
            <a:off x="-110328" y="3262480"/>
            <a:ext cx="1549591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71118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>
                <a:solidFill>
                  <a:sysClr val="windowText" lastClr="000000"/>
                </a:solidFill>
                <a:latin typeface="Calibri" panose="020F0502020204030204"/>
              </a:rPr>
              <a:t>AKS Migration</a:t>
            </a:r>
          </a:p>
        </p:txBody>
      </p:sp>
      <p:sp>
        <p:nvSpPr>
          <p:cNvPr id="9" name="Block Arc 18">
            <a:extLst>
              <a:ext uri="{FF2B5EF4-FFF2-40B4-BE49-F238E27FC236}">
                <a16:creationId xmlns:a16="http://schemas.microsoft.com/office/drawing/2014/main" id="{704946D3-5688-480F-AE3F-9E01F01EEF84}"/>
              </a:ext>
            </a:extLst>
          </p:cNvPr>
          <p:cNvSpPr/>
          <p:nvPr/>
        </p:nvSpPr>
        <p:spPr>
          <a:xfrm rot="5400000">
            <a:off x="-1040248" y="2681355"/>
            <a:ext cx="4549097" cy="1481305"/>
          </a:xfrm>
          <a:custGeom>
            <a:avLst/>
            <a:gdLst>
              <a:gd name="connsiteX0" fmla="*/ 130 w 4601301"/>
              <a:gd name="connsiteY0" fmla="*/ 1461970 h 2955360"/>
              <a:gd name="connsiteX1" fmla="*/ 2305696 w 4601301"/>
              <a:gd name="connsiteY1" fmla="*/ 3 h 2955360"/>
              <a:gd name="connsiteX2" fmla="*/ 4601302 w 4601301"/>
              <a:gd name="connsiteY2" fmla="*/ 1477680 h 2955360"/>
              <a:gd name="connsiteX3" fmla="*/ 3862461 w 4601301"/>
              <a:gd name="connsiteY3" fmla="*/ 1477680 h 2955360"/>
              <a:gd name="connsiteX4" fmla="*/ 2303173 w 4601301"/>
              <a:gd name="connsiteY4" fmla="*/ 738841 h 2955360"/>
              <a:gd name="connsiteX5" fmla="*/ 739002 w 4601301"/>
              <a:gd name="connsiteY5" fmla="*/ 1467016 h 2955360"/>
              <a:gd name="connsiteX6" fmla="*/ 130 w 4601301"/>
              <a:gd name="connsiteY6" fmla="*/ 1461970 h 2955360"/>
              <a:gd name="connsiteX0" fmla="*/ 0 w 4601172"/>
              <a:gd name="connsiteY0" fmla="*/ 1461970 h 1477680"/>
              <a:gd name="connsiteX1" fmla="*/ 2305566 w 4601172"/>
              <a:gd name="connsiteY1" fmla="*/ 3 h 1477680"/>
              <a:gd name="connsiteX2" fmla="*/ 4601172 w 4601172"/>
              <a:gd name="connsiteY2" fmla="*/ 1477680 h 1477680"/>
              <a:gd name="connsiteX3" fmla="*/ 3862331 w 4601172"/>
              <a:gd name="connsiteY3" fmla="*/ 1477680 h 1477680"/>
              <a:gd name="connsiteX4" fmla="*/ 2231926 w 4601172"/>
              <a:gd name="connsiteY4" fmla="*/ 515321 h 1477680"/>
              <a:gd name="connsiteX5" fmla="*/ 738872 w 4601172"/>
              <a:gd name="connsiteY5" fmla="*/ 1467016 h 1477680"/>
              <a:gd name="connsiteX6" fmla="*/ 0 w 4601172"/>
              <a:gd name="connsiteY6" fmla="*/ 1461970 h 1477680"/>
              <a:gd name="connsiteX0" fmla="*/ 0 w 4601172"/>
              <a:gd name="connsiteY0" fmla="*/ 1461970 h 1477680"/>
              <a:gd name="connsiteX1" fmla="*/ 2305566 w 4601172"/>
              <a:gd name="connsiteY1" fmla="*/ 3 h 1477680"/>
              <a:gd name="connsiteX2" fmla="*/ 4601172 w 4601172"/>
              <a:gd name="connsiteY2" fmla="*/ 1477680 h 1477680"/>
              <a:gd name="connsiteX3" fmla="*/ 3862331 w 4601172"/>
              <a:gd name="connsiteY3" fmla="*/ 1477680 h 1477680"/>
              <a:gd name="connsiteX4" fmla="*/ 2231926 w 4601172"/>
              <a:gd name="connsiteY4" fmla="*/ 271481 h 1477680"/>
              <a:gd name="connsiteX5" fmla="*/ 738872 w 4601172"/>
              <a:gd name="connsiteY5" fmla="*/ 1467016 h 1477680"/>
              <a:gd name="connsiteX6" fmla="*/ 0 w 4601172"/>
              <a:gd name="connsiteY6" fmla="*/ 1461970 h 1477680"/>
              <a:gd name="connsiteX0" fmla="*/ 0 w 4601172"/>
              <a:gd name="connsiteY0" fmla="*/ 1848049 h 1863759"/>
              <a:gd name="connsiteX1" fmla="*/ 2244606 w 4601172"/>
              <a:gd name="connsiteY1" fmla="*/ 2 h 1863759"/>
              <a:gd name="connsiteX2" fmla="*/ 4601172 w 4601172"/>
              <a:gd name="connsiteY2" fmla="*/ 1863759 h 1863759"/>
              <a:gd name="connsiteX3" fmla="*/ 3862331 w 4601172"/>
              <a:gd name="connsiteY3" fmla="*/ 1863759 h 1863759"/>
              <a:gd name="connsiteX4" fmla="*/ 2231926 w 4601172"/>
              <a:gd name="connsiteY4" fmla="*/ 657560 h 1863759"/>
              <a:gd name="connsiteX5" fmla="*/ 738872 w 4601172"/>
              <a:gd name="connsiteY5" fmla="*/ 1853095 h 1863759"/>
              <a:gd name="connsiteX6" fmla="*/ 0 w 4601172"/>
              <a:gd name="connsiteY6" fmla="*/ 1848049 h 1863759"/>
              <a:gd name="connsiteX0" fmla="*/ 0 w 4601172"/>
              <a:gd name="connsiteY0" fmla="*/ 1848049 h 1863759"/>
              <a:gd name="connsiteX1" fmla="*/ 2244606 w 4601172"/>
              <a:gd name="connsiteY1" fmla="*/ 2 h 1863759"/>
              <a:gd name="connsiteX2" fmla="*/ 4601172 w 4601172"/>
              <a:gd name="connsiteY2" fmla="*/ 1863759 h 1863759"/>
              <a:gd name="connsiteX3" fmla="*/ 3862331 w 4601172"/>
              <a:gd name="connsiteY3" fmla="*/ 1863759 h 1863759"/>
              <a:gd name="connsiteX4" fmla="*/ 2231926 w 4601172"/>
              <a:gd name="connsiteY4" fmla="*/ 657560 h 1863759"/>
              <a:gd name="connsiteX5" fmla="*/ 373115 w 4601172"/>
              <a:gd name="connsiteY5" fmla="*/ 1853095 h 1863759"/>
              <a:gd name="connsiteX6" fmla="*/ 0 w 4601172"/>
              <a:gd name="connsiteY6" fmla="*/ 1848049 h 1863759"/>
              <a:gd name="connsiteX0" fmla="*/ 0 w 4601172"/>
              <a:gd name="connsiteY0" fmla="*/ 1848049 h 1863759"/>
              <a:gd name="connsiteX1" fmla="*/ 2244606 w 4601172"/>
              <a:gd name="connsiteY1" fmla="*/ 2 h 1863759"/>
              <a:gd name="connsiteX2" fmla="*/ 4601172 w 4601172"/>
              <a:gd name="connsiteY2" fmla="*/ 1863759 h 1863759"/>
              <a:gd name="connsiteX3" fmla="*/ 3862331 w 4601172"/>
              <a:gd name="connsiteY3" fmla="*/ 1863759 h 1863759"/>
              <a:gd name="connsiteX4" fmla="*/ 2191289 w 4601172"/>
              <a:gd name="connsiteY4" fmla="*/ 301960 h 1863759"/>
              <a:gd name="connsiteX5" fmla="*/ 373115 w 4601172"/>
              <a:gd name="connsiteY5" fmla="*/ 1853095 h 1863759"/>
              <a:gd name="connsiteX6" fmla="*/ 0 w 4601172"/>
              <a:gd name="connsiteY6" fmla="*/ 1848049 h 1863759"/>
              <a:gd name="connsiteX0" fmla="*/ 0 w 4601172"/>
              <a:gd name="connsiteY0" fmla="*/ 1848049 h 1863759"/>
              <a:gd name="connsiteX1" fmla="*/ 2244606 w 4601172"/>
              <a:gd name="connsiteY1" fmla="*/ 2 h 1863759"/>
              <a:gd name="connsiteX2" fmla="*/ 4601172 w 4601172"/>
              <a:gd name="connsiteY2" fmla="*/ 1863759 h 1863759"/>
              <a:gd name="connsiteX3" fmla="*/ 4177294 w 4601172"/>
              <a:gd name="connsiteY3" fmla="*/ 1792639 h 1863759"/>
              <a:gd name="connsiteX4" fmla="*/ 2191289 w 4601172"/>
              <a:gd name="connsiteY4" fmla="*/ 301960 h 1863759"/>
              <a:gd name="connsiteX5" fmla="*/ 373115 w 4601172"/>
              <a:gd name="connsiteY5" fmla="*/ 1853095 h 1863759"/>
              <a:gd name="connsiteX6" fmla="*/ 0 w 4601172"/>
              <a:gd name="connsiteY6" fmla="*/ 1848049 h 1863759"/>
              <a:gd name="connsiteX0" fmla="*/ 0 w 4601172"/>
              <a:gd name="connsiteY0" fmla="*/ 1848049 h 1863759"/>
              <a:gd name="connsiteX1" fmla="*/ 2244606 w 4601172"/>
              <a:gd name="connsiteY1" fmla="*/ 2 h 1863759"/>
              <a:gd name="connsiteX2" fmla="*/ 4601172 w 4601172"/>
              <a:gd name="connsiteY2" fmla="*/ 1863759 h 1863759"/>
              <a:gd name="connsiteX3" fmla="*/ 4177294 w 4601172"/>
              <a:gd name="connsiteY3" fmla="*/ 1792639 h 1863759"/>
              <a:gd name="connsiteX4" fmla="*/ 2303052 w 4601172"/>
              <a:gd name="connsiteY4" fmla="*/ 362920 h 1863759"/>
              <a:gd name="connsiteX5" fmla="*/ 373115 w 4601172"/>
              <a:gd name="connsiteY5" fmla="*/ 1853095 h 1863759"/>
              <a:gd name="connsiteX6" fmla="*/ 0 w 4601172"/>
              <a:gd name="connsiteY6" fmla="*/ 1848049 h 1863759"/>
              <a:gd name="connsiteX0" fmla="*/ 0 w 4601172"/>
              <a:gd name="connsiteY0" fmla="*/ 1848049 h 1863759"/>
              <a:gd name="connsiteX1" fmla="*/ 2244606 w 4601172"/>
              <a:gd name="connsiteY1" fmla="*/ 2 h 1863759"/>
              <a:gd name="connsiteX2" fmla="*/ 4601172 w 4601172"/>
              <a:gd name="connsiteY2" fmla="*/ 1863759 h 1863759"/>
              <a:gd name="connsiteX3" fmla="*/ 4177294 w 4601172"/>
              <a:gd name="connsiteY3" fmla="*/ 1792639 h 1863759"/>
              <a:gd name="connsiteX4" fmla="*/ 2089695 w 4601172"/>
              <a:gd name="connsiteY4" fmla="*/ 362920 h 1863759"/>
              <a:gd name="connsiteX5" fmla="*/ 373115 w 4601172"/>
              <a:gd name="connsiteY5" fmla="*/ 1853095 h 1863759"/>
              <a:gd name="connsiteX6" fmla="*/ 0 w 4601172"/>
              <a:gd name="connsiteY6" fmla="*/ 1848049 h 1863759"/>
              <a:gd name="connsiteX0" fmla="*/ 0 w 4601172"/>
              <a:gd name="connsiteY0" fmla="*/ 1726130 h 1741840"/>
              <a:gd name="connsiteX1" fmla="*/ 2193809 w 4601172"/>
              <a:gd name="connsiteY1" fmla="*/ 3 h 1741840"/>
              <a:gd name="connsiteX2" fmla="*/ 4601172 w 4601172"/>
              <a:gd name="connsiteY2" fmla="*/ 1741840 h 1741840"/>
              <a:gd name="connsiteX3" fmla="*/ 4177294 w 4601172"/>
              <a:gd name="connsiteY3" fmla="*/ 1670720 h 1741840"/>
              <a:gd name="connsiteX4" fmla="*/ 2089695 w 4601172"/>
              <a:gd name="connsiteY4" fmla="*/ 241001 h 1741840"/>
              <a:gd name="connsiteX5" fmla="*/ 373115 w 4601172"/>
              <a:gd name="connsiteY5" fmla="*/ 1731176 h 1741840"/>
              <a:gd name="connsiteX6" fmla="*/ 0 w 4601172"/>
              <a:gd name="connsiteY6" fmla="*/ 1726130 h 1741840"/>
              <a:gd name="connsiteX0" fmla="*/ 0 w 4601172"/>
              <a:gd name="connsiteY0" fmla="*/ 1726130 h 1741840"/>
              <a:gd name="connsiteX1" fmla="*/ 2193809 w 4601172"/>
              <a:gd name="connsiteY1" fmla="*/ 3 h 1741840"/>
              <a:gd name="connsiteX2" fmla="*/ 4601172 w 4601172"/>
              <a:gd name="connsiteY2" fmla="*/ 1741840 h 1741840"/>
              <a:gd name="connsiteX3" fmla="*/ 4177294 w 4601172"/>
              <a:gd name="connsiteY3" fmla="*/ 1670720 h 1741840"/>
              <a:gd name="connsiteX4" fmla="*/ 2292895 w 4601172"/>
              <a:gd name="connsiteY4" fmla="*/ 281641 h 1741840"/>
              <a:gd name="connsiteX5" fmla="*/ 373115 w 4601172"/>
              <a:gd name="connsiteY5" fmla="*/ 1731176 h 1741840"/>
              <a:gd name="connsiteX6" fmla="*/ 0 w 4601172"/>
              <a:gd name="connsiteY6" fmla="*/ 1726130 h 1741840"/>
              <a:gd name="connsiteX0" fmla="*/ 0 w 4601172"/>
              <a:gd name="connsiteY0" fmla="*/ 1726130 h 1741840"/>
              <a:gd name="connsiteX1" fmla="*/ 2193809 w 4601172"/>
              <a:gd name="connsiteY1" fmla="*/ 3 h 1741840"/>
              <a:gd name="connsiteX2" fmla="*/ 4601172 w 4601172"/>
              <a:gd name="connsiteY2" fmla="*/ 1741840 h 1741840"/>
              <a:gd name="connsiteX3" fmla="*/ 4177294 w 4601172"/>
              <a:gd name="connsiteY3" fmla="*/ 1670720 h 1741840"/>
              <a:gd name="connsiteX4" fmla="*/ 2181135 w 4601172"/>
              <a:gd name="connsiteY4" fmla="*/ 241001 h 1741840"/>
              <a:gd name="connsiteX5" fmla="*/ 373115 w 4601172"/>
              <a:gd name="connsiteY5" fmla="*/ 1731176 h 1741840"/>
              <a:gd name="connsiteX6" fmla="*/ 0 w 4601172"/>
              <a:gd name="connsiteY6" fmla="*/ 1726130 h 1741840"/>
              <a:gd name="connsiteX0" fmla="*/ 0 w 4601172"/>
              <a:gd name="connsiteY0" fmla="*/ 1858209 h 1873919"/>
              <a:gd name="connsiteX1" fmla="*/ 2173489 w 4601172"/>
              <a:gd name="connsiteY1" fmla="*/ 2 h 1873919"/>
              <a:gd name="connsiteX2" fmla="*/ 4601172 w 4601172"/>
              <a:gd name="connsiteY2" fmla="*/ 1873919 h 1873919"/>
              <a:gd name="connsiteX3" fmla="*/ 4177294 w 4601172"/>
              <a:gd name="connsiteY3" fmla="*/ 1802799 h 1873919"/>
              <a:gd name="connsiteX4" fmla="*/ 2181135 w 4601172"/>
              <a:gd name="connsiteY4" fmla="*/ 373080 h 1873919"/>
              <a:gd name="connsiteX5" fmla="*/ 373115 w 4601172"/>
              <a:gd name="connsiteY5" fmla="*/ 1863255 h 1873919"/>
              <a:gd name="connsiteX6" fmla="*/ 0 w 4601172"/>
              <a:gd name="connsiteY6" fmla="*/ 1858209 h 1873919"/>
              <a:gd name="connsiteX0" fmla="*/ 0 w 4601172"/>
              <a:gd name="connsiteY0" fmla="*/ 1858209 h 1894239"/>
              <a:gd name="connsiteX1" fmla="*/ 2173489 w 4601172"/>
              <a:gd name="connsiteY1" fmla="*/ 2 h 1894239"/>
              <a:gd name="connsiteX2" fmla="*/ 4601172 w 4601172"/>
              <a:gd name="connsiteY2" fmla="*/ 1873919 h 1894239"/>
              <a:gd name="connsiteX3" fmla="*/ 4187457 w 4601172"/>
              <a:gd name="connsiteY3" fmla="*/ 1894239 h 1894239"/>
              <a:gd name="connsiteX4" fmla="*/ 2181135 w 4601172"/>
              <a:gd name="connsiteY4" fmla="*/ 373080 h 1894239"/>
              <a:gd name="connsiteX5" fmla="*/ 373115 w 4601172"/>
              <a:gd name="connsiteY5" fmla="*/ 1863255 h 1894239"/>
              <a:gd name="connsiteX6" fmla="*/ 0 w 4601172"/>
              <a:gd name="connsiteY6" fmla="*/ 1858209 h 1894239"/>
              <a:gd name="connsiteX0" fmla="*/ 0 w 4601172"/>
              <a:gd name="connsiteY0" fmla="*/ 1858209 h 1894239"/>
              <a:gd name="connsiteX1" fmla="*/ 2173489 w 4601172"/>
              <a:gd name="connsiteY1" fmla="*/ 2 h 1894239"/>
              <a:gd name="connsiteX2" fmla="*/ 4601172 w 4601172"/>
              <a:gd name="connsiteY2" fmla="*/ 1873919 h 1894239"/>
              <a:gd name="connsiteX3" fmla="*/ 4187457 w 4601172"/>
              <a:gd name="connsiteY3" fmla="*/ 1894239 h 1894239"/>
              <a:gd name="connsiteX4" fmla="*/ 2181135 w 4601172"/>
              <a:gd name="connsiteY4" fmla="*/ 373080 h 1894239"/>
              <a:gd name="connsiteX5" fmla="*/ 484878 w 4601172"/>
              <a:gd name="connsiteY5" fmla="*/ 1863255 h 1894239"/>
              <a:gd name="connsiteX6" fmla="*/ 0 w 4601172"/>
              <a:gd name="connsiteY6" fmla="*/ 1858209 h 1894239"/>
              <a:gd name="connsiteX0" fmla="*/ 0 w 4601172"/>
              <a:gd name="connsiteY0" fmla="*/ 1858209 h 1894239"/>
              <a:gd name="connsiteX1" fmla="*/ 2173489 w 4601172"/>
              <a:gd name="connsiteY1" fmla="*/ 2 h 1894239"/>
              <a:gd name="connsiteX2" fmla="*/ 4601172 w 4601172"/>
              <a:gd name="connsiteY2" fmla="*/ 1873919 h 1894239"/>
              <a:gd name="connsiteX3" fmla="*/ 4187457 w 4601172"/>
              <a:gd name="connsiteY3" fmla="*/ 1894239 h 1894239"/>
              <a:gd name="connsiteX4" fmla="*/ 2170978 w 4601172"/>
              <a:gd name="connsiteY4" fmla="*/ 312120 h 1894239"/>
              <a:gd name="connsiteX5" fmla="*/ 484878 w 4601172"/>
              <a:gd name="connsiteY5" fmla="*/ 1863255 h 1894239"/>
              <a:gd name="connsiteX6" fmla="*/ 0 w 4601172"/>
              <a:gd name="connsiteY6" fmla="*/ 1858209 h 1894239"/>
              <a:gd name="connsiteX0" fmla="*/ 0 w 4601172"/>
              <a:gd name="connsiteY0" fmla="*/ 1858209 h 1894239"/>
              <a:gd name="connsiteX1" fmla="*/ 2173489 w 4601172"/>
              <a:gd name="connsiteY1" fmla="*/ 2 h 1894239"/>
              <a:gd name="connsiteX2" fmla="*/ 4601172 w 4601172"/>
              <a:gd name="connsiteY2" fmla="*/ 1873919 h 1894239"/>
              <a:gd name="connsiteX3" fmla="*/ 4187457 w 4601172"/>
              <a:gd name="connsiteY3" fmla="*/ 1894239 h 1894239"/>
              <a:gd name="connsiteX4" fmla="*/ 2170978 w 4601172"/>
              <a:gd name="connsiteY4" fmla="*/ 312120 h 1894239"/>
              <a:gd name="connsiteX5" fmla="*/ 271521 w 4601172"/>
              <a:gd name="connsiteY5" fmla="*/ 1853095 h 1894239"/>
              <a:gd name="connsiteX6" fmla="*/ 0 w 4601172"/>
              <a:gd name="connsiteY6" fmla="*/ 1858209 h 1894239"/>
              <a:gd name="connsiteX0" fmla="*/ 0 w 4438615"/>
              <a:gd name="connsiteY0" fmla="*/ 1858211 h 1894241"/>
              <a:gd name="connsiteX1" fmla="*/ 2173489 w 4438615"/>
              <a:gd name="connsiteY1" fmla="*/ 4 h 1894241"/>
              <a:gd name="connsiteX2" fmla="*/ 4438615 w 4438615"/>
              <a:gd name="connsiteY2" fmla="*/ 1873921 h 1894241"/>
              <a:gd name="connsiteX3" fmla="*/ 4187457 w 4438615"/>
              <a:gd name="connsiteY3" fmla="*/ 1894241 h 1894241"/>
              <a:gd name="connsiteX4" fmla="*/ 2170978 w 4438615"/>
              <a:gd name="connsiteY4" fmla="*/ 312122 h 1894241"/>
              <a:gd name="connsiteX5" fmla="*/ 271521 w 4438615"/>
              <a:gd name="connsiteY5" fmla="*/ 1853097 h 1894241"/>
              <a:gd name="connsiteX6" fmla="*/ 0 w 4438615"/>
              <a:gd name="connsiteY6" fmla="*/ 1858211 h 1894241"/>
              <a:gd name="connsiteX0" fmla="*/ 0 w 4438615"/>
              <a:gd name="connsiteY0" fmla="*/ 1787093 h 1823123"/>
              <a:gd name="connsiteX1" fmla="*/ 2173489 w 4438615"/>
              <a:gd name="connsiteY1" fmla="*/ 6 h 1823123"/>
              <a:gd name="connsiteX2" fmla="*/ 4438615 w 4438615"/>
              <a:gd name="connsiteY2" fmla="*/ 1802803 h 1823123"/>
              <a:gd name="connsiteX3" fmla="*/ 4187457 w 4438615"/>
              <a:gd name="connsiteY3" fmla="*/ 1823123 h 1823123"/>
              <a:gd name="connsiteX4" fmla="*/ 2170978 w 4438615"/>
              <a:gd name="connsiteY4" fmla="*/ 241004 h 1823123"/>
              <a:gd name="connsiteX5" fmla="*/ 271521 w 4438615"/>
              <a:gd name="connsiteY5" fmla="*/ 1781979 h 1823123"/>
              <a:gd name="connsiteX6" fmla="*/ 0 w 4438615"/>
              <a:gd name="connsiteY6" fmla="*/ 1787093 h 1823123"/>
              <a:gd name="connsiteX0" fmla="*/ 0 w 4438615"/>
              <a:gd name="connsiteY0" fmla="*/ 1787093 h 1823123"/>
              <a:gd name="connsiteX1" fmla="*/ 2173489 w 4438615"/>
              <a:gd name="connsiteY1" fmla="*/ 6 h 1823123"/>
              <a:gd name="connsiteX2" fmla="*/ 4438615 w 4438615"/>
              <a:gd name="connsiteY2" fmla="*/ 1802803 h 1823123"/>
              <a:gd name="connsiteX3" fmla="*/ 4187457 w 4438615"/>
              <a:gd name="connsiteY3" fmla="*/ 1823123 h 1823123"/>
              <a:gd name="connsiteX4" fmla="*/ 2170978 w 4438615"/>
              <a:gd name="connsiteY4" fmla="*/ 302829 h 1823123"/>
              <a:gd name="connsiteX5" fmla="*/ 271521 w 4438615"/>
              <a:gd name="connsiteY5" fmla="*/ 1781979 h 1823123"/>
              <a:gd name="connsiteX6" fmla="*/ 0 w 4438615"/>
              <a:gd name="connsiteY6" fmla="*/ 1787093 h 1823123"/>
              <a:gd name="connsiteX0" fmla="*/ 0 w 4438615"/>
              <a:gd name="connsiteY0" fmla="*/ 1787093 h 1802803"/>
              <a:gd name="connsiteX1" fmla="*/ 2173489 w 4438615"/>
              <a:gd name="connsiteY1" fmla="*/ 6 h 1802803"/>
              <a:gd name="connsiteX2" fmla="*/ 4438615 w 4438615"/>
              <a:gd name="connsiteY2" fmla="*/ 1802803 h 1802803"/>
              <a:gd name="connsiteX3" fmla="*/ 4167631 w 4438615"/>
              <a:gd name="connsiteY3" fmla="*/ 1773663 h 1802803"/>
              <a:gd name="connsiteX4" fmla="*/ 2170978 w 4438615"/>
              <a:gd name="connsiteY4" fmla="*/ 302829 h 1802803"/>
              <a:gd name="connsiteX5" fmla="*/ 271521 w 4438615"/>
              <a:gd name="connsiteY5" fmla="*/ 1781979 h 1802803"/>
              <a:gd name="connsiteX6" fmla="*/ 0 w 4438615"/>
              <a:gd name="connsiteY6" fmla="*/ 1787093 h 1802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38615" h="1802803">
                <a:moveTo>
                  <a:pt x="0" y="1787093"/>
                </a:moveTo>
                <a:cubicBezTo>
                  <a:pt x="13428" y="975904"/>
                  <a:pt x="1433720" y="-2612"/>
                  <a:pt x="2173489" y="6"/>
                </a:cubicBezTo>
                <a:cubicBezTo>
                  <a:pt x="2913258" y="2624"/>
                  <a:pt x="4438615" y="987968"/>
                  <a:pt x="4438615" y="1802803"/>
                </a:cubicBezTo>
                <a:lnTo>
                  <a:pt x="4167631" y="1773663"/>
                </a:lnTo>
                <a:cubicBezTo>
                  <a:pt x="4167631" y="1366079"/>
                  <a:pt x="3032556" y="303487"/>
                  <a:pt x="2170978" y="302829"/>
                </a:cubicBezTo>
                <a:cubicBezTo>
                  <a:pt x="1316223" y="302176"/>
                  <a:pt x="283858" y="1377665"/>
                  <a:pt x="271521" y="1781979"/>
                </a:cubicBezTo>
                <a:lnTo>
                  <a:pt x="0" y="1787093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  <a:ln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0F375E-D215-4F84-8EA0-8D936BD150C0}"/>
              </a:ext>
            </a:extLst>
          </p:cNvPr>
          <p:cNvSpPr>
            <a:spLocks noChangeAspect="1"/>
          </p:cNvSpPr>
          <p:nvPr/>
        </p:nvSpPr>
        <p:spPr>
          <a:xfrm>
            <a:off x="412210" y="906225"/>
            <a:ext cx="1033842" cy="97840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2617"/>
            <a:endParaRPr lang="en-US" sz="3199" dirty="0">
              <a:solidFill>
                <a:schemeClr val="tx2"/>
              </a:solidFill>
              <a:highlight>
                <a:srgbClr val="0000FF"/>
              </a:highlight>
              <a:latin typeface="Arial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55D605-2F96-4D3B-9371-2137B0D2BCB1}"/>
              </a:ext>
            </a:extLst>
          </p:cNvPr>
          <p:cNvSpPr>
            <a:spLocks noChangeAspect="1"/>
          </p:cNvSpPr>
          <p:nvPr/>
        </p:nvSpPr>
        <p:spPr>
          <a:xfrm>
            <a:off x="1213429" y="2215138"/>
            <a:ext cx="1033842" cy="978408"/>
          </a:xfrm>
          <a:prstGeom prst="ellipse">
            <a:avLst/>
          </a:prstGeom>
          <a:solidFill>
            <a:srgbClr val="EE77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2617"/>
            <a:endParaRPr lang="en-US" sz="3199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F1B8428-6125-4804-BD9C-2972DB3EF5A1}"/>
              </a:ext>
            </a:extLst>
          </p:cNvPr>
          <p:cNvSpPr>
            <a:spLocks noChangeAspect="1"/>
          </p:cNvSpPr>
          <p:nvPr/>
        </p:nvSpPr>
        <p:spPr>
          <a:xfrm>
            <a:off x="1265834" y="3760050"/>
            <a:ext cx="1033842" cy="9784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2617"/>
            <a:endParaRPr lang="en-US" sz="3199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FBDEB0E-7AE5-4B23-B386-718E6D2983EB}"/>
              </a:ext>
            </a:extLst>
          </p:cNvPr>
          <p:cNvSpPr>
            <a:spLocks noChangeAspect="1"/>
          </p:cNvSpPr>
          <p:nvPr/>
        </p:nvSpPr>
        <p:spPr>
          <a:xfrm>
            <a:off x="466357" y="5005896"/>
            <a:ext cx="1033842" cy="978408"/>
          </a:xfrm>
          <a:prstGeom prst="ellipse">
            <a:avLst/>
          </a:prstGeom>
          <a:solidFill>
            <a:srgbClr val="E2AC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2617"/>
            <a:endParaRPr lang="en-US" sz="3199" dirty="0">
              <a:solidFill>
                <a:schemeClr val="tx2"/>
              </a:solidFill>
              <a:latin typeface="Arial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8139154-09A7-45BA-A22C-8F85E09F7F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56" y="5302610"/>
            <a:ext cx="548961" cy="54896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D08C286-E06C-4618-9D05-EB54F5F470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153" y="2423472"/>
            <a:ext cx="582095" cy="58209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91A75F2-2735-40EF-A64C-CFBB9ACF01B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221" y="4023826"/>
            <a:ext cx="472989" cy="47298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A74B2A8-7319-4064-BB15-AEF42E66F2C4}"/>
              </a:ext>
            </a:extLst>
          </p:cNvPr>
          <p:cNvSpPr/>
          <p:nvPr/>
        </p:nvSpPr>
        <p:spPr>
          <a:xfrm>
            <a:off x="1451998" y="1091925"/>
            <a:ext cx="20074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12617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cs typeface="Calibri" panose="020F0502020204030204" pitchFamily="34" charset="0"/>
              </a:rPr>
              <a:t>Build Environment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7ED4F5-B8AA-4A64-B094-19C63A50FC7F}"/>
              </a:ext>
            </a:extLst>
          </p:cNvPr>
          <p:cNvSpPr/>
          <p:nvPr/>
        </p:nvSpPr>
        <p:spPr>
          <a:xfrm>
            <a:off x="2208483" y="2418778"/>
            <a:ext cx="20584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12617"/>
            <a:r>
              <a:rPr lang="en-US" sz="1600" b="1" dirty="0">
                <a:solidFill>
                  <a:srgbClr val="DE6F00"/>
                </a:solidFill>
                <a:cs typeface="Calibri" panose="020F0502020204030204" pitchFamily="34" charset="0"/>
              </a:rPr>
              <a:t>Migrate Application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19C2CC-CE72-44FF-8093-301A51C875F2}"/>
              </a:ext>
            </a:extLst>
          </p:cNvPr>
          <p:cNvSpPr/>
          <p:nvPr/>
        </p:nvSpPr>
        <p:spPr>
          <a:xfrm>
            <a:off x="2321265" y="3914575"/>
            <a:ext cx="1670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12617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cs typeface="Calibri" panose="020F0502020204030204" pitchFamily="34" charset="0"/>
              </a:rPr>
              <a:t>Security</a:t>
            </a:r>
          </a:p>
          <a:p>
            <a:pPr defTabSz="812617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cs typeface="Calibri" panose="020F0502020204030204" pitchFamily="34" charset="0"/>
              </a:rPr>
              <a:t>and Compliance Governance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C234B9-A403-4CAC-A4E0-AFF1265A2845}"/>
              </a:ext>
            </a:extLst>
          </p:cNvPr>
          <p:cNvSpPr/>
          <p:nvPr/>
        </p:nvSpPr>
        <p:spPr>
          <a:xfrm>
            <a:off x="1591666" y="5248349"/>
            <a:ext cx="20834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12617"/>
            <a:r>
              <a:rPr lang="en-US" sz="1600" b="1" dirty="0">
                <a:solidFill>
                  <a:srgbClr val="E2AC00"/>
                </a:solidFill>
                <a:cs typeface="Calibri" panose="020F0502020204030204" pitchFamily="34" charset="0"/>
              </a:rPr>
              <a:t>Self Service</a:t>
            </a:r>
          </a:p>
        </p:txBody>
      </p:sp>
      <p:sp>
        <p:nvSpPr>
          <p:cNvPr id="22" name="Freeform 53">
            <a:extLst>
              <a:ext uri="{FF2B5EF4-FFF2-40B4-BE49-F238E27FC236}">
                <a16:creationId xmlns:a16="http://schemas.microsoft.com/office/drawing/2014/main" id="{2F07949D-C4F3-42D6-A50C-4C14870CF3BF}"/>
              </a:ext>
            </a:extLst>
          </p:cNvPr>
          <p:cNvSpPr/>
          <p:nvPr/>
        </p:nvSpPr>
        <p:spPr>
          <a:xfrm>
            <a:off x="3855991" y="786411"/>
            <a:ext cx="1177096" cy="274320"/>
          </a:xfrm>
          <a:custGeom>
            <a:avLst/>
            <a:gdLst>
              <a:gd name="connsiteX0" fmla="*/ 0 w 882822"/>
              <a:gd name="connsiteY0" fmla="*/ 22015 h 220151"/>
              <a:gd name="connsiteX1" fmla="*/ 22015 w 882822"/>
              <a:gd name="connsiteY1" fmla="*/ 0 h 220151"/>
              <a:gd name="connsiteX2" fmla="*/ 860807 w 882822"/>
              <a:gd name="connsiteY2" fmla="*/ 0 h 220151"/>
              <a:gd name="connsiteX3" fmla="*/ 882822 w 882822"/>
              <a:gd name="connsiteY3" fmla="*/ 22015 h 220151"/>
              <a:gd name="connsiteX4" fmla="*/ 882822 w 882822"/>
              <a:gd name="connsiteY4" fmla="*/ 198136 h 220151"/>
              <a:gd name="connsiteX5" fmla="*/ 860807 w 882822"/>
              <a:gd name="connsiteY5" fmla="*/ 220151 h 220151"/>
              <a:gd name="connsiteX6" fmla="*/ 22015 w 882822"/>
              <a:gd name="connsiteY6" fmla="*/ 220151 h 220151"/>
              <a:gd name="connsiteX7" fmla="*/ 0 w 882822"/>
              <a:gd name="connsiteY7" fmla="*/ 198136 h 220151"/>
              <a:gd name="connsiteX8" fmla="*/ 0 w 882822"/>
              <a:gd name="connsiteY8" fmla="*/ 22015 h 220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2822" h="220151">
                <a:moveTo>
                  <a:pt x="0" y="22015"/>
                </a:moveTo>
                <a:cubicBezTo>
                  <a:pt x="0" y="9856"/>
                  <a:pt x="9856" y="0"/>
                  <a:pt x="22015" y="0"/>
                </a:cubicBezTo>
                <a:lnTo>
                  <a:pt x="860807" y="0"/>
                </a:lnTo>
                <a:cubicBezTo>
                  <a:pt x="872966" y="0"/>
                  <a:pt x="882822" y="9856"/>
                  <a:pt x="882822" y="22015"/>
                </a:cubicBezTo>
                <a:lnTo>
                  <a:pt x="882822" y="198136"/>
                </a:lnTo>
                <a:cubicBezTo>
                  <a:pt x="882822" y="210295"/>
                  <a:pt x="872966" y="220151"/>
                  <a:pt x="860807" y="220151"/>
                </a:cubicBezTo>
                <a:lnTo>
                  <a:pt x="22015" y="220151"/>
                </a:lnTo>
                <a:cubicBezTo>
                  <a:pt x="9856" y="220151"/>
                  <a:pt x="0" y="210295"/>
                  <a:pt x="0" y="198136"/>
                </a:cubicBezTo>
                <a:lnTo>
                  <a:pt x="0" y="22015"/>
                </a:lnTo>
                <a:close/>
              </a:path>
            </a:pathLst>
          </a:custGeom>
          <a:solidFill>
            <a:srgbClr val="E1FFEC"/>
          </a:solidFill>
          <a:ln w="635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0" vert="horz" wrap="square" lIns="15371" tIns="15371" rIns="15371" bIns="15371" numCol="1" spcCol="1270" anchor="ctr" anchorCtr="0">
            <a:noAutofit/>
          </a:bodyPr>
          <a:lstStyle/>
          <a:p>
            <a:pPr algn="ctr" defTabSz="47412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>
                <a:solidFill>
                  <a:sysClr val="windowText" lastClr="000000"/>
                </a:solidFill>
              </a:rPr>
              <a:t>Cloud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3" name="Freeform 54">
            <a:extLst>
              <a:ext uri="{FF2B5EF4-FFF2-40B4-BE49-F238E27FC236}">
                <a16:creationId xmlns:a16="http://schemas.microsoft.com/office/drawing/2014/main" id="{90B3C4BB-7862-481D-BD0D-7F1F7AFAD5EC}"/>
              </a:ext>
            </a:extLst>
          </p:cNvPr>
          <p:cNvSpPr/>
          <p:nvPr/>
        </p:nvSpPr>
        <p:spPr>
          <a:xfrm>
            <a:off x="3855991" y="1096288"/>
            <a:ext cx="1172961" cy="274320"/>
          </a:xfrm>
          <a:custGeom>
            <a:avLst/>
            <a:gdLst>
              <a:gd name="connsiteX0" fmla="*/ 0 w 879721"/>
              <a:gd name="connsiteY0" fmla="*/ 22024 h 220244"/>
              <a:gd name="connsiteX1" fmla="*/ 22024 w 879721"/>
              <a:gd name="connsiteY1" fmla="*/ 0 h 220244"/>
              <a:gd name="connsiteX2" fmla="*/ 857697 w 879721"/>
              <a:gd name="connsiteY2" fmla="*/ 0 h 220244"/>
              <a:gd name="connsiteX3" fmla="*/ 879721 w 879721"/>
              <a:gd name="connsiteY3" fmla="*/ 22024 h 220244"/>
              <a:gd name="connsiteX4" fmla="*/ 879721 w 879721"/>
              <a:gd name="connsiteY4" fmla="*/ 198220 h 220244"/>
              <a:gd name="connsiteX5" fmla="*/ 857697 w 879721"/>
              <a:gd name="connsiteY5" fmla="*/ 220244 h 220244"/>
              <a:gd name="connsiteX6" fmla="*/ 22024 w 879721"/>
              <a:gd name="connsiteY6" fmla="*/ 220244 h 220244"/>
              <a:gd name="connsiteX7" fmla="*/ 0 w 879721"/>
              <a:gd name="connsiteY7" fmla="*/ 198220 h 220244"/>
              <a:gd name="connsiteX8" fmla="*/ 0 w 879721"/>
              <a:gd name="connsiteY8" fmla="*/ 22024 h 220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9721" h="220244">
                <a:moveTo>
                  <a:pt x="0" y="22024"/>
                </a:moveTo>
                <a:cubicBezTo>
                  <a:pt x="0" y="9860"/>
                  <a:pt x="9860" y="0"/>
                  <a:pt x="22024" y="0"/>
                </a:cubicBezTo>
                <a:lnTo>
                  <a:pt x="857697" y="0"/>
                </a:lnTo>
                <a:cubicBezTo>
                  <a:pt x="869861" y="0"/>
                  <a:pt x="879721" y="9860"/>
                  <a:pt x="879721" y="22024"/>
                </a:cubicBezTo>
                <a:lnTo>
                  <a:pt x="879721" y="198220"/>
                </a:lnTo>
                <a:cubicBezTo>
                  <a:pt x="879721" y="210384"/>
                  <a:pt x="869861" y="220244"/>
                  <a:pt x="857697" y="220244"/>
                </a:cubicBezTo>
                <a:lnTo>
                  <a:pt x="22024" y="220244"/>
                </a:lnTo>
                <a:cubicBezTo>
                  <a:pt x="9860" y="220244"/>
                  <a:pt x="0" y="210384"/>
                  <a:pt x="0" y="198220"/>
                </a:cubicBezTo>
                <a:lnTo>
                  <a:pt x="0" y="22024"/>
                </a:lnTo>
                <a:close/>
              </a:path>
            </a:pathLst>
          </a:custGeom>
          <a:solidFill>
            <a:srgbClr val="E1FFEC"/>
          </a:solidFill>
          <a:ln w="635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0" vert="horz" wrap="square" lIns="15375" tIns="15375" rIns="15375" bIns="15375" numCol="1" spcCol="1270" anchor="ctr" anchorCtr="0">
            <a:noAutofit/>
          </a:bodyPr>
          <a:lstStyle/>
          <a:p>
            <a:pPr algn="ctr" defTabSz="47412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ysClr val="windowText" lastClr="000000"/>
                </a:solidFill>
              </a:rPr>
              <a:t>Target Environments</a:t>
            </a:r>
          </a:p>
        </p:txBody>
      </p:sp>
      <p:sp>
        <p:nvSpPr>
          <p:cNvPr id="24" name="Freeform 55">
            <a:extLst>
              <a:ext uri="{FF2B5EF4-FFF2-40B4-BE49-F238E27FC236}">
                <a16:creationId xmlns:a16="http://schemas.microsoft.com/office/drawing/2014/main" id="{FE8000F9-AB35-49FB-96C8-3E4975B0619E}"/>
              </a:ext>
            </a:extLst>
          </p:cNvPr>
          <p:cNvSpPr/>
          <p:nvPr/>
        </p:nvSpPr>
        <p:spPr>
          <a:xfrm>
            <a:off x="3855991" y="1406288"/>
            <a:ext cx="1172961" cy="274320"/>
          </a:xfrm>
          <a:custGeom>
            <a:avLst/>
            <a:gdLst>
              <a:gd name="connsiteX0" fmla="*/ 0 w 879721"/>
              <a:gd name="connsiteY0" fmla="*/ 22024 h 220244"/>
              <a:gd name="connsiteX1" fmla="*/ 22024 w 879721"/>
              <a:gd name="connsiteY1" fmla="*/ 0 h 220244"/>
              <a:gd name="connsiteX2" fmla="*/ 857697 w 879721"/>
              <a:gd name="connsiteY2" fmla="*/ 0 h 220244"/>
              <a:gd name="connsiteX3" fmla="*/ 879721 w 879721"/>
              <a:gd name="connsiteY3" fmla="*/ 22024 h 220244"/>
              <a:gd name="connsiteX4" fmla="*/ 879721 w 879721"/>
              <a:gd name="connsiteY4" fmla="*/ 198220 h 220244"/>
              <a:gd name="connsiteX5" fmla="*/ 857697 w 879721"/>
              <a:gd name="connsiteY5" fmla="*/ 220244 h 220244"/>
              <a:gd name="connsiteX6" fmla="*/ 22024 w 879721"/>
              <a:gd name="connsiteY6" fmla="*/ 220244 h 220244"/>
              <a:gd name="connsiteX7" fmla="*/ 0 w 879721"/>
              <a:gd name="connsiteY7" fmla="*/ 198220 h 220244"/>
              <a:gd name="connsiteX8" fmla="*/ 0 w 879721"/>
              <a:gd name="connsiteY8" fmla="*/ 22024 h 220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9721" h="220244">
                <a:moveTo>
                  <a:pt x="0" y="22024"/>
                </a:moveTo>
                <a:cubicBezTo>
                  <a:pt x="0" y="9860"/>
                  <a:pt x="9860" y="0"/>
                  <a:pt x="22024" y="0"/>
                </a:cubicBezTo>
                <a:lnTo>
                  <a:pt x="857697" y="0"/>
                </a:lnTo>
                <a:cubicBezTo>
                  <a:pt x="869861" y="0"/>
                  <a:pt x="879721" y="9860"/>
                  <a:pt x="879721" y="22024"/>
                </a:cubicBezTo>
                <a:lnTo>
                  <a:pt x="879721" y="198220"/>
                </a:lnTo>
                <a:cubicBezTo>
                  <a:pt x="879721" y="210384"/>
                  <a:pt x="869861" y="220244"/>
                  <a:pt x="857697" y="220244"/>
                </a:cubicBezTo>
                <a:lnTo>
                  <a:pt x="22024" y="220244"/>
                </a:lnTo>
                <a:cubicBezTo>
                  <a:pt x="9860" y="220244"/>
                  <a:pt x="0" y="210384"/>
                  <a:pt x="0" y="198220"/>
                </a:cubicBezTo>
                <a:lnTo>
                  <a:pt x="0" y="22024"/>
                </a:lnTo>
                <a:close/>
              </a:path>
            </a:pathLst>
          </a:custGeom>
          <a:solidFill>
            <a:srgbClr val="E1FFEC"/>
          </a:solidFill>
          <a:ln w="635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0" vert="horz" wrap="square" lIns="15375" tIns="15375" rIns="15375" bIns="15375" numCol="1" spcCol="1270" anchor="ctr" anchorCtr="0">
            <a:noAutofit/>
          </a:bodyPr>
          <a:lstStyle/>
          <a:p>
            <a:pPr algn="ctr" defTabSz="47412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ysClr val="windowText" lastClr="000000"/>
                </a:solidFill>
              </a:rPr>
              <a:t>Cloud Model</a:t>
            </a:r>
          </a:p>
        </p:txBody>
      </p:sp>
      <p:sp>
        <p:nvSpPr>
          <p:cNvPr id="25" name="Freeform 56">
            <a:extLst>
              <a:ext uri="{FF2B5EF4-FFF2-40B4-BE49-F238E27FC236}">
                <a16:creationId xmlns:a16="http://schemas.microsoft.com/office/drawing/2014/main" id="{5BE94394-7CE8-4671-AE9E-BF79ADE3B944}"/>
              </a:ext>
            </a:extLst>
          </p:cNvPr>
          <p:cNvSpPr/>
          <p:nvPr/>
        </p:nvSpPr>
        <p:spPr>
          <a:xfrm>
            <a:off x="3855991" y="1725524"/>
            <a:ext cx="1172961" cy="274320"/>
          </a:xfrm>
          <a:custGeom>
            <a:avLst/>
            <a:gdLst>
              <a:gd name="connsiteX0" fmla="*/ 0 w 879721"/>
              <a:gd name="connsiteY0" fmla="*/ 22024 h 220244"/>
              <a:gd name="connsiteX1" fmla="*/ 22024 w 879721"/>
              <a:gd name="connsiteY1" fmla="*/ 0 h 220244"/>
              <a:gd name="connsiteX2" fmla="*/ 857697 w 879721"/>
              <a:gd name="connsiteY2" fmla="*/ 0 h 220244"/>
              <a:gd name="connsiteX3" fmla="*/ 879721 w 879721"/>
              <a:gd name="connsiteY3" fmla="*/ 22024 h 220244"/>
              <a:gd name="connsiteX4" fmla="*/ 879721 w 879721"/>
              <a:gd name="connsiteY4" fmla="*/ 198220 h 220244"/>
              <a:gd name="connsiteX5" fmla="*/ 857697 w 879721"/>
              <a:gd name="connsiteY5" fmla="*/ 220244 h 220244"/>
              <a:gd name="connsiteX6" fmla="*/ 22024 w 879721"/>
              <a:gd name="connsiteY6" fmla="*/ 220244 h 220244"/>
              <a:gd name="connsiteX7" fmla="*/ 0 w 879721"/>
              <a:gd name="connsiteY7" fmla="*/ 198220 h 220244"/>
              <a:gd name="connsiteX8" fmla="*/ 0 w 879721"/>
              <a:gd name="connsiteY8" fmla="*/ 22024 h 220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9721" h="220244">
                <a:moveTo>
                  <a:pt x="0" y="22024"/>
                </a:moveTo>
                <a:cubicBezTo>
                  <a:pt x="0" y="9860"/>
                  <a:pt x="9860" y="0"/>
                  <a:pt x="22024" y="0"/>
                </a:cubicBezTo>
                <a:lnTo>
                  <a:pt x="857697" y="0"/>
                </a:lnTo>
                <a:cubicBezTo>
                  <a:pt x="869861" y="0"/>
                  <a:pt x="879721" y="9860"/>
                  <a:pt x="879721" y="22024"/>
                </a:cubicBezTo>
                <a:lnTo>
                  <a:pt x="879721" y="198220"/>
                </a:lnTo>
                <a:cubicBezTo>
                  <a:pt x="879721" y="210384"/>
                  <a:pt x="869861" y="220244"/>
                  <a:pt x="857697" y="220244"/>
                </a:cubicBezTo>
                <a:lnTo>
                  <a:pt x="22024" y="220244"/>
                </a:lnTo>
                <a:cubicBezTo>
                  <a:pt x="9860" y="220244"/>
                  <a:pt x="0" y="210384"/>
                  <a:pt x="0" y="198220"/>
                </a:cubicBezTo>
                <a:lnTo>
                  <a:pt x="0" y="22024"/>
                </a:lnTo>
                <a:close/>
              </a:path>
            </a:pathLst>
          </a:custGeom>
          <a:solidFill>
            <a:srgbClr val="E1FFEC"/>
          </a:solidFill>
          <a:ln w="635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0" vert="horz" wrap="square" lIns="15375" tIns="15375" rIns="15375" bIns="15375" numCol="1" spcCol="1270" anchor="ctr" anchorCtr="0">
            <a:noAutofit/>
          </a:bodyPr>
          <a:lstStyle/>
          <a:p>
            <a:pPr algn="ctr" defTabSz="47412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ysClr val="windowText" lastClr="000000"/>
                </a:solidFill>
              </a:rPr>
              <a:t>Service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4513BD-C7C5-4637-8339-8B7F56A76D0D}"/>
              </a:ext>
            </a:extLst>
          </p:cNvPr>
          <p:cNvSpPr txBox="1"/>
          <p:nvPr/>
        </p:nvSpPr>
        <p:spPr>
          <a:xfrm>
            <a:off x="5415979" y="797621"/>
            <a:ext cx="10615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defRPr/>
            </a:pPr>
            <a:r>
              <a:rPr lang="en-US" sz="900" kern="0" dirty="0">
                <a:solidFill>
                  <a:prstClr val="black"/>
                </a:solidFill>
                <a:latin typeface="Calibri" panose="020F0502020204030204"/>
              </a:rPr>
              <a:t>Azure Public Cloud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7B11CB-F413-48DC-97C5-A3E977801156}"/>
              </a:ext>
            </a:extLst>
          </p:cNvPr>
          <p:cNvSpPr txBox="1"/>
          <p:nvPr/>
        </p:nvSpPr>
        <p:spPr>
          <a:xfrm>
            <a:off x="5426492" y="1124035"/>
            <a:ext cx="21098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defRPr/>
            </a:pPr>
            <a:r>
              <a:rPr lang="en-US" sz="900" kern="0" dirty="0">
                <a:solidFill>
                  <a:prstClr val="black"/>
                </a:solidFill>
                <a:latin typeface="Calibri" panose="020F0502020204030204"/>
              </a:rPr>
              <a:t>POC,DEV,QA ,UAT,Staging , PROD and DR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62020D-0CF6-4E2D-BC4E-11A9797BFBAE}"/>
              </a:ext>
            </a:extLst>
          </p:cNvPr>
          <p:cNvSpPr txBox="1"/>
          <p:nvPr/>
        </p:nvSpPr>
        <p:spPr>
          <a:xfrm>
            <a:off x="5423857" y="1429628"/>
            <a:ext cx="40637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sz="900" kern="0" dirty="0">
                <a:solidFill>
                  <a:prstClr val="black"/>
                </a:solidFill>
                <a:latin typeface="Calibri" panose="020F0502020204030204"/>
              </a:rPr>
              <a:t>Platform As A Service (PAAS)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D0C631-ACB3-4938-94EE-7B50B5E04FDF}"/>
              </a:ext>
            </a:extLst>
          </p:cNvPr>
          <p:cNvSpPr txBox="1"/>
          <p:nvPr/>
        </p:nvSpPr>
        <p:spPr>
          <a:xfrm>
            <a:off x="5423857" y="1745670"/>
            <a:ext cx="10326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defRPr/>
            </a:pPr>
            <a:r>
              <a:rPr lang="en-US" sz="900" kern="0" dirty="0">
                <a:solidFill>
                  <a:prstClr val="black"/>
                </a:solidFill>
                <a:latin typeface="Calibri" panose="020F0502020204030204"/>
              </a:rPr>
              <a:t>Azure App Service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D433ACD-D6AF-496E-B936-981AF4A87186}"/>
              </a:ext>
            </a:extLst>
          </p:cNvPr>
          <p:cNvSpPr txBox="1"/>
          <p:nvPr/>
        </p:nvSpPr>
        <p:spPr>
          <a:xfrm>
            <a:off x="5383557" y="4025438"/>
            <a:ext cx="24352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defRPr/>
            </a:pPr>
            <a:r>
              <a:rPr lang="en-US" sz="900" kern="0" dirty="0">
                <a:solidFill>
                  <a:prstClr val="black"/>
                </a:solidFill>
                <a:latin typeface="Calibri" panose="020F0502020204030204"/>
              </a:rPr>
              <a:t>Azure Virtual Network, Integrate with Azure AD.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8B21AD-A98B-4DC1-BA2F-CFC2CCB718D1}"/>
              </a:ext>
            </a:extLst>
          </p:cNvPr>
          <p:cNvSpPr txBox="1"/>
          <p:nvPr/>
        </p:nvSpPr>
        <p:spPr>
          <a:xfrm>
            <a:off x="5401486" y="4309244"/>
            <a:ext cx="33858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defRPr/>
            </a:pPr>
            <a:r>
              <a:rPr lang="en-US" sz="900" kern="0" dirty="0">
                <a:solidFill>
                  <a:prstClr val="black"/>
                </a:solidFill>
                <a:latin typeface="Calibri" panose="020F0502020204030204"/>
              </a:rPr>
              <a:t>Azure Service Principles, Azure Active Directory and SSL Certification</a:t>
            </a:r>
          </a:p>
        </p:txBody>
      </p:sp>
      <p:pic>
        <p:nvPicPr>
          <p:cNvPr id="33" name="Graphic 26">
            <a:extLst>
              <a:ext uri="{FF2B5EF4-FFF2-40B4-BE49-F238E27FC236}">
                <a16:creationId xmlns:a16="http://schemas.microsoft.com/office/drawing/2014/main" id="{AA2587C9-365F-492F-ABE0-30FD418156D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07436" y="1082448"/>
            <a:ext cx="251688" cy="251688"/>
          </a:xfrm>
          <a:prstGeom prst="rect">
            <a:avLst/>
          </a:prstGeom>
        </p:spPr>
      </p:pic>
      <p:pic>
        <p:nvPicPr>
          <p:cNvPr id="34" name="Graphic 74">
            <a:extLst>
              <a:ext uri="{FF2B5EF4-FFF2-40B4-BE49-F238E27FC236}">
                <a16:creationId xmlns:a16="http://schemas.microsoft.com/office/drawing/2014/main" id="{C49F600A-900B-480E-A809-284A0706A4F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07436" y="1429992"/>
            <a:ext cx="238936" cy="238936"/>
          </a:xfrm>
          <a:prstGeom prst="rect">
            <a:avLst/>
          </a:prstGeom>
        </p:spPr>
      </p:pic>
      <p:pic>
        <p:nvPicPr>
          <p:cNvPr id="35" name="Graphic 71">
            <a:extLst>
              <a:ext uri="{FF2B5EF4-FFF2-40B4-BE49-F238E27FC236}">
                <a16:creationId xmlns:a16="http://schemas.microsoft.com/office/drawing/2014/main" id="{5919ABF4-7D68-43EE-8C90-9524048B7FF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07436" y="4009820"/>
            <a:ext cx="244608" cy="244608"/>
          </a:xfrm>
          <a:prstGeom prst="rect">
            <a:avLst/>
          </a:prstGeom>
        </p:spPr>
      </p:pic>
      <p:pic>
        <p:nvPicPr>
          <p:cNvPr id="36" name="Graphic 8">
            <a:extLst>
              <a:ext uri="{FF2B5EF4-FFF2-40B4-BE49-F238E27FC236}">
                <a16:creationId xmlns:a16="http://schemas.microsoft.com/office/drawing/2014/main" id="{AF62DE80-E750-442E-9EBD-50745C268CC5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07436" y="4311119"/>
            <a:ext cx="241492" cy="24149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C82E9B0-E569-4F42-8DB1-0E9C832120E3}"/>
              </a:ext>
            </a:extLst>
          </p:cNvPr>
          <p:cNvSpPr txBox="1"/>
          <p:nvPr/>
        </p:nvSpPr>
        <p:spPr>
          <a:xfrm>
            <a:off x="5401486" y="4644417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defRPr/>
            </a:pPr>
            <a:r>
              <a:rPr lang="en-US" sz="900" kern="0" dirty="0">
                <a:solidFill>
                  <a:prstClr val="black"/>
                </a:solidFill>
                <a:latin typeface="Calibri" panose="020F0502020204030204"/>
              </a:rPr>
              <a:t> CheckMark and Sonar.</a:t>
            </a:r>
          </a:p>
        </p:txBody>
      </p:sp>
      <p:sp>
        <p:nvSpPr>
          <p:cNvPr id="39" name="Freeform 110">
            <a:extLst>
              <a:ext uri="{FF2B5EF4-FFF2-40B4-BE49-F238E27FC236}">
                <a16:creationId xmlns:a16="http://schemas.microsoft.com/office/drawing/2014/main" id="{D6ECADB1-4EA3-4579-8A8A-13F5981BCEE6}"/>
              </a:ext>
            </a:extLst>
          </p:cNvPr>
          <p:cNvSpPr/>
          <p:nvPr/>
        </p:nvSpPr>
        <p:spPr>
          <a:xfrm>
            <a:off x="3855991" y="4028564"/>
            <a:ext cx="1172961" cy="274320"/>
          </a:xfrm>
          <a:custGeom>
            <a:avLst/>
            <a:gdLst>
              <a:gd name="connsiteX0" fmla="*/ 0 w 879721"/>
              <a:gd name="connsiteY0" fmla="*/ 22024 h 220244"/>
              <a:gd name="connsiteX1" fmla="*/ 22024 w 879721"/>
              <a:gd name="connsiteY1" fmla="*/ 0 h 220244"/>
              <a:gd name="connsiteX2" fmla="*/ 857697 w 879721"/>
              <a:gd name="connsiteY2" fmla="*/ 0 h 220244"/>
              <a:gd name="connsiteX3" fmla="*/ 879721 w 879721"/>
              <a:gd name="connsiteY3" fmla="*/ 22024 h 220244"/>
              <a:gd name="connsiteX4" fmla="*/ 879721 w 879721"/>
              <a:gd name="connsiteY4" fmla="*/ 198220 h 220244"/>
              <a:gd name="connsiteX5" fmla="*/ 857697 w 879721"/>
              <a:gd name="connsiteY5" fmla="*/ 220244 h 220244"/>
              <a:gd name="connsiteX6" fmla="*/ 22024 w 879721"/>
              <a:gd name="connsiteY6" fmla="*/ 220244 h 220244"/>
              <a:gd name="connsiteX7" fmla="*/ 0 w 879721"/>
              <a:gd name="connsiteY7" fmla="*/ 198220 h 220244"/>
              <a:gd name="connsiteX8" fmla="*/ 0 w 879721"/>
              <a:gd name="connsiteY8" fmla="*/ 22024 h 220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9721" h="220244">
                <a:moveTo>
                  <a:pt x="0" y="22024"/>
                </a:moveTo>
                <a:cubicBezTo>
                  <a:pt x="0" y="9860"/>
                  <a:pt x="9860" y="0"/>
                  <a:pt x="22024" y="0"/>
                </a:cubicBezTo>
                <a:lnTo>
                  <a:pt x="857697" y="0"/>
                </a:lnTo>
                <a:cubicBezTo>
                  <a:pt x="869861" y="0"/>
                  <a:pt x="879721" y="9860"/>
                  <a:pt x="879721" y="22024"/>
                </a:cubicBezTo>
                <a:lnTo>
                  <a:pt x="879721" y="198220"/>
                </a:lnTo>
                <a:cubicBezTo>
                  <a:pt x="879721" y="210384"/>
                  <a:pt x="869861" y="220244"/>
                  <a:pt x="857697" y="220244"/>
                </a:cubicBezTo>
                <a:lnTo>
                  <a:pt x="22024" y="220244"/>
                </a:lnTo>
                <a:cubicBezTo>
                  <a:pt x="9860" y="220244"/>
                  <a:pt x="0" y="210384"/>
                  <a:pt x="0" y="198220"/>
                </a:cubicBezTo>
                <a:lnTo>
                  <a:pt x="0" y="22024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0" vert="horz" wrap="square" lIns="15375" tIns="15375" rIns="15375" bIns="15375" numCol="1" spcCol="1270" anchor="ctr" anchorCtr="0">
            <a:noAutofit/>
          </a:bodyPr>
          <a:lstStyle/>
          <a:p>
            <a:pPr algn="ctr" defTabSz="47412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ysClr val="windowText" lastClr="000000"/>
                </a:solidFill>
              </a:rPr>
              <a:t>Infrastructure Level</a:t>
            </a:r>
          </a:p>
        </p:txBody>
      </p:sp>
      <p:sp>
        <p:nvSpPr>
          <p:cNvPr id="40" name="Freeform 111">
            <a:extLst>
              <a:ext uri="{FF2B5EF4-FFF2-40B4-BE49-F238E27FC236}">
                <a16:creationId xmlns:a16="http://schemas.microsoft.com/office/drawing/2014/main" id="{5A0FE1B6-A2B8-46ED-B978-EACE8A9ECE8F}"/>
              </a:ext>
            </a:extLst>
          </p:cNvPr>
          <p:cNvSpPr/>
          <p:nvPr/>
        </p:nvSpPr>
        <p:spPr>
          <a:xfrm>
            <a:off x="3855991" y="4338564"/>
            <a:ext cx="1172961" cy="274320"/>
          </a:xfrm>
          <a:custGeom>
            <a:avLst/>
            <a:gdLst>
              <a:gd name="connsiteX0" fmla="*/ 0 w 879721"/>
              <a:gd name="connsiteY0" fmla="*/ 22024 h 220244"/>
              <a:gd name="connsiteX1" fmla="*/ 22024 w 879721"/>
              <a:gd name="connsiteY1" fmla="*/ 0 h 220244"/>
              <a:gd name="connsiteX2" fmla="*/ 857697 w 879721"/>
              <a:gd name="connsiteY2" fmla="*/ 0 h 220244"/>
              <a:gd name="connsiteX3" fmla="*/ 879721 w 879721"/>
              <a:gd name="connsiteY3" fmla="*/ 22024 h 220244"/>
              <a:gd name="connsiteX4" fmla="*/ 879721 w 879721"/>
              <a:gd name="connsiteY4" fmla="*/ 198220 h 220244"/>
              <a:gd name="connsiteX5" fmla="*/ 857697 w 879721"/>
              <a:gd name="connsiteY5" fmla="*/ 220244 h 220244"/>
              <a:gd name="connsiteX6" fmla="*/ 22024 w 879721"/>
              <a:gd name="connsiteY6" fmla="*/ 220244 h 220244"/>
              <a:gd name="connsiteX7" fmla="*/ 0 w 879721"/>
              <a:gd name="connsiteY7" fmla="*/ 198220 h 220244"/>
              <a:gd name="connsiteX8" fmla="*/ 0 w 879721"/>
              <a:gd name="connsiteY8" fmla="*/ 22024 h 220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9721" h="220244">
                <a:moveTo>
                  <a:pt x="0" y="22024"/>
                </a:moveTo>
                <a:cubicBezTo>
                  <a:pt x="0" y="9860"/>
                  <a:pt x="9860" y="0"/>
                  <a:pt x="22024" y="0"/>
                </a:cubicBezTo>
                <a:lnTo>
                  <a:pt x="857697" y="0"/>
                </a:lnTo>
                <a:cubicBezTo>
                  <a:pt x="869861" y="0"/>
                  <a:pt x="879721" y="9860"/>
                  <a:pt x="879721" y="22024"/>
                </a:cubicBezTo>
                <a:lnTo>
                  <a:pt x="879721" y="198220"/>
                </a:lnTo>
                <a:cubicBezTo>
                  <a:pt x="879721" y="210384"/>
                  <a:pt x="869861" y="220244"/>
                  <a:pt x="857697" y="220244"/>
                </a:cubicBezTo>
                <a:lnTo>
                  <a:pt x="22024" y="220244"/>
                </a:lnTo>
                <a:cubicBezTo>
                  <a:pt x="9860" y="220244"/>
                  <a:pt x="0" y="210384"/>
                  <a:pt x="0" y="198220"/>
                </a:cubicBezTo>
                <a:lnTo>
                  <a:pt x="0" y="22024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0" vert="horz" wrap="square" lIns="15375" tIns="15375" rIns="15375" bIns="15375" numCol="1" spcCol="1270" anchor="ctr" anchorCtr="0">
            <a:noAutofit/>
          </a:bodyPr>
          <a:lstStyle/>
          <a:p>
            <a:pPr algn="ctr" defTabSz="47412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ysClr val="windowText" lastClr="000000"/>
                </a:solidFill>
              </a:rPr>
              <a:t>Infra </a:t>
            </a:r>
          </a:p>
        </p:txBody>
      </p:sp>
      <p:sp>
        <p:nvSpPr>
          <p:cNvPr id="41" name="Freeform 112">
            <a:extLst>
              <a:ext uri="{FF2B5EF4-FFF2-40B4-BE49-F238E27FC236}">
                <a16:creationId xmlns:a16="http://schemas.microsoft.com/office/drawing/2014/main" id="{DB28B146-E85D-406E-86B3-FC78EF253031}"/>
              </a:ext>
            </a:extLst>
          </p:cNvPr>
          <p:cNvSpPr/>
          <p:nvPr/>
        </p:nvSpPr>
        <p:spPr>
          <a:xfrm>
            <a:off x="3855991" y="4648563"/>
            <a:ext cx="1172961" cy="274320"/>
          </a:xfrm>
          <a:custGeom>
            <a:avLst/>
            <a:gdLst>
              <a:gd name="connsiteX0" fmla="*/ 0 w 879721"/>
              <a:gd name="connsiteY0" fmla="*/ 22024 h 220244"/>
              <a:gd name="connsiteX1" fmla="*/ 22024 w 879721"/>
              <a:gd name="connsiteY1" fmla="*/ 0 h 220244"/>
              <a:gd name="connsiteX2" fmla="*/ 857697 w 879721"/>
              <a:gd name="connsiteY2" fmla="*/ 0 h 220244"/>
              <a:gd name="connsiteX3" fmla="*/ 879721 w 879721"/>
              <a:gd name="connsiteY3" fmla="*/ 22024 h 220244"/>
              <a:gd name="connsiteX4" fmla="*/ 879721 w 879721"/>
              <a:gd name="connsiteY4" fmla="*/ 198220 h 220244"/>
              <a:gd name="connsiteX5" fmla="*/ 857697 w 879721"/>
              <a:gd name="connsiteY5" fmla="*/ 220244 h 220244"/>
              <a:gd name="connsiteX6" fmla="*/ 22024 w 879721"/>
              <a:gd name="connsiteY6" fmla="*/ 220244 h 220244"/>
              <a:gd name="connsiteX7" fmla="*/ 0 w 879721"/>
              <a:gd name="connsiteY7" fmla="*/ 198220 h 220244"/>
              <a:gd name="connsiteX8" fmla="*/ 0 w 879721"/>
              <a:gd name="connsiteY8" fmla="*/ 22024 h 220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9721" h="220244">
                <a:moveTo>
                  <a:pt x="0" y="22024"/>
                </a:moveTo>
                <a:cubicBezTo>
                  <a:pt x="0" y="9860"/>
                  <a:pt x="9860" y="0"/>
                  <a:pt x="22024" y="0"/>
                </a:cubicBezTo>
                <a:lnTo>
                  <a:pt x="857697" y="0"/>
                </a:lnTo>
                <a:cubicBezTo>
                  <a:pt x="869861" y="0"/>
                  <a:pt x="879721" y="9860"/>
                  <a:pt x="879721" y="22024"/>
                </a:cubicBezTo>
                <a:lnTo>
                  <a:pt x="879721" y="198220"/>
                </a:lnTo>
                <a:cubicBezTo>
                  <a:pt x="879721" y="210384"/>
                  <a:pt x="869861" y="220244"/>
                  <a:pt x="857697" y="220244"/>
                </a:cubicBezTo>
                <a:lnTo>
                  <a:pt x="22024" y="220244"/>
                </a:lnTo>
                <a:cubicBezTo>
                  <a:pt x="9860" y="220244"/>
                  <a:pt x="0" y="210384"/>
                  <a:pt x="0" y="198220"/>
                </a:cubicBezTo>
                <a:lnTo>
                  <a:pt x="0" y="22024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0" vert="horz" wrap="square" lIns="15375" tIns="15375" rIns="15375" bIns="15375" numCol="1" spcCol="1270" anchor="ctr" anchorCtr="0">
            <a:noAutofit/>
          </a:bodyPr>
          <a:lstStyle/>
          <a:p>
            <a:pPr algn="ctr" defTabSz="47412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ysClr val="windowText" lastClr="000000"/>
                </a:solidFill>
              </a:rPr>
              <a:t>Application Level</a:t>
            </a:r>
          </a:p>
        </p:txBody>
      </p:sp>
      <p:sp>
        <p:nvSpPr>
          <p:cNvPr id="42" name="Freeform 115">
            <a:extLst>
              <a:ext uri="{FF2B5EF4-FFF2-40B4-BE49-F238E27FC236}">
                <a16:creationId xmlns:a16="http://schemas.microsoft.com/office/drawing/2014/main" id="{17ECA0DD-B77D-4427-97DE-63CFB92AD633}"/>
              </a:ext>
            </a:extLst>
          </p:cNvPr>
          <p:cNvSpPr/>
          <p:nvPr/>
        </p:nvSpPr>
        <p:spPr>
          <a:xfrm>
            <a:off x="3845607" y="3561183"/>
            <a:ext cx="1172961" cy="274320"/>
          </a:xfrm>
          <a:custGeom>
            <a:avLst/>
            <a:gdLst>
              <a:gd name="connsiteX0" fmla="*/ 0 w 879721"/>
              <a:gd name="connsiteY0" fmla="*/ 22024 h 220244"/>
              <a:gd name="connsiteX1" fmla="*/ 22024 w 879721"/>
              <a:gd name="connsiteY1" fmla="*/ 0 h 220244"/>
              <a:gd name="connsiteX2" fmla="*/ 857697 w 879721"/>
              <a:gd name="connsiteY2" fmla="*/ 0 h 220244"/>
              <a:gd name="connsiteX3" fmla="*/ 879721 w 879721"/>
              <a:gd name="connsiteY3" fmla="*/ 22024 h 220244"/>
              <a:gd name="connsiteX4" fmla="*/ 879721 w 879721"/>
              <a:gd name="connsiteY4" fmla="*/ 198220 h 220244"/>
              <a:gd name="connsiteX5" fmla="*/ 857697 w 879721"/>
              <a:gd name="connsiteY5" fmla="*/ 220244 h 220244"/>
              <a:gd name="connsiteX6" fmla="*/ 22024 w 879721"/>
              <a:gd name="connsiteY6" fmla="*/ 220244 h 220244"/>
              <a:gd name="connsiteX7" fmla="*/ 0 w 879721"/>
              <a:gd name="connsiteY7" fmla="*/ 198220 h 220244"/>
              <a:gd name="connsiteX8" fmla="*/ 0 w 879721"/>
              <a:gd name="connsiteY8" fmla="*/ 22024 h 220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9721" h="220244">
                <a:moveTo>
                  <a:pt x="0" y="22024"/>
                </a:moveTo>
                <a:cubicBezTo>
                  <a:pt x="0" y="9860"/>
                  <a:pt x="9860" y="0"/>
                  <a:pt x="22024" y="0"/>
                </a:cubicBezTo>
                <a:lnTo>
                  <a:pt x="857697" y="0"/>
                </a:lnTo>
                <a:cubicBezTo>
                  <a:pt x="869861" y="0"/>
                  <a:pt x="879721" y="9860"/>
                  <a:pt x="879721" y="22024"/>
                </a:cubicBezTo>
                <a:lnTo>
                  <a:pt x="879721" y="198220"/>
                </a:lnTo>
                <a:cubicBezTo>
                  <a:pt x="879721" y="210384"/>
                  <a:pt x="869861" y="220244"/>
                  <a:pt x="857697" y="220244"/>
                </a:cubicBezTo>
                <a:lnTo>
                  <a:pt x="22024" y="220244"/>
                </a:lnTo>
                <a:cubicBezTo>
                  <a:pt x="9860" y="220244"/>
                  <a:pt x="0" y="210384"/>
                  <a:pt x="0" y="198220"/>
                </a:cubicBezTo>
                <a:lnTo>
                  <a:pt x="0" y="22024"/>
                </a:lnTo>
                <a:close/>
              </a:path>
            </a:pathLst>
          </a:custGeom>
          <a:solidFill>
            <a:srgbClr val="FDEFE3"/>
          </a:solidFill>
          <a:ln w="6350" cap="flat" cmpd="sng" algn="ctr">
            <a:solidFill>
              <a:srgbClr val="FFCD9B"/>
            </a:solidFill>
            <a:prstDash val="solid"/>
            <a:miter lim="800000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0" vert="horz" wrap="square" lIns="15375" tIns="15375" rIns="15375" bIns="15375" numCol="1" spcCol="1270" anchor="ctr" anchorCtr="0">
            <a:noAutofit/>
          </a:bodyPr>
          <a:lstStyle/>
          <a:p>
            <a:pPr algn="ctr" defTabSz="47412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ysClr val="windowText" lastClr="000000"/>
                </a:solidFill>
              </a:rPr>
              <a:t>Scaling</a:t>
            </a:r>
          </a:p>
        </p:txBody>
      </p:sp>
      <p:sp>
        <p:nvSpPr>
          <p:cNvPr id="44" name="Freeform 117">
            <a:extLst>
              <a:ext uri="{FF2B5EF4-FFF2-40B4-BE49-F238E27FC236}">
                <a16:creationId xmlns:a16="http://schemas.microsoft.com/office/drawing/2014/main" id="{C8F5C3A7-CA74-46AB-BBAB-2AB34F1825D2}"/>
              </a:ext>
            </a:extLst>
          </p:cNvPr>
          <p:cNvSpPr/>
          <p:nvPr/>
        </p:nvSpPr>
        <p:spPr>
          <a:xfrm>
            <a:off x="3855991" y="5343624"/>
            <a:ext cx="1172961" cy="274320"/>
          </a:xfrm>
          <a:custGeom>
            <a:avLst/>
            <a:gdLst>
              <a:gd name="connsiteX0" fmla="*/ 0 w 879721"/>
              <a:gd name="connsiteY0" fmla="*/ 22024 h 220244"/>
              <a:gd name="connsiteX1" fmla="*/ 22024 w 879721"/>
              <a:gd name="connsiteY1" fmla="*/ 0 h 220244"/>
              <a:gd name="connsiteX2" fmla="*/ 857697 w 879721"/>
              <a:gd name="connsiteY2" fmla="*/ 0 h 220244"/>
              <a:gd name="connsiteX3" fmla="*/ 879721 w 879721"/>
              <a:gd name="connsiteY3" fmla="*/ 22024 h 220244"/>
              <a:gd name="connsiteX4" fmla="*/ 879721 w 879721"/>
              <a:gd name="connsiteY4" fmla="*/ 198220 h 220244"/>
              <a:gd name="connsiteX5" fmla="*/ 857697 w 879721"/>
              <a:gd name="connsiteY5" fmla="*/ 220244 h 220244"/>
              <a:gd name="connsiteX6" fmla="*/ 22024 w 879721"/>
              <a:gd name="connsiteY6" fmla="*/ 220244 h 220244"/>
              <a:gd name="connsiteX7" fmla="*/ 0 w 879721"/>
              <a:gd name="connsiteY7" fmla="*/ 198220 h 220244"/>
              <a:gd name="connsiteX8" fmla="*/ 0 w 879721"/>
              <a:gd name="connsiteY8" fmla="*/ 22024 h 220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9721" h="220244">
                <a:moveTo>
                  <a:pt x="0" y="22024"/>
                </a:moveTo>
                <a:cubicBezTo>
                  <a:pt x="0" y="9860"/>
                  <a:pt x="9860" y="0"/>
                  <a:pt x="22024" y="0"/>
                </a:cubicBezTo>
                <a:lnTo>
                  <a:pt x="857697" y="0"/>
                </a:lnTo>
                <a:cubicBezTo>
                  <a:pt x="869861" y="0"/>
                  <a:pt x="879721" y="9860"/>
                  <a:pt x="879721" y="22024"/>
                </a:cubicBezTo>
                <a:lnTo>
                  <a:pt x="879721" y="198220"/>
                </a:lnTo>
                <a:cubicBezTo>
                  <a:pt x="879721" y="210384"/>
                  <a:pt x="869861" y="220244"/>
                  <a:pt x="857697" y="220244"/>
                </a:cubicBezTo>
                <a:lnTo>
                  <a:pt x="22024" y="220244"/>
                </a:lnTo>
                <a:cubicBezTo>
                  <a:pt x="9860" y="220244"/>
                  <a:pt x="0" y="210384"/>
                  <a:pt x="0" y="198220"/>
                </a:cubicBezTo>
                <a:lnTo>
                  <a:pt x="0" y="22024"/>
                </a:lnTo>
                <a:close/>
              </a:path>
            </a:pathLst>
          </a:custGeom>
          <a:solidFill>
            <a:srgbClr val="FFF4D5"/>
          </a:solidFill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0" vert="horz" wrap="square" lIns="15375" tIns="15375" rIns="15375" bIns="15375" numCol="1" spcCol="1270" anchor="ctr" anchorCtr="0">
            <a:noAutofit/>
          </a:bodyPr>
          <a:lstStyle/>
          <a:p>
            <a:pPr algn="ctr" defTabSz="47412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ysClr val="windowText" lastClr="000000"/>
                </a:solidFill>
              </a:rPr>
              <a:t>CMDB</a:t>
            </a:r>
          </a:p>
        </p:txBody>
      </p:sp>
      <p:sp>
        <p:nvSpPr>
          <p:cNvPr id="45" name="Freeform 118">
            <a:extLst>
              <a:ext uri="{FF2B5EF4-FFF2-40B4-BE49-F238E27FC236}">
                <a16:creationId xmlns:a16="http://schemas.microsoft.com/office/drawing/2014/main" id="{8A858AB4-81EF-4EDF-A685-D67324FF79C3}"/>
              </a:ext>
            </a:extLst>
          </p:cNvPr>
          <p:cNvSpPr/>
          <p:nvPr/>
        </p:nvSpPr>
        <p:spPr>
          <a:xfrm>
            <a:off x="3868691" y="4968184"/>
            <a:ext cx="1172961" cy="274320"/>
          </a:xfrm>
          <a:custGeom>
            <a:avLst/>
            <a:gdLst>
              <a:gd name="connsiteX0" fmla="*/ 0 w 879721"/>
              <a:gd name="connsiteY0" fmla="*/ 22024 h 220244"/>
              <a:gd name="connsiteX1" fmla="*/ 22024 w 879721"/>
              <a:gd name="connsiteY1" fmla="*/ 0 h 220244"/>
              <a:gd name="connsiteX2" fmla="*/ 857697 w 879721"/>
              <a:gd name="connsiteY2" fmla="*/ 0 h 220244"/>
              <a:gd name="connsiteX3" fmla="*/ 879721 w 879721"/>
              <a:gd name="connsiteY3" fmla="*/ 22024 h 220244"/>
              <a:gd name="connsiteX4" fmla="*/ 879721 w 879721"/>
              <a:gd name="connsiteY4" fmla="*/ 198220 h 220244"/>
              <a:gd name="connsiteX5" fmla="*/ 857697 w 879721"/>
              <a:gd name="connsiteY5" fmla="*/ 220244 h 220244"/>
              <a:gd name="connsiteX6" fmla="*/ 22024 w 879721"/>
              <a:gd name="connsiteY6" fmla="*/ 220244 h 220244"/>
              <a:gd name="connsiteX7" fmla="*/ 0 w 879721"/>
              <a:gd name="connsiteY7" fmla="*/ 198220 h 220244"/>
              <a:gd name="connsiteX8" fmla="*/ 0 w 879721"/>
              <a:gd name="connsiteY8" fmla="*/ 22024 h 220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9721" h="220244">
                <a:moveTo>
                  <a:pt x="0" y="22024"/>
                </a:moveTo>
                <a:cubicBezTo>
                  <a:pt x="0" y="9860"/>
                  <a:pt x="9860" y="0"/>
                  <a:pt x="22024" y="0"/>
                </a:cubicBezTo>
                <a:lnTo>
                  <a:pt x="857697" y="0"/>
                </a:lnTo>
                <a:cubicBezTo>
                  <a:pt x="869861" y="0"/>
                  <a:pt x="879721" y="9860"/>
                  <a:pt x="879721" y="22024"/>
                </a:cubicBezTo>
                <a:lnTo>
                  <a:pt x="879721" y="198220"/>
                </a:lnTo>
                <a:cubicBezTo>
                  <a:pt x="879721" y="210384"/>
                  <a:pt x="869861" y="220244"/>
                  <a:pt x="857697" y="220244"/>
                </a:cubicBezTo>
                <a:lnTo>
                  <a:pt x="22024" y="220244"/>
                </a:lnTo>
                <a:cubicBezTo>
                  <a:pt x="9860" y="220244"/>
                  <a:pt x="0" y="210384"/>
                  <a:pt x="0" y="198220"/>
                </a:cubicBezTo>
                <a:lnTo>
                  <a:pt x="0" y="22024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0" vert="horz" wrap="square" lIns="15375" tIns="15375" rIns="15375" bIns="15375" numCol="1" spcCol="1270" anchor="ctr" anchorCtr="0">
            <a:noAutofit/>
          </a:bodyPr>
          <a:lstStyle/>
          <a:p>
            <a:pPr algn="ctr" defTabSz="47412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ysClr val="windowText" lastClr="000000"/>
                </a:solidFill>
              </a:rPr>
              <a:t>Identity</a:t>
            </a:r>
          </a:p>
        </p:txBody>
      </p:sp>
      <p:sp>
        <p:nvSpPr>
          <p:cNvPr id="46" name="Freeform 119">
            <a:extLst>
              <a:ext uri="{FF2B5EF4-FFF2-40B4-BE49-F238E27FC236}">
                <a16:creationId xmlns:a16="http://schemas.microsoft.com/office/drawing/2014/main" id="{A90A7151-E318-4412-B7F3-443CD3F79EAC}"/>
              </a:ext>
            </a:extLst>
          </p:cNvPr>
          <p:cNvSpPr/>
          <p:nvPr/>
        </p:nvSpPr>
        <p:spPr>
          <a:xfrm>
            <a:off x="3862341" y="5773484"/>
            <a:ext cx="1172961" cy="263561"/>
          </a:xfrm>
          <a:custGeom>
            <a:avLst/>
            <a:gdLst>
              <a:gd name="connsiteX0" fmla="*/ 0 w 879721"/>
              <a:gd name="connsiteY0" fmla="*/ 22024 h 220244"/>
              <a:gd name="connsiteX1" fmla="*/ 22024 w 879721"/>
              <a:gd name="connsiteY1" fmla="*/ 0 h 220244"/>
              <a:gd name="connsiteX2" fmla="*/ 857697 w 879721"/>
              <a:gd name="connsiteY2" fmla="*/ 0 h 220244"/>
              <a:gd name="connsiteX3" fmla="*/ 879721 w 879721"/>
              <a:gd name="connsiteY3" fmla="*/ 22024 h 220244"/>
              <a:gd name="connsiteX4" fmla="*/ 879721 w 879721"/>
              <a:gd name="connsiteY4" fmla="*/ 198220 h 220244"/>
              <a:gd name="connsiteX5" fmla="*/ 857697 w 879721"/>
              <a:gd name="connsiteY5" fmla="*/ 220244 h 220244"/>
              <a:gd name="connsiteX6" fmla="*/ 22024 w 879721"/>
              <a:gd name="connsiteY6" fmla="*/ 220244 h 220244"/>
              <a:gd name="connsiteX7" fmla="*/ 0 w 879721"/>
              <a:gd name="connsiteY7" fmla="*/ 198220 h 220244"/>
              <a:gd name="connsiteX8" fmla="*/ 0 w 879721"/>
              <a:gd name="connsiteY8" fmla="*/ 22024 h 220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9721" h="220244">
                <a:moveTo>
                  <a:pt x="0" y="22024"/>
                </a:moveTo>
                <a:cubicBezTo>
                  <a:pt x="0" y="9860"/>
                  <a:pt x="9860" y="0"/>
                  <a:pt x="22024" y="0"/>
                </a:cubicBezTo>
                <a:lnTo>
                  <a:pt x="857697" y="0"/>
                </a:lnTo>
                <a:cubicBezTo>
                  <a:pt x="869861" y="0"/>
                  <a:pt x="879721" y="9860"/>
                  <a:pt x="879721" y="22024"/>
                </a:cubicBezTo>
                <a:lnTo>
                  <a:pt x="879721" y="198220"/>
                </a:lnTo>
                <a:cubicBezTo>
                  <a:pt x="879721" y="210384"/>
                  <a:pt x="869861" y="220244"/>
                  <a:pt x="857697" y="220244"/>
                </a:cubicBezTo>
                <a:lnTo>
                  <a:pt x="22024" y="220244"/>
                </a:lnTo>
                <a:cubicBezTo>
                  <a:pt x="9860" y="220244"/>
                  <a:pt x="0" y="210384"/>
                  <a:pt x="0" y="198220"/>
                </a:cubicBezTo>
                <a:lnTo>
                  <a:pt x="0" y="22024"/>
                </a:lnTo>
                <a:close/>
              </a:path>
            </a:pathLst>
          </a:custGeom>
          <a:solidFill>
            <a:srgbClr val="FFF4D5"/>
          </a:solidFill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0" vert="horz" wrap="square" lIns="15375" tIns="15375" rIns="15375" bIns="15375" numCol="1" spcCol="1270" anchor="ctr" anchorCtr="0">
            <a:noAutofit/>
          </a:bodyPr>
          <a:lstStyle/>
          <a:p>
            <a:pPr algn="ctr" defTabSz="47412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ysClr val="windowText" lastClr="000000"/>
                </a:solidFill>
              </a:rPr>
              <a:t>Audit</a:t>
            </a:r>
          </a:p>
        </p:txBody>
      </p:sp>
      <p:sp>
        <p:nvSpPr>
          <p:cNvPr id="47" name="Freeform 120">
            <a:extLst>
              <a:ext uri="{FF2B5EF4-FFF2-40B4-BE49-F238E27FC236}">
                <a16:creationId xmlns:a16="http://schemas.microsoft.com/office/drawing/2014/main" id="{349C52FA-0DF0-4D9B-A5EF-EAAF2DBF6087}"/>
              </a:ext>
            </a:extLst>
          </p:cNvPr>
          <p:cNvSpPr/>
          <p:nvPr/>
        </p:nvSpPr>
        <p:spPr>
          <a:xfrm>
            <a:off x="3855991" y="2118069"/>
            <a:ext cx="1172961" cy="274320"/>
          </a:xfrm>
          <a:custGeom>
            <a:avLst/>
            <a:gdLst>
              <a:gd name="connsiteX0" fmla="*/ 0 w 879721"/>
              <a:gd name="connsiteY0" fmla="*/ 22024 h 220244"/>
              <a:gd name="connsiteX1" fmla="*/ 22024 w 879721"/>
              <a:gd name="connsiteY1" fmla="*/ 0 h 220244"/>
              <a:gd name="connsiteX2" fmla="*/ 857697 w 879721"/>
              <a:gd name="connsiteY2" fmla="*/ 0 h 220244"/>
              <a:gd name="connsiteX3" fmla="*/ 879721 w 879721"/>
              <a:gd name="connsiteY3" fmla="*/ 22024 h 220244"/>
              <a:gd name="connsiteX4" fmla="*/ 879721 w 879721"/>
              <a:gd name="connsiteY4" fmla="*/ 198220 h 220244"/>
              <a:gd name="connsiteX5" fmla="*/ 857697 w 879721"/>
              <a:gd name="connsiteY5" fmla="*/ 220244 h 220244"/>
              <a:gd name="connsiteX6" fmla="*/ 22024 w 879721"/>
              <a:gd name="connsiteY6" fmla="*/ 220244 h 220244"/>
              <a:gd name="connsiteX7" fmla="*/ 0 w 879721"/>
              <a:gd name="connsiteY7" fmla="*/ 198220 h 220244"/>
              <a:gd name="connsiteX8" fmla="*/ 0 w 879721"/>
              <a:gd name="connsiteY8" fmla="*/ 22024 h 220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9721" h="220244">
                <a:moveTo>
                  <a:pt x="0" y="22024"/>
                </a:moveTo>
                <a:cubicBezTo>
                  <a:pt x="0" y="9860"/>
                  <a:pt x="9860" y="0"/>
                  <a:pt x="22024" y="0"/>
                </a:cubicBezTo>
                <a:lnTo>
                  <a:pt x="857697" y="0"/>
                </a:lnTo>
                <a:cubicBezTo>
                  <a:pt x="869861" y="0"/>
                  <a:pt x="879721" y="9860"/>
                  <a:pt x="879721" y="22024"/>
                </a:cubicBezTo>
                <a:lnTo>
                  <a:pt x="879721" y="198220"/>
                </a:lnTo>
                <a:cubicBezTo>
                  <a:pt x="879721" y="210384"/>
                  <a:pt x="869861" y="220244"/>
                  <a:pt x="857697" y="220244"/>
                </a:cubicBezTo>
                <a:lnTo>
                  <a:pt x="22024" y="220244"/>
                </a:lnTo>
                <a:cubicBezTo>
                  <a:pt x="9860" y="220244"/>
                  <a:pt x="0" y="210384"/>
                  <a:pt x="0" y="198220"/>
                </a:cubicBezTo>
                <a:lnTo>
                  <a:pt x="0" y="22024"/>
                </a:lnTo>
                <a:close/>
              </a:path>
            </a:pathLst>
          </a:custGeom>
          <a:solidFill>
            <a:srgbClr val="FDEFE3"/>
          </a:solidFill>
          <a:ln w="6350" cap="flat" cmpd="sng" algn="ctr">
            <a:solidFill>
              <a:srgbClr val="FFCD9B"/>
            </a:solidFill>
            <a:prstDash val="solid"/>
            <a:miter lim="800000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0" vert="horz" wrap="square" lIns="15375" tIns="15375" rIns="15375" bIns="15375" numCol="1" spcCol="1270" anchor="ctr" anchorCtr="0">
            <a:noAutofit/>
          </a:bodyPr>
          <a:lstStyle/>
          <a:p>
            <a:pPr algn="ctr" defTabSz="47412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ysClr val="windowText" lastClr="000000"/>
                </a:solidFill>
              </a:rPr>
              <a:t>Migration Approach</a:t>
            </a:r>
          </a:p>
        </p:txBody>
      </p:sp>
      <p:sp>
        <p:nvSpPr>
          <p:cNvPr id="48" name="Freeform 121">
            <a:extLst>
              <a:ext uri="{FF2B5EF4-FFF2-40B4-BE49-F238E27FC236}">
                <a16:creationId xmlns:a16="http://schemas.microsoft.com/office/drawing/2014/main" id="{13D3AB1F-F9FE-4C2B-BFB5-7838703BF8E0}"/>
              </a:ext>
            </a:extLst>
          </p:cNvPr>
          <p:cNvSpPr/>
          <p:nvPr/>
        </p:nvSpPr>
        <p:spPr>
          <a:xfrm>
            <a:off x="3845606" y="2481853"/>
            <a:ext cx="1172961" cy="274320"/>
          </a:xfrm>
          <a:custGeom>
            <a:avLst/>
            <a:gdLst>
              <a:gd name="connsiteX0" fmla="*/ 0 w 879721"/>
              <a:gd name="connsiteY0" fmla="*/ 22024 h 220244"/>
              <a:gd name="connsiteX1" fmla="*/ 22024 w 879721"/>
              <a:gd name="connsiteY1" fmla="*/ 0 h 220244"/>
              <a:gd name="connsiteX2" fmla="*/ 857697 w 879721"/>
              <a:gd name="connsiteY2" fmla="*/ 0 h 220244"/>
              <a:gd name="connsiteX3" fmla="*/ 879721 w 879721"/>
              <a:gd name="connsiteY3" fmla="*/ 22024 h 220244"/>
              <a:gd name="connsiteX4" fmla="*/ 879721 w 879721"/>
              <a:gd name="connsiteY4" fmla="*/ 198220 h 220244"/>
              <a:gd name="connsiteX5" fmla="*/ 857697 w 879721"/>
              <a:gd name="connsiteY5" fmla="*/ 220244 h 220244"/>
              <a:gd name="connsiteX6" fmla="*/ 22024 w 879721"/>
              <a:gd name="connsiteY6" fmla="*/ 220244 h 220244"/>
              <a:gd name="connsiteX7" fmla="*/ 0 w 879721"/>
              <a:gd name="connsiteY7" fmla="*/ 198220 h 220244"/>
              <a:gd name="connsiteX8" fmla="*/ 0 w 879721"/>
              <a:gd name="connsiteY8" fmla="*/ 22024 h 220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9721" h="220244">
                <a:moveTo>
                  <a:pt x="0" y="22024"/>
                </a:moveTo>
                <a:cubicBezTo>
                  <a:pt x="0" y="9860"/>
                  <a:pt x="9860" y="0"/>
                  <a:pt x="22024" y="0"/>
                </a:cubicBezTo>
                <a:lnTo>
                  <a:pt x="857697" y="0"/>
                </a:lnTo>
                <a:cubicBezTo>
                  <a:pt x="869861" y="0"/>
                  <a:pt x="879721" y="9860"/>
                  <a:pt x="879721" y="22024"/>
                </a:cubicBezTo>
                <a:lnTo>
                  <a:pt x="879721" y="198220"/>
                </a:lnTo>
                <a:cubicBezTo>
                  <a:pt x="879721" y="210384"/>
                  <a:pt x="869861" y="220244"/>
                  <a:pt x="857697" y="220244"/>
                </a:cubicBezTo>
                <a:lnTo>
                  <a:pt x="22024" y="220244"/>
                </a:lnTo>
                <a:cubicBezTo>
                  <a:pt x="9860" y="220244"/>
                  <a:pt x="0" y="210384"/>
                  <a:pt x="0" y="198220"/>
                </a:cubicBezTo>
                <a:lnTo>
                  <a:pt x="0" y="22024"/>
                </a:lnTo>
                <a:close/>
              </a:path>
            </a:pathLst>
          </a:custGeom>
          <a:solidFill>
            <a:srgbClr val="FDEFE3"/>
          </a:solidFill>
          <a:ln w="6350" cap="flat" cmpd="sng" algn="ctr">
            <a:solidFill>
              <a:srgbClr val="FFCD9B"/>
            </a:solidFill>
            <a:prstDash val="solid"/>
            <a:miter lim="800000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0" vert="horz" wrap="square" lIns="15375" tIns="15375" rIns="15375" bIns="15375" numCol="1" spcCol="1270" anchor="ctr" anchorCtr="0">
            <a:noAutofit/>
          </a:bodyPr>
          <a:lstStyle/>
          <a:p>
            <a:pPr algn="ctr" defTabSz="47412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ysClr val="windowText" lastClr="000000"/>
                </a:solidFill>
              </a:rPr>
              <a:t>Tooling/Integration</a:t>
            </a:r>
          </a:p>
        </p:txBody>
      </p:sp>
      <p:sp>
        <p:nvSpPr>
          <p:cNvPr id="49" name="Freeform 122">
            <a:extLst>
              <a:ext uri="{FF2B5EF4-FFF2-40B4-BE49-F238E27FC236}">
                <a16:creationId xmlns:a16="http://schemas.microsoft.com/office/drawing/2014/main" id="{CBB60A70-BC4F-4FC7-8F76-D0B2810A12CB}"/>
              </a:ext>
            </a:extLst>
          </p:cNvPr>
          <p:cNvSpPr/>
          <p:nvPr/>
        </p:nvSpPr>
        <p:spPr>
          <a:xfrm>
            <a:off x="3855991" y="2829285"/>
            <a:ext cx="1172961" cy="274320"/>
          </a:xfrm>
          <a:custGeom>
            <a:avLst/>
            <a:gdLst>
              <a:gd name="connsiteX0" fmla="*/ 0 w 879721"/>
              <a:gd name="connsiteY0" fmla="*/ 22024 h 220244"/>
              <a:gd name="connsiteX1" fmla="*/ 22024 w 879721"/>
              <a:gd name="connsiteY1" fmla="*/ 0 h 220244"/>
              <a:gd name="connsiteX2" fmla="*/ 857697 w 879721"/>
              <a:gd name="connsiteY2" fmla="*/ 0 h 220244"/>
              <a:gd name="connsiteX3" fmla="*/ 879721 w 879721"/>
              <a:gd name="connsiteY3" fmla="*/ 22024 h 220244"/>
              <a:gd name="connsiteX4" fmla="*/ 879721 w 879721"/>
              <a:gd name="connsiteY4" fmla="*/ 198220 h 220244"/>
              <a:gd name="connsiteX5" fmla="*/ 857697 w 879721"/>
              <a:gd name="connsiteY5" fmla="*/ 220244 h 220244"/>
              <a:gd name="connsiteX6" fmla="*/ 22024 w 879721"/>
              <a:gd name="connsiteY6" fmla="*/ 220244 h 220244"/>
              <a:gd name="connsiteX7" fmla="*/ 0 w 879721"/>
              <a:gd name="connsiteY7" fmla="*/ 198220 h 220244"/>
              <a:gd name="connsiteX8" fmla="*/ 0 w 879721"/>
              <a:gd name="connsiteY8" fmla="*/ 22024 h 220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9721" h="220244">
                <a:moveTo>
                  <a:pt x="0" y="22024"/>
                </a:moveTo>
                <a:cubicBezTo>
                  <a:pt x="0" y="9860"/>
                  <a:pt x="9860" y="0"/>
                  <a:pt x="22024" y="0"/>
                </a:cubicBezTo>
                <a:lnTo>
                  <a:pt x="857697" y="0"/>
                </a:lnTo>
                <a:cubicBezTo>
                  <a:pt x="869861" y="0"/>
                  <a:pt x="879721" y="9860"/>
                  <a:pt x="879721" y="22024"/>
                </a:cubicBezTo>
                <a:lnTo>
                  <a:pt x="879721" y="198220"/>
                </a:lnTo>
                <a:cubicBezTo>
                  <a:pt x="879721" y="210384"/>
                  <a:pt x="869861" y="220244"/>
                  <a:pt x="857697" y="220244"/>
                </a:cubicBezTo>
                <a:lnTo>
                  <a:pt x="22024" y="220244"/>
                </a:lnTo>
                <a:cubicBezTo>
                  <a:pt x="9860" y="220244"/>
                  <a:pt x="0" y="210384"/>
                  <a:pt x="0" y="198220"/>
                </a:cubicBezTo>
                <a:lnTo>
                  <a:pt x="0" y="22024"/>
                </a:lnTo>
                <a:close/>
              </a:path>
            </a:pathLst>
          </a:custGeom>
          <a:solidFill>
            <a:srgbClr val="FDEFE3"/>
          </a:solidFill>
          <a:ln w="6350" cap="flat" cmpd="sng" algn="ctr">
            <a:solidFill>
              <a:srgbClr val="FFCD9B"/>
            </a:solidFill>
            <a:prstDash val="solid"/>
            <a:miter lim="800000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0" vert="horz" wrap="square" lIns="15375" tIns="15375" rIns="15375" bIns="15375" numCol="1" spcCol="1270" anchor="ctr" anchorCtr="0">
            <a:noAutofit/>
          </a:bodyPr>
          <a:lstStyle/>
          <a:p>
            <a:pPr algn="ctr" defTabSz="47412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ysClr val="windowText" lastClr="000000"/>
                </a:solidFill>
              </a:rPr>
              <a:t>Monitoring</a:t>
            </a:r>
          </a:p>
        </p:txBody>
      </p:sp>
      <p:pic>
        <p:nvPicPr>
          <p:cNvPr id="50" name="Graphic 53">
            <a:extLst>
              <a:ext uri="{FF2B5EF4-FFF2-40B4-BE49-F238E27FC236}">
                <a16:creationId xmlns:a16="http://schemas.microsoft.com/office/drawing/2014/main" id="{A990B246-626E-467E-8BAC-E22EE69FCF57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095923" y="3580301"/>
            <a:ext cx="227553" cy="227553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4254779A-E357-4CA9-B4F0-8EE542AA5EF1}"/>
              </a:ext>
            </a:extLst>
          </p:cNvPr>
          <p:cNvSpPr txBox="1"/>
          <p:nvPr/>
        </p:nvSpPr>
        <p:spPr>
          <a:xfrm>
            <a:off x="5411628" y="3571568"/>
            <a:ext cx="60061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sz="900" kern="0" dirty="0">
                <a:solidFill>
                  <a:prstClr val="black"/>
                </a:solidFill>
                <a:latin typeface="Calibri" panose="020F0502020204030204"/>
              </a:rPr>
              <a:t>Scaling Up/Down (Vertical Scaling) and Scaling Out/In (Horizontal Scaling)</a:t>
            </a:r>
          </a:p>
        </p:txBody>
      </p:sp>
      <p:pic>
        <p:nvPicPr>
          <p:cNvPr id="52" name="Graphic 47">
            <a:extLst>
              <a:ext uri="{FF2B5EF4-FFF2-40B4-BE49-F238E27FC236}">
                <a16:creationId xmlns:a16="http://schemas.microsoft.com/office/drawing/2014/main" id="{8276502A-D042-49C1-B18A-D14C7AE79CB1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107436" y="2131994"/>
            <a:ext cx="223803" cy="223803"/>
          </a:xfrm>
          <a:prstGeom prst="rect">
            <a:avLst/>
          </a:prstGeom>
        </p:spPr>
      </p:pic>
      <p:pic>
        <p:nvPicPr>
          <p:cNvPr id="53" name="Graphic 10">
            <a:extLst>
              <a:ext uri="{FF2B5EF4-FFF2-40B4-BE49-F238E27FC236}">
                <a16:creationId xmlns:a16="http://schemas.microsoft.com/office/drawing/2014/main" id="{31177592-E876-4B73-91DA-9B2810FD2C1A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097051" y="2507327"/>
            <a:ext cx="228968" cy="228968"/>
          </a:xfrm>
          <a:prstGeom prst="rect">
            <a:avLst/>
          </a:prstGeom>
        </p:spPr>
      </p:pic>
      <p:pic>
        <p:nvPicPr>
          <p:cNvPr id="54" name="Graphic 30">
            <a:extLst>
              <a:ext uri="{FF2B5EF4-FFF2-40B4-BE49-F238E27FC236}">
                <a16:creationId xmlns:a16="http://schemas.microsoft.com/office/drawing/2014/main" id="{96C0C49C-7111-4DC6-857C-89F17EBBEF56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107436" y="2818133"/>
            <a:ext cx="229736" cy="229736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639EBFAC-FC92-42CC-851A-337F16E69208}"/>
              </a:ext>
            </a:extLst>
          </p:cNvPr>
          <p:cNvSpPr txBox="1"/>
          <p:nvPr/>
        </p:nvSpPr>
        <p:spPr>
          <a:xfrm>
            <a:off x="5428451" y="2144448"/>
            <a:ext cx="4904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sz="900" kern="0" dirty="0">
                <a:solidFill>
                  <a:prstClr val="black"/>
                </a:solidFill>
                <a:latin typeface="Calibri" panose="020F0502020204030204"/>
              </a:rPr>
              <a:t>Migrate the Monolithic </a:t>
            </a:r>
            <a:r>
              <a:rPr lang="en-US" sz="900" kern="0" dirty="0" err="1">
                <a:solidFill>
                  <a:prstClr val="black"/>
                </a:solidFill>
                <a:latin typeface="Calibri" panose="020F0502020204030204"/>
              </a:rPr>
              <a:t>.Net</a:t>
            </a:r>
            <a:r>
              <a:rPr lang="en-US" sz="900" kern="0" dirty="0">
                <a:solidFill>
                  <a:prstClr val="black"/>
                </a:solidFill>
                <a:latin typeface="Calibri" panose="020F0502020204030204"/>
              </a:rPr>
              <a:t> Framework Based Application to Containars.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81E6D6-508D-4410-9B93-A73E7CCC0397}"/>
              </a:ext>
            </a:extLst>
          </p:cNvPr>
          <p:cNvSpPr txBox="1"/>
          <p:nvPr/>
        </p:nvSpPr>
        <p:spPr>
          <a:xfrm>
            <a:off x="5416519" y="2507673"/>
            <a:ext cx="62610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00"/>
            </a:lvl1pPr>
          </a:lstStyle>
          <a:p>
            <a:pPr defTabSz="1219170">
              <a:defRPr/>
            </a:pPr>
            <a:r>
              <a:rPr lang="en-US" sz="900" kern="0" dirty="0">
                <a:solidFill>
                  <a:prstClr val="black"/>
                </a:solidFill>
                <a:latin typeface="Calibri" panose="020F0502020204030204"/>
              </a:rPr>
              <a:t>DevSecOps, CI/CD Tools, GIT, Teamcity, Octopus, Nexus and Azure Load Balancer (ALB)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8D2DEA7-57BD-4402-852F-54266EA6B30D}"/>
              </a:ext>
            </a:extLst>
          </p:cNvPr>
          <p:cNvSpPr txBox="1"/>
          <p:nvPr/>
        </p:nvSpPr>
        <p:spPr>
          <a:xfrm>
            <a:off x="5414200" y="2804208"/>
            <a:ext cx="65184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sz="900" kern="0" dirty="0">
                <a:solidFill>
                  <a:prstClr val="black"/>
                </a:solidFill>
                <a:latin typeface="Calibri" panose="020F0502020204030204"/>
              </a:rPr>
              <a:t>Splunk, AppDynamics and Azure Monitor</a:t>
            </a:r>
          </a:p>
        </p:txBody>
      </p:sp>
      <p:pic>
        <p:nvPicPr>
          <p:cNvPr id="59" name="Graphic 14">
            <a:extLst>
              <a:ext uri="{FF2B5EF4-FFF2-40B4-BE49-F238E27FC236}">
                <a16:creationId xmlns:a16="http://schemas.microsoft.com/office/drawing/2014/main" id="{4458C93B-B4AD-44D8-B242-4974398865E8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107436" y="5381576"/>
            <a:ext cx="227047" cy="227047"/>
          </a:xfrm>
          <a:prstGeom prst="rect">
            <a:avLst/>
          </a:prstGeom>
        </p:spPr>
      </p:pic>
      <p:pic>
        <p:nvPicPr>
          <p:cNvPr id="60" name="Graphic 36">
            <a:extLst>
              <a:ext uri="{FF2B5EF4-FFF2-40B4-BE49-F238E27FC236}">
                <a16:creationId xmlns:a16="http://schemas.microsoft.com/office/drawing/2014/main" id="{57789275-2BCB-4135-9605-27BC9A241AFD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120136" y="4981501"/>
            <a:ext cx="228832" cy="228832"/>
          </a:xfrm>
          <a:prstGeom prst="rect">
            <a:avLst/>
          </a:prstGeom>
        </p:spPr>
      </p:pic>
      <p:pic>
        <p:nvPicPr>
          <p:cNvPr id="61" name="Graphic 51">
            <a:extLst>
              <a:ext uri="{FF2B5EF4-FFF2-40B4-BE49-F238E27FC236}">
                <a16:creationId xmlns:a16="http://schemas.microsoft.com/office/drawing/2014/main" id="{50BE98BE-E493-4433-9BE3-71FFEF0402C2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113786" y="5787840"/>
            <a:ext cx="226880" cy="22688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F61F8F40-D682-491B-A1A8-C5D6076CAD07}"/>
              </a:ext>
            </a:extLst>
          </p:cNvPr>
          <p:cNvSpPr txBox="1"/>
          <p:nvPr/>
        </p:nvSpPr>
        <p:spPr>
          <a:xfrm>
            <a:off x="5401772" y="5318292"/>
            <a:ext cx="65189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sz="900" kern="0" dirty="0">
                <a:solidFill>
                  <a:prstClr val="black"/>
                </a:solidFill>
                <a:latin typeface="Calibri" panose="020F0502020204030204"/>
              </a:rPr>
              <a:t>ITSM tools – ServiceNow CMDB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C96CF7A-104E-4A3F-A268-A8D173387BBA}"/>
              </a:ext>
            </a:extLst>
          </p:cNvPr>
          <p:cNvSpPr txBox="1"/>
          <p:nvPr/>
        </p:nvSpPr>
        <p:spPr>
          <a:xfrm>
            <a:off x="5443378" y="4959175"/>
            <a:ext cx="57701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sz="900" kern="0" dirty="0">
                <a:solidFill>
                  <a:prstClr val="black"/>
                </a:solidFill>
                <a:latin typeface="Calibri" panose="020F0502020204030204"/>
              </a:rPr>
              <a:t>Azure Active Directory, IAM, Single Sign On , Domain Services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4C50D71-54CE-4994-9934-6C587C4687D5}"/>
              </a:ext>
            </a:extLst>
          </p:cNvPr>
          <p:cNvSpPr txBox="1"/>
          <p:nvPr/>
        </p:nvSpPr>
        <p:spPr>
          <a:xfrm>
            <a:off x="5410572" y="5758471"/>
            <a:ext cx="5029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sz="900" kern="0" dirty="0">
                <a:solidFill>
                  <a:prstClr val="black"/>
                </a:solidFill>
                <a:latin typeface="Calibri" panose="020F0502020204030204"/>
              </a:rPr>
              <a:t>Security Manual Audit, Twistlock and Monitoring logging options ( Cloud Prisma, AppDynamics and Splunk)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1B162469-BB1F-4350-999C-76F94EBA675D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436" y="4630689"/>
            <a:ext cx="261882" cy="249668"/>
          </a:xfrm>
          <a:prstGeom prst="rect">
            <a:avLst/>
          </a:prstGeom>
        </p:spPr>
      </p:pic>
      <p:sp>
        <p:nvSpPr>
          <p:cNvPr id="67" name="Freeform 85">
            <a:extLst>
              <a:ext uri="{FF2B5EF4-FFF2-40B4-BE49-F238E27FC236}">
                <a16:creationId xmlns:a16="http://schemas.microsoft.com/office/drawing/2014/main" id="{1AAC93FE-516D-4149-BFD0-A70B33B518AC}"/>
              </a:ext>
            </a:extLst>
          </p:cNvPr>
          <p:cNvSpPr/>
          <p:nvPr/>
        </p:nvSpPr>
        <p:spPr>
          <a:xfrm>
            <a:off x="3845606" y="3197325"/>
            <a:ext cx="1172961" cy="274320"/>
          </a:xfrm>
          <a:custGeom>
            <a:avLst/>
            <a:gdLst>
              <a:gd name="connsiteX0" fmla="*/ 0 w 879721"/>
              <a:gd name="connsiteY0" fmla="*/ 22024 h 220244"/>
              <a:gd name="connsiteX1" fmla="*/ 22024 w 879721"/>
              <a:gd name="connsiteY1" fmla="*/ 0 h 220244"/>
              <a:gd name="connsiteX2" fmla="*/ 857697 w 879721"/>
              <a:gd name="connsiteY2" fmla="*/ 0 h 220244"/>
              <a:gd name="connsiteX3" fmla="*/ 879721 w 879721"/>
              <a:gd name="connsiteY3" fmla="*/ 22024 h 220244"/>
              <a:gd name="connsiteX4" fmla="*/ 879721 w 879721"/>
              <a:gd name="connsiteY4" fmla="*/ 198220 h 220244"/>
              <a:gd name="connsiteX5" fmla="*/ 857697 w 879721"/>
              <a:gd name="connsiteY5" fmla="*/ 220244 h 220244"/>
              <a:gd name="connsiteX6" fmla="*/ 22024 w 879721"/>
              <a:gd name="connsiteY6" fmla="*/ 220244 h 220244"/>
              <a:gd name="connsiteX7" fmla="*/ 0 w 879721"/>
              <a:gd name="connsiteY7" fmla="*/ 198220 h 220244"/>
              <a:gd name="connsiteX8" fmla="*/ 0 w 879721"/>
              <a:gd name="connsiteY8" fmla="*/ 22024 h 220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9721" h="220244">
                <a:moveTo>
                  <a:pt x="0" y="22024"/>
                </a:moveTo>
                <a:cubicBezTo>
                  <a:pt x="0" y="9860"/>
                  <a:pt x="9860" y="0"/>
                  <a:pt x="22024" y="0"/>
                </a:cubicBezTo>
                <a:lnTo>
                  <a:pt x="857697" y="0"/>
                </a:lnTo>
                <a:cubicBezTo>
                  <a:pt x="869861" y="0"/>
                  <a:pt x="879721" y="9860"/>
                  <a:pt x="879721" y="22024"/>
                </a:cubicBezTo>
                <a:lnTo>
                  <a:pt x="879721" y="198220"/>
                </a:lnTo>
                <a:cubicBezTo>
                  <a:pt x="879721" y="210384"/>
                  <a:pt x="869861" y="220244"/>
                  <a:pt x="857697" y="220244"/>
                </a:cubicBezTo>
                <a:lnTo>
                  <a:pt x="22024" y="220244"/>
                </a:lnTo>
                <a:cubicBezTo>
                  <a:pt x="9860" y="220244"/>
                  <a:pt x="0" y="210384"/>
                  <a:pt x="0" y="198220"/>
                </a:cubicBezTo>
                <a:lnTo>
                  <a:pt x="0" y="22024"/>
                </a:lnTo>
                <a:close/>
              </a:path>
            </a:pathLst>
          </a:custGeom>
          <a:solidFill>
            <a:srgbClr val="FDEFE3"/>
          </a:solidFill>
          <a:ln w="6350" cap="flat" cmpd="sng" algn="ctr">
            <a:solidFill>
              <a:srgbClr val="FFCD9B"/>
            </a:solidFill>
            <a:prstDash val="solid"/>
            <a:miter lim="800000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0" vert="horz" wrap="square" lIns="15375" tIns="15375" rIns="15375" bIns="15375" numCol="1" spcCol="1270" anchor="ctr" anchorCtr="0">
            <a:noAutofit/>
          </a:bodyPr>
          <a:lstStyle/>
          <a:p>
            <a:pPr algn="ctr" defTabSz="47412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ysClr val="windowText" lastClr="000000"/>
                </a:solidFill>
              </a:rPr>
              <a:t>Provisioning</a:t>
            </a:r>
          </a:p>
        </p:txBody>
      </p:sp>
      <p:pic>
        <p:nvPicPr>
          <p:cNvPr id="68" name="Graphic 44">
            <a:extLst>
              <a:ext uri="{FF2B5EF4-FFF2-40B4-BE49-F238E27FC236}">
                <a16:creationId xmlns:a16="http://schemas.microsoft.com/office/drawing/2014/main" id="{280E69C9-3949-4AC9-8CBF-293439F7383F}"/>
              </a:ext>
            </a:extLst>
          </p:cNvPr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5108357" y="3196203"/>
            <a:ext cx="229448" cy="229448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9567D037-FA82-434C-9B5C-1BFDA062B137}"/>
              </a:ext>
            </a:extLst>
          </p:cNvPr>
          <p:cNvSpPr txBox="1"/>
          <p:nvPr/>
        </p:nvSpPr>
        <p:spPr>
          <a:xfrm>
            <a:off x="5369318" y="3178869"/>
            <a:ext cx="66700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sz="900" kern="0" dirty="0">
                <a:solidFill>
                  <a:prstClr val="black"/>
                </a:solidFill>
                <a:latin typeface="Calibri" panose="020F0502020204030204"/>
              </a:rPr>
              <a:t>Azure Automation (CLI/Powershell/ARM Templates), / Azure Portal</a:t>
            </a:r>
          </a:p>
        </p:txBody>
      </p:sp>
      <p:pic>
        <p:nvPicPr>
          <p:cNvPr id="2050" name="Picture 2" descr="Cloud Infrastructure">
            <a:extLst>
              <a:ext uri="{FF2B5EF4-FFF2-40B4-BE49-F238E27FC236}">
                <a16:creationId xmlns:a16="http://schemas.microsoft.com/office/drawing/2014/main" id="{2ECA8C44-7B98-4271-B454-38356348E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1" y="1117601"/>
            <a:ext cx="546100" cy="54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AutoShape 4" descr="Azure Vector Logo - Download Free SVG Icon | Worldvectorlogo">
            <a:extLst>
              <a:ext uri="{FF2B5EF4-FFF2-40B4-BE49-F238E27FC236}">
                <a16:creationId xmlns:a16="http://schemas.microsoft.com/office/drawing/2014/main" id="{1F68B4F7-320A-4D0D-ACB0-471E8B7949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49" name="Picture 2048">
            <a:extLst>
              <a:ext uri="{FF2B5EF4-FFF2-40B4-BE49-F238E27FC236}">
                <a16:creationId xmlns:a16="http://schemas.microsoft.com/office/drawing/2014/main" id="{91189D3D-0333-4819-BC63-0E1E2DB4B9CF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130799" y="813479"/>
            <a:ext cx="280987" cy="229508"/>
          </a:xfrm>
          <a:prstGeom prst="rect">
            <a:avLst/>
          </a:prstGeom>
        </p:spPr>
      </p:pic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977772F4-4982-476D-89C6-67AD4F70122F}"/>
              </a:ext>
            </a:extLst>
          </p:cNvPr>
          <p:cNvSpPr/>
          <p:nvPr/>
        </p:nvSpPr>
        <p:spPr>
          <a:xfrm>
            <a:off x="389744" y="6145967"/>
            <a:ext cx="2743200" cy="442210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1EB43DDC-CBCE-4087-936E-70BD81873112}"/>
              </a:ext>
            </a:extLst>
          </p:cNvPr>
          <p:cNvSpPr/>
          <p:nvPr/>
        </p:nvSpPr>
        <p:spPr>
          <a:xfrm>
            <a:off x="9116518" y="6298367"/>
            <a:ext cx="2743200" cy="442210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2" name="Picture 2" descr="Configuring Continuous Deployment with GitHub through Azure App Services |  by Eddie Salce | Major League Hacking">
            <a:extLst>
              <a:ext uri="{FF2B5EF4-FFF2-40B4-BE49-F238E27FC236}">
                <a16:creationId xmlns:a16="http://schemas.microsoft.com/office/drawing/2014/main" id="{DFA5980D-E8D2-4B3B-BEE5-830924860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838" y="1760331"/>
            <a:ext cx="275481" cy="19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5185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7096D31-37DC-4662-BBEE-3A19B8CD1119}"/>
              </a:ext>
            </a:extLst>
          </p:cNvPr>
          <p:cNvSpPr/>
          <p:nvPr/>
        </p:nvSpPr>
        <p:spPr>
          <a:xfrm>
            <a:off x="613763" y="5142581"/>
            <a:ext cx="3212860" cy="932065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66E698-CE91-4551-A4A7-1A768BEDDDC1}"/>
              </a:ext>
            </a:extLst>
          </p:cNvPr>
          <p:cNvSpPr/>
          <p:nvPr/>
        </p:nvSpPr>
        <p:spPr>
          <a:xfrm>
            <a:off x="473824" y="3494939"/>
            <a:ext cx="3421520" cy="1339949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+mn-lt"/>
                <a:cs typeface="Calibri" panose="020F0502020204030204" pitchFamily="34" charset="0"/>
              </a:rPr>
              <a:t>App Service Building the Framework</a:t>
            </a:r>
            <a:br>
              <a:rPr lang="en-US" sz="2400" dirty="0">
                <a:latin typeface="+mn-lt"/>
                <a:cs typeface="Calibri" panose="020F0502020204030204" pitchFamily="34" charset="0"/>
              </a:rPr>
            </a:b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  <a:cs typeface="Calibri" panose="020F0502020204030204" pitchFamily="34" charset="0"/>
              </a:rPr>
              <a:t>Modular approach, meeting the customer in journey</a:t>
            </a: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9171A60-FB75-445B-826F-13CD86B4D579}"/>
              </a:ext>
            </a:extLst>
          </p:cNvPr>
          <p:cNvSpPr/>
          <p:nvPr/>
        </p:nvSpPr>
        <p:spPr>
          <a:xfrm>
            <a:off x="9448800" y="6265888"/>
            <a:ext cx="2743200" cy="442210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73F30A04-4533-4EC1-A21B-F2CBE9934B8A}"/>
              </a:ext>
            </a:extLst>
          </p:cNvPr>
          <p:cNvSpPr/>
          <p:nvPr/>
        </p:nvSpPr>
        <p:spPr>
          <a:xfrm>
            <a:off x="389744" y="6145967"/>
            <a:ext cx="2743200" cy="442210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DB18FE-BC5D-4B32-9373-42EA688F9FA4}"/>
              </a:ext>
            </a:extLst>
          </p:cNvPr>
          <p:cNvSpPr/>
          <p:nvPr/>
        </p:nvSpPr>
        <p:spPr>
          <a:xfrm>
            <a:off x="512064" y="1836757"/>
            <a:ext cx="2540000" cy="1117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Define strategy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72A1D1-C755-482D-BA7B-74D2BBAE5353}"/>
              </a:ext>
            </a:extLst>
          </p:cNvPr>
          <p:cNvSpPr/>
          <p:nvPr/>
        </p:nvSpPr>
        <p:spPr>
          <a:xfrm>
            <a:off x="3688480" y="1836757"/>
            <a:ext cx="7559040" cy="1198880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CC2335D-E73E-46EF-9B84-6A0450A1BF85}"/>
              </a:ext>
            </a:extLst>
          </p:cNvPr>
          <p:cNvSpPr/>
          <p:nvPr/>
        </p:nvSpPr>
        <p:spPr>
          <a:xfrm>
            <a:off x="3895344" y="1953597"/>
            <a:ext cx="1967376" cy="924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Plan &amp; Design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3460CD6-E87C-4091-994F-D069138B5AD8}"/>
              </a:ext>
            </a:extLst>
          </p:cNvPr>
          <p:cNvSpPr/>
          <p:nvPr/>
        </p:nvSpPr>
        <p:spPr>
          <a:xfrm>
            <a:off x="6394704" y="1973917"/>
            <a:ext cx="1967376" cy="924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Ready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D68A96E-4BAB-4456-9C65-1F5BF42DB255}"/>
              </a:ext>
            </a:extLst>
          </p:cNvPr>
          <p:cNvSpPr/>
          <p:nvPr/>
        </p:nvSpPr>
        <p:spPr>
          <a:xfrm>
            <a:off x="8894064" y="1973917"/>
            <a:ext cx="1967376" cy="924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Adopt :Migrate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7D2EA2C-CBEF-4660-85E3-2478B7B03CA3}"/>
              </a:ext>
            </a:extLst>
          </p:cNvPr>
          <p:cNvSpPr/>
          <p:nvPr/>
        </p:nvSpPr>
        <p:spPr>
          <a:xfrm>
            <a:off x="4968640" y="3629996"/>
            <a:ext cx="4998720" cy="1198880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A9614B3-7659-4727-816A-B2A24583DDA2}"/>
              </a:ext>
            </a:extLst>
          </p:cNvPr>
          <p:cNvCxnSpPr>
            <a:stCxn id="75" idx="1"/>
          </p:cNvCxnSpPr>
          <p:nvPr/>
        </p:nvCxnSpPr>
        <p:spPr>
          <a:xfrm flipH="1">
            <a:off x="3895344" y="4229436"/>
            <a:ext cx="10732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14D75F7-57D5-4245-A10F-259D679A3074}"/>
              </a:ext>
            </a:extLst>
          </p:cNvPr>
          <p:cNvCxnSpPr>
            <a:stCxn id="75" idx="3"/>
          </p:cNvCxnSpPr>
          <p:nvPr/>
        </p:nvCxnSpPr>
        <p:spPr>
          <a:xfrm>
            <a:off x="9967360" y="4229436"/>
            <a:ext cx="128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152FF6EA-EC5C-48B9-8EDB-6C866A4E023E}"/>
              </a:ext>
            </a:extLst>
          </p:cNvPr>
          <p:cNvSpPr/>
          <p:nvPr/>
        </p:nvSpPr>
        <p:spPr>
          <a:xfrm>
            <a:off x="5411016" y="3767156"/>
            <a:ext cx="1967376" cy="924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Govern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5C8168F-B1F9-4BC3-95FF-E6E4BDBC3605}"/>
              </a:ext>
            </a:extLst>
          </p:cNvPr>
          <p:cNvSpPr/>
          <p:nvPr/>
        </p:nvSpPr>
        <p:spPr>
          <a:xfrm>
            <a:off x="7755144" y="3784646"/>
            <a:ext cx="1967376" cy="924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Manage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1CDA1-C881-4C49-8753-8343DF12B68B}"/>
              </a:ext>
            </a:extLst>
          </p:cNvPr>
          <p:cNvSpPr txBox="1"/>
          <p:nvPr/>
        </p:nvSpPr>
        <p:spPr>
          <a:xfrm>
            <a:off x="944480" y="3132108"/>
            <a:ext cx="3212860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400" dirty="0">
                <a:solidFill>
                  <a:schemeClr val="tx2"/>
                </a:solidFill>
              </a:rPr>
              <a:t>Azure Kubernetees Service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0FAFED-FDB2-4430-AD22-859E4EDD76AC}"/>
              </a:ext>
            </a:extLst>
          </p:cNvPr>
          <p:cNvSpPr txBox="1"/>
          <p:nvPr/>
        </p:nvSpPr>
        <p:spPr>
          <a:xfrm>
            <a:off x="944480" y="4863039"/>
            <a:ext cx="2178304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200" dirty="0">
                <a:solidFill>
                  <a:schemeClr val="tx2"/>
                </a:solidFill>
              </a:rPr>
              <a:t>App</a:t>
            </a:r>
            <a:r>
              <a:rPr lang="en-GB" sz="1400" dirty="0">
                <a:solidFill>
                  <a:schemeClr val="tx2"/>
                </a:solidFill>
              </a:rPr>
              <a:t> Services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37F6E1-0114-4BA1-A9DD-D63705A72F39}"/>
              </a:ext>
            </a:extLst>
          </p:cNvPr>
          <p:cNvSpPr txBox="1"/>
          <p:nvPr/>
        </p:nvSpPr>
        <p:spPr>
          <a:xfrm>
            <a:off x="695243" y="3739150"/>
            <a:ext cx="3049900" cy="86177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GB" sz="1400" dirty="0">
                <a:solidFill>
                  <a:schemeClr val="tx2"/>
                </a:solidFill>
              </a:rPr>
              <a:t>.NET CORE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GB" sz="1400" dirty="0">
                <a:solidFill>
                  <a:schemeClr val="tx2"/>
                </a:solidFill>
              </a:rPr>
              <a:t>JAVA BASED APPS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GB" sz="1400" dirty="0">
                <a:solidFill>
                  <a:schemeClr val="tx2"/>
                </a:solidFill>
              </a:rPr>
              <a:t>New Microservices with Linux base image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FFF0B4-376D-4D62-A578-31A40DB94876}"/>
              </a:ext>
            </a:extLst>
          </p:cNvPr>
          <p:cNvSpPr txBox="1"/>
          <p:nvPr/>
        </p:nvSpPr>
        <p:spPr>
          <a:xfrm>
            <a:off x="1025960" y="5283551"/>
            <a:ext cx="3049900" cy="43088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GB" sz="1400" dirty="0">
                <a:solidFill>
                  <a:schemeClr val="tx2"/>
                </a:solidFill>
              </a:rPr>
              <a:t>.NET FRAMEWORK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GB" sz="1400" dirty="0">
                <a:solidFill>
                  <a:schemeClr val="tx2"/>
                </a:solidFill>
              </a:rPr>
              <a:t>Angular Apps ???</a:t>
            </a:r>
          </a:p>
        </p:txBody>
      </p:sp>
      <p:pic>
        <p:nvPicPr>
          <p:cNvPr id="19" name="Picture 2" descr="Configuring Continuous Deployment with GitHub through Azure App Services |  by Eddie Salce | Major League Hacking">
            <a:extLst>
              <a:ext uri="{FF2B5EF4-FFF2-40B4-BE49-F238E27FC236}">
                <a16:creationId xmlns:a16="http://schemas.microsoft.com/office/drawing/2014/main" id="{1D038792-B43C-44DA-AE42-26A801CEF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11" y="5052561"/>
            <a:ext cx="450972" cy="31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Windows Server Container on an AKS (Azure Kubernetes Service ...">
            <a:extLst>
              <a:ext uri="{FF2B5EF4-FFF2-40B4-BE49-F238E27FC236}">
                <a16:creationId xmlns:a16="http://schemas.microsoft.com/office/drawing/2014/main" id="{FE177290-F4BC-4CCA-A84B-F8B217328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26" y="3238488"/>
            <a:ext cx="498474" cy="41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617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5760" y="283125"/>
            <a:ext cx="11180064" cy="44967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Azure App Service Building Blocks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93FE079B-9596-49C2-97A6-9C9FF7DB3581}"/>
              </a:ext>
            </a:extLst>
          </p:cNvPr>
          <p:cNvSpPr/>
          <p:nvPr/>
        </p:nvSpPr>
        <p:spPr>
          <a:xfrm>
            <a:off x="9308892" y="6310858"/>
            <a:ext cx="2743200" cy="442210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ounded Rectangle 34">
            <a:extLst>
              <a:ext uri="{FF2B5EF4-FFF2-40B4-BE49-F238E27FC236}">
                <a16:creationId xmlns:a16="http://schemas.microsoft.com/office/drawing/2014/main" id="{68112015-0305-4943-A958-0B950C6466B0}"/>
              </a:ext>
            </a:extLst>
          </p:cNvPr>
          <p:cNvSpPr/>
          <p:nvPr/>
        </p:nvSpPr>
        <p:spPr>
          <a:xfrm rot="16200000">
            <a:off x="5354457" y="909487"/>
            <a:ext cx="1048573" cy="3943949"/>
          </a:xfrm>
          <a:prstGeom prst="round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1333" dirty="0">
              <a:solidFill>
                <a:srgbClr val="FFFFFF"/>
              </a:solidFill>
              <a:latin typeface="Arial" panose="020B0604020202020204"/>
            </a:endParaRPr>
          </a:p>
          <a:p>
            <a:pPr algn="ctr" defTabSz="609585"/>
            <a:endParaRPr lang="en-US" sz="1333" dirty="0">
              <a:solidFill>
                <a:srgbClr val="FFFFFF"/>
              </a:solidFill>
              <a:latin typeface="Arial" panose="020B0604020202020204"/>
            </a:endParaRPr>
          </a:p>
          <a:p>
            <a:pPr algn="ctr" defTabSz="609585"/>
            <a:endParaRPr lang="en-US" sz="1333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C6A417-BDE4-47AC-A69E-D0B8085C29E8}"/>
              </a:ext>
            </a:extLst>
          </p:cNvPr>
          <p:cNvSpPr txBox="1"/>
          <p:nvPr/>
        </p:nvSpPr>
        <p:spPr>
          <a:xfrm>
            <a:off x="4487086" y="2412367"/>
            <a:ext cx="2462354" cy="1692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100" dirty="0">
                <a:solidFill>
                  <a:schemeClr val="accent1"/>
                </a:solidFill>
              </a:rPr>
              <a:t>Azure App Service Plan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0CC63BE-B530-47C1-8F1A-CDBFFED0CD30}"/>
              </a:ext>
            </a:extLst>
          </p:cNvPr>
          <p:cNvSpPr txBox="1"/>
          <p:nvPr/>
        </p:nvSpPr>
        <p:spPr>
          <a:xfrm>
            <a:off x="4421003" y="3129170"/>
            <a:ext cx="617621" cy="1692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100" dirty="0">
                <a:solidFill>
                  <a:schemeClr val="accent1"/>
                </a:solidFill>
              </a:rPr>
              <a:t>Web App</a:t>
            </a:r>
          </a:p>
        </p:txBody>
      </p:sp>
      <p:sp>
        <p:nvSpPr>
          <p:cNvPr id="72" name="Rounded Rectangle 34">
            <a:extLst>
              <a:ext uri="{FF2B5EF4-FFF2-40B4-BE49-F238E27FC236}">
                <a16:creationId xmlns:a16="http://schemas.microsoft.com/office/drawing/2014/main" id="{C4812053-9094-4FFD-9680-05AE54EAF167}"/>
              </a:ext>
            </a:extLst>
          </p:cNvPr>
          <p:cNvSpPr/>
          <p:nvPr/>
        </p:nvSpPr>
        <p:spPr>
          <a:xfrm rot="16200000">
            <a:off x="-840585" y="2751249"/>
            <a:ext cx="4750077" cy="1604693"/>
          </a:xfrm>
          <a:prstGeom prst="round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>
              <a:defRPr/>
            </a:pPr>
            <a:endParaRPr lang="en-US" sz="1333" dirty="0">
              <a:solidFill>
                <a:srgbClr val="FFFFFF"/>
              </a:solidFill>
              <a:latin typeface="Arial" panose="020B0604020202020204"/>
            </a:endParaRPr>
          </a:p>
          <a:p>
            <a:pPr algn="ctr" defTabSz="609585">
              <a:defRPr/>
            </a:pPr>
            <a:endParaRPr lang="en-US" sz="1333" dirty="0">
              <a:solidFill>
                <a:srgbClr val="FFFFFF"/>
              </a:solidFill>
              <a:latin typeface="Arial" panose="020B0604020202020204"/>
            </a:endParaRPr>
          </a:p>
          <a:p>
            <a:pPr algn="ctr" defTabSz="609585">
              <a:defRPr/>
            </a:pPr>
            <a:endParaRPr lang="en-US" sz="1333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9C675A6-8273-472B-8F60-9F0E0D15A72A}"/>
              </a:ext>
            </a:extLst>
          </p:cNvPr>
          <p:cNvSpPr txBox="1"/>
          <p:nvPr/>
        </p:nvSpPr>
        <p:spPr>
          <a:xfrm>
            <a:off x="1122017" y="1310640"/>
            <a:ext cx="889663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600" b="1" dirty="0">
                <a:solidFill>
                  <a:schemeClr val="accent1"/>
                </a:solidFill>
              </a:rPr>
              <a:t>Security</a:t>
            </a:r>
            <a:endParaRPr lang="en-GB" sz="1100" b="1" dirty="0">
              <a:solidFill>
                <a:schemeClr val="accent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B831E4F-ABD0-4676-9EB8-0C633B7A4FF5}"/>
              </a:ext>
            </a:extLst>
          </p:cNvPr>
          <p:cNvSpPr txBox="1"/>
          <p:nvPr/>
        </p:nvSpPr>
        <p:spPr>
          <a:xfrm>
            <a:off x="1000096" y="2333068"/>
            <a:ext cx="1336703" cy="1692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100" dirty="0">
                <a:solidFill>
                  <a:schemeClr val="accent1"/>
                </a:solidFill>
              </a:rPr>
              <a:t>SSL Certificates</a:t>
            </a:r>
          </a:p>
        </p:txBody>
      </p:sp>
      <p:pic>
        <p:nvPicPr>
          <p:cNvPr id="2056" name="Picture 8" descr="Azure AD | Microsoft Power Automate">
            <a:extLst>
              <a:ext uri="{FF2B5EF4-FFF2-40B4-BE49-F238E27FC236}">
                <a16:creationId xmlns:a16="http://schemas.microsoft.com/office/drawing/2014/main" id="{8ED5ABD5-4E5E-4149-B5B8-244A0D593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017" y="2839234"/>
            <a:ext cx="757093" cy="757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C9AA7128-41D5-4C31-A423-237009B70338}"/>
              </a:ext>
            </a:extLst>
          </p:cNvPr>
          <p:cNvSpPr txBox="1"/>
          <p:nvPr/>
        </p:nvSpPr>
        <p:spPr>
          <a:xfrm>
            <a:off x="804357" y="3730694"/>
            <a:ext cx="1905664" cy="1692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100" dirty="0">
                <a:solidFill>
                  <a:schemeClr val="accent1"/>
                </a:solidFill>
              </a:rPr>
              <a:t>Azure Active Directory</a:t>
            </a:r>
          </a:p>
        </p:txBody>
      </p:sp>
      <p:pic>
        <p:nvPicPr>
          <p:cNvPr id="2058" name="Picture 10" descr="Key Vault | Microsoft Azure Color">
            <a:extLst>
              <a:ext uri="{FF2B5EF4-FFF2-40B4-BE49-F238E27FC236}">
                <a16:creationId xmlns:a16="http://schemas.microsoft.com/office/drawing/2014/main" id="{67912238-5A4B-436F-9D37-D0AAC9AD8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718" y="4291317"/>
            <a:ext cx="762028" cy="87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5BD33C4F-B277-4618-B2C2-B38F6D276B0E}"/>
              </a:ext>
            </a:extLst>
          </p:cNvPr>
          <p:cNvSpPr txBox="1"/>
          <p:nvPr/>
        </p:nvSpPr>
        <p:spPr>
          <a:xfrm>
            <a:off x="954287" y="5319905"/>
            <a:ext cx="1905664" cy="1692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100" dirty="0">
                <a:solidFill>
                  <a:schemeClr val="accent1"/>
                </a:solidFill>
              </a:rPr>
              <a:t>Azure Key Vault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2B76FADD-A5F3-40C9-84DF-705B8762F883}"/>
              </a:ext>
            </a:extLst>
          </p:cNvPr>
          <p:cNvCxnSpPr>
            <a:cxnSpLocks/>
            <a:stCxn id="72" idx="2"/>
            <a:endCxn id="70" idx="0"/>
          </p:cNvCxnSpPr>
          <p:nvPr/>
        </p:nvCxnSpPr>
        <p:spPr>
          <a:xfrm flipV="1">
            <a:off x="2336800" y="2881461"/>
            <a:ext cx="1569969" cy="672134"/>
          </a:xfrm>
          <a:prstGeom prst="bentConnector3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34">
            <a:extLst>
              <a:ext uri="{FF2B5EF4-FFF2-40B4-BE49-F238E27FC236}">
                <a16:creationId xmlns:a16="http://schemas.microsoft.com/office/drawing/2014/main" id="{1800F876-D0E0-4D70-982F-9E799B89EB4A}"/>
              </a:ext>
            </a:extLst>
          </p:cNvPr>
          <p:cNvSpPr/>
          <p:nvPr/>
        </p:nvSpPr>
        <p:spPr>
          <a:xfrm rot="16200000">
            <a:off x="5366560" y="-503491"/>
            <a:ext cx="949893" cy="4018426"/>
          </a:xfrm>
          <a:prstGeom prst="round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1333" dirty="0">
              <a:solidFill>
                <a:srgbClr val="FFFFFF"/>
              </a:solidFill>
              <a:latin typeface="Arial" panose="020B0604020202020204"/>
            </a:endParaRPr>
          </a:p>
          <a:p>
            <a:pPr algn="ctr" defTabSz="609585"/>
            <a:endParaRPr lang="en-US" sz="1333" dirty="0">
              <a:solidFill>
                <a:srgbClr val="FFFFFF"/>
              </a:solidFill>
              <a:latin typeface="Arial" panose="020B0604020202020204"/>
            </a:endParaRPr>
          </a:p>
          <a:p>
            <a:pPr algn="ctr" defTabSz="609585"/>
            <a:endParaRPr lang="en-US" sz="1333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129BA7F-5A18-454F-AB49-10D62925D05E}"/>
              </a:ext>
            </a:extLst>
          </p:cNvPr>
          <p:cNvSpPr txBox="1"/>
          <p:nvPr/>
        </p:nvSpPr>
        <p:spPr>
          <a:xfrm>
            <a:off x="3906769" y="837728"/>
            <a:ext cx="2462354" cy="1692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100" dirty="0">
                <a:solidFill>
                  <a:schemeClr val="accent1"/>
                </a:solidFill>
              </a:rPr>
              <a:t>Disaster Recovery/Backup Mode</a:t>
            </a:r>
          </a:p>
        </p:txBody>
      </p:sp>
      <p:pic>
        <p:nvPicPr>
          <p:cNvPr id="2063" name="Picture 12" descr="Azure Traffic Manager – Step by Step Demo (Geographic Method) –  Techtrainingpoint">
            <a:extLst>
              <a:ext uri="{FF2B5EF4-FFF2-40B4-BE49-F238E27FC236}">
                <a16:creationId xmlns:a16="http://schemas.microsoft.com/office/drawing/2014/main" id="{6C2418EE-A2AB-48EB-9267-AF6BD4AE6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284" y="1124986"/>
            <a:ext cx="1056562" cy="45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8AA85FFD-86D0-475F-960B-3BCDBDF7B1CF}"/>
              </a:ext>
            </a:extLst>
          </p:cNvPr>
          <p:cNvSpPr txBox="1"/>
          <p:nvPr/>
        </p:nvSpPr>
        <p:spPr>
          <a:xfrm>
            <a:off x="4267200" y="1687019"/>
            <a:ext cx="5364480" cy="1692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100" dirty="0">
                <a:solidFill>
                  <a:schemeClr val="accent1"/>
                </a:solidFill>
              </a:rPr>
              <a:t>Azure Traffic Manager</a:t>
            </a:r>
          </a:p>
        </p:txBody>
      </p:sp>
      <p:pic>
        <p:nvPicPr>
          <p:cNvPr id="2073" name="Picture 14" descr="Get Started with Microsoft Azure Backup - CloudOasis">
            <a:extLst>
              <a:ext uri="{FF2B5EF4-FFF2-40B4-BE49-F238E27FC236}">
                <a16:creationId xmlns:a16="http://schemas.microsoft.com/office/drawing/2014/main" id="{695AF6B4-B16E-4DAD-BD09-7DA97AAAE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234" y="1139776"/>
            <a:ext cx="529922" cy="529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E6AF2E78-9E14-4C74-96EA-32D1E27AC83B}"/>
              </a:ext>
            </a:extLst>
          </p:cNvPr>
          <p:cNvSpPr txBox="1"/>
          <p:nvPr/>
        </p:nvSpPr>
        <p:spPr>
          <a:xfrm>
            <a:off x="5906552" y="1678101"/>
            <a:ext cx="5364480" cy="1692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100" dirty="0">
                <a:solidFill>
                  <a:schemeClr val="accent1"/>
                </a:solidFill>
              </a:rPr>
              <a:t>Azure App Service Backup</a:t>
            </a:r>
          </a:p>
        </p:txBody>
      </p:sp>
      <p:cxnSp>
        <p:nvCxnSpPr>
          <p:cNvPr id="2075" name="Connector: Elbow 2074">
            <a:extLst>
              <a:ext uri="{FF2B5EF4-FFF2-40B4-BE49-F238E27FC236}">
                <a16:creationId xmlns:a16="http://schemas.microsoft.com/office/drawing/2014/main" id="{72A0E75F-DC5E-4E3B-9108-23CE8E34DBA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71378" y="1885038"/>
            <a:ext cx="336355" cy="527616"/>
          </a:xfrm>
          <a:prstGeom prst="bentConnector4">
            <a:avLst>
              <a:gd name="adj1" fmla="val 67964"/>
              <a:gd name="adj2" fmla="val 100786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ounded Rectangle 34">
            <a:extLst>
              <a:ext uri="{FF2B5EF4-FFF2-40B4-BE49-F238E27FC236}">
                <a16:creationId xmlns:a16="http://schemas.microsoft.com/office/drawing/2014/main" id="{A2B8FACF-D2FE-4ADC-ABD1-97BE6BE2A180}"/>
              </a:ext>
            </a:extLst>
          </p:cNvPr>
          <p:cNvSpPr/>
          <p:nvPr/>
        </p:nvSpPr>
        <p:spPr>
          <a:xfrm rot="16200000">
            <a:off x="9768859" y="171954"/>
            <a:ext cx="799997" cy="2465566"/>
          </a:xfrm>
          <a:prstGeom prst="round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1333" dirty="0">
              <a:solidFill>
                <a:srgbClr val="FFFFFF"/>
              </a:solidFill>
              <a:latin typeface="Arial" panose="020B0604020202020204"/>
            </a:endParaRPr>
          </a:p>
          <a:p>
            <a:pPr algn="ctr" defTabSz="609585"/>
            <a:endParaRPr lang="en-US" sz="1333" dirty="0">
              <a:solidFill>
                <a:srgbClr val="FFFFFF"/>
              </a:solidFill>
              <a:latin typeface="Arial" panose="020B0604020202020204"/>
            </a:endParaRPr>
          </a:p>
          <a:p>
            <a:pPr algn="ctr" defTabSz="609585"/>
            <a:endParaRPr lang="en-US" sz="1333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E6338B0-0CE9-467F-B12A-EDE90A00BA8A}"/>
              </a:ext>
            </a:extLst>
          </p:cNvPr>
          <p:cNvSpPr txBox="1"/>
          <p:nvPr/>
        </p:nvSpPr>
        <p:spPr>
          <a:xfrm>
            <a:off x="8646442" y="669106"/>
            <a:ext cx="3545558" cy="1692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100" dirty="0">
                <a:solidFill>
                  <a:schemeClr val="accent1"/>
                </a:solidFill>
              </a:rPr>
              <a:t>Provision using </a:t>
            </a:r>
            <a:r>
              <a:rPr lang="en-GB" sz="1100" b="1" dirty="0">
                <a:solidFill>
                  <a:schemeClr val="accent1"/>
                </a:solidFill>
              </a:rPr>
              <a:t>SDI (Software Define Infrastructure</a:t>
            </a:r>
            <a:r>
              <a:rPr lang="en-GB" sz="1100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1508EB8-A2B9-421E-AF38-676071F8BCDC}"/>
              </a:ext>
            </a:extLst>
          </p:cNvPr>
          <p:cNvSpPr txBox="1"/>
          <p:nvPr/>
        </p:nvSpPr>
        <p:spPr>
          <a:xfrm>
            <a:off x="9599006" y="1601184"/>
            <a:ext cx="979435" cy="164212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67" dirty="0">
                <a:solidFill>
                  <a:schemeClr val="tx2"/>
                </a:solidFill>
              </a:rPr>
              <a:t>ARM Templates</a:t>
            </a:r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7AE08431-054B-4255-92EE-B4F410D297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43672" y="1066255"/>
            <a:ext cx="445830" cy="470599"/>
          </a:xfrm>
          <a:prstGeom prst="rect">
            <a:avLst/>
          </a:prstGeom>
        </p:spPr>
      </p:pic>
      <p:cxnSp>
        <p:nvCxnSpPr>
          <p:cNvPr id="2079" name="Connector: Elbow 2078">
            <a:extLst>
              <a:ext uri="{FF2B5EF4-FFF2-40B4-BE49-F238E27FC236}">
                <a16:creationId xmlns:a16="http://schemas.microsoft.com/office/drawing/2014/main" id="{F673CD3E-2492-4D4D-AE39-8659D0E7BA6D}"/>
              </a:ext>
            </a:extLst>
          </p:cNvPr>
          <p:cNvCxnSpPr>
            <a:cxnSpLocks/>
          </p:cNvCxnSpPr>
          <p:nvPr/>
        </p:nvCxnSpPr>
        <p:spPr>
          <a:xfrm rot="10800000" flipV="1">
            <a:off x="7835636" y="1856294"/>
            <a:ext cx="2354844" cy="854405"/>
          </a:xfrm>
          <a:prstGeom prst="bentConnector3">
            <a:avLst>
              <a:gd name="adj1" fmla="val 815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ounded Rectangle 34">
            <a:extLst>
              <a:ext uri="{FF2B5EF4-FFF2-40B4-BE49-F238E27FC236}">
                <a16:creationId xmlns:a16="http://schemas.microsoft.com/office/drawing/2014/main" id="{C98BAFE4-E4A5-4B5C-970A-039832231B0F}"/>
              </a:ext>
            </a:extLst>
          </p:cNvPr>
          <p:cNvSpPr/>
          <p:nvPr/>
        </p:nvSpPr>
        <p:spPr>
          <a:xfrm rot="16200000">
            <a:off x="9594674" y="3718609"/>
            <a:ext cx="1203279" cy="3198897"/>
          </a:xfrm>
          <a:prstGeom prst="round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1333" dirty="0">
              <a:solidFill>
                <a:srgbClr val="FFFFFF"/>
              </a:solidFill>
              <a:latin typeface="Arial" panose="020B0604020202020204"/>
            </a:endParaRPr>
          </a:p>
          <a:p>
            <a:pPr algn="ctr" defTabSz="609585"/>
            <a:endParaRPr lang="en-US" sz="1333" dirty="0">
              <a:solidFill>
                <a:srgbClr val="FFFFFF"/>
              </a:solidFill>
              <a:latin typeface="Arial" panose="020B0604020202020204"/>
            </a:endParaRPr>
          </a:p>
          <a:p>
            <a:pPr algn="ctr" defTabSz="609585"/>
            <a:endParaRPr lang="en-US" sz="1333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1A2AD86-7707-4706-868B-76B2C2BB15C7}"/>
              </a:ext>
            </a:extLst>
          </p:cNvPr>
          <p:cNvSpPr txBox="1"/>
          <p:nvPr/>
        </p:nvSpPr>
        <p:spPr>
          <a:xfrm>
            <a:off x="8827142" y="4498936"/>
            <a:ext cx="2462354" cy="1692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100" dirty="0">
                <a:solidFill>
                  <a:schemeClr val="accent1"/>
                </a:solidFill>
              </a:rPr>
              <a:t>Monitoring &amp; Alerting</a:t>
            </a:r>
          </a:p>
        </p:txBody>
      </p:sp>
      <p:pic>
        <p:nvPicPr>
          <p:cNvPr id="77" name="Picture 16" descr="Analytics, chart, cloud, data, diagnostic, graph, marketing icon">
            <a:extLst>
              <a:ext uri="{FF2B5EF4-FFF2-40B4-BE49-F238E27FC236}">
                <a16:creationId xmlns:a16="http://schemas.microsoft.com/office/drawing/2014/main" id="{64F5124A-B4C1-42A1-8B15-A5096FD02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7491" y="4818152"/>
            <a:ext cx="573355" cy="5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64D44D86-1340-429B-B035-A20C01C230FC}"/>
              </a:ext>
            </a:extLst>
          </p:cNvPr>
          <p:cNvSpPr txBox="1"/>
          <p:nvPr/>
        </p:nvSpPr>
        <p:spPr>
          <a:xfrm>
            <a:off x="8757683" y="5493240"/>
            <a:ext cx="759879" cy="34127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100" dirty="0">
                <a:solidFill>
                  <a:schemeClr val="accent1"/>
                </a:solidFill>
              </a:rPr>
              <a:t>App Service</a:t>
            </a:r>
          </a:p>
          <a:p>
            <a:pPr algn="ctr"/>
            <a:r>
              <a:rPr lang="en-GB" sz="1100" dirty="0">
                <a:solidFill>
                  <a:schemeClr val="accent1"/>
                </a:solidFill>
              </a:rPr>
              <a:t>Diagnostics</a:t>
            </a:r>
          </a:p>
        </p:txBody>
      </p:sp>
      <p:pic>
        <p:nvPicPr>
          <p:cNvPr id="122" name="Picture 12" descr="always up, always on: Azure Cloud Enterprise Symbols to Beautify ...">
            <a:extLst>
              <a:ext uri="{FF2B5EF4-FFF2-40B4-BE49-F238E27FC236}">
                <a16:creationId xmlns:a16="http://schemas.microsoft.com/office/drawing/2014/main" id="{43AACD20-F10A-4FAC-B755-D77D53B93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8032" y="4907568"/>
            <a:ext cx="507864" cy="50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A81BC193-D995-4CC7-B031-A5C806707EFC}"/>
              </a:ext>
            </a:extLst>
          </p:cNvPr>
          <p:cNvSpPr txBox="1"/>
          <p:nvPr/>
        </p:nvSpPr>
        <p:spPr>
          <a:xfrm>
            <a:off x="9678380" y="5489182"/>
            <a:ext cx="759879" cy="33855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100" dirty="0">
                <a:solidFill>
                  <a:schemeClr val="accent1"/>
                </a:solidFill>
              </a:rPr>
              <a:t>App Insights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AF1683BD-634A-48F9-BF7E-131C69F23CEE}"/>
              </a:ext>
            </a:extLst>
          </p:cNvPr>
          <p:cNvCxnSpPr>
            <a:cxnSpLocks/>
          </p:cNvCxnSpPr>
          <p:nvPr/>
        </p:nvCxnSpPr>
        <p:spPr>
          <a:xfrm>
            <a:off x="7878379" y="3149622"/>
            <a:ext cx="2271293" cy="1577140"/>
          </a:xfrm>
          <a:prstGeom prst="bentConnector3">
            <a:avLst>
              <a:gd name="adj1" fmla="val 101442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ounded Rectangle 34">
            <a:extLst>
              <a:ext uri="{FF2B5EF4-FFF2-40B4-BE49-F238E27FC236}">
                <a16:creationId xmlns:a16="http://schemas.microsoft.com/office/drawing/2014/main" id="{9E4CC99E-E580-46D7-94F7-D56CA54D9552}"/>
              </a:ext>
            </a:extLst>
          </p:cNvPr>
          <p:cNvSpPr/>
          <p:nvPr/>
        </p:nvSpPr>
        <p:spPr>
          <a:xfrm rot="16200000">
            <a:off x="2688194" y="4879860"/>
            <a:ext cx="1048574" cy="1059599"/>
          </a:xfrm>
          <a:prstGeom prst="round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1333" dirty="0">
              <a:solidFill>
                <a:srgbClr val="FFFFFF"/>
              </a:solidFill>
              <a:latin typeface="Arial" panose="020B0604020202020204"/>
            </a:endParaRPr>
          </a:p>
          <a:p>
            <a:pPr algn="ctr" defTabSz="609585"/>
            <a:endParaRPr lang="en-US" sz="1333" dirty="0">
              <a:solidFill>
                <a:srgbClr val="FFFFFF"/>
              </a:solidFill>
              <a:latin typeface="Arial" panose="020B0604020202020204"/>
            </a:endParaRPr>
          </a:p>
          <a:p>
            <a:pPr algn="ctr" defTabSz="609585"/>
            <a:endParaRPr lang="en-US" sz="1333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24CEC468-0E61-46FC-A150-B97485B7F174}"/>
              </a:ext>
            </a:extLst>
          </p:cNvPr>
          <p:cNvSpPr txBox="1"/>
          <p:nvPr/>
        </p:nvSpPr>
        <p:spPr>
          <a:xfrm>
            <a:off x="6150257" y="4277265"/>
            <a:ext cx="2462354" cy="1692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100" dirty="0">
                <a:solidFill>
                  <a:schemeClr val="accent1"/>
                </a:solidFill>
              </a:rPr>
              <a:t>Networking</a:t>
            </a:r>
          </a:p>
        </p:txBody>
      </p:sp>
      <p:pic>
        <p:nvPicPr>
          <p:cNvPr id="141" name="Picture 2" descr="Azure Virtual Network | Secure Your Applications using VPC | Edureka">
            <a:extLst>
              <a:ext uri="{FF2B5EF4-FFF2-40B4-BE49-F238E27FC236}">
                <a16:creationId xmlns:a16="http://schemas.microsoft.com/office/drawing/2014/main" id="{49883B10-7A86-4619-9D9E-1C46ED03F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632" y="4607074"/>
            <a:ext cx="527661" cy="28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95399788-89F7-47BB-8A19-F61894B81D76}"/>
              </a:ext>
            </a:extLst>
          </p:cNvPr>
          <p:cNvCxnSpPr>
            <a:cxnSpLocks/>
            <a:endCxn id="149" idx="3"/>
          </p:cNvCxnSpPr>
          <p:nvPr/>
        </p:nvCxnSpPr>
        <p:spPr>
          <a:xfrm rot="16200000" flipH="1">
            <a:off x="5733792" y="3517697"/>
            <a:ext cx="1324716" cy="1100813"/>
          </a:xfrm>
          <a:prstGeom prst="bentConnector3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8" name="Picture 147">
            <a:extLst>
              <a:ext uri="{FF2B5EF4-FFF2-40B4-BE49-F238E27FC236}">
                <a16:creationId xmlns:a16="http://schemas.microsoft.com/office/drawing/2014/main" id="{B6092EA9-D506-46F5-87DF-7F8C95B9AB3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74955" y="5126173"/>
            <a:ext cx="514366" cy="289331"/>
          </a:xfrm>
          <a:prstGeom prst="rect">
            <a:avLst/>
          </a:prstGeom>
        </p:spPr>
      </p:pic>
      <p:sp>
        <p:nvSpPr>
          <p:cNvPr id="149" name="Rounded Rectangle 34">
            <a:extLst>
              <a:ext uri="{FF2B5EF4-FFF2-40B4-BE49-F238E27FC236}">
                <a16:creationId xmlns:a16="http://schemas.microsoft.com/office/drawing/2014/main" id="{468CFE32-A64B-453E-A3DE-0CE8B11EA793}"/>
              </a:ext>
            </a:extLst>
          </p:cNvPr>
          <p:cNvSpPr/>
          <p:nvPr/>
        </p:nvSpPr>
        <p:spPr>
          <a:xfrm rot="16200000">
            <a:off x="6406180" y="4381759"/>
            <a:ext cx="1080753" cy="1778158"/>
          </a:xfrm>
          <a:prstGeom prst="round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1333" dirty="0">
              <a:solidFill>
                <a:srgbClr val="FFFFFF"/>
              </a:solidFill>
              <a:latin typeface="Arial" panose="020B0604020202020204"/>
            </a:endParaRPr>
          </a:p>
          <a:p>
            <a:pPr algn="ctr" defTabSz="609585"/>
            <a:endParaRPr lang="en-US" sz="1333" dirty="0">
              <a:solidFill>
                <a:srgbClr val="FFFFFF"/>
              </a:solidFill>
              <a:latin typeface="Arial" panose="020B0604020202020204"/>
            </a:endParaRPr>
          </a:p>
          <a:p>
            <a:pPr algn="ctr" defTabSz="609585"/>
            <a:endParaRPr lang="en-US" sz="1333" dirty="0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DC4952F2-DEB4-45EA-A296-739A4345B42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55856" y="4627389"/>
            <a:ext cx="566441" cy="515966"/>
          </a:xfrm>
          <a:prstGeom prst="rect">
            <a:avLst/>
          </a:prstGeom>
        </p:spPr>
      </p:pic>
      <p:sp>
        <p:nvSpPr>
          <p:cNvPr id="152" name="TextBox 151">
            <a:extLst>
              <a:ext uri="{FF2B5EF4-FFF2-40B4-BE49-F238E27FC236}">
                <a16:creationId xmlns:a16="http://schemas.microsoft.com/office/drawing/2014/main" id="{B300E3ED-DE1D-41D9-A813-8445097730C6}"/>
              </a:ext>
            </a:extLst>
          </p:cNvPr>
          <p:cNvSpPr txBox="1"/>
          <p:nvPr/>
        </p:nvSpPr>
        <p:spPr>
          <a:xfrm>
            <a:off x="2817865" y="5189359"/>
            <a:ext cx="924413" cy="50783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100" dirty="0">
                <a:solidFill>
                  <a:schemeClr val="accent1"/>
                </a:solidFill>
              </a:rPr>
              <a:t>Aetna OnPreim Data Centre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2EAAE5D-04D7-4799-AA40-2CA413C1E002}"/>
              </a:ext>
            </a:extLst>
          </p:cNvPr>
          <p:cNvSpPr txBox="1"/>
          <p:nvPr/>
        </p:nvSpPr>
        <p:spPr>
          <a:xfrm>
            <a:off x="3825234" y="4791125"/>
            <a:ext cx="924413" cy="33855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100" dirty="0">
                <a:solidFill>
                  <a:schemeClr val="accent1"/>
                </a:solidFill>
              </a:rPr>
              <a:t>Equinix Uk South Version</a:t>
            </a:r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23510038-21A7-456D-8AAA-847EC6AF93B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65683" y="5203625"/>
            <a:ext cx="322141" cy="380712"/>
          </a:xfrm>
          <a:prstGeom prst="rect">
            <a:avLst/>
          </a:prstGeom>
        </p:spPr>
      </p:pic>
      <p:sp>
        <p:nvSpPr>
          <p:cNvPr id="161" name="TextBox 160">
            <a:extLst>
              <a:ext uri="{FF2B5EF4-FFF2-40B4-BE49-F238E27FC236}">
                <a16:creationId xmlns:a16="http://schemas.microsoft.com/office/drawing/2014/main" id="{CFC1F861-AA86-46B9-B436-52272035B083}"/>
              </a:ext>
            </a:extLst>
          </p:cNvPr>
          <p:cNvSpPr txBox="1"/>
          <p:nvPr/>
        </p:nvSpPr>
        <p:spPr>
          <a:xfrm>
            <a:off x="3671701" y="5726536"/>
            <a:ext cx="924413" cy="33855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100" dirty="0">
                <a:solidFill>
                  <a:schemeClr val="accent1"/>
                </a:solidFill>
              </a:rPr>
              <a:t>CheckPoint Firewall</a:t>
            </a:r>
          </a:p>
        </p:txBody>
      </p:sp>
      <p:pic>
        <p:nvPicPr>
          <p:cNvPr id="162" name="Picture 161">
            <a:extLst>
              <a:ext uri="{FF2B5EF4-FFF2-40B4-BE49-F238E27FC236}">
                <a16:creationId xmlns:a16="http://schemas.microsoft.com/office/drawing/2014/main" id="{C1E50DBA-A265-4E29-B516-513E63518D5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73354" y="4653429"/>
            <a:ext cx="546176" cy="508071"/>
          </a:xfrm>
          <a:prstGeom prst="rect">
            <a:avLst/>
          </a:prstGeom>
        </p:spPr>
      </p:pic>
      <p:pic>
        <p:nvPicPr>
          <p:cNvPr id="163" name="Picture 18" descr="Intelligent Alert Management | Netreo">
            <a:extLst>
              <a:ext uri="{FF2B5EF4-FFF2-40B4-BE49-F238E27FC236}">
                <a16:creationId xmlns:a16="http://schemas.microsoft.com/office/drawing/2014/main" id="{E51C06B9-7DF3-4AA2-AD3D-7FADD550C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1360" y="4898539"/>
            <a:ext cx="523656" cy="52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" name="TextBox 163">
            <a:extLst>
              <a:ext uri="{FF2B5EF4-FFF2-40B4-BE49-F238E27FC236}">
                <a16:creationId xmlns:a16="http://schemas.microsoft.com/office/drawing/2014/main" id="{B49F83A1-9CD1-4633-A68C-60B0F858C0C7}"/>
              </a:ext>
            </a:extLst>
          </p:cNvPr>
          <p:cNvSpPr txBox="1"/>
          <p:nvPr/>
        </p:nvSpPr>
        <p:spPr>
          <a:xfrm>
            <a:off x="10419221" y="5590077"/>
            <a:ext cx="759879" cy="1692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100" dirty="0">
                <a:solidFill>
                  <a:schemeClr val="accent1"/>
                </a:solidFill>
              </a:rPr>
              <a:t>Alert</a:t>
            </a:r>
          </a:p>
        </p:txBody>
      </p:sp>
      <p:sp>
        <p:nvSpPr>
          <p:cNvPr id="166" name="Rounded Rectangle 34">
            <a:extLst>
              <a:ext uri="{FF2B5EF4-FFF2-40B4-BE49-F238E27FC236}">
                <a16:creationId xmlns:a16="http://schemas.microsoft.com/office/drawing/2014/main" id="{4AB2493B-1902-4218-A427-E09AE19C7D05}"/>
              </a:ext>
            </a:extLst>
          </p:cNvPr>
          <p:cNvSpPr/>
          <p:nvPr/>
        </p:nvSpPr>
        <p:spPr>
          <a:xfrm rot="16200000">
            <a:off x="10598064" y="2130055"/>
            <a:ext cx="1163699" cy="1780821"/>
          </a:xfrm>
          <a:prstGeom prst="round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1333" dirty="0">
              <a:solidFill>
                <a:srgbClr val="FFFFFF"/>
              </a:solidFill>
              <a:latin typeface="Arial" panose="020B0604020202020204"/>
            </a:endParaRPr>
          </a:p>
          <a:p>
            <a:pPr algn="ctr" defTabSz="609585"/>
            <a:endParaRPr lang="en-US" sz="1333" dirty="0">
              <a:solidFill>
                <a:srgbClr val="FFFFFF"/>
              </a:solidFill>
              <a:latin typeface="Arial" panose="020B0604020202020204"/>
            </a:endParaRPr>
          </a:p>
          <a:p>
            <a:pPr algn="ctr" defTabSz="609585"/>
            <a:endParaRPr lang="en-US" sz="1333" dirty="0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120" name="Picture 18" descr="Application Gateway | Microsoft Azure Mono">
            <a:extLst>
              <a:ext uri="{FF2B5EF4-FFF2-40B4-BE49-F238E27FC236}">
                <a16:creationId xmlns:a16="http://schemas.microsoft.com/office/drawing/2014/main" id="{5A9F8B17-09D2-43F3-AE3C-EC9BC2445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9572" y="2525298"/>
            <a:ext cx="522464" cy="52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0" name="TextBox 169">
            <a:extLst>
              <a:ext uri="{FF2B5EF4-FFF2-40B4-BE49-F238E27FC236}">
                <a16:creationId xmlns:a16="http://schemas.microsoft.com/office/drawing/2014/main" id="{DD4F789B-952A-4DF3-9F3D-F5CE0056CD64}"/>
              </a:ext>
            </a:extLst>
          </p:cNvPr>
          <p:cNvSpPr txBox="1"/>
          <p:nvPr/>
        </p:nvSpPr>
        <p:spPr>
          <a:xfrm>
            <a:off x="10604560" y="3095583"/>
            <a:ext cx="953868" cy="49263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67" dirty="0">
                <a:solidFill>
                  <a:schemeClr val="tx2"/>
                </a:solidFill>
              </a:rPr>
              <a:t>Azure App Service Gateway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2D88CBD-BABA-4DBF-B037-57912C3199B1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7850718" y="2881461"/>
            <a:ext cx="2466446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B1E3B16A-D225-4094-96EF-A9F1B90AAA0E}"/>
              </a:ext>
            </a:extLst>
          </p:cNvPr>
          <p:cNvSpPr txBox="1"/>
          <p:nvPr/>
        </p:nvSpPr>
        <p:spPr>
          <a:xfrm>
            <a:off x="10820915" y="2166851"/>
            <a:ext cx="2462354" cy="1692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100" dirty="0">
                <a:solidFill>
                  <a:schemeClr val="accent1"/>
                </a:solidFill>
              </a:rPr>
              <a:t>Load Balancer</a:t>
            </a:r>
          </a:p>
        </p:txBody>
      </p:sp>
      <p:pic>
        <p:nvPicPr>
          <p:cNvPr id="130" name="Picture 20" descr="ExpressRoute Archives - ThatLazyAdmin">
            <a:extLst>
              <a:ext uri="{FF2B5EF4-FFF2-40B4-BE49-F238E27FC236}">
                <a16:creationId xmlns:a16="http://schemas.microsoft.com/office/drawing/2014/main" id="{644AC396-967F-4FBB-B62C-383C31E0C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060" y="5089049"/>
            <a:ext cx="562469" cy="49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9" name="TextBox 178">
            <a:extLst>
              <a:ext uri="{FF2B5EF4-FFF2-40B4-BE49-F238E27FC236}">
                <a16:creationId xmlns:a16="http://schemas.microsoft.com/office/drawing/2014/main" id="{B5500C94-C038-43E6-AC1B-9D298A7028E7}"/>
              </a:ext>
            </a:extLst>
          </p:cNvPr>
          <p:cNvSpPr txBox="1"/>
          <p:nvPr/>
        </p:nvSpPr>
        <p:spPr>
          <a:xfrm>
            <a:off x="4848588" y="5697190"/>
            <a:ext cx="924413" cy="1692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100" dirty="0">
                <a:solidFill>
                  <a:schemeClr val="accent1"/>
                </a:solidFill>
              </a:rPr>
              <a:t>Express Route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C31F5EFD-0EA1-4FA0-935F-340924A4CDC1}"/>
              </a:ext>
            </a:extLst>
          </p:cNvPr>
          <p:cNvCxnSpPr>
            <a:cxnSpLocks/>
          </p:cNvCxnSpPr>
          <p:nvPr/>
        </p:nvCxnSpPr>
        <p:spPr>
          <a:xfrm>
            <a:off x="4267200" y="5391507"/>
            <a:ext cx="699925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DD379955-2AD3-4D28-BAC0-83AE57FCEF17}"/>
              </a:ext>
            </a:extLst>
          </p:cNvPr>
          <p:cNvCxnSpPr>
            <a:cxnSpLocks/>
          </p:cNvCxnSpPr>
          <p:nvPr/>
        </p:nvCxnSpPr>
        <p:spPr>
          <a:xfrm>
            <a:off x="5463024" y="5391507"/>
            <a:ext cx="51047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Picture 137">
            <a:extLst>
              <a:ext uri="{FF2B5EF4-FFF2-40B4-BE49-F238E27FC236}">
                <a16:creationId xmlns:a16="http://schemas.microsoft.com/office/drawing/2014/main" id="{50D98E0D-2A05-43BB-A761-D3A5CC16FA6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24290" y="1536854"/>
            <a:ext cx="952545" cy="712338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01D30172-6E78-4C61-85C4-EE18ED674B5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817300" y="2122868"/>
            <a:ext cx="440273" cy="46507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D2E2C864-1265-4D91-BF86-FCB34294EFF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012163" y="4913767"/>
            <a:ext cx="656452" cy="515966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C148068D-EC99-4F6C-8880-D404BAAEE1CC}"/>
              </a:ext>
            </a:extLst>
          </p:cNvPr>
          <p:cNvSpPr txBox="1"/>
          <p:nvPr/>
        </p:nvSpPr>
        <p:spPr>
          <a:xfrm>
            <a:off x="11035883" y="5584337"/>
            <a:ext cx="759879" cy="1692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100" dirty="0">
                <a:solidFill>
                  <a:schemeClr val="accent1"/>
                </a:solidFill>
              </a:rPr>
              <a:t>EventHub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C78B4D1-CBCA-4A5C-88DA-2530CB437D19}"/>
              </a:ext>
            </a:extLst>
          </p:cNvPr>
          <p:cNvSpPr txBox="1"/>
          <p:nvPr/>
        </p:nvSpPr>
        <p:spPr>
          <a:xfrm flipH="1">
            <a:off x="5951064" y="3160485"/>
            <a:ext cx="1000159" cy="1692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100" dirty="0">
                <a:solidFill>
                  <a:schemeClr val="accent1"/>
                </a:solidFill>
              </a:rPr>
              <a:t>Web App</a:t>
            </a:r>
          </a:p>
        </p:txBody>
      </p:sp>
      <p:pic>
        <p:nvPicPr>
          <p:cNvPr id="67" name="Picture 2" descr="Azure Private Link | StarWind Blog">
            <a:extLst>
              <a:ext uri="{FF2B5EF4-FFF2-40B4-BE49-F238E27FC236}">
                <a16:creationId xmlns:a16="http://schemas.microsoft.com/office/drawing/2014/main" id="{2CD8F43B-BE9E-4933-8011-75FDDD513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226" y="4907464"/>
            <a:ext cx="573405" cy="57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3EA49A06-E8F9-4180-A1C1-8E778350809D}"/>
              </a:ext>
            </a:extLst>
          </p:cNvPr>
          <p:cNvSpPr txBox="1"/>
          <p:nvPr/>
        </p:nvSpPr>
        <p:spPr>
          <a:xfrm>
            <a:off x="6139669" y="5928088"/>
            <a:ext cx="1738710" cy="1692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100" dirty="0"/>
              <a:t>App Service Regional vNet</a:t>
            </a:r>
            <a:endParaRPr lang="en-GB" sz="1100" dirty="0">
              <a:solidFill>
                <a:schemeClr val="accent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8E8F500-F0C5-4774-9CA8-79C67BE9B323}"/>
              </a:ext>
            </a:extLst>
          </p:cNvPr>
          <p:cNvSpPr txBox="1"/>
          <p:nvPr/>
        </p:nvSpPr>
        <p:spPr>
          <a:xfrm>
            <a:off x="6529195" y="5528721"/>
            <a:ext cx="1738710" cy="1692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100" dirty="0"/>
              <a:t>Private Link</a:t>
            </a:r>
            <a:endParaRPr lang="en-GB" sz="1100" dirty="0">
              <a:solidFill>
                <a:schemeClr val="accent1"/>
              </a:solidFill>
            </a:endParaRP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1E3ECD71-118D-4B66-8342-FA758EBD1C80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436850" y="2637446"/>
            <a:ext cx="556387" cy="482902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0BC08100-F405-42F5-AAFC-3A1451FD8D6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931268" y="2621794"/>
            <a:ext cx="556387" cy="48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24BA8-81C7-45B4-979B-73324AF67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 Service Models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720E1B0-8DD6-41E2-B17C-E9FB2D4C5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100583"/>
              </p:ext>
            </p:extLst>
          </p:nvPr>
        </p:nvGraphicFramePr>
        <p:xfrm>
          <a:off x="527900" y="1093509"/>
          <a:ext cx="11180063" cy="5363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9384">
                  <a:extLst>
                    <a:ext uri="{9D8B030D-6E8A-4147-A177-3AD203B41FA5}">
                      <a16:colId xmlns:a16="http://schemas.microsoft.com/office/drawing/2014/main" val="2930736049"/>
                    </a:ext>
                  </a:extLst>
                </a:gridCol>
                <a:gridCol w="205601">
                  <a:extLst>
                    <a:ext uri="{9D8B030D-6E8A-4147-A177-3AD203B41FA5}">
                      <a16:colId xmlns:a16="http://schemas.microsoft.com/office/drawing/2014/main" val="4080490211"/>
                    </a:ext>
                  </a:extLst>
                </a:gridCol>
                <a:gridCol w="1316348">
                  <a:extLst>
                    <a:ext uri="{9D8B030D-6E8A-4147-A177-3AD203B41FA5}">
                      <a16:colId xmlns:a16="http://schemas.microsoft.com/office/drawing/2014/main" val="4013953699"/>
                    </a:ext>
                  </a:extLst>
                </a:gridCol>
                <a:gridCol w="1253665">
                  <a:extLst>
                    <a:ext uri="{9D8B030D-6E8A-4147-A177-3AD203B41FA5}">
                      <a16:colId xmlns:a16="http://schemas.microsoft.com/office/drawing/2014/main" val="1594374484"/>
                    </a:ext>
                  </a:extLst>
                </a:gridCol>
                <a:gridCol w="1303813">
                  <a:extLst>
                    <a:ext uri="{9D8B030D-6E8A-4147-A177-3AD203B41FA5}">
                      <a16:colId xmlns:a16="http://schemas.microsoft.com/office/drawing/2014/main" val="1323725947"/>
                    </a:ext>
                  </a:extLst>
                </a:gridCol>
                <a:gridCol w="1258556">
                  <a:extLst>
                    <a:ext uri="{9D8B030D-6E8A-4147-A177-3AD203B41FA5}">
                      <a16:colId xmlns:a16="http://schemas.microsoft.com/office/drawing/2014/main" val="3575837013"/>
                    </a:ext>
                  </a:extLst>
                </a:gridCol>
                <a:gridCol w="1379033">
                  <a:extLst>
                    <a:ext uri="{9D8B030D-6E8A-4147-A177-3AD203B41FA5}">
                      <a16:colId xmlns:a16="http://schemas.microsoft.com/office/drawing/2014/main" val="2169503077"/>
                    </a:ext>
                  </a:extLst>
                </a:gridCol>
                <a:gridCol w="1253663">
                  <a:extLst>
                    <a:ext uri="{9D8B030D-6E8A-4147-A177-3AD203B41FA5}">
                      <a16:colId xmlns:a16="http://schemas.microsoft.com/office/drawing/2014/main" val="1103406155"/>
                    </a:ext>
                  </a:extLst>
                </a:gridCol>
              </a:tblGrid>
              <a:tr h="487340">
                <a:tc gridSpan="2">
                  <a:txBody>
                    <a:bodyPr/>
                    <a:lstStyle/>
                    <a:p>
                      <a:r>
                        <a:rPr lang="en-US" sz="1100" dirty="0"/>
                        <a:t>SKUs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SHARED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BASIC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STANDARD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PREMIUM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ISOLATED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223737"/>
                  </a:ext>
                </a:extLst>
              </a:tr>
              <a:tr h="293026">
                <a:tc gridSpan="8">
                  <a:txBody>
                    <a:bodyPr/>
                    <a:lstStyle/>
                    <a:p>
                      <a:r>
                        <a:rPr lang="en-US" sz="1100" dirty="0"/>
                        <a:t>LIMITS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011529"/>
                  </a:ext>
                </a:extLst>
              </a:tr>
              <a:tr h="487340">
                <a:tc gridSpan="2">
                  <a:txBody>
                    <a:bodyPr/>
                    <a:lstStyle/>
                    <a:p>
                      <a:r>
                        <a:rPr lang="en-US" sz="1100" dirty="0"/>
                        <a:t>     Apps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Unlimited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219140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Unlimited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Unlimited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Unlimited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955489"/>
                  </a:ext>
                </a:extLst>
              </a:tr>
              <a:tr h="293026">
                <a:tc gridSpan="2">
                  <a:txBody>
                    <a:bodyPr/>
                    <a:lstStyle/>
                    <a:p>
                      <a:r>
                        <a:rPr lang="en-US" sz="1100" dirty="0"/>
                        <a:t>     Disk space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219140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 GB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250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693037"/>
                  </a:ext>
                </a:extLst>
              </a:tr>
              <a:tr h="487340">
                <a:tc gridSpan="2">
                  <a:txBody>
                    <a:bodyPr/>
                    <a:lstStyle/>
                    <a:p>
                      <a:r>
                        <a:rPr lang="en-US" sz="1100" dirty="0"/>
                        <a:t>     Max Instances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Up to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219140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 to 10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Up to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466124"/>
                  </a:ext>
                </a:extLst>
              </a:tr>
              <a:tr h="293026">
                <a:tc gridSpan="2">
                  <a:txBody>
                    <a:bodyPr/>
                    <a:lstStyle/>
                    <a:p>
                      <a:r>
                        <a:rPr lang="en-US" sz="1100" dirty="0"/>
                        <a:t>     SLA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99.95%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219140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99.95%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99.95%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802904"/>
                  </a:ext>
                </a:extLst>
              </a:tr>
              <a:tr h="293026">
                <a:tc gridSpan="8">
                  <a:txBody>
                    <a:bodyPr/>
                    <a:lstStyle/>
                    <a:p>
                      <a:pPr marL="0" algn="l" defTabSz="1219140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 DEPLOYMENT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12456"/>
                  </a:ext>
                </a:extLst>
              </a:tr>
              <a:tr h="487340">
                <a:tc gridSpan="2">
                  <a:txBody>
                    <a:bodyPr/>
                    <a:lstStyle/>
                    <a:p>
                      <a:r>
                        <a:rPr lang="en-US" sz="1100" dirty="0"/>
                        <a:t>     Continuous Deployment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219140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Available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499473"/>
                  </a:ext>
                </a:extLst>
              </a:tr>
              <a:tr h="487340">
                <a:tc gridSpan="2">
                  <a:txBody>
                    <a:bodyPr/>
                    <a:lstStyle/>
                    <a:p>
                      <a:r>
                        <a:rPr lang="en-US" sz="1100" dirty="0"/>
                        <a:t>     Deployment Slots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219140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Available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250130"/>
                  </a:ext>
                </a:extLst>
              </a:tr>
              <a:tr h="293026">
                <a:tc gridSpan="8">
                  <a:txBody>
                    <a:bodyPr/>
                    <a:lstStyle/>
                    <a:p>
                      <a:pPr marL="0" algn="l" defTabSz="1219140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DEPLOYMENT TOOLS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713678"/>
                  </a:ext>
                </a:extLst>
              </a:tr>
              <a:tr h="487340">
                <a:tc>
                  <a:txBody>
                    <a:bodyPr/>
                    <a:lstStyle/>
                    <a:p>
                      <a:r>
                        <a:rPr lang="en-US" sz="1100" dirty="0"/>
                        <a:t>     Clone App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219140" rtl="0" eaLnBrk="1" latinLnBrk="0" hangingPunct="1"/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590111"/>
                  </a:ext>
                </a:extLst>
              </a:tr>
              <a:tr h="487340">
                <a:tc>
                  <a:txBody>
                    <a:bodyPr/>
                    <a:lstStyle/>
                    <a:p>
                      <a:r>
                        <a:rPr lang="en-US" sz="1100" dirty="0"/>
                        <a:t>     Site Extensions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100" dirty="0"/>
                        <a:t>Available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219140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Available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793416"/>
                  </a:ext>
                </a:extLst>
              </a:tr>
              <a:tr h="487340">
                <a:tc>
                  <a:txBody>
                    <a:bodyPr/>
                    <a:lstStyle/>
                    <a:p>
                      <a:r>
                        <a:rPr lang="en-US" sz="1100" dirty="0"/>
                        <a:t>     Testing in Production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219140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Available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367453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3132C76-7221-4EFB-9BAD-0441F6F908FB}"/>
              </a:ext>
            </a:extLst>
          </p:cNvPr>
          <p:cNvSpPr/>
          <p:nvPr/>
        </p:nvSpPr>
        <p:spPr>
          <a:xfrm>
            <a:off x="9898144" y="6457359"/>
            <a:ext cx="2149312" cy="400641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28405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5_Cognizant">
  <a:themeElements>
    <a:clrScheme name="Cognizant 180722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33B4"/>
      </a:accent1>
      <a:accent2>
        <a:srgbClr val="00195A"/>
      </a:accent2>
      <a:accent3>
        <a:srgbClr val="3871FF"/>
      </a:accent3>
      <a:accent4>
        <a:srgbClr val="7BA0FF"/>
      </a:accent4>
      <a:accent5>
        <a:srgbClr val="BDCFFF"/>
      </a:accent5>
      <a:accent6>
        <a:srgbClr val="00B140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ase Study - Cost Optimization" id="{EDDDECDD-AE89-460F-BB24-3B32FE56B2BB}" vid="{CC36705A-614F-47D4-94A3-0AB4371D0B12}"/>
    </a:ext>
  </a:extLst>
</a:theme>
</file>

<file path=ppt/theme/theme2.xml><?xml version="1.0" encoding="utf-8"?>
<a:theme xmlns:a="http://schemas.openxmlformats.org/drawingml/2006/main" name="Cognizantnewbrand">
  <a:themeElements>
    <a:clrScheme name="Cognizant Colors 2020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0063"/>
      </a:accent1>
      <a:accent2>
        <a:srgbClr val="0033A0"/>
      </a:accent2>
      <a:accent3>
        <a:srgbClr val="2C67FF"/>
      </a:accent3>
      <a:accent4>
        <a:srgbClr val="328DFF"/>
      </a:accent4>
      <a:accent5>
        <a:srgbClr val="404040"/>
      </a:accent5>
      <a:accent6>
        <a:srgbClr val="D9D9D9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nizantnewbrand" id="{34464321-73E4-410E-B743-CF8D3DC5F44C}" vid="{66CDC2FA-A042-42D3-A5C3-2B3348401B6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B1E59B74C6A343BDB188B87358E6FE" ma:contentTypeVersion="13" ma:contentTypeDescription="Create a new document." ma:contentTypeScope="" ma:versionID="322f5be6dd1c8aeb77c910a726f7439e">
  <xsd:schema xmlns:xsd="http://www.w3.org/2001/XMLSchema" xmlns:xs="http://www.w3.org/2001/XMLSchema" xmlns:p="http://schemas.microsoft.com/office/2006/metadata/properties" xmlns:ns3="41c9350e-870c-436a-995b-0ca2205081a1" xmlns:ns4="a64f1765-d34b-4d72-923f-ae00d1856d70" targetNamespace="http://schemas.microsoft.com/office/2006/metadata/properties" ma:root="true" ma:fieldsID="573ba0b717359811ba581d7acada5711" ns3:_="" ns4:_="">
    <xsd:import namespace="41c9350e-870c-436a-995b-0ca2205081a1"/>
    <xsd:import namespace="a64f1765-d34b-4d72-923f-ae00d1856d7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c9350e-870c-436a-995b-0ca2205081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4f1765-d34b-4d72-923f-ae00d1856d7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4DFB31-EDEF-4E37-85A1-E0CFA374C907}">
  <ds:schemaRefs>
    <ds:schemaRef ds:uri="http://schemas.openxmlformats.org/package/2006/metadata/core-properties"/>
    <ds:schemaRef ds:uri="http://purl.org/dc/elements/1.1/"/>
    <ds:schemaRef ds:uri="41c9350e-870c-436a-995b-0ca2205081a1"/>
    <ds:schemaRef ds:uri="a64f1765-d34b-4d72-923f-ae00d1856d70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7DA230E-2AD8-4282-ABAE-F08F029EEC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E13836-A594-4583-BC2E-976EC8B1CC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c9350e-870c-436a-995b-0ca2205081a1"/>
    <ds:schemaRef ds:uri="a64f1765-d34b-4d72-923f-ae00d1856d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4437</TotalTime>
  <Words>1338</Words>
  <Application>Microsoft Office PowerPoint</Application>
  <PresentationFormat>Widescreen</PresentationFormat>
  <Paragraphs>418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Wingdings</vt:lpstr>
      <vt:lpstr>5_Cognizant</vt:lpstr>
      <vt:lpstr>Cognizantnewbrand</vt:lpstr>
      <vt:lpstr>Enable Public Cloud Azure App Service </vt:lpstr>
      <vt:lpstr>Industry Trend - Applications Are Becoming Digitally Free-Will </vt:lpstr>
      <vt:lpstr>Cloud Migrate Strategy</vt:lpstr>
      <vt:lpstr>Azure Service Identifications</vt:lpstr>
      <vt:lpstr>App Service Business Benefits </vt:lpstr>
      <vt:lpstr>Overall Scope</vt:lpstr>
      <vt:lpstr>App Service Building the Framework Modular approach, meeting the customer in journey</vt:lpstr>
      <vt:lpstr>Azure App Service Building Blocks</vt:lpstr>
      <vt:lpstr>App Service Models</vt:lpstr>
      <vt:lpstr>PowerPoint Presentation</vt:lpstr>
      <vt:lpstr>PowerPoint Presentation</vt:lpstr>
      <vt:lpstr>Key Tools Integrated</vt:lpstr>
      <vt:lpstr>Azure App Service Topology</vt:lpstr>
      <vt:lpstr>AKS NSG –Production </vt:lpstr>
      <vt:lpstr>Web App - Private Link</vt:lpstr>
      <vt:lpstr>PowerPoint Presentation</vt:lpstr>
      <vt:lpstr>Custom Domain Integration</vt:lpstr>
      <vt:lpstr>Azure DR Structure (Not Implemented)</vt:lpstr>
      <vt:lpstr>App Service Connectivity Splunk Connectivity</vt:lpstr>
      <vt:lpstr>Monitoring &amp; Alerting</vt:lpstr>
      <vt:lpstr>Cloud Native Monitoring &amp; Alerting ( Strategic - Proposed)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Managed Azure Kubernetes Service Migration</dc:title>
  <dc:creator>Manoharan, Shanmugakumar</dc:creator>
  <cp:lastModifiedBy>Manoharan, Shanmugakumar</cp:lastModifiedBy>
  <cp:revision>290</cp:revision>
  <dcterms:created xsi:type="dcterms:W3CDTF">2020-05-03T14:44:56Z</dcterms:created>
  <dcterms:modified xsi:type="dcterms:W3CDTF">2021-11-04T08:40:11Z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0x01010089B1E59B74C6A343BDB188B87358E6FE</vt:lpwstr>
  </property>
  <property fmtid="{D5CDD505-2E9C-101B-9397-08002B2CF9AE}" pid="3" name="MSIP_Label_67599526-06ca-49cc-9fa9-5307800a949a_Enabled">
    <vt:lpwstr>true</vt:lpwstr>
  </property>
  <property fmtid="{D5CDD505-2E9C-101B-9397-08002B2CF9AE}" pid="4" name="MSIP_Label_67599526-06ca-49cc-9fa9-5307800a949a_SetDate">
    <vt:lpwstr>2021-04-15T12:37:13Z</vt:lpwstr>
  </property>
  <property fmtid="{D5CDD505-2E9C-101B-9397-08002B2CF9AE}" pid="5" name="MSIP_Label_67599526-06ca-49cc-9fa9-5307800a949a_Method">
    <vt:lpwstr>Standard</vt:lpwstr>
  </property>
  <property fmtid="{D5CDD505-2E9C-101B-9397-08002B2CF9AE}" pid="6" name="MSIP_Label_67599526-06ca-49cc-9fa9-5307800a949a_Name">
    <vt:lpwstr>67599526-06ca-49cc-9fa9-5307800a949a</vt:lpwstr>
  </property>
  <property fmtid="{D5CDD505-2E9C-101B-9397-08002B2CF9AE}" pid="7" name="MSIP_Label_67599526-06ca-49cc-9fa9-5307800a949a_SiteId">
    <vt:lpwstr>fabb61b8-3afe-4e75-b934-a47f782b8cd7</vt:lpwstr>
  </property>
  <property fmtid="{D5CDD505-2E9C-101B-9397-08002B2CF9AE}" pid="8" name="MSIP_Label_67599526-06ca-49cc-9fa9-5307800a949a_ActionId">
    <vt:lpwstr>7129a326-cdc5-4be8-83a4-3f306134a1e4</vt:lpwstr>
  </property>
  <property fmtid="{D5CDD505-2E9C-101B-9397-08002B2CF9AE}" pid="9" name="MSIP_Label_67599526-06ca-49cc-9fa9-5307800a949a_ContentBits">
    <vt:lpwstr>0</vt:lpwstr>
  </property>
</Properties>
</file>