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4"/>
    <p:sldMasterId id="2147483944" r:id="rId5"/>
  </p:sldMasterIdLst>
  <p:notesMasterIdLst>
    <p:notesMasterId r:id="rId40"/>
  </p:notesMasterIdLst>
  <p:sldIdLst>
    <p:sldId id="586" r:id="rId6"/>
    <p:sldId id="788" r:id="rId7"/>
    <p:sldId id="621" r:id="rId8"/>
    <p:sldId id="755" r:id="rId9"/>
    <p:sldId id="382" r:id="rId10"/>
    <p:sldId id="756" r:id="rId11"/>
    <p:sldId id="786" r:id="rId12"/>
    <p:sldId id="738" r:id="rId13"/>
    <p:sldId id="759" r:id="rId14"/>
    <p:sldId id="784" r:id="rId15"/>
    <p:sldId id="758" r:id="rId16"/>
    <p:sldId id="771" r:id="rId17"/>
    <p:sldId id="772" r:id="rId18"/>
    <p:sldId id="760" r:id="rId19"/>
    <p:sldId id="799" r:id="rId20"/>
    <p:sldId id="770" r:id="rId21"/>
    <p:sldId id="773" r:id="rId22"/>
    <p:sldId id="790" r:id="rId23"/>
    <p:sldId id="777" r:id="rId24"/>
    <p:sldId id="778" r:id="rId25"/>
    <p:sldId id="761" r:id="rId26"/>
    <p:sldId id="797" r:id="rId27"/>
    <p:sldId id="796" r:id="rId28"/>
    <p:sldId id="795" r:id="rId29"/>
    <p:sldId id="775" r:id="rId30"/>
    <p:sldId id="776" r:id="rId31"/>
    <p:sldId id="769" r:id="rId32"/>
    <p:sldId id="764" r:id="rId33"/>
    <p:sldId id="774" r:id="rId34"/>
    <p:sldId id="768" r:id="rId35"/>
    <p:sldId id="765" r:id="rId36"/>
    <p:sldId id="757" r:id="rId37"/>
    <p:sldId id="780" r:id="rId38"/>
    <p:sldId id="73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12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456" userDrawn="1">
          <p15:clr>
            <a:srgbClr val="A4A3A4"/>
          </p15:clr>
        </p15:guide>
        <p15:guide id="6" orient="horz" pos="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8E00"/>
    <a:srgbClr val="B08200"/>
    <a:srgbClr val="DE6F00"/>
    <a:srgbClr val="321547"/>
    <a:srgbClr val="421C5E"/>
    <a:srgbClr val="009023"/>
    <a:srgbClr val="00B050"/>
    <a:srgbClr val="0033B4"/>
    <a:srgbClr val="001693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15" autoAdjust="0"/>
    <p:restoredTop sz="94125" autoAdjust="0"/>
  </p:normalViewPr>
  <p:slideViewPr>
    <p:cSldViewPr snapToGrid="0">
      <p:cViewPr varScale="1">
        <p:scale>
          <a:sx n="74" d="100"/>
          <a:sy n="74" d="100"/>
        </p:scale>
        <p:origin x="672" y="72"/>
      </p:cViewPr>
      <p:guideLst>
        <p:guide orient="horz" pos="2136"/>
        <p:guide pos="3840"/>
        <p:guide pos="312"/>
        <p:guide pos="7368"/>
        <p:guide orient="horz" pos="456"/>
        <p:guide orient="horz" pos="6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9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MUGAKUMAR MANOHARAN" userId="de3bc61c48d0866d" providerId="LiveId" clId="{6D6ADBD5-B8EB-4C6D-99AF-DDE5C09AF39A}"/>
    <pc:docChg chg="custSel delSld modSld">
      <pc:chgData name="SHANMUGAKUMAR MANOHARAN" userId="de3bc61c48d0866d" providerId="LiveId" clId="{6D6ADBD5-B8EB-4C6D-99AF-DDE5C09AF39A}" dt="2023-08-03T07:25:28.574" v="40" actId="6549"/>
      <pc:docMkLst>
        <pc:docMk/>
      </pc:docMkLst>
      <pc:sldChg chg="del">
        <pc:chgData name="SHANMUGAKUMAR MANOHARAN" userId="de3bc61c48d0866d" providerId="LiveId" clId="{6D6ADBD5-B8EB-4C6D-99AF-DDE5C09AF39A}" dt="2023-08-03T07:21:08.583" v="0" actId="47"/>
        <pc:sldMkLst>
          <pc:docMk/>
          <pc:sldMk cId="2126001690" sldId="665"/>
        </pc:sldMkLst>
      </pc:sldChg>
      <pc:sldChg chg="modSp mod">
        <pc:chgData name="SHANMUGAKUMAR MANOHARAN" userId="de3bc61c48d0866d" providerId="LiveId" clId="{6D6ADBD5-B8EB-4C6D-99AF-DDE5C09AF39A}" dt="2023-08-03T07:25:28.574" v="40" actId="6549"/>
        <pc:sldMkLst>
          <pc:docMk/>
          <pc:sldMk cId="1445399183" sldId="758"/>
        </pc:sldMkLst>
        <pc:spChg chg="mod">
          <ac:chgData name="SHANMUGAKUMAR MANOHARAN" userId="de3bc61c48d0866d" providerId="LiveId" clId="{6D6ADBD5-B8EB-4C6D-99AF-DDE5C09AF39A}" dt="2023-08-03T07:25:21.539" v="25" actId="20577"/>
          <ac:spMkLst>
            <pc:docMk/>
            <pc:sldMk cId="1445399183" sldId="758"/>
            <ac:spMk id="7" creationId="{4551D74B-2B11-4950-A8B7-3A71FD7B2872}"/>
          </ac:spMkLst>
        </pc:spChg>
        <pc:spChg chg="mod">
          <ac:chgData name="SHANMUGAKUMAR MANOHARAN" userId="de3bc61c48d0866d" providerId="LiveId" clId="{6D6ADBD5-B8EB-4C6D-99AF-DDE5C09AF39A}" dt="2023-08-03T07:25:28.574" v="40" actId="6549"/>
          <ac:spMkLst>
            <pc:docMk/>
            <pc:sldMk cId="1445399183" sldId="758"/>
            <ac:spMk id="8" creationId="{23CB136A-7838-44B6-9ABD-8A1D092487D8}"/>
          </ac:spMkLst>
        </pc:spChg>
      </pc:sldChg>
      <pc:sldChg chg="delSp modSp mod">
        <pc:chgData name="SHANMUGAKUMAR MANOHARAN" userId="de3bc61c48d0866d" providerId="LiveId" clId="{6D6ADBD5-B8EB-4C6D-99AF-DDE5C09AF39A}" dt="2023-08-03T07:24:41.335" v="16" actId="478"/>
        <pc:sldMkLst>
          <pc:docMk/>
          <pc:sldMk cId="3921685670" sldId="760"/>
        </pc:sldMkLst>
        <pc:spChg chg="del">
          <ac:chgData name="SHANMUGAKUMAR MANOHARAN" userId="de3bc61c48d0866d" providerId="LiveId" clId="{6D6ADBD5-B8EB-4C6D-99AF-DDE5C09AF39A}" dt="2023-08-03T07:24:36.922" v="14" actId="478"/>
          <ac:spMkLst>
            <pc:docMk/>
            <pc:sldMk cId="3921685670" sldId="760"/>
            <ac:spMk id="5" creationId="{1DF9DEEC-3821-4C15-9788-D2525D8F8EAF}"/>
          </ac:spMkLst>
        </pc:spChg>
        <pc:cxnChg chg="del mod">
          <ac:chgData name="SHANMUGAKUMAR MANOHARAN" userId="de3bc61c48d0866d" providerId="LiveId" clId="{6D6ADBD5-B8EB-4C6D-99AF-DDE5C09AF39A}" dt="2023-08-03T07:24:41.335" v="16" actId="478"/>
          <ac:cxnSpMkLst>
            <pc:docMk/>
            <pc:sldMk cId="3921685670" sldId="760"/>
            <ac:cxnSpMk id="8" creationId="{C8A2E410-7F45-44F8-B505-7419451C2314}"/>
          </ac:cxnSpMkLst>
        </pc:cxnChg>
      </pc:sldChg>
      <pc:sldChg chg="del">
        <pc:chgData name="SHANMUGAKUMAR MANOHARAN" userId="de3bc61c48d0866d" providerId="LiveId" clId="{6D6ADBD5-B8EB-4C6D-99AF-DDE5C09AF39A}" dt="2023-08-03T07:24:53.356" v="18" actId="47"/>
        <pc:sldMkLst>
          <pc:docMk/>
          <pc:sldMk cId="333621475" sldId="766"/>
        </pc:sldMkLst>
      </pc:sldChg>
      <pc:sldChg chg="del">
        <pc:chgData name="SHANMUGAKUMAR MANOHARAN" userId="de3bc61c48d0866d" providerId="LiveId" clId="{6D6ADBD5-B8EB-4C6D-99AF-DDE5C09AF39A}" dt="2023-08-03T07:24:50.445" v="17" actId="47"/>
        <pc:sldMkLst>
          <pc:docMk/>
          <pc:sldMk cId="4226254581" sldId="767"/>
        </pc:sldMkLst>
      </pc:sldChg>
      <pc:sldChg chg="del">
        <pc:chgData name="SHANMUGAKUMAR MANOHARAN" userId="de3bc61c48d0866d" providerId="LiveId" clId="{6D6ADBD5-B8EB-4C6D-99AF-DDE5C09AF39A}" dt="2023-08-03T07:23:19.974" v="12" actId="47"/>
        <pc:sldMkLst>
          <pc:docMk/>
          <pc:sldMk cId="880415131" sldId="779"/>
        </pc:sldMkLst>
      </pc:sldChg>
      <pc:sldChg chg="del">
        <pc:chgData name="SHANMUGAKUMAR MANOHARAN" userId="de3bc61c48d0866d" providerId="LiveId" clId="{6D6ADBD5-B8EB-4C6D-99AF-DDE5C09AF39A}" dt="2023-08-03T07:22:04.571" v="8" actId="47"/>
        <pc:sldMkLst>
          <pc:docMk/>
          <pc:sldMk cId="3127844519" sldId="781"/>
        </pc:sldMkLst>
      </pc:sldChg>
      <pc:sldChg chg="del">
        <pc:chgData name="SHANMUGAKUMAR MANOHARAN" userId="de3bc61c48d0866d" providerId="LiveId" clId="{6D6ADBD5-B8EB-4C6D-99AF-DDE5C09AF39A}" dt="2023-08-03T07:21:40.526" v="7" actId="47"/>
        <pc:sldMkLst>
          <pc:docMk/>
          <pc:sldMk cId="1777750841" sldId="782"/>
        </pc:sldMkLst>
      </pc:sldChg>
      <pc:sldChg chg="del">
        <pc:chgData name="SHANMUGAKUMAR MANOHARAN" userId="de3bc61c48d0866d" providerId="LiveId" clId="{6D6ADBD5-B8EB-4C6D-99AF-DDE5C09AF39A}" dt="2023-08-03T07:21:35.141" v="5" actId="47"/>
        <pc:sldMkLst>
          <pc:docMk/>
          <pc:sldMk cId="3648772653" sldId="783"/>
        </pc:sldMkLst>
      </pc:sldChg>
      <pc:sldChg chg="del">
        <pc:chgData name="SHANMUGAKUMAR MANOHARAN" userId="de3bc61c48d0866d" providerId="LiveId" clId="{6D6ADBD5-B8EB-4C6D-99AF-DDE5C09AF39A}" dt="2023-08-03T07:21:30.798" v="4" actId="47"/>
        <pc:sldMkLst>
          <pc:docMk/>
          <pc:sldMk cId="3589034665" sldId="785"/>
        </pc:sldMkLst>
      </pc:sldChg>
      <pc:sldChg chg="del">
        <pc:chgData name="SHANMUGAKUMAR MANOHARAN" userId="de3bc61c48d0866d" providerId="LiveId" clId="{6D6ADBD5-B8EB-4C6D-99AF-DDE5C09AF39A}" dt="2023-08-03T07:21:13.866" v="2" actId="47"/>
        <pc:sldMkLst>
          <pc:docMk/>
          <pc:sldMk cId="4184149406" sldId="787"/>
        </pc:sldMkLst>
      </pc:sldChg>
      <pc:sldChg chg="del">
        <pc:chgData name="SHANMUGAKUMAR MANOHARAN" userId="de3bc61c48d0866d" providerId="LiveId" clId="{6D6ADBD5-B8EB-4C6D-99AF-DDE5C09AF39A}" dt="2023-08-03T07:21:37.966" v="6" actId="47"/>
        <pc:sldMkLst>
          <pc:docMk/>
          <pc:sldMk cId="3328087884" sldId="789"/>
        </pc:sldMkLst>
      </pc:sldChg>
      <pc:sldChg chg="del">
        <pc:chgData name="SHANMUGAKUMAR MANOHARAN" userId="de3bc61c48d0866d" providerId="LiveId" clId="{6D6ADBD5-B8EB-4C6D-99AF-DDE5C09AF39A}" dt="2023-08-03T07:22:48.145" v="10" actId="47"/>
        <pc:sldMkLst>
          <pc:docMk/>
          <pc:sldMk cId="3540397324" sldId="791"/>
        </pc:sldMkLst>
      </pc:sldChg>
      <pc:sldChg chg="del">
        <pc:chgData name="SHANMUGAKUMAR MANOHARAN" userId="de3bc61c48d0866d" providerId="LiveId" clId="{6D6ADBD5-B8EB-4C6D-99AF-DDE5C09AF39A}" dt="2023-08-03T07:22:08.612" v="9" actId="47"/>
        <pc:sldMkLst>
          <pc:docMk/>
          <pc:sldMk cId="2412278832" sldId="792"/>
        </pc:sldMkLst>
      </pc:sldChg>
      <pc:sldChg chg="del">
        <pc:chgData name="SHANMUGAKUMAR MANOHARAN" userId="de3bc61c48d0866d" providerId="LiveId" clId="{6D6ADBD5-B8EB-4C6D-99AF-DDE5C09AF39A}" dt="2023-08-03T07:23:10.340" v="11" actId="47"/>
        <pc:sldMkLst>
          <pc:docMk/>
          <pc:sldMk cId="577987896" sldId="793"/>
        </pc:sldMkLst>
      </pc:sldChg>
      <pc:sldChg chg="del">
        <pc:chgData name="SHANMUGAKUMAR MANOHARAN" userId="de3bc61c48d0866d" providerId="LiveId" clId="{6D6ADBD5-B8EB-4C6D-99AF-DDE5C09AF39A}" dt="2023-08-03T07:21:09.271" v="1" actId="47"/>
        <pc:sldMkLst>
          <pc:docMk/>
          <pc:sldMk cId="163854638" sldId="794"/>
        </pc:sldMkLst>
      </pc:sldChg>
      <pc:sldChg chg="delSp mod">
        <pc:chgData name="SHANMUGAKUMAR MANOHARAN" userId="de3bc61c48d0866d" providerId="LiveId" clId="{6D6ADBD5-B8EB-4C6D-99AF-DDE5C09AF39A}" dt="2023-08-03T07:23:52.731" v="13" actId="478"/>
        <pc:sldMkLst>
          <pc:docMk/>
          <pc:sldMk cId="2557376232" sldId="795"/>
        </pc:sldMkLst>
        <pc:spChg chg="del">
          <ac:chgData name="SHANMUGAKUMAR MANOHARAN" userId="de3bc61c48d0866d" providerId="LiveId" clId="{6D6ADBD5-B8EB-4C6D-99AF-DDE5C09AF39A}" dt="2023-08-03T07:23:52.731" v="13" actId="478"/>
          <ac:spMkLst>
            <pc:docMk/>
            <pc:sldMk cId="2557376232" sldId="795"/>
            <ac:spMk id="57" creationId="{C17674DB-0987-436B-93DF-8BD96F8BEAC4}"/>
          </ac:spMkLst>
        </pc:spChg>
      </pc:sldChg>
      <pc:sldChg chg="del">
        <pc:chgData name="SHANMUGAKUMAR MANOHARAN" userId="de3bc61c48d0866d" providerId="LiveId" clId="{6D6ADBD5-B8EB-4C6D-99AF-DDE5C09AF39A}" dt="2023-08-03T07:21:18.235" v="3" actId="47"/>
        <pc:sldMkLst>
          <pc:docMk/>
          <pc:sldMk cId="2247072435" sldId="7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3004B-36DE-43A9-A91B-8C512ECA7E51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172ED-5A55-4267-A827-D5540B5A04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3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https://medium.com/swlh/integrate-azure-key-vault-with-azure-kubernetes-service-1a8740429bea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https://docs.microsoft.com/en-us/azure/key-vault/general/key-vault-integrate-kubernetes</a:t>
            </a:r>
          </a:p>
          <a:p>
            <a:endParaRPr lang="en-GB" dirty="0"/>
          </a:p>
          <a:p>
            <a:pPr marL="228600" indent="-228600">
              <a:buAutoNum type="arabicPlain"/>
            </a:pPr>
            <a:endParaRPr lang="en-GB" dirty="0">
              <a:sym typeface="Wingdings" panose="05000000000000000000" pitchFamily="2" charset="2"/>
            </a:endParaRPr>
          </a:p>
          <a:p>
            <a:pPr marL="228600" indent="-228600">
              <a:buAutoNum type="arabicPlain"/>
            </a:pPr>
            <a:r>
              <a:rPr lang="en-GB" dirty="0">
                <a:sym typeface="Wingdings" panose="05000000000000000000" pitchFamily="2" charset="2"/>
              </a:rPr>
              <a:t>. AKS POD Request the Token Using the Managed Identity.</a:t>
            </a:r>
          </a:p>
          <a:p>
            <a:pPr marL="228600" indent="-228600">
              <a:buAutoNum type="arabicPlain"/>
            </a:pPr>
            <a:r>
              <a:rPr lang="en-GB" dirty="0">
                <a:sym typeface="Wingdings" panose="05000000000000000000" pitchFamily="2" charset="2"/>
              </a:rPr>
              <a:t>. If AD Successfully authenticated then Token will be issue to POD.</a:t>
            </a:r>
          </a:p>
          <a:p>
            <a:pPr marL="228600" indent="-228600">
              <a:buAutoNum type="arabicPlain"/>
            </a:pPr>
            <a:r>
              <a:rPr lang="en-GB" dirty="0">
                <a:sym typeface="Wingdings" panose="05000000000000000000" pitchFamily="2" charset="2"/>
              </a:rPr>
              <a:t>. Token used to authenticate against key vault request a key.</a:t>
            </a:r>
          </a:p>
          <a:p>
            <a:pPr marL="228600" indent="-228600">
              <a:buAutoNum type="arabicPlain"/>
            </a:pPr>
            <a:r>
              <a:rPr lang="en-GB" dirty="0">
                <a:sym typeface="Wingdings" panose="05000000000000000000" pitchFamily="2" charset="2"/>
              </a:rPr>
              <a:t>. POD authorization based on assignment permission and request allowed or denied.</a:t>
            </a:r>
          </a:p>
          <a:p>
            <a:pPr marL="228600" indent="-228600">
              <a:buAutoNum type="arabicPlain"/>
            </a:pPr>
            <a:r>
              <a:rPr lang="en-GB" dirty="0">
                <a:sym typeface="Wingdings" panose="05000000000000000000" pitchFamily="2" charset="2"/>
              </a:rPr>
              <a:t>. Credentials has been retrieved based on the  Key Vault Requested.</a:t>
            </a:r>
          </a:p>
          <a:p>
            <a:pPr marL="228600" indent="-228600">
              <a:buAutoNum type="arabicPlain"/>
            </a:pPr>
            <a:endParaRPr lang="en-GB" dirty="0">
              <a:sym typeface="Wingdings" panose="05000000000000000000" pitchFamily="2" charset="2"/>
            </a:endParaRPr>
          </a:p>
          <a:p>
            <a:pPr marL="228600" indent="-228600">
              <a:buAutoNum type="arabicPlain"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72ED-5A55-4267-A827-D5540B5A04E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298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72ED-5A55-4267-A827-D5540B5A04E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19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72ED-5A55-4267-A827-D5540B5A04E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20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/>
              <a:t>© 2019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4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1"/>
            <a:ext cx="12192000" cy="686172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7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78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13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942" y="106135"/>
            <a:ext cx="4316545" cy="1562623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25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8757" y="763730"/>
            <a:ext cx="0" cy="865637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942" y="106135"/>
            <a:ext cx="4316545" cy="1562623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13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277" y="510502"/>
            <a:ext cx="3499417" cy="74455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29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277" y="510502"/>
            <a:ext cx="3499417" cy="744557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22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8000" y="1549401"/>
            <a:ext cx="11222736" cy="4415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67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_header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67636" y="6333176"/>
            <a:ext cx="3599187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169021226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_header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67636" y="6397571"/>
            <a:ext cx="3599187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© 2020 Cognizant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512064" y="6397570"/>
            <a:ext cx="457659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fld id="{16D98973-A0C0-42D3-A127-F2562D64E648}" type="slidenum">
              <a:rPr lang="en-US" sz="1100" smtClean="0">
                <a:solidFill>
                  <a:schemeClr val="tx1"/>
                </a:solidFill>
              </a:rPr>
              <a:t>‹#›</a:t>
            </a:fld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23082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3936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8CAA2D-3B9D-4E1F-8644-E41A288D4C97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2019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513261" y="6254496"/>
            <a:ext cx="111788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954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549400"/>
            <a:ext cx="5374387" cy="4425696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11048" y="1549400"/>
            <a:ext cx="5374387" cy="4425696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2009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549400"/>
            <a:ext cx="3584448" cy="44256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549400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07680" y="1549400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87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171936" cy="828040"/>
          </a:xfrm>
        </p:spPr>
        <p:txBody>
          <a:bodyPr wrap="none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335346"/>
            <a:ext cx="1373033" cy="29468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3936" y="1481868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2768281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adi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171936" cy="828040"/>
          </a:xfrm>
        </p:spPr>
        <p:txBody>
          <a:bodyPr wrap="none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335346"/>
            <a:ext cx="1373033" cy="29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123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" y="0"/>
            <a:ext cx="1219162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258180"/>
            <a:ext cx="1373033" cy="29468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95732" y="2279391"/>
            <a:ext cx="8974667" cy="1625060"/>
          </a:xfrm>
        </p:spPr>
        <p:txBody>
          <a:bodyPr wrap="square" anchor="t" anchorCtr="0">
            <a:spAutoFit/>
          </a:bodyPr>
          <a:lstStyle>
            <a:lvl1pPr algn="l">
              <a:defRPr sz="5867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 userDrawn="1"/>
        </p:nvCxnSpPr>
        <p:spPr>
          <a:xfrm>
            <a:off x="1095732" y="2010157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890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258180"/>
            <a:ext cx="1373033" cy="29468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95732" y="2279391"/>
            <a:ext cx="8974667" cy="1625060"/>
          </a:xfrm>
        </p:spPr>
        <p:txBody>
          <a:bodyPr wrap="square" anchor="t" anchorCtr="0">
            <a:spAutoFit/>
          </a:bodyPr>
          <a:lstStyle>
            <a:lvl1pPr algn="l">
              <a:defRPr sz="5867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 userDrawn="1"/>
        </p:nvCxnSpPr>
        <p:spPr>
          <a:xfrm>
            <a:off x="1095732" y="2010157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5101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2571" y="-3"/>
            <a:ext cx="12189429" cy="685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258180"/>
            <a:ext cx="1373033" cy="29468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95732" y="2279391"/>
            <a:ext cx="8974667" cy="1625060"/>
          </a:xfrm>
        </p:spPr>
        <p:txBody>
          <a:bodyPr wrap="square" anchor="t" anchorCtr="0">
            <a:spAutoFit/>
          </a:bodyPr>
          <a:lstStyle>
            <a:lvl1pPr algn="l">
              <a:defRPr sz="5867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 userDrawn="1"/>
        </p:nvCxnSpPr>
        <p:spPr>
          <a:xfrm>
            <a:off x="1095732" y="2010157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7399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4736" y="5802219"/>
            <a:ext cx="2699265" cy="57431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9516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3837" y="5804887"/>
            <a:ext cx="2699265" cy="57431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67837" y="5616679"/>
            <a:ext cx="2416164" cy="819563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6126275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5255" y="5486401"/>
            <a:ext cx="3346032" cy="121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91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712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bg1"/>
                </a:solidFill>
              </a:defRPr>
            </a:lvl1pPr>
            <a:lvl2pPr marL="309026" indent="-309026">
              <a:buNone/>
              <a:defRPr sz="5867">
                <a:solidFill>
                  <a:schemeClr val="bg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C9F047-48D5-4D5C-AECF-46C7121CB17F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3712" y="6400800"/>
            <a:ext cx="60960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© 2019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43712" y="1463040"/>
            <a:ext cx="8961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793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67837" y="5616679"/>
            <a:ext cx="2416164" cy="819563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316" y="5486401"/>
            <a:ext cx="3346032" cy="1211287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1493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 userDrawn="1"/>
        </p:nvSpPr>
        <p:spPr>
          <a:xfrm>
            <a:off x="0" y="5410200"/>
            <a:ext cx="12192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" y="0"/>
            <a:ext cx="12191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75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 userDrawn="1"/>
        </p:nvSpPr>
        <p:spPr>
          <a:xfrm>
            <a:off x="0" y="5410200"/>
            <a:ext cx="12192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60"/>
            <a:ext cx="12192000" cy="68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950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1" y="0"/>
            <a:ext cx="12213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866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731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2363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83125"/>
            <a:ext cx="11180064" cy="1060704"/>
          </a:xfrm>
        </p:spPr>
        <p:txBody>
          <a:bodyPr>
            <a:normAutofit/>
          </a:bodyPr>
          <a:lstStyle>
            <a:lvl1pPr>
              <a:defRPr sz="3733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F71AB342-D81E-4A38-9E8A-E31613EA48AF}" type="datetime1">
              <a:rPr lang="en-US" smtClean="0"/>
              <a:t>8/3/2023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/>
        </p:nvCxnSpPr>
        <p:spPr>
          <a:xfrm>
            <a:off x="365761" y="6183037"/>
            <a:ext cx="1131967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16173" y="6400800"/>
            <a:ext cx="55644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fld id="{8D807DA8-C0BF-4E2D-B418-69875376285E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68265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C71D-E3BA-4996-9C70-760E925FAFB0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1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968"/>
            <a:ext cx="12177836" cy="6850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864" y="2438400"/>
            <a:ext cx="10363200" cy="438912"/>
          </a:xfrm>
        </p:spPr>
        <p:txBody>
          <a:bodyPr anchor="b" anchorCtr="0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16864" y="3255264"/>
            <a:ext cx="10363200" cy="841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0" indent="0">
              <a:buNone/>
              <a:defRPr sz="2667">
                <a:solidFill>
                  <a:schemeClr val="tx1"/>
                </a:solidFill>
              </a:defRPr>
            </a:lvl2pPr>
            <a:lvl3pPr marL="0" indent="0">
              <a:buNone/>
              <a:defRPr sz="2667">
                <a:solidFill>
                  <a:schemeClr val="tx1"/>
                </a:solidFill>
              </a:defRPr>
            </a:lvl3pPr>
            <a:lvl4pPr marL="0" indent="0">
              <a:buNone/>
              <a:defRPr sz="2667">
                <a:solidFill>
                  <a:schemeClr val="tx1"/>
                </a:solidFill>
              </a:defRPr>
            </a:lvl4pPr>
            <a:lvl5pPr marL="0" indent="0">
              <a:buNone/>
              <a:defRPr sz="2667">
                <a:solidFill>
                  <a:schemeClr val="tx1"/>
                </a:solidFill>
              </a:defRPr>
            </a:lvl5pPr>
            <a:lvl6pPr marL="0" indent="0">
              <a:buNone/>
              <a:defRPr sz="2667">
                <a:solidFill>
                  <a:schemeClr val="tx1"/>
                </a:solidFill>
              </a:defRPr>
            </a:lvl6pPr>
            <a:lvl7pPr marL="0" indent="0">
              <a:buNone/>
              <a:defRPr sz="2667">
                <a:solidFill>
                  <a:schemeClr val="tx1"/>
                </a:solidFill>
              </a:defRPr>
            </a:lvl7pPr>
            <a:lvl8pPr marL="0" indent="0">
              <a:buNone/>
              <a:defRPr sz="2667">
                <a:solidFill>
                  <a:schemeClr val="tx1"/>
                </a:solidFill>
              </a:defRPr>
            </a:lvl8pPr>
            <a:lvl9pPr marL="0" indent="0">
              <a:buNone/>
              <a:defRPr sz="2667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784203" y="-129636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814851" y="3066288"/>
            <a:ext cx="2478245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392930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6400" cy="44256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7" y="1682496"/>
            <a:ext cx="5486400" cy="44256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Sing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8B3D69-F8A0-AC46-95E9-28C9598D74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C9A73B0-41F0-3E40-BF14-EF98B7C21B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69DE6-F71B-D441-B24C-6419119B82AF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A4128D7-098B-8241-92AE-59B6A86892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7D1D9E52-6107-5745-AA3C-C0D5178E14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9" name="Footer Placeholder 8">
            <a:extLst>
              <a:ext uri="{FF2B5EF4-FFF2-40B4-BE49-F238E27FC236}">
                <a16:creationId xmlns:a16="http://schemas.microsoft.com/office/drawing/2014/main" id="{9E44F99F-797E-744C-A7A6-9DCFEF3F8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778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7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1"/>
            <a:ext cx="12192000" cy="68617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8E5F3-76E5-C042-960D-4D3913A473A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31B7D22-96C5-D744-AB8D-7183965D3C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22C6B8-2F6B-8947-A2A3-ED9E370F7326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BC14C20-C069-724B-A635-DC1F5CCF80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939A0796-1F5C-6743-A1D0-11A18609B2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0B9CC9C9-D971-3041-A81C-BA9E6B224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2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32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31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35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slideLayout" Target="../slideLayouts/slideLayout30.xml"/><Relationship Id="rId32" Type="http://schemas.openxmlformats.org/officeDocument/2006/relationships/image" Target="../media/image8.png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33.xml"/><Relationship Id="rId3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400800"/>
            <a:ext cx="12192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BF28C05-E140-4661-A606-66074EF9F616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3440" y="6400800"/>
            <a:ext cx="60960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2019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2064" y="6400800"/>
            <a:ext cx="3048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0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5" r:id="rId2"/>
    <p:sldLayoutId id="2147483933" r:id="rId3"/>
    <p:sldLayoutId id="2147483934" r:id="rId4"/>
    <p:sldLayoutId id="2147483942" r:id="rId5"/>
    <p:sldLayoutId id="2147483943" r:id="rId6"/>
  </p:sldLayoutIdLst>
  <p:hf sldNum="0"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92" indent="-304792" algn="l" defTabSz="121917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85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7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70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62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54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547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54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71936" cy="8280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457739"/>
            <a:ext cx="11171936" cy="45057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98626" y="6322756"/>
            <a:ext cx="1385375" cy="2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5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  <p:sldLayoutId id="2147483961" r:id="rId17"/>
    <p:sldLayoutId id="2147483962" r:id="rId18"/>
    <p:sldLayoutId id="2147483963" r:id="rId19"/>
    <p:sldLayoutId id="2147483964" r:id="rId20"/>
    <p:sldLayoutId id="2147483965" r:id="rId21"/>
    <p:sldLayoutId id="2147483966" r:id="rId22"/>
    <p:sldLayoutId id="2147483967" r:id="rId23"/>
    <p:sldLayoutId id="2147483968" r:id="rId24"/>
    <p:sldLayoutId id="2147483969" r:id="rId25"/>
    <p:sldLayoutId id="2147483970" r:id="rId26"/>
    <p:sldLayoutId id="2147483971" r:id="rId27"/>
    <p:sldLayoutId id="2147483972" r:id="rId28"/>
    <p:sldLayoutId id="2147483973" r:id="rId29"/>
    <p:sldLayoutId id="2147483974" r:id="rId30"/>
  </p:sldLayoutIdLst>
  <p:hf hdr="0" dt="0"/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4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594" indent="-228594" algn="l" defTabSz="121914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tabLst/>
        <a:defRPr sz="1867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33387" indent="-228594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tabLst/>
        <a:defRPr sz="16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64098" indent="-154513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5089" indent="-230712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25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09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493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493" indent="-304784" algn="l" defTabSz="121914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40">
          <p15:clr>
            <a:srgbClr val="F26B43"/>
          </p15:clr>
        </p15:guide>
        <p15:guide id="3" pos="5520">
          <p15:clr>
            <a:srgbClr val="F26B43"/>
          </p15:clr>
        </p15:guide>
        <p15:guide id="4" orient="horz" pos="2988">
          <p15:clr>
            <a:srgbClr val="F26B43"/>
          </p15:clr>
        </p15:guide>
        <p15:guide id="5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99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4" Type="http://schemas.openxmlformats.org/officeDocument/2006/relationships/image" Target="../media/image86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3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99.png"/><Relationship Id="rId7" Type="http://schemas.openxmlformats.org/officeDocument/2006/relationships/image" Target="../media/image97.png"/><Relationship Id="rId2" Type="http://schemas.openxmlformats.org/officeDocument/2006/relationships/hyperlink" Target="https://portal.azure.com/#@AetnaO365.onmicrosoft.com/resource/subscriptions/4d39f909-5c7b-457b-bafd-05cf260f9b78/resourceGroups/RG-AI-UKS-NONPROD-2/providers/Microsoft.Network/virtualNetworks/VN-AI-UKS-NONPROD-2" TargetMode="Externa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7.png"/><Relationship Id="rId5" Type="http://schemas.openxmlformats.org/officeDocument/2006/relationships/image" Target="../media/image114.png"/><Relationship Id="rId4" Type="http://schemas.openxmlformats.org/officeDocument/2006/relationships/image" Target="../media/image8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86.png"/><Relationship Id="rId7" Type="http://schemas.openxmlformats.org/officeDocument/2006/relationships/image" Target="../media/image115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7.png"/><Relationship Id="rId5" Type="http://schemas.openxmlformats.org/officeDocument/2006/relationships/image" Target="../media/image87.png"/><Relationship Id="rId4" Type="http://schemas.openxmlformats.org/officeDocument/2006/relationships/image" Target="../media/image1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0.png"/><Relationship Id="rId11" Type="http://schemas.openxmlformats.org/officeDocument/2006/relationships/image" Target="../media/image124.png"/><Relationship Id="rId5" Type="http://schemas.openxmlformats.org/officeDocument/2006/relationships/image" Target="../media/image119.png"/><Relationship Id="rId10" Type="http://schemas.openxmlformats.org/officeDocument/2006/relationships/image" Target="../media/image123.png"/><Relationship Id="rId4" Type="http://schemas.openxmlformats.org/officeDocument/2006/relationships/image" Target="../media/image118.jpeg"/><Relationship Id="rId9" Type="http://schemas.openxmlformats.org/officeDocument/2006/relationships/image" Target="../media/image1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17.png"/><Relationship Id="rId7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10" Type="http://schemas.openxmlformats.org/officeDocument/2006/relationships/image" Target="../media/image127.png"/><Relationship Id="rId4" Type="http://schemas.openxmlformats.org/officeDocument/2006/relationships/image" Target="../media/image119.png"/><Relationship Id="rId9" Type="http://schemas.openxmlformats.org/officeDocument/2006/relationships/image" Target="../media/image1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18.jpe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17.png"/><Relationship Id="rId7" Type="http://schemas.openxmlformats.org/officeDocument/2006/relationships/image" Target="../media/image130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98.png"/><Relationship Id="rId7" Type="http://schemas.openxmlformats.org/officeDocument/2006/relationships/image" Target="../media/image1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9.png"/><Relationship Id="rId11" Type="http://schemas.openxmlformats.org/officeDocument/2006/relationships/image" Target="../media/image134.png"/><Relationship Id="rId5" Type="http://schemas.openxmlformats.org/officeDocument/2006/relationships/image" Target="../media/image121.png"/><Relationship Id="rId10" Type="http://schemas.openxmlformats.org/officeDocument/2006/relationships/image" Target="../media/image133.png"/><Relationship Id="rId4" Type="http://schemas.openxmlformats.org/officeDocument/2006/relationships/image" Target="../media/image117.png"/><Relationship Id="rId9" Type="http://schemas.openxmlformats.org/officeDocument/2006/relationships/image" Target="../media/image1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135.png"/><Relationship Id="rId2" Type="http://schemas.openxmlformats.org/officeDocument/2006/relationships/hyperlink" Target="https://portal.azure.com/#@AetnaO365.onmicrosoft.com/resource/subscriptions/4d39f909-5c7b-457b-bafd-05cf260f9b78/resourceGroups/RG-AI-UKS-NONPROD-2/providers/Microsoft.Network/virtualNetworks/VN-AI-UKS-NONPROD-2" TargetMode="Externa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5.png"/><Relationship Id="rId5" Type="http://schemas.openxmlformats.org/officeDocument/2006/relationships/image" Target="../media/image97.png"/><Relationship Id="rId4" Type="http://schemas.openxmlformats.org/officeDocument/2006/relationships/image" Target="../media/image1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135.png"/><Relationship Id="rId2" Type="http://schemas.openxmlformats.org/officeDocument/2006/relationships/hyperlink" Target="https://portal.azure.com/#@AetnaO365.onmicrosoft.com/resource/subscriptions/4d39f909-5c7b-457b-bafd-05cf260f9b78/resourceGroups/RG-AI-UKS-NONPROD-2/providers/Microsoft.Network/virtualNetworks/VN-AI-UKS-NONPROD-2" TargetMode="Externa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5.png"/><Relationship Id="rId5" Type="http://schemas.openxmlformats.org/officeDocument/2006/relationships/image" Target="../media/image97.png"/><Relationship Id="rId4" Type="http://schemas.openxmlformats.org/officeDocument/2006/relationships/image" Target="../media/image1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6.png"/><Relationship Id="rId7" Type="http://schemas.openxmlformats.org/officeDocument/2006/relationships/image" Target="../media/image13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6.png"/><Relationship Id="rId5" Type="http://schemas.openxmlformats.org/officeDocument/2006/relationships/image" Target="../media/image135.png"/><Relationship Id="rId4" Type="http://schemas.openxmlformats.org/officeDocument/2006/relationships/image" Target="../media/image12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41.png"/><Relationship Id="rId7" Type="http://schemas.openxmlformats.org/officeDocument/2006/relationships/image" Target="../media/image136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2.png"/><Relationship Id="rId5" Type="http://schemas.openxmlformats.org/officeDocument/2006/relationships/image" Target="../media/image121.png"/><Relationship Id="rId4" Type="http://schemas.openxmlformats.org/officeDocument/2006/relationships/image" Target="../media/image9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5.png"/><Relationship Id="rId7" Type="http://schemas.openxmlformats.org/officeDocument/2006/relationships/image" Target="../media/image146.png"/><Relationship Id="rId2" Type="http://schemas.openxmlformats.org/officeDocument/2006/relationships/image" Target="../media/image144.jp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2.png"/><Relationship Id="rId5" Type="http://schemas.openxmlformats.org/officeDocument/2006/relationships/image" Target="../media/image109.png"/><Relationship Id="rId4" Type="http://schemas.openxmlformats.org/officeDocument/2006/relationships/image" Target="../media/image9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07.png"/><Relationship Id="rId7" Type="http://schemas.openxmlformats.org/officeDocument/2006/relationships/image" Target="../media/image152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1.png"/><Relationship Id="rId5" Type="http://schemas.openxmlformats.org/officeDocument/2006/relationships/image" Target="../media/image150.jpeg"/><Relationship Id="rId4" Type="http://schemas.openxmlformats.org/officeDocument/2006/relationships/image" Target="../media/image149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64.png"/><Relationship Id="rId18" Type="http://schemas.openxmlformats.org/officeDocument/2006/relationships/image" Target="../media/image168.png"/><Relationship Id="rId3" Type="http://schemas.openxmlformats.org/officeDocument/2006/relationships/image" Target="../media/image155.png"/><Relationship Id="rId21" Type="http://schemas.openxmlformats.org/officeDocument/2006/relationships/image" Target="../media/image169.png"/><Relationship Id="rId7" Type="http://schemas.openxmlformats.org/officeDocument/2006/relationships/image" Target="../media/image158.png"/><Relationship Id="rId12" Type="http://schemas.openxmlformats.org/officeDocument/2006/relationships/image" Target="../media/image163.png"/><Relationship Id="rId17" Type="http://schemas.openxmlformats.org/officeDocument/2006/relationships/image" Target="../media/image167.png"/><Relationship Id="rId2" Type="http://schemas.openxmlformats.org/officeDocument/2006/relationships/image" Target="../media/image154.png"/><Relationship Id="rId16" Type="http://schemas.openxmlformats.org/officeDocument/2006/relationships/image" Target="../media/image166.png"/><Relationship Id="rId20" Type="http://schemas.openxmlformats.org/officeDocument/2006/relationships/image" Target="../media/image12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8.png"/><Relationship Id="rId11" Type="http://schemas.openxmlformats.org/officeDocument/2006/relationships/image" Target="../media/image162.png"/><Relationship Id="rId5" Type="http://schemas.openxmlformats.org/officeDocument/2006/relationships/image" Target="../media/image157.png"/><Relationship Id="rId15" Type="http://schemas.openxmlformats.org/officeDocument/2006/relationships/image" Target="../media/image165.png"/><Relationship Id="rId10" Type="http://schemas.openxmlformats.org/officeDocument/2006/relationships/image" Target="../media/image161.png"/><Relationship Id="rId19" Type="http://schemas.openxmlformats.org/officeDocument/2006/relationships/image" Target="../media/image106.png"/><Relationship Id="rId4" Type="http://schemas.openxmlformats.org/officeDocument/2006/relationships/image" Target="../media/image156.png"/><Relationship Id="rId9" Type="http://schemas.openxmlformats.org/officeDocument/2006/relationships/image" Target="../media/image160.png"/><Relationship Id="rId14" Type="http://schemas.openxmlformats.org/officeDocument/2006/relationships/image" Target="../media/image149.jpeg"/><Relationship Id="rId22" Type="http://schemas.openxmlformats.org/officeDocument/2006/relationships/image" Target="../media/image17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76.png"/><Relationship Id="rId4" Type="http://schemas.openxmlformats.org/officeDocument/2006/relationships/image" Target="../media/image17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80.png"/><Relationship Id="rId3" Type="http://schemas.openxmlformats.org/officeDocument/2006/relationships/image" Target="../media/image100.png"/><Relationship Id="rId7" Type="http://schemas.openxmlformats.org/officeDocument/2006/relationships/image" Target="../media/image103.png"/><Relationship Id="rId12" Type="http://schemas.openxmlformats.org/officeDocument/2006/relationships/image" Target="../media/image136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7.jpeg"/><Relationship Id="rId11" Type="http://schemas.openxmlformats.org/officeDocument/2006/relationships/image" Target="../media/image179.png"/><Relationship Id="rId5" Type="http://schemas.openxmlformats.org/officeDocument/2006/relationships/image" Target="../media/image102.png"/><Relationship Id="rId10" Type="http://schemas.openxmlformats.org/officeDocument/2006/relationships/image" Target="../media/image178.png"/><Relationship Id="rId4" Type="http://schemas.openxmlformats.org/officeDocument/2006/relationships/image" Target="../media/image101.png"/><Relationship Id="rId9" Type="http://schemas.openxmlformats.org/officeDocument/2006/relationships/image" Target="../media/image91.png"/><Relationship Id="rId14" Type="http://schemas.openxmlformats.org/officeDocument/2006/relationships/image" Target="../media/image18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sv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microsoft.com/office/2007/relationships/hdphoto" Target="../media/hdphoto1.wdp"/><Relationship Id="rId21" Type="http://schemas.openxmlformats.org/officeDocument/2006/relationships/image" Target="../media/image57.svg"/><Relationship Id="rId34" Type="http://schemas.openxmlformats.org/officeDocument/2006/relationships/image" Target="../media/image70.png"/><Relationship Id="rId7" Type="http://schemas.microsoft.com/office/2007/relationships/hdphoto" Target="../media/hdphoto3.wdp"/><Relationship Id="rId12" Type="http://schemas.openxmlformats.org/officeDocument/2006/relationships/image" Target="../media/image48.png"/><Relationship Id="rId17" Type="http://schemas.openxmlformats.org/officeDocument/2006/relationships/image" Target="../media/image53.svg"/><Relationship Id="rId25" Type="http://schemas.openxmlformats.org/officeDocument/2006/relationships/image" Target="../media/image61.svg"/><Relationship Id="rId33" Type="http://schemas.openxmlformats.org/officeDocument/2006/relationships/image" Target="../media/image69.png"/><Relationship Id="rId2" Type="http://schemas.openxmlformats.org/officeDocument/2006/relationships/image" Target="../media/image41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sv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3.png"/><Relationship Id="rId11" Type="http://schemas.openxmlformats.org/officeDocument/2006/relationships/image" Target="../media/image47.svg"/><Relationship Id="rId24" Type="http://schemas.openxmlformats.org/officeDocument/2006/relationships/image" Target="../media/image60.png"/><Relationship Id="rId32" Type="http://schemas.openxmlformats.org/officeDocument/2006/relationships/image" Target="../media/image68.svg"/><Relationship Id="rId5" Type="http://schemas.microsoft.com/office/2007/relationships/hdphoto" Target="../media/hdphoto2.wdp"/><Relationship Id="rId15" Type="http://schemas.openxmlformats.org/officeDocument/2006/relationships/image" Target="../media/image51.svg"/><Relationship Id="rId23" Type="http://schemas.openxmlformats.org/officeDocument/2006/relationships/image" Target="../media/image59.sv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svg"/><Relationship Id="rId31" Type="http://schemas.openxmlformats.org/officeDocument/2006/relationships/image" Target="../media/image67.png"/><Relationship Id="rId4" Type="http://schemas.openxmlformats.org/officeDocument/2006/relationships/image" Target="../media/image42.png"/><Relationship Id="rId9" Type="http://schemas.openxmlformats.org/officeDocument/2006/relationships/image" Target="../media/image45.sv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svg"/><Relationship Id="rId30" Type="http://schemas.openxmlformats.org/officeDocument/2006/relationships/image" Target="../media/image66.png"/><Relationship Id="rId35" Type="http://schemas.openxmlformats.org/officeDocument/2006/relationships/image" Target="../media/image29.png"/><Relationship Id="rId8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  <a:cs typeface="Calibri" panose="020F0502020204030204" pitchFamily="34" charset="0"/>
              </a:rPr>
              <a:t>Industry Trend - Applications Are Becoming Digitally Free-Will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11697" y="944975"/>
            <a:ext cx="11574071" cy="5124884"/>
            <a:chOff x="158773" y="896724"/>
            <a:chExt cx="8680553" cy="3843663"/>
          </a:xfrm>
        </p:grpSpPr>
        <p:sp>
          <p:nvSpPr>
            <p:cNvPr id="18" name="Rectangle 17"/>
            <p:cNvSpPr/>
            <p:nvPr/>
          </p:nvSpPr>
          <p:spPr>
            <a:xfrm>
              <a:off x="423345" y="903817"/>
              <a:ext cx="8366760" cy="315276"/>
            </a:xfrm>
            <a:prstGeom prst="rect">
              <a:avLst/>
            </a:prstGeom>
            <a:gradFill flip="none" rotWithShape="1">
              <a:gsLst>
                <a:gs pos="0">
                  <a:srgbClr val="3DE178"/>
                </a:gs>
                <a:gs pos="26000">
                  <a:srgbClr val="4BFF5C"/>
                </a:gs>
                <a:gs pos="59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63"/>
              <a:endParaRPr lang="en-US" sz="2399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55770" y="915589"/>
              <a:ext cx="4438989" cy="31715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63"/>
              <a:r>
                <a:rPr lang="en-US" sz="1600" b="1" dirty="0">
                  <a:solidFill>
                    <a:prstClr val="white"/>
                  </a:solidFill>
                </a:rPr>
                <a:t>Boundary-less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5364" y="915589"/>
              <a:ext cx="1840114" cy="31715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63"/>
              <a:r>
                <a:rPr lang="en-US" sz="1600" b="1" dirty="0">
                  <a:solidFill>
                    <a:prstClr val="white"/>
                  </a:solidFill>
                </a:rPr>
                <a:t>Constrained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5051" y="915588"/>
              <a:ext cx="1840114" cy="31715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63"/>
              <a:r>
                <a:rPr lang="en-US" sz="1600" b="1" dirty="0">
                  <a:solidFill>
                    <a:prstClr val="white"/>
                  </a:solidFill>
                </a:rPr>
                <a:t>Digital Free-will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00000">
              <a:off x="4960933" y="2809721"/>
              <a:ext cx="448866" cy="318054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423345" y="4425111"/>
              <a:ext cx="8366760" cy="31527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63"/>
              <a:endParaRPr lang="en-US" sz="2399" dirty="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42728" y="4417236"/>
              <a:ext cx="4424243" cy="3171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63"/>
              <a:r>
                <a:rPr lang="en-US" sz="1600" b="1" dirty="0">
                  <a:solidFill>
                    <a:prstClr val="white"/>
                  </a:solidFill>
                </a:rPr>
                <a:t>Scaled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71663" y="4417236"/>
              <a:ext cx="1834002" cy="3171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63"/>
              <a:r>
                <a:rPr lang="en-US" sz="1600" b="1" dirty="0">
                  <a:solidFill>
                    <a:prstClr val="white"/>
                  </a:solidFill>
                </a:rPr>
                <a:t>Purposeful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64045" y="4417236"/>
              <a:ext cx="1831603" cy="3171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63"/>
              <a:r>
                <a:rPr lang="en-US" sz="1600" b="1" dirty="0">
                  <a:solidFill>
                    <a:prstClr val="white"/>
                  </a:solidFill>
                </a:rPr>
                <a:t>Commoditized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42728" y="3814889"/>
              <a:ext cx="4424243" cy="35421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609463"/>
              <a:r>
                <a:rPr lang="en-US" sz="1400" b="1" dirty="0">
                  <a:solidFill>
                    <a:srgbClr val="141414"/>
                  </a:solidFill>
                </a:rPr>
                <a:t>Hybrid Cloud</a:t>
              </a:r>
            </a:p>
            <a:p>
              <a:pPr algn="ctr" defTabSz="609463"/>
              <a:r>
                <a:rPr lang="en-US" sz="1200" i="1" dirty="0">
                  <a:solidFill>
                    <a:srgbClr val="141414"/>
                  </a:solidFill>
                </a:rPr>
                <a:t>(Containerized)</a:t>
              </a:r>
            </a:p>
            <a:p>
              <a:pPr algn="ctr" defTabSz="609463"/>
              <a:endParaRPr lang="en-US" sz="1200" i="1" dirty="0">
                <a:solidFill>
                  <a:srgbClr val="141414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57809" y="3814889"/>
              <a:ext cx="1834002" cy="35421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609463"/>
              <a:r>
                <a:rPr lang="en-US" sz="1400" b="1" dirty="0">
                  <a:solidFill>
                    <a:srgbClr val="141414"/>
                  </a:solidFill>
                </a:rPr>
                <a:t>Monolithic/</a:t>
              </a:r>
              <a:r>
                <a:rPr lang="en-US" sz="1400" b="1" dirty="0" err="1">
                  <a:solidFill>
                    <a:srgbClr val="141414"/>
                  </a:solidFill>
                </a:rPr>
                <a:t>nTier</a:t>
              </a:r>
              <a:r>
                <a:rPr lang="en-US" sz="1400" b="1" dirty="0">
                  <a:solidFill>
                    <a:srgbClr val="141414"/>
                  </a:solidFill>
                </a:rPr>
                <a:t> IAAS</a:t>
              </a:r>
              <a:endParaRPr lang="en-US" sz="1200" b="1" dirty="0">
                <a:solidFill>
                  <a:srgbClr val="141414"/>
                </a:solidFill>
              </a:endParaRPr>
            </a:p>
            <a:p>
              <a:pPr algn="ctr" defTabSz="609463"/>
              <a:r>
                <a:rPr lang="en-US" sz="1200" i="1" dirty="0">
                  <a:solidFill>
                    <a:srgbClr val="141414"/>
                  </a:solidFill>
                </a:rPr>
                <a:t>(Linux Based Application)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289963" y="3821816"/>
              <a:ext cx="2549363" cy="35421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609463"/>
              <a:r>
                <a:rPr lang="en-US" sz="1400" b="1" dirty="0">
                  <a:solidFill>
                    <a:srgbClr val="141414"/>
                  </a:solidFill>
                </a:rPr>
                <a:t>Azure </a:t>
              </a:r>
              <a:r>
                <a:rPr lang="en-GB" sz="1400" b="1" dirty="0">
                  <a:solidFill>
                    <a:srgbClr val="141414"/>
                  </a:solidFill>
                </a:rPr>
                <a:t>Kubernetes Service </a:t>
              </a:r>
              <a:r>
                <a:rPr lang="en-US" sz="1400" b="1" dirty="0">
                  <a:solidFill>
                    <a:srgbClr val="141414"/>
                  </a:solidFill>
                </a:rPr>
                <a:t>(Container Orchestration)</a:t>
              </a: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393" y="3033788"/>
              <a:ext cx="696833" cy="699156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6432" y="3033788"/>
              <a:ext cx="696834" cy="699156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4240462" y="2878928"/>
              <a:ext cx="572513" cy="161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463"/>
              <a:r>
                <a:rPr lang="en-US" sz="800" dirty="0">
                  <a:solidFill>
                    <a:srgbClr val="141414"/>
                  </a:solidFill>
                </a:rPr>
                <a:t>Public Cloud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162" y="3117755"/>
              <a:ext cx="447375" cy="319114"/>
            </a:xfrm>
            <a:prstGeom prst="rect">
              <a:avLst/>
            </a:prstGeom>
          </p:spPr>
        </p:pic>
        <p:sp>
          <p:nvSpPr>
            <p:cNvPr id="36" name="Striped Right Arrow 35"/>
            <p:cNvSpPr/>
            <p:nvPr/>
          </p:nvSpPr>
          <p:spPr>
            <a:xfrm rot="19788916">
              <a:off x="4862221" y="2896335"/>
              <a:ext cx="341672" cy="274249"/>
            </a:xfrm>
            <a:prstGeom prst="stripedRightArrow">
              <a:avLst>
                <a:gd name="adj1" fmla="val 50000"/>
                <a:gd name="adj2" fmla="val 4072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63"/>
              <a:endParaRPr lang="en-US" sz="2399" dirty="0">
                <a:solidFill>
                  <a:prstClr val="white"/>
                </a:solidFill>
              </a:endParaRPr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2763687" y="3273639"/>
              <a:ext cx="532922" cy="438845"/>
            </a:xfrm>
            <a:prstGeom prst="rightArrow">
              <a:avLst/>
            </a:prstGeom>
            <a:noFill/>
            <a:ln w="28575">
              <a:solidFill>
                <a:schemeClr val="tx2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63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5810803" y="3273639"/>
              <a:ext cx="532922" cy="438845"/>
            </a:xfrm>
            <a:prstGeom prst="rightArrow">
              <a:avLst/>
            </a:prstGeom>
            <a:noFill/>
            <a:ln w="28575">
              <a:solidFill>
                <a:schemeClr val="tx2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63"/>
              <a:endParaRPr 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476596" y="2732494"/>
              <a:ext cx="2252439" cy="1052657"/>
              <a:chOff x="6602803" y="2701833"/>
              <a:chExt cx="2252439" cy="1052657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3804" y="2701833"/>
                <a:ext cx="447375" cy="319114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00000">
                <a:off x="6986885" y="2828148"/>
                <a:ext cx="447373" cy="319114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0000" flipH="1">
                <a:off x="7992861" y="2828148"/>
                <a:ext cx="447373" cy="319114"/>
              </a:xfrm>
              <a:prstGeom prst="rect">
                <a:avLst/>
              </a:prstGeom>
            </p:spPr>
          </p:pic>
          <p:sp>
            <p:nvSpPr>
              <p:cNvPr id="42" name="Striped Right Arrow 41"/>
              <p:cNvSpPr/>
              <p:nvPr/>
            </p:nvSpPr>
            <p:spPr>
              <a:xfrm rot="5400000">
                <a:off x="7585785" y="2932581"/>
                <a:ext cx="243411" cy="194082"/>
              </a:xfrm>
              <a:prstGeom prst="stripedRightArrow">
                <a:avLst>
                  <a:gd name="adj1" fmla="val 50000"/>
                  <a:gd name="adj2" fmla="val 40729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463"/>
                <a:endParaRPr lang="en-US" sz="2399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Striped Right Arrow 42"/>
              <p:cNvSpPr/>
              <p:nvPr/>
            </p:nvSpPr>
            <p:spPr>
              <a:xfrm rot="8100000">
                <a:off x="7993683" y="3039722"/>
                <a:ext cx="242602" cy="194729"/>
              </a:xfrm>
              <a:prstGeom prst="stripedRightArrow">
                <a:avLst>
                  <a:gd name="adj1" fmla="val 50000"/>
                  <a:gd name="adj2" fmla="val 40729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463"/>
                <a:endParaRPr lang="en-US" sz="2399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Striped Right Arrow 43"/>
              <p:cNvSpPr/>
              <p:nvPr/>
            </p:nvSpPr>
            <p:spPr>
              <a:xfrm rot="13500000" flipH="1">
                <a:off x="7178695" y="3039724"/>
                <a:ext cx="242602" cy="194729"/>
              </a:xfrm>
              <a:prstGeom prst="stripedRightArrow">
                <a:avLst>
                  <a:gd name="adj1" fmla="val 50000"/>
                  <a:gd name="adj2" fmla="val 40729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463"/>
                <a:endParaRPr lang="en-US" sz="2399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931814" y="3250650"/>
                <a:ext cx="572513" cy="161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09463"/>
                <a:r>
                  <a:rPr lang="en-US" sz="800" dirty="0">
                    <a:solidFill>
                      <a:srgbClr val="141414"/>
                    </a:solidFill>
                  </a:rPr>
                  <a:t>Public Cloud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433735" y="3147169"/>
                <a:ext cx="572513" cy="161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09463"/>
                <a:r>
                  <a:rPr lang="en-US" sz="800" dirty="0">
                    <a:solidFill>
                      <a:srgbClr val="141414"/>
                    </a:solidFill>
                  </a:rPr>
                  <a:t>Public Cloud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945862" y="3238555"/>
                <a:ext cx="572513" cy="161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09463"/>
                <a:r>
                  <a:rPr lang="en-US" sz="800" dirty="0">
                    <a:solidFill>
                      <a:srgbClr val="141414"/>
                    </a:solidFill>
                  </a:rPr>
                  <a:t>Public Cloud</a:t>
                </a:r>
              </a:p>
            </p:txBody>
          </p:sp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7289" y="3537328"/>
                <a:ext cx="320497" cy="185793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 rotWithShape="1">
              <a:blip r:embed="rId8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4" t="5915" r="2896" b="3406"/>
              <a:stretch/>
            </p:blipFill>
            <p:spPr>
              <a:xfrm>
                <a:off x="7185450" y="3458161"/>
                <a:ext cx="333180" cy="296329"/>
              </a:xfrm>
              <a:prstGeom prst="rect">
                <a:avLst/>
              </a:prstGeom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8265738" y="3457171"/>
                <a:ext cx="589504" cy="253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09463"/>
                <a:r>
                  <a:rPr lang="en-US" sz="800" dirty="0">
                    <a:solidFill>
                      <a:srgbClr val="141414"/>
                    </a:solidFill>
                  </a:rPr>
                  <a:t>Edge </a:t>
                </a:r>
              </a:p>
              <a:p>
                <a:pPr defTabSz="609463"/>
                <a:r>
                  <a:rPr lang="en-US" sz="800" dirty="0">
                    <a:solidFill>
                      <a:srgbClr val="141414"/>
                    </a:solidFill>
                  </a:rPr>
                  <a:t>Computing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602803" y="3549504"/>
                <a:ext cx="561692" cy="161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09463"/>
                <a:r>
                  <a:rPr lang="en-US" sz="800" dirty="0">
                    <a:solidFill>
                      <a:srgbClr val="141414"/>
                    </a:solidFill>
                  </a:rPr>
                  <a:t>DC-in-a-Box</a:t>
                </a:r>
              </a:p>
            </p:txBody>
          </p:sp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9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9019" y="3523816"/>
                <a:ext cx="218396" cy="155782"/>
              </a:xfrm>
              <a:prstGeom prst="rect">
                <a:avLst/>
              </a:prstGeom>
            </p:spPr>
          </p:pic>
          <p:grpSp>
            <p:nvGrpSpPr>
              <p:cNvPr id="53" name="Group 52"/>
              <p:cNvGrpSpPr/>
              <p:nvPr/>
            </p:nvGrpSpPr>
            <p:grpSpPr>
              <a:xfrm>
                <a:off x="7523578" y="3287020"/>
                <a:ext cx="464778" cy="207091"/>
                <a:chOff x="10092094" y="1435054"/>
                <a:chExt cx="621770" cy="276121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10092094" y="1435054"/>
                  <a:ext cx="328875" cy="276121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0384988" y="1435054"/>
                  <a:ext cx="328876" cy="276121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" name="Rectangle 55"/>
            <p:cNvSpPr/>
            <p:nvPr/>
          </p:nvSpPr>
          <p:spPr>
            <a:xfrm>
              <a:off x="423345" y="2382059"/>
              <a:ext cx="8366760" cy="268469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463"/>
              <a:r>
                <a:rPr lang="en-US" sz="1600" b="1" dirty="0">
                  <a:solidFill>
                    <a:srgbClr val="FFFFFF"/>
                  </a:solidFill>
                </a:rPr>
                <a:t>Abstraction 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119332" y="1435403"/>
              <a:ext cx="2695942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457120">
                <a:buClrTx/>
                <a:defRPr sz="1200">
                  <a:solidFill>
                    <a:srgbClr val="141414"/>
                  </a:solidFill>
                </a:defRPr>
              </a:lvl1pPr>
            </a:lstStyle>
            <a:p>
              <a:pPr algn="ctr"/>
              <a:r>
                <a:rPr lang="en-US" sz="1400" dirty="0"/>
                <a:t>Build on PaaS, leveraging Infrastructure @ scale through the AKS &amp; be restraint-free.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60470" y="1440185"/>
              <a:ext cx="247179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457120">
                <a:buClrTx/>
                <a:defRPr sz="1200">
                  <a:solidFill>
                    <a:srgbClr val="141414"/>
                  </a:solidFill>
                </a:defRPr>
              </a:lvl1pPr>
            </a:lstStyle>
            <a:p>
              <a:pPr algn="ctr"/>
              <a:r>
                <a:rPr lang="en-US" sz="1400" dirty="0"/>
                <a:t>Exploit, containers, AKS, Edge-computing and infuse cloud nativity making cloud invisible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982462" y="1275559"/>
              <a:ext cx="0" cy="96086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988434" y="1285252"/>
              <a:ext cx="0" cy="96086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423345" y="2694604"/>
              <a:ext cx="8366760" cy="203978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-284256" y="3449911"/>
              <a:ext cx="1139976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70"/>
              <a:r>
                <a:rPr lang="en-US" sz="1600" b="1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Infrastructure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 rot="16200000">
              <a:off x="-202504" y="1639341"/>
              <a:ext cx="976469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70"/>
              <a:r>
                <a:rPr lang="en-US" sz="1600" b="1" dirty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Application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3345" y="896724"/>
              <a:ext cx="8366760" cy="143156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24324" y="2430229"/>
              <a:ext cx="307777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defTabSz="609570"/>
              <a:r>
                <a:rPr lang="en-US" sz="1600" b="1" dirty="0">
                  <a:solidFill>
                    <a:srgbClr val="FFFFFF"/>
                  </a:solidFill>
                </a:rPr>
                <a:t>Low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412507" y="2413669"/>
              <a:ext cx="341440" cy="184666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defTabSz="609570"/>
              <a:r>
                <a:rPr lang="en-US" sz="1600" b="1" dirty="0">
                  <a:solidFill>
                    <a:srgbClr val="FFFFFF"/>
                  </a:solidFill>
                </a:rPr>
                <a:t>High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8577" y="1411586"/>
              <a:ext cx="2257444" cy="71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463"/>
              <a:r>
                <a:rPr lang="en-US" sz="1400" dirty="0">
                  <a:solidFill>
                    <a:srgbClr val="141414"/>
                  </a:solidFill>
                </a:rPr>
                <a:t>Use purposeful infrastructure that needs attention and care, constrained by capacity and IT dependency</a:t>
              </a:r>
            </a:p>
          </p:txBody>
        </p:sp>
      </p:grpSp>
      <p:pic>
        <p:nvPicPr>
          <p:cNvPr id="4" name="Picture 3" descr="A picture containing clock, room&#10;&#10;Description automatically generated">
            <a:extLst>
              <a:ext uri="{FF2B5EF4-FFF2-40B4-BE49-F238E27FC236}">
                <a16:creationId xmlns:a16="http://schemas.microsoft.com/office/drawing/2014/main" id="{7332982A-FFFD-4AA4-8A36-4C6D590D6B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80" y="4312920"/>
            <a:ext cx="464820" cy="4648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89B4D01-2A82-9524-2B8D-292ECE866766}"/>
              </a:ext>
            </a:extLst>
          </p:cNvPr>
          <p:cNvSpPr/>
          <p:nvPr/>
        </p:nvSpPr>
        <p:spPr>
          <a:xfrm>
            <a:off x="395926" y="6221691"/>
            <a:ext cx="2073897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A211E3C-8AAF-31B9-563F-F397EC20220C}"/>
              </a:ext>
            </a:extLst>
          </p:cNvPr>
          <p:cNvSpPr/>
          <p:nvPr/>
        </p:nvSpPr>
        <p:spPr>
          <a:xfrm>
            <a:off x="9959644" y="6203806"/>
            <a:ext cx="2073897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576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549A0C3A-8E14-4F76-94F4-4298F5903818}"/>
              </a:ext>
            </a:extLst>
          </p:cNvPr>
          <p:cNvSpPr/>
          <p:nvPr/>
        </p:nvSpPr>
        <p:spPr>
          <a:xfrm>
            <a:off x="9440615" y="1941643"/>
            <a:ext cx="2574486" cy="420432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t"/>
          <a:lstStyle/>
          <a:p>
            <a:pPr defTabSz="1462894">
              <a:defRPr/>
            </a:pPr>
            <a:endParaRPr lang="en-US" sz="933" kern="0" dirty="0">
              <a:solidFill>
                <a:srgbClr val="44546A"/>
              </a:solidFill>
              <a:latin typeface="Calibri Light" panose="020F0302020204030204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9CA4CD0-4C82-4DE1-BE6B-73CA5151870E}"/>
              </a:ext>
            </a:extLst>
          </p:cNvPr>
          <p:cNvSpPr/>
          <p:nvPr/>
        </p:nvSpPr>
        <p:spPr>
          <a:xfrm>
            <a:off x="6611013" y="1941644"/>
            <a:ext cx="2574486" cy="4204323"/>
          </a:xfrm>
          <a:prstGeom prst="rect">
            <a:avLst/>
          </a:prstGeom>
          <a:ln>
            <a:solidFill>
              <a:srgbClr val="0033B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t"/>
          <a:lstStyle/>
          <a:p>
            <a:pPr defTabSz="1462894">
              <a:defRPr/>
            </a:pPr>
            <a:endParaRPr lang="en-US" sz="933" kern="0" dirty="0">
              <a:solidFill>
                <a:srgbClr val="44546A"/>
              </a:solidFill>
              <a:latin typeface="Calibri Light" panose="020F0302020204030204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7DFAD70-40C1-4F50-A881-FCB0D904247B}"/>
              </a:ext>
            </a:extLst>
          </p:cNvPr>
          <p:cNvSpPr/>
          <p:nvPr/>
        </p:nvSpPr>
        <p:spPr>
          <a:xfrm>
            <a:off x="3583224" y="1975225"/>
            <a:ext cx="2574486" cy="420432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t"/>
          <a:lstStyle/>
          <a:p>
            <a:pPr defTabSz="1462894">
              <a:defRPr/>
            </a:pPr>
            <a:endParaRPr lang="en-US" sz="933" kern="0" dirty="0">
              <a:solidFill>
                <a:srgbClr val="44546A"/>
              </a:solidFill>
              <a:latin typeface="Calibri Light" panose="020F0302020204030204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8BF8F9-84AF-4873-AF9A-B2B74F5D82F4}"/>
              </a:ext>
            </a:extLst>
          </p:cNvPr>
          <p:cNvSpPr/>
          <p:nvPr/>
        </p:nvSpPr>
        <p:spPr>
          <a:xfrm>
            <a:off x="447040" y="1975225"/>
            <a:ext cx="2329728" cy="417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0F0"/>
            </a:solidFill>
            <a:prstDash val="solid"/>
          </a:ln>
          <a:effectLst/>
        </p:spPr>
        <p:txBody>
          <a:bodyPr lIns="121912" tIns="60956" rIns="121912" bIns="60956" rtlCol="0" anchor="t"/>
          <a:lstStyle/>
          <a:p>
            <a:pPr defTabSz="1462894">
              <a:defRPr/>
            </a:pPr>
            <a:endParaRPr lang="en-US" sz="933" kern="0" dirty="0">
              <a:solidFill>
                <a:srgbClr val="002060"/>
              </a:solidFill>
              <a:latin typeface="Calibri Light" panose="020F0302020204030204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A7A966-D0E6-40E9-90DD-18BE7693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Key Tools Integrated</a:t>
            </a:r>
            <a:endParaRPr lang="en-US" sz="2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77772F4-4982-476D-89C6-67AD4F70122F}"/>
              </a:ext>
            </a:extLst>
          </p:cNvPr>
          <p:cNvSpPr/>
          <p:nvPr/>
        </p:nvSpPr>
        <p:spPr>
          <a:xfrm>
            <a:off x="294053" y="6251318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E1A6776-907A-494F-9D7D-687B32352054}"/>
              </a:ext>
            </a:extLst>
          </p:cNvPr>
          <p:cNvSpPr txBox="1"/>
          <p:nvPr/>
        </p:nvSpPr>
        <p:spPr>
          <a:xfrm>
            <a:off x="389744" y="1085762"/>
            <a:ext cx="2448560" cy="716279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A8CDD7">
                <a:shade val="95000"/>
                <a:satMod val="105000"/>
              </a:srgbClr>
            </a:solidFill>
            <a:prstDash val="solid"/>
          </a:ln>
          <a:effectLst/>
        </p:spPr>
        <p:txBody>
          <a:bodyPr wrap="square" lIns="0" tIns="105331" rIns="0" bIns="105331" rtlCol="0" anchor="ctr">
            <a:noAutofit/>
          </a:bodyPr>
          <a:lstStyle>
            <a:defPPr>
              <a:defRPr lang="en-US"/>
            </a:defPPr>
            <a:lvl1pPr marR="0" lvl="0" indent="0" algn="ctr" defTabSz="109728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defTabSz="1462894">
              <a:defRPr/>
            </a:pPr>
            <a:r>
              <a:rPr lang="en-US" sz="2000" dirty="0">
                <a:latin typeface="Calibri Light" panose="020F0302020204030204"/>
              </a:rPr>
              <a:t>Azure </a:t>
            </a:r>
          </a:p>
          <a:p>
            <a:pPr defTabSz="1462894">
              <a:defRPr/>
            </a:pPr>
            <a:r>
              <a:rPr lang="en-US" sz="2000" dirty="0">
                <a:latin typeface="Calibri Light" panose="020F0302020204030204"/>
              </a:rPr>
              <a:t>Core Features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3AAF78-5E94-421C-AC68-1EC717624AD8}"/>
              </a:ext>
            </a:extLst>
          </p:cNvPr>
          <p:cNvSpPr txBox="1"/>
          <p:nvPr/>
        </p:nvSpPr>
        <p:spPr>
          <a:xfrm>
            <a:off x="3542848" y="1033157"/>
            <a:ext cx="2580584" cy="716278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rgbClr val="A8CDD7">
                <a:shade val="95000"/>
                <a:satMod val="105000"/>
              </a:srgbClr>
            </a:solidFill>
            <a:prstDash val="solid"/>
          </a:ln>
          <a:effectLst/>
        </p:spPr>
        <p:txBody>
          <a:bodyPr wrap="square" lIns="0" tIns="105331" rIns="0" bIns="105331" rtlCol="0" anchor="ctr">
            <a:noAutofit/>
          </a:bodyPr>
          <a:lstStyle>
            <a:defPPr>
              <a:defRPr lang="en-US"/>
            </a:defPPr>
            <a:lvl1pPr marR="0" lvl="0" indent="0" algn="ctr" defTabSz="14628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DevSecOps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8D25B6D-58A6-4D7C-865E-C77AD6607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168" y="2303426"/>
            <a:ext cx="856638" cy="702107"/>
          </a:xfrm>
          <a:prstGeom prst="rect">
            <a:avLst/>
          </a:prstGeom>
        </p:spPr>
      </p:pic>
      <p:pic>
        <p:nvPicPr>
          <p:cNvPr id="30" name="Picture 4" descr="Microsoft Azure Mono | Load Balancer (feature)">
            <a:extLst>
              <a:ext uri="{FF2B5EF4-FFF2-40B4-BE49-F238E27FC236}">
                <a16:creationId xmlns:a16="http://schemas.microsoft.com/office/drawing/2014/main" id="{6F29B58A-E075-4E12-8C1E-AEE4C6DA6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168" y="3424412"/>
            <a:ext cx="775232" cy="77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AB85786-53AD-4633-A347-14918D1F0C24}"/>
              </a:ext>
            </a:extLst>
          </p:cNvPr>
          <p:cNvSpPr txBox="1"/>
          <p:nvPr/>
        </p:nvSpPr>
        <p:spPr>
          <a:xfrm>
            <a:off x="447040" y="3021347"/>
            <a:ext cx="405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Azure Kubernetes Service(AKS)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136B6B-4A1A-4467-A177-2001AD9FB06F}"/>
              </a:ext>
            </a:extLst>
          </p:cNvPr>
          <p:cNvSpPr txBox="1"/>
          <p:nvPr/>
        </p:nvSpPr>
        <p:spPr>
          <a:xfrm>
            <a:off x="885744" y="4257740"/>
            <a:ext cx="405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Azure Load Balancer</a:t>
            </a:r>
          </a:p>
        </p:txBody>
      </p:sp>
      <p:pic>
        <p:nvPicPr>
          <p:cNvPr id="33" name="Picture 2" descr="Azure Virtual Network | Secure Your Applications using VPC | Edureka">
            <a:extLst>
              <a:ext uri="{FF2B5EF4-FFF2-40B4-BE49-F238E27FC236}">
                <a16:creationId xmlns:a16="http://schemas.microsoft.com/office/drawing/2014/main" id="{8768B910-5D3F-4B6F-8047-4C0C891F6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46" y="4787927"/>
            <a:ext cx="962882" cy="52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9FD1083-9328-43B4-B8DB-4AE3C5E90EBE}"/>
              </a:ext>
            </a:extLst>
          </p:cNvPr>
          <p:cNvSpPr txBox="1"/>
          <p:nvPr/>
        </p:nvSpPr>
        <p:spPr>
          <a:xfrm>
            <a:off x="869938" y="5547451"/>
            <a:ext cx="405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Azure Virtual Networks</a:t>
            </a:r>
          </a:p>
        </p:txBody>
      </p:sp>
      <p:pic>
        <p:nvPicPr>
          <p:cNvPr id="35" name="Picture 4" descr="5 Best Jenkins logo">
            <a:extLst>
              <a:ext uri="{FF2B5EF4-FFF2-40B4-BE49-F238E27FC236}">
                <a16:creationId xmlns:a16="http://schemas.microsoft.com/office/drawing/2014/main" id="{CC4E06F8-9C0B-4EC3-8113-B6433283E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1541" y="2509740"/>
            <a:ext cx="1179375" cy="80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Docker Icon of Flat style - Available in SVG, PNG, EPS, AI &amp; Icon ...">
            <a:extLst>
              <a:ext uri="{FF2B5EF4-FFF2-40B4-BE49-F238E27FC236}">
                <a16:creationId xmlns:a16="http://schemas.microsoft.com/office/drawing/2014/main" id="{E8F85215-29BC-4C75-A82E-56DB7AF05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009" y="3176295"/>
            <a:ext cx="690563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Welcome to Sonatype Help">
            <a:extLst>
              <a:ext uri="{FF2B5EF4-FFF2-40B4-BE49-F238E27FC236}">
                <a16:creationId xmlns:a16="http://schemas.microsoft.com/office/drawing/2014/main" id="{00025DCF-1C21-4DC8-834D-CF4A3DF7A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208" y="4034129"/>
            <a:ext cx="538163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2" descr="Helm Deployments - kubedex.com">
            <a:extLst>
              <a:ext uri="{FF2B5EF4-FFF2-40B4-BE49-F238E27FC236}">
                <a16:creationId xmlns:a16="http://schemas.microsoft.com/office/drawing/2014/main" id="{CAE278E1-747F-48E5-A895-DA7772412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157" y="4760247"/>
            <a:ext cx="576263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GitHub Logos and Usage · GitHub">
            <a:extLst>
              <a:ext uri="{FF2B5EF4-FFF2-40B4-BE49-F238E27FC236}">
                <a16:creationId xmlns:a16="http://schemas.microsoft.com/office/drawing/2014/main" id="{8D4FB9FD-C8F6-4FB9-A90E-F8C2DCEFE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790" y="1984444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FEEED7F-6786-434F-BA27-9CB79DA79D0A}"/>
              </a:ext>
            </a:extLst>
          </p:cNvPr>
          <p:cNvSpPr txBox="1"/>
          <p:nvPr/>
        </p:nvSpPr>
        <p:spPr>
          <a:xfrm>
            <a:off x="4694148" y="2084398"/>
            <a:ext cx="405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GIT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F42C7A-A70F-48D0-98F0-80998477226D}"/>
              </a:ext>
            </a:extLst>
          </p:cNvPr>
          <p:cNvSpPr txBox="1"/>
          <p:nvPr/>
        </p:nvSpPr>
        <p:spPr>
          <a:xfrm>
            <a:off x="4667170" y="2764840"/>
            <a:ext cx="405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Jenkins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7EEC49-89FA-49B3-89BE-85B03E4CECD7}"/>
              </a:ext>
            </a:extLst>
          </p:cNvPr>
          <p:cNvSpPr txBox="1"/>
          <p:nvPr/>
        </p:nvSpPr>
        <p:spPr>
          <a:xfrm>
            <a:off x="4637240" y="4137688"/>
            <a:ext cx="405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Nexus Repo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80B24D-6C86-42EB-9273-51665422CFF0}"/>
              </a:ext>
            </a:extLst>
          </p:cNvPr>
          <p:cNvSpPr txBox="1"/>
          <p:nvPr/>
        </p:nvSpPr>
        <p:spPr>
          <a:xfrm>
            <a:off x="4639576" y="3351865"/>
            <a:ext cx="405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Docker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81CB4F-2250-48CF-9EE4-39FCE34C9A02}"/>
              </a:ext>
            </a:extLst>
          </p:cNvPr>
          <p:cNvSpPr txBox="1"/>
          <p:nvPr/>
        </p:nvSpPr>
        <p:spPr>
          <a:xfrm>
            <a:off x="4677531" y="4902595"/>
            <a:ext cx="405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Helm Templates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F8ED09-2836-4483-978C-35ED1D38C7FB}"/>
              </a:ext>
            </a:extLst>
          </p:cNvPr>
          <p:cNvSpPr txBox="1"/>
          <p:nvPr/>
        </p:nvSpPr>
        <p:spPr>
          <a:xfrm>
            <a:off x="6607964" y="1028242"/>
            <a:ext cx="2580584" cy="71627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rgbClr val="A8CDD7">
                <a:shade val="95000"/>
                <a:satMod val="105000"/>
              </a:srgbClr>
            </a:solidFill>
            <a:prstDash val="solid"/>
          </a:ln>
          <a:effectLst/>
        </p:spPr>
        <p:txBody>
          <a:bodyPr wrap="square" lIns="0" tIns="105331" rIns="0" bIns="105331" rtlCol="0" anchor="ctr">
            <a:noAutofit/>
          </a:bodyPr>
          <a:lstStyle>
            <a:defPPr>
              <a:defRPr lang="en-US"/>
            </a:defPPr>
            <a:lvl1pPr marR="0" lvl="0" indent="0" algn="ctr" defTabSz="14628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Arial" panose="020B0604020202020204" pitchFamily="34" charset="0"/>
              </a:defRPr>
            </a:lvl1pPr>
          </a:lstStyle>
          <a:p>
            <a:r>
              <a:rPr lang="en-GB" dirty="0"/>
              <a:t>Security Tools</a:t>
            </a:r>
            <a:endParaRPr lang="en-US" dirty="0"/>
          </a:p>
        </p:txBody>
      </p:sp>
      <p:pic>
        <p:nvPicPr>
          <p:cNvPr id="49" name="Picture 2" descr="Installing Istio in Kubernetes (in less than 40 seconds) • IT ...">
            <a:extLst>
              <a:ext uri="{FF2B5EF4-FFF2-40B4-BE49-F238E27FC236}">
                <a16:creationId xmlns:a16="http://schemas.microsoft.com/office/drawing/2014/main" id="{C9D74D80-E6F3-4E63-8B42-736DC024B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958" y="2218830"/>
            <a:ext cx="1424066" cy="94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C8D9B7B-985B-4B55-B60E-F0BEDF40E799}"/>
              </a:ext>
            </a:extLst>
          </p:cNvPr>
          <p:cNvSpPr txBox="1"/>
          <p:nvPr/>
        </p:nvSpPr>
        <p:spPr>
          <a:xfrm>
            <a:off x="9396482" y="1024128"/>
            <a:ext cx="2580584" cy="71627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A8CDD7">
                <a:shade val="95000"/>
                <a:satMod val="105000"/>
              </a:srgbClr>
            </a:solidFill>
            <a:prstDash val="solid"/>
          </a:ln>
          <a:effectLst/>
        </p:spPr>
        <p:txBody>
          <a:bodyPr wrap="square" lIns="0" tIns="105331" rIns="0" bIns="105331" rtlCol="0" anchor="ctr">
            <a:noAutofit/>
          </a:bodyPr>
          <a:lstStyle>
            <a:defPPr>
              <a:defRPr lang="en-US"/>
            </a:defPPr>
            <a:lvl1pPr marR="0" lvl="0" indent="0" algn="ctr" defTabSz="14628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Arial" panose="020B0604020202020204" pitchFamily="34" charset="0"/>
              </a:defRPr>
            </a:lvl1pPr>
          </a:lstStyle>
          <a:p>
            <a:r>
              <a:rPr lang="en-GB" dirty="0"/>
              <a:t>Alert and Monitoring</a:t>
            </a:r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4B10E4E-9CEA-4DA7-9DBE-B3FCD646B0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96114" y="2510067"/>
            <a:ext cx="2180952" cy="580952"/>
          </a:xfrm>
          <a:prstGeom prst="rect">
            <a:avLst/>
          </a:prstGeom>
        </p:spPr>
      </p:pic>
      <p:pic>
        <p:nvPicPr>
          <p:cNvPr id="52" name="Picture 4" descr="Working at AppDynamics | Glassdoor">
            <a:extLst>
              <a:ext uri="{FF2B5EF4-FFF2-40B4-BE49-F238E27FC236}">
                <a16:creationId xmlns:a16="http://schemas.microsoft.com/office/drawing/2014/main" id="{05D66105-C85B-492C-A56E-EB5942932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0" y="4040111"/>
            <a:ext cx="1130576" cy="113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lo Alto Networks Prisma - Satisnet">
            <a:extLst>
              <a:ext uri="{FF2B5EF4-FFF2-40B4-BE49-F238E27FC236}">
                <a16:creationId xmlns:a16="http://schemas.microsoft.com/office/drawing/2014/main" id="{56877E35-470C-490E-8106-C4892E6BE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126" y="3480812"/>
            <a:ext cx="1715730" cy="85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4C0A17F-2730-4692-A4F2-9E8C9A31CE1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05002" y="4605399"/>
            <a:ext cx="685800" cy="61912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373C33C-A64F-496F-B74B-85507322861B}"/>
              </a:ext>
            </a:extLst>
          </p:cNvPr>
          <p:cNvSpPr txBox="1"/>
          <p:nvPr/>
        </p:nvSpPr>
        <p:spPr>
          <a:xfrm>
            <a:off x="6746124" y="5294686"/>
            <a:ext cx="224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Twistlock Defender and Runtime</a:t>
            </a:r>
          </a:p>
        </p:txBody>
      </p:sp>
      <p:pic>
        <p:nvPicPr>
          <p:cNvPr id="42" name="Picture 14" descr="Octopus Deploy - Reviews, Pros &amp; Cons | Companies using Octopus Deploy">
            <a:extLst>
              <a:ext uri="{FF2B5EF4-FFF2-40B4-BE49-F238E27FC236}">
                <a16:creationId xmlns:a16="http://schemas.microsoft.com/office/drawing/2014/main" id="{56E683A3-1235-466F-AFE9-A3BE9134C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004" y="5488834"/>
            <a:ext cx="393700" cy="37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38AEA1B-5E0C-4EFD-A92A-B8A729538122}"/>
              </a:ext>
            </a:extLst>
          </p:cNvPr>
          <p:cNvSpPr txBox="1"/>
          <p:nvPr/>
        </p:nvSpPr>
        <p:spPr>
          <a:xfrm>
            <a:off x="4719770" y="5550719"/>
            <a:ext cx="405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Octopus Deploy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4B20C3B-5C15-6D21-284F-4AF9E02E51BD}"/>
              </a:ext>
            </a:extLst>
          </p:cNvPr>
          <p:cNvSpPr/>
          <p:nvPr/>
        </p:nvSpPr>
        <p:spPr>
          <a:xfrm>
            <a:off x="10127530" y="6041353"/>
            <a:ext cx="2064470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849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EEEA-502A-4F77-A14B-6D97BD67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AKS Networking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9F99FF68-AA20-491D-AD6C-9044D5627780}"/>
              </a:ext>
            </a:extLst>
          </p:cNvPr>
          <p:cNvSpPr/>
          <p:nvPr/>
        </p:nvSpPr>
        <p:spPr>
          <a:xfrm>
            <a:off x="647700" y="1338118"/>
            <a:ext cx="10109200" cy="436418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350" dirty="0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292797FD-0B4E-4F03-A5A4-E51A4E30B303}"/>
              </a:ext>
            </a:extLst>
          </p:cNvPr>
          <p:cNvSpPr/>
          <p:nvPr/>
        </p:nvSpPr>
        <p:spPr>
          <a:xfrm>
            <a:off x="1670627" y="2077154"/>
            <a:ext cx="3387436" cy="29925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350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551D74B-2B11-4950-A8B7-3A71FD7B2872}"/>
              </a:ext>
            </a:extLst>
          </p:cNvPr>
          <p:cNvSpPr txBox="1"/>
          <p:nvPr/>
        </p:nvSpPr>
        <p:spPr>
          <a:xfrm>
            <a:off x="1981201" y="1543736"/>
            <a:ext cx="28471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50" dirty="0"/>
              <a:t>Dev Sub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3CB136A-7838-44B6-9ABD-8A1D092487D8}"/>
              </a:ext>
            </a:extLst>
          </p:cNvPr>
          <p:cNvSpPr txBox="1"/>
          <p:nvPr/>
        </p:nvSpPr>
        <p:spPr>
          <a:xfrm>
            <a:off x="6979226" y="1524912"/>
            <a:ext cx="29140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50" dirty="0"/>
              <a:t>Production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CF9B8D-6983-4653-AB76-E4999772731C}"/>
              </a:ext>
            </a:extLst>
          </p:cNvPr>
          <p:cNvCxnSpPr/>
          <p:nvPr/>
        </p:nvCxnSpPr>
        <p:spPr>
          <a:xfrm>
            <a:off x="1883063" y="2765137"/>
            <a:ext cx="29648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16F150-A92E-4FBA-A3C9-59D9C5AFB647}"/>
              </a:ext>
            </a:extLst>
          </p:cNvPr>
          <p:cNvCxnSpPr/>
          <p:nvPr/>
        </p:nvCxnSpPr>
        <p:spPr>
          <a:xfrm>
            <a:off x="1870363" y="3606801"/>
            <a:ext cx="29648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0D8204-8DEB-4ACD-B118-55E879DAA1B2}"/>
              </a:ext>
            </a:extLst>
          </p:cNvPr>
          <p:cNvCxnSpPr/>
          <p:nvPr/>
        </p:nvCxnSpPr>
        <p:spPr>
          <a:xfrm>
            <a:off x="1870363" y="4316981"/>
            <a:ext cx="29648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3">
            <a:extLst>
              <a:ext uri="{FF2B5EF4-FFF2-40B4-BE49-F238E27FC236}">
                <a16:creationId xmlns:a16="http://schemas.microsoft.com/office/drawing/2014/main" id="{5D52A3E9-39FB-4CE0-94D9-058830BC7A99}"/>
              </a:ext>
            </a:extLst>
          </p:cNvPr>
          <p:cNvSpPr txBox="1"/>
          <p:nvPr/>
        </p:nvSpPr>
        <p:spPr>
          <a:xfrm>
            <a:off x="2352962" y="2414455"/>
            <a:ext cx="172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SN-AKSPOC-1 /(24)</a:t>
            </a: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192DAFB1-2F53-422E-ABAB-873206DD96C7}"/>
              </a:ext>
            </a:extLst>
          </p:cNvPr>
          <p:cNvSpPr txBox="1"/>
          <p:nvPr/>
        </p:nvSpPr>
        <p:spPr>
          <a:xfrm>
            <a:off x="2403762" y="3214276"/>
            <a:ext cx="16983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SN-AKSDEV-1</a:t>
            </a:r>
            <a:r>
              <a:rPr lang="en-GB" sz="1350" dirty="0"/>
              <a:t> /(24)</a:t>
            </a:r>
          </a:p>
        </p:txBody>
      </p:sp>
      <p:sp>
        <p:nvSpPr>
          <p:cNvPr id="21" name="TextBox 26">
            <a:extLst>
              <a:ext uri="{FF2B5EF4-FFF2-40B4-BE49-F238E27FC236}">
                <a16:creationId xmlns:a16="http://schemas.microsoft.com/office/drawing/2014/main" id="{F4C5913D-D7D9-4C3A-8722-0AE832288F4A}"/>
              </a:ext>
            </a:extLst>
          </p:cNvPr>
          <p:cNvSpPr txBox="1"/>
          <p:nvPr/>
        </p:nvSpPr>
        <p:spPr>
          <a:xfrm>
            <a:off x="2505363" y="3988731"/>
            <a:ext cx="1749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SN-AKSQA-1 /(24)</a:t>
            </a:r>
          </a:p>
        </p:txBody>
      </p:sp>
      <p:pic>
        <p:nvPicPr>
          <p:cNvPr id="38" name="Picture 8" descr="Microsoft Azure Color | NSG">
            <a:extLst>
              <a:ext uri="{FF2B5EF4-FFF2-40B4-BE49-F238E27FC236}">
                <a16:creationId xmlns:a16="http://schemas.microsoft.com/office/drawing/2014/main" id="{EB6C9CE0-4FD0-4825-A435-D6F153E57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00" y="2337646"/>
            <a:ext cx="268288" cy="35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Microsoft Azure Color | NSG">
            <a:extLst>
              <a:ext uri="{FF2B5EF4-FFF2-40B4-BE49-F238E27FC236}">
                <a16:creationId xmlns:a16="http://schemas.microsoft.com/office/drawing/2014/main" id="{A7CB5985-01BF-4A08-89FD-2A63B90D8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00" y="3201246"/>
            <a:ext cx="230188" cy="35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Microsoft Azure Color | NSG">
            <a:extLst>
              <a:ext uri="{FF2B5EF4-FFF2-40B4-BE49-F238E27FC236}">
                <a16:creationId xmlns:a16="http://schemas.microsoft.com/office/drawing/2014/main" id="{442451B7-AC85-40BA-AC23-0B159069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3912446"/>
            <a:ext cx="230188" cy="35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0F77E44-B2F4-423C-9EC0-1B7B3007C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213" y="2422526"/>
            <a:ext cx="395287" cy="28460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2D8926C-F046-46E0-BA53-01BEC1E52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113" y="3209926"/>
            <a:ext cx="395287" cy="28460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C3BC18C-125F-4279-A8F7-58B856B77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113" y="3883026"/>
            <a:ext cx="395287" cy="28460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2BBA91B-BA86-4D32-86A8-13CA6146A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887" y="4446587"/>
            <a:ext cx="733425" cy="504825"/>
          </a:xfrm>
          <a:prstGeom prst="rect">
            <a:avLst/>
          </a:prstGeom>
        </p:spPr>
      </p:pic>
      <p:sp>
        <p:nvSpPr>
          <p:cNvPr id="46" name="Rounded Rectangle 5">
            <a:extLst>
              <a:ext uri="{FF2B5EF4-FFF2-40B4-BE49-F238E27FC236}">
                <a16:creationId xmlns:a16="http://schemas.microsoft.com/office/drawing/2014/main" id="{D9CD2C02-857A-4F5E-9B72-5CB99C8D550C}"/>
              </a:ext>
            </a:extLst>
          </p:cNvPr>
          <p:cNvSpPr/>
          <p:nvPr/>
        </p:nvSpPr>
        <p:spPr>
          <a:xfrm>
            <a:off x="6725227" y="2051754"/>
            <a:ext cx="3387436" cy="29925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35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1E47148-A3E5-47F4-B6B3-40FB4B16E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487" y="4408487"/>
            <a:ext cx="733425" cy="504825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EE989E1-8E2F-46D7-87EE-4DCCA1ADE630}"/>
              </a:ext>
            </a:extLst>
          </p:cNvPr>
          <p:cNvCxnSpPr/>
          <p:nvPr/>
        </p:nvCxnSpPr>
        <p:spPr>
          <a:xfrm>
            <a:off x="6950363" y="3351781"/>
            <a:ext cx="29648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7F6A021E-89E2-4991-8F16-F76E63F50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413" y="2968626"/>
            <a:ext cx="395287" cy="284606"/>
          </a:xfrm>
          <a:prstGeom prst="rect">
            <a:avLst/>
          </a:prstGeom>
        </p:spPr>
      </p:pic>
      <p:pic>
        <p:nvPicPr>
          <p:cNvPr id="50" name="Picture 8" descr="Microsoft Azure Color | NSG">
            <a:extLst>
              <a:ext uri="{FF2B5EF4-FFF2-40B4-BE49-F238E27FC236}">
                <a16:creationId xmlns:a16="http://schemas.microsoft.com/office/drawing/2014/main" id="{7280B9CE-F5FD-4824-BCC7-3345676A0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300" y="2959946"/>
            <a:ext cx="230188" cy="35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23">
            <a:extLst>
              <a:ext uri="{FF2B5EF4-FFF2-40B4-BE49-F238E27FC236}">
                <a16:creationId xmlns:a16="http://schemas.microsoft.com/office/drawing/2014/main" id="{073CC6A9-65A3-4245-8137-28333B371BD5}"/>
              </a:ext>
            </a:extLst>
          </p:cNvPr>
          <p:cNvSpPr txBox="1"/>
          <p:nvPr/>
        </p:nvSpPr>
        <p:spPr>
          <a:xfrm>
            <a:off x="7725062" y="2960555"/>
            <a:ext cx="172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SN-AKSPROD-1 /(23)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A5736F-E5E5-4FB3-BA6B-C978A85F58C1}"/>
              </a:ext>
            </a:extLst>
          </p:cNvPr>
          <p:cNvCxnSpPr>
            <a:cxnSpLocks/>
          </p:cNvCxnSpPr>
          <p:nvPr/>
        </p:nvCxnSpPr>
        <p:spPr>
          <a:xfrm>
            <a:off x="5070763" y="3300981"/>
            <a:ext cx="16348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60694C11-B9B4-48C8-A81C-56CD0F67DC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687" y="3403600"/>
            <a:ext cx="1141413" cy="82387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3E32496-87AF-4064-8317-386679A9F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6062" y="1493837"/>
            <a:ext cx="447675" cy="39052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9EACC81-7FA1-44DF-894F-52DFA258D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2562" y="1519237"/>
            <a:ext cx="447675" cy="39052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131BFD5-32B1-4983-A3A5-0DCCDF0C3A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3787" y="1114425"/>
            <a:ext cx="733425" cy="43815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4010E71-B65F-46D2-A278-7F1C867E559E}"/>
              </a:ext>
            </a:extLst>
          </p:cNvPr>
          <p:cNvSpPr/>
          <p:nvPr/>
        </p:nvSpPr>
        <p:spPr>
          <a:xfrm>
            <a:off x="825500" y="5837535"/>
            <a:ext cx="10642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u="sng" dirty="0">
                <a:solidFill>
                  <a:srgbClr val="00206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Note: ExpressRoute via VN-AI-UKS-PROD-1</a:t>
            </a:r>
            <a:r>
              <a:rPr lang="en-US" sz="14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. Need to consult with Global Security for VNet Peering between </a:t>
            </a:r>
            <a:r>
              <a:rPr lang="en-US" sz="1400" b="1" u="sng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nonprod</a:t>
            </a:r>
            <a:r>
              <a:rPr lang="en-US" sz="14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and Prod.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4C639E5-DB47-4B6C-BAF9-6FDDF972ABAD}"/>
              </a:ext>
            </a:extLst>
          </p:cNvPr>
          <p:cNvSpPr/>
          <p:nvPr/>
        </p:nvSpPr>
        <p:spPr>
          <a:xfrm>
            <a:off x="329783" y="6190937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C5D0B5-F3CA-4D18-7C80-797904A05FD8}"/>
              </a:ext>
            </a:extLst>
          </p:cNvPr>
          <p:cNvSpPr/>
          <p:nvPr/>
        </p:nvSpPr>
        <p:spPr>
          <a:xfrm>
            <a:off x="10127530" y="6041353"/>
            <a:ext cx="2064470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399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1D13CB1C-3849-4950-BB90-4CD3F4992A4C}"/>
              </a:ext>
            </a:extLst>
          </p:cNvPr>
          <p:cNvSpPr/>
          <p:nvPr/>
        </p:nvSpPr>
        <p:spPr>
          <a:xfrm>
            <a:off x="6982746" y="1742439"/>
            <a:ext cx="2425700" cy="33655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C41B3D6-D632-4275-ADF1-063F9A81E82D}"/>
              </a:ext>
            </a:extLst>
          </p:cNvPr>
          <p:cNvSpPr/>
          <p:nvPr/>
        </p:nvSpPr>
        <p:spPr>
          <a:xfrm>
            <a:off x="6728746" y="1729739"/>
            <a:ext cx="2692400" cy="3429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DF2F8-BFB8-4165-90C1-FDAB130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46" y="139700"/>
            <a:ext cx="6017682" cy="447039"/>
          </a:xfrm>
        </p:spPr>
        <p:txBody>
          <a:bodyPr/>
          <a:lstStyle/>
          <a:p>
            <a:r>
              <a:rPr lang="en-GB" dirty="0"/>
              <a:t>AKS NSG –Non Production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6414780-07E6-4ED0-91C0-EE6F86E5BBA3}"/>
              </a:ext>
            </a:extLst>
          </p:cNvPr>
          <p:cNvSpPr/>
          <p:nvPr/>
        </p:nvSpPr>
        <p:spPr>
          <a:xfrm>
            <a:off x="2668248" y="1368310"/>
            <a:ext cx="8814216" cy="4387914"/>
          </a:xfrm>
          <a:prstGeom prst="rect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9023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AC6CF1C-E4D1-4FE1-B94D-6400D95AA963}"/>
              </a:ext>
            </a:extLst>
          </p:cNvPr>
          <p:cNvSpPr txBox="1"/>
          <p:nvPr/>
        </p:nvSpPr>
        <p:spPr>
          <a:xfrm>
            <a:off x="3537092" y="913916"/>
            <a:ext cx="405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VN-AI-UKS-NONPROD-2</a:t>
            </a:r>
            <a:endParaRPr lang="en-GB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FC940F9-01E7-4BB1-90B3-0012E6607A9A}"/>
              </a:ext>
            </a:extLst>
          </p:cNvPr>
          <p:cNvSpPr/>
          <p:nvPr/>
        </p:nvSpPr>
        <p:spPr>
          <a:xfrm>
            <a:off x="3174073" y="1993691"/>
            <a:ext cx="2192405" cy="3492709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7110C69-DC24-4221-B704-DD867F24E9DD}"/>
              </a:ext>
            </a:extLst>
          </p:cNvPr>
          <p:cNvSpPr txBox="1"/>
          <p:nvPr/>
        </p:nvSpPr>
        <p:spPr>
          <a:xfrm>
            <a:off x="-344773" y="4335853"/>
            <a:ext cx="2183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Azure LB</a:t>
            </a:r>
          </a:p>
        </p:txBody>
      </p:sp>
      <p:pic>
        <p:nvPicPr>
          <p:cNvPr id="1028" name="Picture 4" descr="Microsoft Azure Mono | Load Balancer (feature)">
            <a:extLst>
              <a:ext uri="{FF2B5EF4-FFF2-40B4-BE49-F238E27FC236}">
                <a16:creationId xmlns:a16="http://schemas.microsoft.com/office/drawing/2014/main" id="{961A62F5-4A98-4B41-A89A-E204CF40E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36" y="3061978"/>
            <a:ext cx="1045327" cy="104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2DBD8D0-055D-4558-BE99-C72D4AFF7A9C}"/>
              </a:ext>
            </a:extLst>
          </p:cNvPr>
          <p:cNvSpPr/>
          <p:nvPr/>
        </p:nvSpPr>
        <p:spPr>
          <a:xfrm>
            <a:off x="5979732" y="1966209"/>
            <a:ext cx="2192405" cy="3492709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C71E17-A8CA-4783-AA89-05EBBE062A55}"/>
              </a:ext>
            </a:extLst>
          </p:cNvPr>
          <p:cNvSpPr/>
          <p:nvPr/>
        </p:nvSpPr>
        <p:spPr>
          <a:xfrm>
            <a:off x="8827863" y="1921239"/>
            <a:ext cx="2192405" cy="3492709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074" name="Picture 2" descr="Azure Virtual Network | Secure Your Applications using VPC | Edureka">
            <a:extLst>
              <a:ext uri="{FF2B5EF4-FFF2-40B4-BE49-F238E27FC236}">
                <a16:creationId xmlns:a16="http://schemas.microsoft.com/office/drawing/2014/main" id="{C1EEFB9F-D00D-4340-9495-8CD6C2E8C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748" y="1084212"/>
            <a:ext cx="962882" cy="52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8D1A2F-FFF2-4554-881B-FFF33D068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0568" y="1747791"/>
            <a:ext cx="914286" cy="514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A22FB2-A9A9-4CCF-85FF-0D6B5BCAD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8778" y="1717811"/>
            <a:ext cx="914286" cy="514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A59460-2F98-4D20-A2C2-245C25235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880" y="1702821"/>
            <a:ext cx="914286" cy="514286"/>
          </a:xfrm>
          <a:prstGeom prst="rect">
            <a:avLst/>
          </a:prstGeom>
        </p:spPr>
      </p:pic>
      <p:sp>
        <p:nvSpPr>
          <p:cNvPr id="59" name="TextBox 23">
            <a:extLst>
              <a:ext uri="{FF2B5EF4-FFF2-40B4-BE49-F238E27FC236}">
                <a16:creationId xmlns:a16="http://schemas.microsoft.com/office/drawing/2014/main" id="{DC61DCCE-4C39-416F-B381-4E2A9CE98B0C}"/>
              </a:ext>
            </a:extLst>
          </p:cNvPr>
          <p:cNvSpPr txBox="1"/>
          <p:nvPr/>
        </p:nvSpPr>
        <p:spPr>
          <a:xfrm>
            <a:off x="3881959" y="1664947"/>
            <a:ext cx="172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/>
              <a:t>SN-AKSPOC-1 /(24)</a:t>
            </a:r>
          </a:p>
        </p:txBody>
      </p:sp>
      <p:sp>
        <p:nvSpPr>
          <p:cNvPr id="60" name="TextBox 25">
            <a:extLst>
              <a:ext uri="{FF2B5EF4-FFF2-40B4-BE49-F238E27FC236}">
                <a16:creationId xmlns:a16="http://schemas.microsoft.com/office/drawing/2014/main" id="{8942050C-B5B7-4185-ADE7-41723EA1A98D}"/>
              </a:ext>
            </a:extLst>
          </p:cNvPr>
          <p:cNvSpPr txBox="1"/>
          <p:nvPr/>
        </p:nvSpPr>
        <p:spPr>
          <a:xfrm>
            <a:off x="6675958" y="1640309"/>
            <a:ext cx="16983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/>
              <a:t>SN-AKSDEV-1</a:t>
            </a:r>
            <a:r>
              <a:rPr lang="en-GB" sz="1350" b="1" dirty="0"/>
              <a:t> /(24)</a:t>
            </a:r>
          </a:p>
        </p:txBody>
      </p:sp>
      <p:sp>
        <p:nvSpPr>
          <p:cNvPr id="61" name="TextBox 26">
            <a:extLst>
              <a:ext uri="{FF2B5EF4-FFF2-40B4-BE49-F238E27FC236}">
                <a16:creationId xmlns:a16="http://schemas.microsoft.com/office/drawing/2014/main" id="{67E2010A-B78D-4609-B86E-91C4DA58F67A}"/>
              </a:ext>
            </a:extLst>
          </p:cNvPr>
          <p:cNvSpPr txBox="1"/>
          <p:nvPr/>
        </p:nvSpPr>
        <p:spPr>
          <a:xfrm>
            <a:off x="9475789" y="1635275"/>
            <a:ext cx="1749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/>
              <a:t>SN-AKSQA-1 /(24)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D9CFDF-B4FF-4D64-B746-C7856449FEF1}"/>
              </a:ext>
            </a:extLst>
          </p:cNvPr>
          <p:cNvSpPr/>
          <p:nvPr/>
        </p:nvSpPr>
        <p:spPr>
          <a:xfrm>
            <a:off x="3627619" y="2443397"/>
            <a:ext cx="1456544" cy="2640767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ED9910B-C2CA-4279-B635-AE0D0700B6AD}"/>
              </a:ext>
            </a:extLst>
          </p:cNvPr>
          <p:cNvSpPr/>
          <p:nvPr/>
        </p:nvSpPr>
        <p:spPr>
          <a:xfrm>
            <a:off x="6418287" y="2445895"/>
            <a:ext cx="1456544" cy="2640767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B3055E-C9BE-4984-955A-042A841E5A76}"/>
              </a:ext>
            </a:extLst>
          </p:cNvPr>
          <p:cNvSpPr/>
          <p:nvPr/>
        </p:nvSpPr>
        <p:spPr>
          <a:xfrm>
            <a:off x="9266419" y="2475875"/>
            <a:ext cx="1456544" cy="2640767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Callout: Right Arrow 9">
            <a:extLst>
              <a:ext uri="{FF2B5EF4-FFF2-40B4-BE49-F238E27FC236}">
                <a16:creationId xmlns:a16="http://schemas.microsoft.com/office/drawing/2014/main" id="{F6F2758E-3844-4CDA-AD9D-65A4916F9289}"/>
              </a:ext>
            </a:extLst>
          </p:cNvPr>
          <p:cNvSpPr/>
          <p:nvPr/>
        </p:nvSpPr>
        <p:spPr>
          <a:xfrm>
            <a:off x="1543986" y="2773181"/>
            <a:ext cx="1004341" cy="1768839"/>
          </a:xfrm>
          <a:prstGeom prst="rightArrowCallou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8" descr="Microsoft Azure Color | NSG">
            <a:extLst>
              <a:ext uri="{FF2B5EF4-FFF2-40B4-BE49-F238E27FC236}">
                <a16:creationId xmlns:a16="http://schemas.microsoft.com/office/drawing/2014/main" id="{83AD3A53-21EB-4AC8-A587-44383C0EA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584" y="2202734"/>
            <a:ext cx="463345" cy="61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8" descr="Microsoft Azure Color | NSG">
            <a:extLst>
              <a:ext uri="{FF2B5EF4-FFF2-40B4-BE49-F238E27FC236}">
                <a16:creationId xmlns:a16="http://schemas.microsoft.com/office/drawing/2014/main" id="{3F76A330-C3F3-45C6-BC26-4B923431E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331" y="2220222"/>
            <a:ext cx="463345" cy="61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Microsoft Azure Color | NSG">
            <a:extLst>
              <a:ext uri="{FF2B5EF4-FFF2-40B4-BE49-F238E27FC236}">
                <a16:creationId xmlns:a16="http://schemas.microsoft.com/office/drawing/2014/main" id="{656052C4-99FE-47CD-9D4B-87513F36B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502" y="2250203"/>
            <a:ext cx="463345" cy="61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3A664C8-BC4C-4B87-B2A0-885AB70ABCCB}"/>
              </a:ext>
            </a:extLst>
          </p:cNvPr>
          <p:cNvSpPr/>
          <p:nvPr/>
        </p:nvSpPr>
        <p:spPr>
          <a:xfrm>
            <a:off x="3987383" y="2953062"/>
            <a:ext cx="919396" cy="1878767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8899BCE-024C-4725-9FB5-9793101F5B12}"/>
              </a:ext>
            </a:extLst>
          </p:cNvPr>
          <p:cNvSpPr/>
          <p:nvPr/>
        </p:nvSpPr>
        <p:spPr>
          <a:xfrm>
            <a:off x="6688111" y="2925580"/>
            <a:ext cx="919396" cy="1878767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73C3B2-4E3C-48CB-B580-47C909E9B6C0}"/>
              </a:ext>
            </a:extLst>
          </p:cNvPr>
          <p:cNvSpPr/>
          <p:nvPr/>
        </p:nvSpPr>
        <p:spPr>
          <a:xfrm>
            <a:off x="9551232" y="2985541"/>
            <a:ext cx="919396" cy="1878767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0" name="Picture 6" descr="Windows Server Container on an AKS (Azure Kubernetes Service ...">
            <a:extLst>
              <a:ext uri="{FF2B5EF4-FFF2-40B4-BE49-F238E27FC236}">
                <a16:creationId xmlns:a16="http://schemas.microsoft.com/office/drawing/2014/main" id="{E77AE0D6-C125-4C8C-9377-7925B5830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72" y="2762568"/>
            <a:ext cx="498474" cy="41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6" descr="Windows Server Container on an AKS (Azure Kubernetes Service ...">
            <a:extLst>
              <a:ext uri="{FF2B5EF4-FFF2-40B4-BE49-F238E27FC236}">
                <a16:creationId xmlns:a16="http://schemas.microsoft.com/office/drawing/2014/main" id="{6AB15A40-42AF-45D2-9E1A-4F912AB31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882" y="2792550"/>
            <a:ext cx="498474" cy="41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6" descr="Windows Server Container on an AKS (Azure Kubernetes Service ...">
            <a:extLst>
              <a:ext uri="{FF2B5EF4-FFF2-40B4-BE49-F238E27FC236}">
                <a16:creationId xmlns:a16="http://schemas.microsoft.com/office/drawing/2014/main" id="{BFCCC3FB-EF0C-467A-84C6-D5D6AEAB2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994" y="2822529"/>
            <a:ext cx="498474" cy="41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95B7EA-5932-4AE3-B28D-BA21060C34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5704" y="3166609"/>
            <a:ext cx="441248" cy="536201"/>
          </a:xfrm>
          <a:prstGeom prst="rect">
            <a:avLst/>
          </a:prstGeom>
        </p:spPr>
      </p:pic>
      <p:sp>
        <p:nvSpPr>
          <p:cNvPr id="84" name="TextBox 23">
            <a:extLst>
              <a:ext uri="{FF2B5EF4-FFF2-40B4-BE49-F238E27FC236}">
                <a16:creationId xmlns:a16="http://schemas.microsoft.com/office/drawing/2014/main" id="{922C166A-9FFE-4BD9-A5F4-D42556ADF62B}"/>
              </a:ext>
            </a:extLst>
          </p:cNvPr>
          <p:cNvSpPr txBox="1"/>
          <p:nvPr/>
        </p:nvSpPr>
        <p:spPr>
          <a:xfrm>
            <a:off x="4079330" y="3676127"/>
            <a:ext cx="172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Node A</a:t>
            </a:r>
          </a:p>
        </p:txBody>
      </p:sp>
      <p:sp>
        <p:nvSpPr>
          <p:cNvPr id="86" name="TextBox 23">
            <a:extLst>
              <a:ext uri="{FF2B5EF4-FFF2-40B4-BE49-F238E27FC236}">
                <a16:creationId xmlns:a16="http://schemas.microsoft.com/office/drawing/2014/main" id="{B3C9BFAB-3DED-4578-8638-20B4F2C31A53}"/>
              </a:ext>
            </a:extLst>
          </p:cNvPr>
          <p:cNvSpPr txBox="1"/>
          <p:nvPr/>
        </p:nvSpPr>
        <p:spPr>
          <a:xfrm>
            <a:off x="4051849" y="4548055"/>
            <a:ext cx="172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Node N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1FD0A052-EAF0-49AB-8C57-0C2B51CB7A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8202" y="3993566"/>
            <a:ext cx="441248" cy="536201"/>
          </a:xfrm>
          <a:prstGeom prst="rect">
            <a:avLst/>
          </a:prstGeom>
        </p:spPr>
      </p:pic>
      <p:sp>
        <p:nvSpPr>
          <p:cNvPr id="89" name="TextBox 23">
            <a:extLst>
              <a:ext uri="{FF2B5EF4-FFF2-40B4-BE49-F238E27FC236}">
                <a16:creationId xmlns:a16="http://schemas.microsoft.com/office/drawing/2014/main" id="{87EA4958-55AE-4339-8ADB-D707EAF6AB5D}"/>
              </a:ext>
            </a:extLst>
          </p:cNvPr>
          <p:cNvSpPr txBox="1"/>
          <p:nvPr/>
        </p:nvSpPr>
        <p:spPr>
          <a:xfrm>
            <a:off x="4049349" y="2132140"/>
            <a:ext cx="172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NSG Ctrl</a:t>
            </a:r>
          </a:p>
        </p:txBody>
      </p:sp>
      <p:sp>
        <p:nvSpPr>
          <p:cNvPr id="91" name="TextBox 23">
            <a:extLst>
              <a:ext uri="{FF2B5EF4-FFF2-40B4-BE49-F238E27FC236}">
                <a16:creationId xmlns:a16="http://schemas.microsoft.com/office/drawing/2014/main" id="{78EC2D97-51BF-4856-B742-161D8C2CE491}"/>
              </a:ext>
            </a:extLst>
          </p:cNvPr>
          <p:cNvSpPr txBox="1"/>
          <p:nvPr/>
        </p:nvSpPr>
        <p:spPr>
          <a:xfrm>
            <a:off x="6735086" y="2164619"/>
            <a:ext cx="172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NSG Ctrl</a:t>
            </a:r>
          </a:p>
        </p:txBody>
      </p:sp>
      <p:sp>
        <p:nvSpPr>
          <p:cNvPr id="93" name="TextBox 23">
            <a:extLst>
              <a:ext uri="{FF2B5EF4-FFF2-40B4-BE49-F238E27FC236}">
                <a16:creationId xmlns:a16="http://schemas.microsoft.com/office/drawing/2014/main" id="{56637E75-9F7B-4FAB-9009-8255B5BAA6F0}"/>
              </a:ext>
            </a:extLst>
          </p:cNvPr>
          <p:cNvSpPr txBox="1"/>
          <p:nvPr/>
        </p:nvSpPr>
        <p:spPr>
          <a:xfrm>
            <a:off x="9583218" y="2179609"/>
            <a:ext cx="172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NSG Ctrl</a:t>
            </a:r>
          </a:p>
        </p:txBody>
      </p:sp>
      <p:sp>
        <p:nvSpPr>
          <p:cNvPr id="94" name="TextBox 23">
            <a:extLst>
              <a:ext uri="{FF2B5EF4-FFF2-40B4-BE49-F238E27FC236}">
                <a16:creationId xmlns:a16="http://schemas.microsoft.com/office/drawing/2014/main" id="{809AB1B6-E580-4E3C-B13B-8073F3D250B5}"/>
              </a:ext>
            </a:extLst>
          </p:cNvPr>
          <p:cNvSpPr txBox="1"/>
          <p:nvPr/>
        </p:nvSpPr>
        <p:spPr>
          <a:xfrm>
            <a:off x="4336660" y="2689274"/>
            <a:ext cx="1723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/>
              <a:t>AKS Cluster</a:t>
            </a:r>
          </a:p>
        </p:txBody>
      </p:sp>
      <p:sp>
        <p:nvSpPr>
          <p:cNvPr id="95" name="TextBox 23">
            <a:extLst>
              <a:ext uri="{FF2B5EF4-FFF2-40B4-BE49-F238E27FC236}">
                <a16:creationId xmlns:a16="http://schemas.microsoft.com/office/drawing/2014/main" id="{D6EA3AC8-3329-443B-8AB1-2CA2C6AF7DD7}"/>
              </a:ext>
            </a:extLst>
          </p:cNvPr>
          <p:cNvSpPr txBox="1"/>
          <p:nvPr/>
        </p:nvSpPr>
        <p:spPr>
          <a:xfrm>
            <a:off x="7022397" y="2721753"/>
            <a:ext cx="1723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/>
              <a:t>AKS Cluster</a:t>
            </a:r>
          </a:p>
        </p:txBody>
      </p:sp>
      <p:sp>
        <p:nvSpPr>
          <p:cNvPr id="102" name="TextBox 23">
            <a:extLst>
              <a:ext uri="{FF2B5EF4-FFF2-40B4-BE49-F238E27FC236}">
                <a16:creationId xmlns:a16="http://schemas.microsoft.com/office/drawing/2014/main" id="{ED4C0EFA-4A38-42BB-A356-6D4C7365B07C}"/>
              </a:ext>
            </a:extLst>
          </p:cNvPr>
          <p:cNvSpPr txBox="1"/>
          <p:nvPr/>
        </p:nvSpPr>
        <p:spPr>
          <a:xfrm>
            <a:off x="9945479" y="2751733"/>
            <a:ext cx="1723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/>
              <a:t>AKS Cluster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C0525BE-8170-4035-9462-54207D1A0E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6373" y="3282846"/>
            <a:ext cx="441248" cy="287551"/>
          </a:xfrm>
          <a:prstGeom prst="rect">
            <a:avLst/>
          </a:prstGeom>
        </p:spPr>
      </p:pic>
      <p:sp>
        <p:nvSpPr>
          <p:cNvPr id="104" name="TextBox 23">
            <a:extLst>
              <a:ext uri="{FF2B5EF4-FFF2-40B4-BE49-F238E27FC236}">
                <a16:creationId xmlns:a16="http://schemas.microsoft.com/office/drawing/2014/main" id="{B70B9566-9DC9-4760-BAB9-CE12944667D0}"/>
              </a:ext>
            </a:extLst>
          </p:cNvPr>
          <p:cNvSpPr txBox="1"/>
          <p:nvPr/>
        </p:nvSpPr>
        <p:spPr>
          <a:xfrm>
            <a:off x="6869999" y="3543714"/>
            <a:ext cx="172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Node A</a:t>
            </a:r>
          </a:p>
        </p:txBody>
      </p:sp>
      <p:sp>
        <p:nvSpPr>
          <p:cNvPr id="105" name="TextBox 23">
            <a:extLst>
              <a:ext uri="{FF2B5EF4-FFF2-40B4-BE49-F238E27FC236}">
                <a16:creationId xmlns:a16="http://schemas.microsoft.com/office/drawing/2014/main" id="{CD246312-B18D-42F5-B60E-0C8B05235FF7}"/>
              </a:ext>
            </a:extLst>
          </p:cNvPr>
          <p:cNvSpPr txBox="1"/>
          <p:nvPr/>
        </p:nvSpPr>
        <p:spPr>
          <a:xfrm>
            <a:off x="6842518" y="4415642"/>
            <a:ext cx="172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Node N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73427DB0-7F69-4C4F-9E94-03D544AA68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8910" y="3816182"/>
            <a:ext cx="441248" cy="536201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06D7DE53-5AF2-4F88-8860-D0186CF69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2032" y="3300335"/>
            <a:ext cx="441248" cy="287551"/>
          </a:xfrm>
          <a:prstGeom prst="rect">
            <a:avLst/>
          </a:prstGeom>
        </p:spPr>
      </p:pic>
      <p:sp>
        <p:nvSpPr>
          <p:cNvPr id="108" name="TextBox 23">
            <a:extLst>
              <a:ext uri="{FF2B5EF4-FFF2-40B4-BE49-F238E27FC236}">
                <a16:creationId xmlns:a16="http://schemas.microsoft.com/office/drawing/2014/main" id="{1E748B68-764F-4A23-904C-C09BFA18B818}"/>
              </a:ext>
            </a:extLst>
          </p:cNvPr>
          <p:cNvSpPr txBox="1"/>
          <p:nvPr/>
        </p:nvSpPr>
        <p:spPr>
          <a:xfrm>
            <a:off x="9675658" y="3561203"/>
            <a:ext cx="172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Node A</a:t>
            </a:r>
          </a:p>
        </p:txBody>
      </p:sp>
      <p:sp>
        <p:nvSpPr>
          <p:cNvPr id="109" name="TextBox 23">
            <a:extLst>
              <a:ext uri="{FF2B5EF4-FFF2-40B4-BE49-F238E27FC236}">
                <a16:creationId xmlns:a16="http://schemas.microsoft.com/office/drawing/2014/main" id="{E0EE7F85-B51E-48E9-85EC-7A1E6F4A0C54}"/>
              </a:ext>
            </a:extLst>
          </p:cNvPr>
          <p:cNvSpPr txBox="1"/>
          <p:nvPr/>
        </p:nvSpPr>
        <p:spPr>
          <a:xfrm>
            <a:off x="9648177" y="4433131"/>
            <a:ext cx="172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Node N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5885DDBB-A8CD-4661-8135-FBAEAAE7B8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4569" y="3833671"/>
            <a:ext cx="441248" cy="53620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B898FA5A-4B75-C640-0F7E-03A152503BD9}"/>
              </a:ext>
            </a:extLst>
          </p:cNvPr>
          <p:cNvSpPr/>
          <p:nvPr/>
        </p:nvSpPr>
        <p:spPr>
          <a:xfrm>
            <a:off x="10127530" y="6041353"/>
            <a:ext cx="2064470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AED9DF-5BDE-1EFC-AA1F-E38971F4760D}"/>
              </a:ext>
            </a:extLst>
          </p:cNvPr>
          <p:cNvSpPr/>
          <p:nvPr/>
        </p:nvSpPr>
        <p:spPr>
          <a:xfrm>
            <a:off x="395926" y="6221691"/>
            <a:ext cx="2073897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89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Up Arrow 3">
            <a:extLst>
              <a:ext uri="{FF2B5EF4-FFF2-40B4-BE49-F238E27FC236}">
                <a16:creationId xmlns:a16="http://schemas.microsoft.com/office/drawing/2014/main" id="{4CB749EA-B6A7-4186-9BED-DBB7A51CC8D5}"/>
              </a:ext>
            </a:extLst>
          </p:cNvPr>
          <p:cNvSpPr/>
          <p:nvPr/>
        </p:nvSpPr>
        <p:spPr>
          <a:xfrm>
            <a:off x="2668251" y="5351487"/>
            <a:ext cx="3387775" cy="764499"/>
          </a:xfrm>
          <a:prstGeom prst="upArrowCallou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DA0F9A-4533-4648-B1B8-9B74ACC3C177}"/>
              </a:ext>
            </a:extLst>
          </p:cNvPr>
          <p:cNvSpPr/>
          <p:nvPr/>
        </p:nvSpPr>
        <p:spPr>
          <a:xfrm>
            <a:off x="7587520" y="756212"/>
            <a:ext cx="3028014" cy="4387914"/>
          </a:xfrm>
          <a:prstGeom prst="rect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902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DF2F8-BFB8-4165-90C1-FDAB130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4" y="52782"/>
            <a:ext cx="6017682" cy="447039"/>
          </a:xfrm>
        </p:spPr>
        <p:txBody>
          <a:bodyPr/>
          <a:lstStyle/>
          <a:p>
            <a:r>
              <a:rPr lang="en-GB" sz="2000" dirty="0"/>
              <a:t>AKS NSG –Production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6414780-07E6-4ED0-91C0-EE6F86E5BBA3}"/>
              </a:ext>
            </a:extLst>
          </p:cNvPr>
          <p:cNvSpPr/>
          <p:nvPr/>
        </p:nvSpPr>
        <p:spPr>
          <a:xfrm>
            <a:off x="2803160" y="858644"/>
            <a:ext cx="3028014" cy="4387914"/>
          </a:xfrm>
          <a:prstGeom prst="rect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9023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AC6CF1C-E4D1-4FE1-B94D-6400D95AA963}"/>
              </a:ext>
            </a:extLst>
          </p:cNvPr>
          <p:cNvSpPr txBox="1"/>
          <p:nvPr/>
        </p:nvSpPr>
        <p:spPr>
          <a:xfrm>
            <a:off x="3701983" y="389260"/>
            <a:ext cx="405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VN-AI-UKS-PROD-2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FC940F9-01E7-4BB1-90B3-0012E6607A9A}"/>
              </a:ext>
            </a:extLst>
          </p:cNvPr>
          <p:cNvSpPr/>
          <p:nvPr/>
        </p:nvSpPr>
        <p:spPr>
          <a:xfrm>
            <a:off x="3308985" y="1484025"/>
            <a:ext cx="2192405" cy="3492709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7110C69-DC24-4221-B704-DD867F24E9DD}"/>
              </a:ext>
            </a:extLst>
          </p:cNvPr>
          <p:cNvSpPr txBox="1"/>
          <p:nvPr/>
        </p:nvSpPr>
        <p:spPr>
          <a:xfrm>
            <a:off x="-209861" y="3826187"/>
            <a:ext cx="2183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Azure LB</a:t>
            </a:r>
          </a:p>
        </p:txBody>
      </p:sp>
      <p:pic>
        <p:nvPicPr>
          <p:cNvPr id="1028" name="Picture 4" descr="Microsoft Azure Mono | Load Balancer (feature)">
            <a:extLst>
              <a:ext uri="{FF2B5EF4-FFF2-40B4-BE49-F238E27FC236}">
                <a16:creationId xmlns:a16="http://schemas.microsoft.com/office/drawing/2014/main" id="{961A62F5-4A98-4B41-A89A-E204CF40E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48" y="2552312"/>
            <a:ext cx="1045327" cy="104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E3C71E17-A8CA-4783-AA89-05EBBE062A55}"/>
              </a:ext>
            </a:extLst>
          </p:cNvPr>
          <p:cNvSpPr/>
          <p:nvPr/>
        </p:nvSpPr>
        <p:spPr>
          <a:xfrm>
            <a:off x="8063365" y="1276661"/>
            <a:ext cx="2192405" cy="3492709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074" name="Picture 2" descr="Azure Virtual Network | Secure Your Applications using VPC | Edureka">
            <a:extLst>
              <a:ext uri="{FF2B5EF4-FFF2-40B4-BE49-F238E27FC236}">
                <a16:creationId xmlns:a16="http://schemas.microsoft.com/office/drawing/2014/main" id="{C1EEFB9F-D00D-4340-9495-8CD6C2E8C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660" y="574546"/>
            <a:ext cx="962882" cy="52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8D1A2F-FFF2-4554-881B-FFF33D068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480" y="1238125"/>
            <a:ext cx="914286" cy="514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A59460-2F98-4D20-A2C2-245C25235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382" y="1058243"/>
            <a:ext cx="914286" cy="514286"/>
          </a:xfrm>
          <a:prstGeom prst="rect">
            <a:avLst/>
          </a:prstGeom>
        </p:spPr>
      </p:pic>
      <p:sp>
        <p:nvSpPr>
          <p:cNvPr id="59" name="TextBox 23">
            <a:extLst>
              <a:ext uri="{FF2B5EF4-FFF2-40B4-BE49-F238E27FC236}">
                <a16:creationId xmlns:a16="http://schemas.microsoft.com/office/drawing/2014/main" id="{DC61DCCE-4C39-416F-B381-4E2A9CE98B0C}"/>
              </a:ext>
            </a:extLst>
          </p:cNvPr>
          <p:cNvSpPr txBox="1"/>
          <p:nvPr/>
        </p:nvSpPr>
        <p:spPr>
          <a:xfrm>
            <a:off x="4016871" y="1155281"/>
            <a:ext cx="1723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b="1" dirty="0"/>
              <a:t>SN-AKSPROD-1</a:t>
            </a:r>
            <a:endParaRPr lang="en-GB" sz="12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D9CFDF-B4FF-4D64-B746-C7856449FEF1}"/>
              </a:ext>
            </a:extLst>
          </p:cNvPr>
          <p:cNvSpPr/>
          <p:nvPr/>
        </p:nvSpPr>
        <p:spPr>
          <a:xfrm>
            <a:off x="3762531" y="1933731"/>
            <a:ext cx="1456544" cy="2640767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B3055E-C9BE-4984-955A-042A841E5A76}"/>
              </a:ext>
            </a:extLst>
          </p:cNvPr>
          <p:cNvSpPr/>
          <p:nvPr/>
        </p:nvSpPr>
        <p:spPr>
          <a:xfrm>
            <a:off x="8501921" y="1831297"/>
            <a:ext cx="1456544" cy="2640767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Callout: Right Arrow 9">
            <a:extLst>
              <a:ext uri="{FF2B5EF4-FFF2-40B4-BE49-F238E27FC236}">
                <a16:creationId xmlns:a16="http://schemas.microsoft.com/office/drawing/2014/main" id="{F6F2758E-3844-4CDA-AD9D-65A4916F9289}"/>
              </a:ext>
            </a:extLst>
          </p:cNvPr>
          <p:cNvSpPr/>
          <p:nvPr/>
        </p:nvSpPr>
        <p:spPr>
          <a:xfrm>
            <a:off x="1678898" y="2263515"/>
            <a:ext cx="1004341" cy="1768839"/>
          </a:xfrm>
          <a:prstGeom prst="rightArrowCallou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8" descr="Microsoft Azure Color | NSG">
            <a:extLst>
              <a:ext uri="{FF2B5EF4-FFF2-40B4-BE49-F238E27FC236}">
                <a16:creationId xmlns:a16="http://schemas.microsoft.com/office/drawing/2014/main" id="{83AD3A53-21EB-4AC8-A587-44383C0EA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496" y="1693068"/>
            <a:ext cx="463345" cy="61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Microsoft Azure Color | NSG">
            <a:extLst>
              <a:ext uri="{FF2B5EF4-FFF2-40B4-BE49-F238E27FC236}">
                <a16:creationId xmlns:a16="http://schemas.microsoft.com/office/drawing/2014/main" id="{656052C4-99FE-47CD-9D4B-87513F36B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004" y="1605625"/>
            <a:ext cx="463345" cy="61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3A664C8-BC4C-4B87-B2A0-885AB70ABCCB}"/>
              </a:ext>
            </a:extLst>
          </p:cNvPr>
          <p:cNvSpPr/>
          <p:nvPr/>
        </p:nvSpPr>
        <p:spPr>
          <a:xfrm>
            <a:off x="4122295" y="2443396"/>
            <a:ext cx="919396" cy="1878767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73C3B2-4E3C-48CB-B580-47C909E9B6C0}"/>
              </a:ext>
            </a:extLst>
          </p:cNvPr>
          <p:cNvSpPr/>
          <p:nvPr/>
        </p:nvSpPr>
        <p:spPr>
          <a:xfrm>
            <a:off x="8786734" y="2340963"/>
            <a:ext cx="919396" cy="1878767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0" name="Picture 6" descr="Windows Server Container on an AKS (Azure Kubernetes Service ...">
            <a:extLst>
              <a:ext uri="{FF2B5EF4-FFF2-40B4-BE49-F238E27FC236}">
                <a16:creationId xmlns:a16="http://schemas.microsoft.com/office/drawing/2014/main" id="{E77AE0D6-C125-4C8C-9377-7925B5830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584" y="2252902"/>
            <a:ext cx="498474" cy="41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6" descr="Windows Server Container on an AKS (Azure Kubernetes Service ...">
            <a:extLst>
              <a:ext uri="{FF2B5EF4-FFF2-40B4-BE49-F238E27FC236}">
                <a16:creationId xmlns:a16="http://schemas.microsoft.com/office/drawing/2014/main" id="{BFCCC3FB-EF0C-467A-84C6-D5D6AEAB2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496" y="2177951"/>
            <a:ext cx="498474" cy="41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95B7EA-5932-4AE3-B28D-BA21060C34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0616" y="2656943"/>
            <a:ext cx="441248" cy="536201"/>
          </a:xfrm>
          <a:prstGeom prst="rect">
            <a:avLst/>
          </a:prstGeom>
        </p:spPr>
      </p:pic>
      <p:sp>
        <p:nvSpPr>
          <p:cNvPr id="84" name="TextBox 23">
            <a:extLst>
              <a:ext uri="{FF2B5EF4-FFF2-40B4-BE49-F238E27FC236}">
                <a16:creationId xmlns:a16="http://schemas.microsoft.com/office/drawing/2014/main" id="{922C166A-9FFE-4BD9-A5F4-D42556ADF62B}"/>
              </a:ext>
            </a:extLst>
          </p:cNvPr>
          <p:cNvSpPr txBox="1"/>
          <p:nvPr/>
        </p:nvSpPr>
        <p:spPr>
          <a:xfrm>
            <a:off x="4214242" y="3166461"/>
            <a:ext cx="172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Node A</a:t>
            </a:r>
          </a:p>
        </p:txBody>
      </p:sp>
      <p:sp>
        <p:nvSpPr>
          <p:cNvPr id="86" name="TextBox 23">
            <a:extLst>
              <a:ext uri="{FF2B5EF4-FFF2-40B4-BE49-F238E27FC236}">
                <a16:creationId xmlns:a16="http://schemas.microsoft.com/office/drawing/2014/main" id="{B3C9BFAB-3DED-4578-8638-20B4F2C31A53}"/>
              </a:ext>
            </a:extLst>
          </p:cNvPr>
          <p:cNvSpPr txBox="1"/>
          <p:nvPr/>
        </p:nvSpPr>
        <p:spPr>
          <a:xfrm>
            <a:off x="4186761" y="4038389"/>
            <a:ext cx="172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Node N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1FD0A052-EAF0-49AB-8C57-0C2B51CB7A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3114" y="3483900"/>
            <a:ext cx="441248" cy="536201"/>
          </a:xfrm>
          <a:prstGeom prst="rect">
            <a:avLst/>
          </a:prstGeom>
        </p:spPr>
      </p:pic>
      <p:sp>
        <p:nvSpPr>
          <p:cNvPr id="89" name="TextBox 23">
            <a:extLst>
              <a:ext uri="{FF2B5EF4-FFF2-40B4-BE49-F238E27FC236}">
                <a16:creationId xmlns:a16="http://schemas.microsoft.com/office/drawing/2014/main" id="{87EA4958-55AE-4339-8ADB-D707EAF6AB5D}"/>
              </a:ext>
            </a:extLst>
          </p:cNvPr>
          <p:cNvSpPr txBox="1"/>
          <p:nvPr/>
        </p:nvSpPr>
        <p:spPr>
          <a:xfrm>
            <a:off x="4184261" y="1622474"/>
            <a:ext cx="172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NSG Ctrl</a:t>
            </a:r>
          </a:p>
        </p:txBody>
      </p:sp>
      <p:sp>
        <p:nvSpPr>
          <p:cNvPr id="93" name="TextBox 23">
            <a:extLst>
              <a:ext uri="{FF2B5EF4-FFF2-40B4-BE49-F238E27FC236}">
                <a16:creationId xmlns:a16="http://schemas.microsoft.com/office/drawing/2014/main" id="{56637E75-9F7B-4FAB-9009-8255B5BAA6F0}"/>
              </a:ext>
            </a:extLst>
          </p:cNvPr>
          <p:cNvSpPr txBox="1"/>
          <p:nvPr/>
        </p:nvSpPr>
        <p:spPr>
          <a:xfrm>
            <a:off x="8818720" y="1535031"/>
            <a:ext cx="172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NSG Ctrl</a:t>
            </a:r>
          </a:p>
        </p:txBody>
      </p:sp>
      <p:sp>
        <p:nvSpPr>
          <p:cNvPr id="94" name="TextBox 23">
            <a:extLst>
              <a:ext uri="{FF2B5EF4-FFF2-40B4-BE49-F238E27FC236}">
                <a16:creationId xmlns:a16="http://schemas.microsoft.com/office/drawing/2014/main" id="{809AB1B6-E580-4E3C-B13B-8073F3D250B5}"/>
              </a:ext>
            </a:extLst>
          </p:cNvPr>
          <p:cNvSpPr txBox="1"/>
          <p:nvPr/>
        </p:nvSpPr>
        <p:spPr>
          <a:xfrm>
            <a:off x="4471572" y="2179608"/>
            <a:ext cx="1723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/>
              <a:t>AKS Cluster</a:t>
            </a:r>
          </a:p>
        </p:txBody>
      </p:sp>
      <p:sp>
        <p:nvSpPr>
          <p:cNvPr id="102" name="TextBox 23">
            <a:extLst>
              <a:ext uri="{FF2B5EF4-FFF2-40B4-BE49-F238E27FC236}">
                <a16:creationId xmlns:a16="http://schemas.microsoft.com/office/drawing/2014/main" id="{ED4C0EFA-4A38-42BB-A356-6D4C7365B07C}"/>
              </a:ext>
            </a:extLst>
          </p:cNvPr>
          <p:cNvSpPr txBox="1"/>
          <p:nvPr/>
        </p:nvSpPr>
        <p:spPr>
          <a:xfrm>
            <a:off x="9165991" y="2152126"/>
            <a:ext cx="1723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/>
              <a:t>AKS Cluster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06D7DE53-5AF2-4F88-8860-D0186CF69F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7534" y="2655757"/>
            <a:ext cx="441248" cy="287551"/>
          </a:xfrm>
          <a:prstGeom prst="rect">
            <a:avLst/>
          </a:prstGeom>
        </p:spPr>
      </p:pic>
      <p:sp>
        <p:nvSpPr>
          <p:cNvPr id="108" name="TextBox 23">
            <a:extLst>
              <a:ext uri="{FF2B5EF4-FFF2-40B4-BE49-F238E27FC236}">
                <a16:creationId xmlns:a16="http://schemas.microsoft.com/office/drawing/2014/main" id="{1E748B68-764F-4A23-904C-C09BFA18B818}"/>
              </a:ext>
            </a:extLst>
          </p:cNvPr>
          <p:cNvSpPr txBox="1"/>
          <p:nvPr/>
        </p:nvSpPr>
        <p:spPr>
          <a:xfrm>
            <a:off x="8911160" y="2916625"/>
            <a:ext cx="172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Node A</a:t>
            </a:r>
          </a:p>
        </p:txBody>
      </p:sp>
      <p:sp>
        <p:nvSpPr>
          <p:cNvPr id="109" name="TextBox 23">
            <a:extLst>
              <a:ext uri="{FF2B5EF4-FFF2-40B4-BE49-F238E27FC236}">
                <a16:creationId xmlns:a16="http://schemas.microsoft.com/office/drawing/2014/main" id="{E0EE7F85-B51E-48E9-85EC-7A1E6F4A0C54}"/>
              </a:ext>
            </a:extLst>
          </p:cNvPr>
          <p:cNvSpPr txBox="1"/>
          <p:nvPr/>
        </p:nvSpPr>
        <p:spPr>
          <a:xfrm>
            <a:off x="8883679" y="3788553"/>
            <a:ext cx="172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Node N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5885DDBB-A8CD-4661-8135-FBAEAAE7B8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0071" y="3189093"/>
            <a:ext cx="441248" cy="536201"/>
          </a:xfrm>
          <a:prstGeom prst="rect">
            <a:avLst/>
          </a:prstGeom>
        </p:spPr>
      </p:pic>
      <p:pic>
        <p:nvPicPr>
          <p:cNvPr id="51" name="Picture 2" descr="Azure Virtual Network | Secure Your Applications using VPC | Edureka">
            <a:extLst>
              <a:ext uri="{FF2B5EF4-FFF2-40B4-BE49-F238E27FC236}">
                <a16:creationId xmlns:a16="http://schemas.microsoft.com/office/drawing/2014/main" id="{C5D40DF0-3F9C-4716-B2D4-25CB6D212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129" y="547064"/>
            <a:ext cx="962882" cy="52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1BC96F6-967B-4957-8345-47BA02769D63}"/>
              </a:ext>
            </a:extLst>
          </p:cNvPr>
          <p:cNvSpPr txBox="1"/>
          <p:nvPr/>
        </p:nvSpPr>
        <p:spPr>
          <a:xfrm>
            <a:off x="8274204" y="346788"/>
            <a:ext cx="405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VN-AI-UKW-PROD-3</a:t>
            </a:r>
          </a:p>
        </p:txBody>
      </p:sp>
      <p:sp>
        <p:nvSpPr>
          <p:cNvPr id="55" name="TextBox 23">
            <a:extLst>
              <a:ext uri="{FF2B5EF4-FFF2-40B4-BE49-F238E27FC236}">
                <a16:creationId xmlns:a16="http://schemas.microsoft.com/office/drawing/2014/main" id="{71C561CD-9AF4-454E-90F0-345BA8BA1C36}"/>
              </a:ext>
            </a:extLst>
          </p:cNvPr>
          <p:cNvSpPr txBox="1"/>
          <p:nvPr/>
        </p:nvSpPr>
        <p:spPr>
          <a:xfrm>
            <a:off x="8621350" y="977897"/>
            <a:ext cx="1723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b="1" dirty="0"/>
              <a:t>SN-AKSPROD-1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7B603-57B0-4FE3-A7BA-48D5A5DDCA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4595" y="2399675"/>
            <a:ext cx="1310547" cy="90188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5845E52-9B3F-4FD6-AB42-B76E402EB71B}"/>
              </a:ext>
            </a:extLst>
          </p:cNvPr>
          <p:cNvSpPr txBox="1"/>
          <p:nvPr/>
        </p:nvSpPr>
        <p:spPr>
          <a:xfrm>
            <a:off x="3059904" y="5668294"/>
            <a:ext cx="405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Primary Site (UK South)</a:t>
            </a:r>
          </a:p>
        </p:txBody>
      </p:sp>
      <p:sp>
        <p:nvSpPr>
          <p:cNvPr id="57" name="Callout: Up Arrow 56">
            <a:extLst>
              <a:ext uri="{FF2B5EF4-FFF2-40B4-BE49-F238E27FC236}">
                <a16:creationId xmlns:a16="http://schemas.microsoft.com/office/drawing/2014/main" id="{D3AB3D8E-5D33-4B4A-B618-85EF1A9E82F3}"/>
              </a:ext>
            </a:extLst>
          </p:cNvPr>
          <p:cNvSpPr/>
          <p:nvPr/>
        </p:nvSpPr>
        <p:spPr>
          <a:xfrm>
            <a:off x="7617503" y="5338997"/>
            <a:ext cx="3387775" cy="791980"/>
          </a:xfrm>
          <a:prstGeom prst="upArrowCallou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BE255E-9726-4505-847B-78055E276BF1}"/>
              </a:ext>
            </a:extLst>
          </p:cNvPr>
          <p:cNvSpPr txBox="1"/>
          <p:nvPr/>
        </p:nvSpPr>
        <p:spPr>
          <a:xfrm>
            <a:off x="7754691" y="5699756"/>
            <a:ext cx="405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Stand By Site (UK West)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F1861-E01D-06B9-B379-586A04B3A8D4}"/>
              </a:ext>
            </a:extLst>
          </p:cNvPr>
          <p:cNvSpPr/>
          <p:nvPr/>
        </p:nvSpPr>
        <p:spPr>
          <a:xfrm>
            <a:off x="10112874" y="6221127"/>
            <a:ext cx="2064470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41A2B5-FAC7-C223-66F8-999BFC867826}"/>
              </a:ext>
            </a:extLst>
          </p:cNvPr>
          <p:cNvSpPr/>
          <p:nvPr/>
        </p:nvSpPr>
        <p:spPr>
          <a:xfrm>
            <a:off x="395926" y="6221691"/>
            <a:ext cx="2073897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16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1D13CB1C-3849-4950-BB90-4CD3F4992A4C}"/>
              </a:ext>
            </a:extLst>
          </p:cNvPr>
          <p:cNvSpPr/>
          <p:nvPr/>
        </p:nvSpPr>
        <p:spPr>
          <a:xfrm>
            <a:off x="6982746" y="1742439"/>
            <a:ext cx="2425700" cy="33655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C41B3D6-D632-4275-ADF1-063F9A81E82D}"/>
              </a:ext>
            </a:extLst>
          </p:cNvPr>
          <p:cNvSpPr/>
          <p:nvPr/>
        </p:nvSpPr>
        <p:spPr>
          <a:xfrm>
            <a:off x="6728746" y="1729739"/>
            <a:ext cx="2692400" cy="3429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79BBB6-F311-45E4-8622-EEBC7419F27F}"/>
              </a:ext>
            </a:extLst>
          </p:cNvPr>
          <p:cNvSpPr/>
          <p:nvPr/>
        </p:nvSpPr>
        <p:spPr>
          <a:xfrm>
            <a:off x="96900" y="2155425"/>
            <a:ext cx="1319542" cy="214329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DF2F8-BFB8-4165-90C1-FDAB130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46" y="139700"/>
            <a:ext cx="6017682" cy="447039"/>
          </a:xfrm>
        </p:spPr>
        <p:txBody>
          <a:bodyPr/>
          <a:lstStyle/>
          <a:p>
            <a:r>
              <a:rPr lang="en-GB" dirty="0"/>
              <a:t>AKS Load Balancer (Strategic)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E9F1E0-05C2-4C0E-B195-8FE8CA1D37FF}"/>
              </a:ext>
            </a:extLst>
          </p:cNvPr>
          <p:cNvSpPr/>
          <p:nvPr/>
        </p:nvSpPr>
        <p:spPr>
          <a:xfrm>
            <a:off x="-196802" y="1693207"/>
            <a:ext cx="19789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>
                    <a:lumMod val="25000"/>
                  </a:schemeClr>
                </a:solidFill>
              </a:rPr>
              <a:t>Web Server/Azure App Services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6414780-07E6-4ED0-91C0-EE6F86E5BBA3}"/>
              </a:ext>
            </a:extLst>
          </p:cNvPr>
          <p:cNvSpPr/>
          <p:nvPr/>
        </p:nvSpPr>
        <p:spPr>
          <a:xfrm>
            <a:off x="3680746" y="1323339"/>
            <a:ext cx="8206454" cy="5300982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DAC333EF-324F-4EF3-8C73-0D4FBEB1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888" y="927865"/>
            <a:ext cx="856638" cy="702107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AC6CF1C-E4D1-4FE1-B94D-6400D95AA963}"/>
              </a:ext>
            </a:extLst>
          </p:cNvPr>
          <p:cNvSpPr txBox="1"/>
          <p:nvPr/>
        </p:nvSpPr>
        <p:spPr>
          <a:xfrm>
            <a:off x="4856226" y="838965"/>
            <a:ext cx="405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Azure Kubernetes Service(AKS)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336D5C6-3C0D-4D60-9197-65767AC9605F}"/>
              </a:ext>
            </a:extLst>
          </p:cNvPr>
          <p:cNvCxnSpPr>
            <a:cxnSpLocks/>
          </p:cNvCxnSpPr>
          <p:nvPr/>
        </p:nvCxnSpPr>
        <p:spPr>
          <a:xfrm flipH="1">
            <a:off x="3962855" y="3130070"/>
            <a:ext cx="44425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E0A4A45-9BEC-4C97-BC84-94C34BF1792E}"/>
              </a:ext>
            </a:extLst>
          </p:cNvPr>
          <p:cNvCxnSpPr>
            <a:cxnSpLocks/>
          </p:cNvCxnSpPr>
          <p:nvPr/>
        </p:nvCxnSpPr>
        <p:spPr>
          <a:xfrm>
            <a:off x="1701693" y="3130070"/>
            <a:ext cx="1472173" cy="22212"/>
          </a:xfrm>
          <a:prstGeom prst="straightConnector1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E826F64-27FE-4EA5-BA66-4C4126545C9B}"/>
              </a:ext>
            </a:extLst>
          </p:cNvPr>
          <p:cNvSpPr txBox="1"/>
          <p:nvPr/>
        </p:nvSpPr>
        <p:spPr>
          <a:xfrm>
            <a:off x="5366974" y="2801859"/>
            <a:ext cx="201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Services A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22125DF0-3593-476A-AD06-4BFC4905826B}"/>
              </a:ext>
            </a:extLst>
          </p:cNvPr>
          <p:cNvGrpSpPr/>
          <p:nvPr/>
        </p:nvGrpSpPr>
        <p:grpSpPr>
          <a:xfrm>
            <a:off x="6985418" y="1182504"/>
            <a:ext cx="2413036" cy="3977485"/>
            <a:chOff x="6101806" y="1381915"/>
            <a:chExt cx="2847364" cy="3977485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B6A7085-F5E4-47E9-B8D0-9B18F453C163}"/>
                </a:ext>
              </a:extLst>
            </p:cNvPr>
            <p:cNvSpPr/>
            <p:nvPr/>
          </p:nvSpPr>
          <p:spPr>
            <a:xfrm>
              <a:off x="6597077" y="1651000"/>
              <a:ext cx="2305623" cy="3708400"/>
            </a:xfrm>
            <a:prstGeom prst="rect">
              <a:avLst/>
            </a:prstGeom>
            <a:ln>
              <a:prstDash val="dash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1BE9454-69F9-4A7D-9CA2-B2E288812CEC}"/>
                </a:ext>
              </a:extLst>
            </p:cNvPr>
            <p:cNvSpPr txBox="1"/>
            <p:nvPr/>
          </p:nvSpPr>
          <p:spPr>
            <a:xfrm>
              <a:off x="6101806" y="1381915"/>
              <a:ext cx="2015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Node 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A7E1F0C-7F0F-4121-8A6B-796F1C8E45C5}"/>
                </a:ext>
              </a:extLst>
            </p:cNvPr>
            <p:cNvSpPr/>
            <p:nvPr/>
          </p:nvSpPr>
          <p:spPr>
            <a:xfrm>
              <a:off x="6968531" y="1745106"/>
              <a:ext cx="1643320" cy="138430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7F23DBF-4186-4AD0-B806-A474BABA8888}"/>
                </a:ext>
              </a:extLst>
            </p:cNvPr>
            <p:cNvSpPr txBox="1"/>
            <p:nvPr/>
          </p:nvSpPr>
          <p:spPr>
            <a:xfrm>
              <a:off x="7563039" y="1895954"/>
              <a:ext cx="1380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POD 1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51A3096-C0D5-4EF2-9F76-E77640EF87CF}"/>
                </a:ext>
              </a:extLst>
            </p:cNvPr>
            <p:cNvSpPr txBox="1"/>
            <p:nvPr/>
          </p:nvSpPr>
          <p:spPr>
            <a:xfrm>
              <a:off x="7568869" y="2658994"/>
              <a:ext cx="1380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POD N</a:t>
              </a:r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74AFA3C5-7583-4682-A4D5-F6395E46EEC6}"/>
              </a:ext>
            </a:extLst>
          </p:cNvPr>
          <p:cNvGrpSpPr/>
          <p:nvPr/>
        </p:nvGrpSpPr>
        <p:grpSpPr>
          <a:xfrm>
            <a:off x="9158990" y="1190623"/>
            <a:ext cx="2359719" cy="4082416"/>
            <a:chOff x="8803370" y="1315084"/>
            <a:chExt cx="2817131" cy="4082416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1FC940F9-01E7-4BB1-90B3-0012E6607A9A}"/>
                </a:ext>
              </a:extLst>
            </p:cNvPr>
            <p:cNvSpPr/>
            <p:nvPr/>
          </p:nvSpPr>
          <p:spPr>
            <a:xfrm>
              <a:off x="9156701" y="1578507"/>
              <a:ext cx="2463800" cy="3818993"/>
            </a:xfrm>
            <a:prstGeom prst="rect">
              <a:avLst/>
            </a:prstGeom>
            <a:ln>
              <a:prstDash val="dash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625D5AA8-DB99-4BC0-8433-CB6F4C2B4799}"/>
                </a:ext>
              </a:extLst>
            </p:cNvPr>
            <p:cNvSpPr txBox="1"/>
            <p:nvPr/>
          </p:nvSpPr>
          <p:spPr>
            <a:xfrm>
              <a:off x="8803370" y="1315084"/>
              <a:ext cx="2015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Node N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3371F0B-4A72-40C7-9D13-D1E753623D7D}"/>
                </a:ext>
              </a:extLst>
            </p:cNvPr>
            <p:cNvSpPr/>
            <p:nvPr/>
          </p:nvSpPr>
          <p:spPr>
            <a:xfrm>
              <a:off x="9467313" y="1648294"/>
              <a:ext cx="1943102" cy="138430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5935920-09EC-487D-B345-0E93FED0DF23}"/>
                </a:ext>
              </a:extLst>
            </p:cNvPr>
            <p:cNvSpPr txBox="1"/>
            <p:nvPr/>
          </p:nvSpPr>
          <p:spPr>
            <a:xfrm>
              <a:off x="10091818" y="1931763"/>
              <a:ext cx="1380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POD 1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0824004-4996-4C67-AB0B-28D4311E1EC9}"/>
                </a:ext>
              </a:extLst>
            </p:cNvPr>
            <p:cNvSpPr txBox="1"/>
            <p:nvPr/>
          </p:nvSpPr>
          <p:spPr>
            <a:xfrm>
              <a:off x="10091838" y="2544901"/>
              <a:ext cx="1380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POD N</a:t>
              </a:r>
            </a:p>
          </p:txBody>
        </p:sp>
      </p:grpSp>
      <p:pic>
        <p:nvPicPr>
          <p:cNvPr id="1032" name="Picture 8" descr="Creation of an Azure Kubernetes Services (AKS) cluster and ...">
            <a:extLst>
              <a:ext uri="{FF2B5EF4-FFF2-40B4-BE49-F238E27FC236}">
                <a16:creationId xmlns:a16="http://schemas.microsoft.com/office/drawing/2014/main" id="{ABD8CFC6-BAEA-4303-8DED-A3AF09883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943" y="43061"/>
            <a:ext cx="2185988" cy="100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A6E38CD6-FDB2-44C3-AAF1-CEE897D31196}"/>
              </a:ext>
            </a:extLst>
          </p:cNvPr>
          <p:cNvSpPr/>
          <p:nvPr/>
        </p:nvSpPr>
        <p:spPr>
          <a:xfrm>
            <a:off x="2057400" y="2791278"/>
            <a:ext cx="12827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>
                    <a:lumMod val="25000"/>
                  </a:schemeClr>
                </a:solidFill>
              </a:rPr>
              <a:t>http/https</a:t>
            </a:r>
          </a:p>
        </p:txBody>
      </p:sp>
      <p:pic>
        <p:nvPicPr>
          <p:cNvPr id="3" name="Picture 2" descr="14 Visio Server Icon Images - Visio Database Server, Virtual ...">
            <a:extLst>
              <a:ext uri="{FF2B5EF4-FFF2-40B4-BE49-F238E27FC236}">
                <a16:creationId xmlns:a16="http://schemas.microsoft.com/office/drawing/2014/main" id="{35C69317-909C-4CA4-B6CA-E86DB617C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72" y="2290437"/>
            <a:ext cx="581986" cy="72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453686D-D8B4-4E76-BA1B-142062A8FA51}"/>
              </a:ext>
            </a:extLst>
          </p:cNvPr>
          <p:cNvSpPr/>
          <p:nvPr/>
        </p:nvSpPr>
        <p:spPr>
          <a:xfrm>
            <a:off x="7674964" y="3586855"/>
            <a:ext cx="1435138" cy="13843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E2394F-F775-4286-9763-3D77087F3F0E}"/>
              </a:ext>
            </a:extLst>
          </p:cNvPr>
          <p:cNvSpPr txBox="1"/>
          <p:nvPr/>
        </p:nvSpPr>
        <p:spPr>
          <a:xfrm>
            <a:off x="8104761" y="3767683"/>
            <a:ext cx="1380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POD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8A8625-0E6E-4F90-8DC1-C4AA17A5ECD2}"/>
              </a:ext>
            </a:extLst>
          </p:cNvPr>
          <p:cNvSpPr txBox="1"/>
          <p:nvPr/>
        </p:nvSpPr>
        <p:spPr>
          <a:xfrm>
            <a:off x="8140570" y="4485754"/>
            <a:ext cx="1380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POD 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98B88F-CB01-414A-ADF0-E18BF3EFB8A2}"/>
              </a:ext>
            </a:extLst>
          </p:cNvPr>
          <p:cNvSpPr/>
          <p:nvPr/>
        </p:nvSpPr>
        <p:spPr>
          <a:xfrm>
            <a:off x="9683646" y="3556875"/>
            <a:ext cx="1678899" cy="13843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A0DF40-0191-489C-A4DA-098BA6872F77}"/>
              </a:ext>
            </a:extLst>
          </p:cNvPr>
          <p:cNvSpPr txBox="1"/>
          <p:nvPr/>
        </p:nvSpPr>
        <p:spPr>
          <a:xfrm>
            <a:off x="10203384" y="3722711"/>
            <a:ext cx="1380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POD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4C4FAC-78E3-4707-A9BE-429B4AD35AA6}"/>
              </a:ext>
            </a:extLst>
          </p:cNvPr>
          <p:cNvSpPr txBox="1"/>
          <p:nvPr/>
        </p:nvSpPr>
        <p:spPr>
          <a:xfrm>
            <a:off x="10254185" y="4320863"/>
            <a:ext cx="1380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POD 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439DDC-A774-4BBC-881C-36195F2BBE93}"/>
              </a:ext>
            </a:extLst>
          </p:cNvPr>
          <p:cNvSpPr txBox="1"/>
          <p:nvPr/>
        </p:nvSpPr>
        <p:spPr>
          <a:xfrm>
            <a:off x="5414444" y="4573196"/>
            <a:ext cx="201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Services 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0D83D9-E94E-4C9E-B304-9E2647A99743}"/>
              </a:ext>
            </a:extLst>
          </p:cNvPr>
          <p:cNvSpPr txBox="1"/>
          <p:nvPr/>
        </p:nvSpPr>
        <p:spPr>
          <a:xfrm>
            <a:off x="3825486" y="3493906"/>
            <a:ext cx="2015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ISTIO Ingress </a:t>
            </a:r>
          </a:p>
          <a:p>
            <a:pPr algn="ctr"/>
            <a:r>
              <a:rPr lang="en-GB" sz="1200" b="1" dirty="0"/>
              <a:t>Controller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4EE832-ABFF-475D-9957-582A16208A2B}"/>
              </a:ext>
            </a:extLst>
          </p:cNvPr>
          <p:cNvCxnSpPr>
            <a:cxnSpLocks/>
          </p:cNvCxnSpPr>
          <p:nvPr/>
        </p:nvCxnSpPr>
        <p:spPr>
          <a:xfrm flipV="1">
            <a:off x="5261548" y="2578307"/>
            <a:ext cx="839449" cy="449706"/>
          </a:xfrm>
          <a:prstGeom prst="straightConnector1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F3DC4A1-9ED0-4F9F-A8D8-3ABCFBBCD9B8}"/>
              </a:ext>
            </a:extLst>
          </p:cNvPr>
          <p:cNvCxnSpPr>
            <a:cxnSpLocks/>
          </p:cNvCxnSpPr>
          <p:nvPr/>
        </p:nvCxnSpPr>
        <p:spPr>
          <a:xfrm>
            <a:off x="5231568" y="3282846"/>
            <a:ext cx="779488" cy="644577"/>
          </a:xfrm>
          <a:prstGeom prst="straightConnector1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Left Brace 31">
            <a:extLst>
              <a:ext uri="{FF2B5EF4-FFF2-40B4-BE49-F238E27FC236}">
                <a16:creationId xmlns:a16="http://schemas.microsoft.com/office/drawing/2014/main" id="{7B9FBF81-C036-49CF-B23A-72FC61D71C11}"/>
              </a:ext>
            </a:extLst>
          </p:cNvPr>
          <p:cNvSpPr/>
          <p:nvPr/>
        </p:nvSpPr>
        <p:spPr>
          <a:xfrm>
            <a:off x="6850506" y="1708879"/>
            <a:ext cx="734518" cy="1019331"/>
          </a:xfrm>
          <a:prstGeom prst="leftBrace">
            <a:avLst>
              <a:gd name="adj1" fmla="val 8333"/>
              <a:gd name="adj2" fmla="val 485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3"/>
              </a:solidFill>
            </a:endParaRPr>
          </a:p>
        </p:txBody>
      </p:sp>
      <p:sp>
        <p:nvSpPr>
          <p:cNvPr id="87" name="Left Brace 86">
            <a:extLst>
              <a:ext uri="{FF2B5EF4-FFF2-40B4-BE49-F238E27FC236}">
                <a16:creationId xmlns:a16="http://schemas.microsoft.com/office/drawing/2014/main" id="{9F49ED98-35A3-4BDD-B493-1CF78A68831D}"/>
              </a:ext>
            </a:extLst>
          </p:cNvPr>
          <p:cNvSpPr/>
          <p:nvPr/>
        </p:nvSpPr>
        <p:spPr>
          <a:xfrm>
            <a:off x="6882984" y="3750039"/>
            <a:ext cx="734518" cy="1019331"/>
          </a:xfrm>
          <a:prstGeom prst="leftBrace">
            <a:avLst>
              <a:gd name="adj1" fmla="val 8333"/>
              <a:gd name="adj2" fmla="val 485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3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C4DF4E9-4D1B-41CA-8D7E-2BF2CD0F7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301" y="2718433"/>
            <a:ext cx="812140" cy="80425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D4D39E2-C851-4C1F-A905-21C300D10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19" y="2148103"/>
            <a:ext cx="665929" cy="64006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BB74C481-9B95-433E-8946-22F1721FB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757" y="3874470"/>
            <a:ext cx="665929" cy="640068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07110C69-DC24-4221-B704-DD867F24E9DD}"/>
              </a:ext>
            </a:extLst>
          </p:cNvPr>
          <p:cNvSpPr txBox="1"/>
          <p:nvPr/>
        </p:nvSpPr>
        <p:spPr>
          <a:xfrm>
            <a:off x="2515916" y="3456750"/>
            <a:ext cx="201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Azure LB /ISTIO LB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4F6E91C-3039-4C55-B7ED-6FEB954F01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4772" y="1619390"/>
            <a:ext cx="585752" cy="56917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441AAB5-8153-492D-AFF8-F099A8565C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4772" y="2308937"/>
            <a:ext cx="569719" cy="55359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DA74E85B-61FF-4921-B3D9-4F1D59EC71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7290" y="3660550"/>
            <a:ext cx="569719" cy="55359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7AE6B5A2-71B5-4B7D-9E97-D53BA4798D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2319" y="4275147"/>
            <a:ext cx="569719" cy="55359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2AEE7BE-0115-4FA6-B1C4-259CD94683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0982" y="1636879"/>
            <a:ext cx="585752" cy="569174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4855A5FF-6741-4905-B2FB-1F3FF55C6C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1001" y="2281456"/>
            <a:ext cx="585752" cy="569174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914F330F-7C9D-4329-83CB-E588BC81AE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5992" y="3660551"/>
            <a:ext cx="585752" cy="569174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DCAB0139-CD75-413B-92B3-8F0E8E7111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6011" y="4305128"/>
            <a:ext cx="585752" cy="569174"/>
          </a:xfrm>
          <a:prstGeom prst="rect">
            <a:avLst/>
          </a:prstGeom>
        </p:spPr>
      </p:pic>
      <p:pic>
        <p:nvPicPr>
          <p:cNvPr id="1028" name="Picture 4" descr="Microsoft Azure Mono | Load Balancer (feature)">
            <a:extLst>
              <a:ext uri="{FF2B5EF4-FFF2-40B4-BE49-F238E27FC236}">
                <a16:creationId xmlns:a16="http://schemas.microsoft.com/office/drawing/2014/main" id="{961A62F5-4A98-4B41-A89A-E204CF40E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607" y="2891885"/>
            <a:ext cx="535664" cy="53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89A0AEB-541F-4778-9F13-556C97331173}"/>
              </a:ext>
            </a:extLst>
          </p:cNvPr>
          <p:cNvSpPr/>
          <p:nvPr/>
        </p:nvSpPr>
        <p:spPr>
          <a:xfrm>
            <a:off x="0" y="5418945"/>
            <a:ext cx="2743200" cy="1439055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4" name="Picture 2" descr="Istio">
            <a:extLst>
              <a:ext uri="{FF2B5EF4-FFF2-40B4-BE49-F238E27FC236}">
                <a16:creationId xmlns:a16="http://schemas.microsoft.com/office/drawing/2014/main" id="{DA1BDBD9-8667-4DAE-BAD6-FF025CD5E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091" y="2206053"/>
            <a:ext cx="453219" cy="45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AFCB6E3-09CB-42B7-B1B3-2D1CB78AC20B}"/>
              </a:ext>
            </a:extLst>
          </p:cNvPr>
          <p:cNvSpPr/>
          <p:nvPr/>
        </p:nvSpPr>
        <p:spPr>
          <a:xfrm>
            <a:off x="1785106" y="1973542"/>
            <a:ext cx="1527149" cy="68573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>
                <a:highlight>
                  <a:srgbClr val="FFFF00"/>
                </a:highlight>
              </a:rPr>
              <a:t>IBM APIC in Future As per Arch Team</a:t>
            </a:r>
          </a:p>
        </p:txBody>
      </p:sp>
      <p:pic>
        <p:nvPicPr>
          <p:cNvPr id="58" name="Picture 4" descr="Building a simple public API on API Connect v5 - IBM Developer Recipes">
            <a:extLst>
              <a:ext uri="{FF2B5EF4-FFF2-40B4-BE49-F238E27FC236}">
                <a16:creationId xmlns:a16="http://schemas.microsoft.com/office/drawing/2014/main" id="{0E49B197-F923-4DFE-BAE2-6A7BCF5A2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766" y="1029737"/>
            <a:ext cx="936112" cy="60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18355FF-F7A1-4966-95D5-A0B05A33A6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3207" y="3245267"/>
            <a:ext cx="556387" cy="48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85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1D13CB1C-3849-4950-BB90-4CD3F4992A4C}"/>
              </a:ext>
            </a:extLst>
          </p:cNvPr>
          <p:cNvSpPr/>
          <p:nvPr/>
        </p:nvSpPr>
        <p:spPr>
          <a:xfrm>
            <a:off x="6982746" y="1742439"/>
            <a:ext cx="2425700" cy="33655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C41B3D6-D632-4275-ADF1-063F9A81E82D}"/>
              </a:ext>
            </a:extLst>
          </p:cNvPr>
          <p:cNvSpPr/>
          <p:nvPr/>
        </p:nvSpPr>
        <p:spPr>
          <a:xfrm>
            <a:off x="6728746" y="1729739"/>
            <a:ext cx="2692400" cy="3429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DF2F8-BFB8-4165-90C1-FDAB130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46" y="139700"/>
            <a:ext cx="6017682" cy="447039"/>
          </a:xfrm>
        </p:spPr>
        <p:txBody>
          <a:bodyPr/>
          <a:lstStyle/>
          <a:p>
            <a:r>
              <a:rPr lang="en-GB" dirty="0"/>
              <a:t>AKS Load Balancer (Strategic)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6414780-07E6-4ED0-91C0-EE6F86E5BBA3}"/>
              </a:ext>
            </a:extLst>
          </p:cNvPr>
          <p:cNvSpPr/>
          <p:nvPr/>
        </p:nvSpPr>
        <p:spPr>
          <a:xfrm>
            <a:off x="3680746" y="1323339"/>
            <a:ext cx="8206454" cy="5300982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DAC333EF-324F-4EF3-8C73-0D4FBEB1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888" y="927865"/>
            <a:ext cx="856638" cy="702107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AC6CF1C-E4D1-4FE1-B94D-6400D95AA963}"/>
              </a:ext>
            </a:extLst>
          </p:cNvPr>
          <p:cNvSpPr txBox="1"/>
          <p:nvPr/>
        </p:nvSpPr>
        <p:spPr>
          <a:xfrm>
            <a:off x="4856226" y="838965"/>
            <a:ext cx="405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Azure Kubernetes Service(AKS)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336D5C6-3C0D-4D60-9197-65767AC9605F}"/>
              </a:ext>
            </a:extLst>
          </p:cNvPr>
          <p:cNvCxnSpPr>
            <a:cxnSpLocks/>
          </p:cNvCxnSpPr>
          <p:nvPr/>
        </p:nvCxnSpPr>
        <p:spPr>
          <a:xfrm flipH="1">
            <a:off x="3962855" y="3130070"/>
            <a:ext cx="44425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E0A4A45-9BEC-4C97-BC84-94C34BF1792E}"/>
              </a:ext>
            </a:extLst>
          </p:cNvPr>
          <p:cNvCxnSpPr>
            <a:cxnSpLocks/>
          </p:cNvCxnSpPr>
          <p:nvPr/>
        </p:nvCxnSpPr>
        <p:spPr>
          <a:xfrm>
            <a:off x="1701693" y="3130070"/>
            <a:ext cx="1472173" cy="22212"/>
          </a:xfrm>
          <a:prstGeom prst="straightConnector1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E826F64-27FE-4EA5-BA66-4C4126545C9B}"/>
              </a:ext>
            </a:extLst>
          </p:cNvPr>
          <p:cNvSpPr txBox="1"/>
          <p:nvPr/>
        </p:nvSpPr>
        <p:spPr>
          <a:xfrm>
            <a:off x="5366974" y="2801859"/>
            <a:ext cx="201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Services A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22125DF0-3593-476A-AD06-4BFC4905826B}"/>
              </a:ext>
            </a:extLst>
          </p:cNvPr>
          <p:cNvGrpSpPr/>
          <p:nvPr/>
        </p:nvGrpSpPr>
        <p:grpSpPr>
          <a:xfrm>
            <a:off x="6985418" y="1182504"/>
            <a:ext cx="2413036" cy="3977485"/>
            <a:chOff x="6101806" y="1381915"/>
            <a:chExt cx="2847364" cy="3977485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B6A7085-F5E4-47E9-B8D0-9B18F453C163}"/>
                </a:ext>
              </a:extLst>
            </p:cNvPr>
            <p:cNvSpPr/>
            <p:nvPr/>
          </p:nvSpPr>
          <p:spPr>
            <a:xfrm>
              <a:off x="6597077" y="1651000"/>
              <a:ext cx="2305623" cy="3708400"/>
            </a:xfrm>
            <a:prstGeom prst="rect">
              <a:avLst/>
            </a:prstGeom>
            <a:ln>
              <a:prstDash val="dash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1BE9454-69F9-4A7D-9CA2-B2E288812CEC}"/>
                </a:ext>
              </a:extLst>
            </p:cNvPr>
            <p:cNvSpPr txBox="1"/>
            <p:nvPr/>
          </p:nvSpPr>
          <p:spPr>
            <a:xfrm>
              <a:off x="6101806" y="1381915"/>
              <a:ext cx="2015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Node 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A7E1F0C-7F0F-4121-8A6B-796F1C8E45C5}"/>
                </a:ext>
              </a:extLst>
            </p:cNvPr>
            <p:cNvSpPr/>
            <p:nvPr/>
          </p:nvSpPr>
          <p:spPr>
            <a:xfrm>
              <a:off x="6968531" y="1745106"/>
              <a:ext cx="1643320" cy="138430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7F23DBF-4186-4AD0-B806-A474BABA8888}"/>
                </a:ext>
              </a:extLst>
            </p:cNvPr>
            <p:cNvSpPr txBox="1"/>
            <p:nvPr/>
          </p:nvSpPr>
          <p:spPr>
            <a:xfrm>
              <a:off x="7563039" y="1895954"/>
              <a:ext cx="1380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POD 1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51A3096-C0D5-4EF2-9F76-E77640EF87CF}"/>
                </a:ext>
              </a:extLst>
            </p:cNvPr>
            <p:cNvSpPr txBox="1"/>
            <p:nvPr/>
          </p:nvSpPr>
          <p:spPr>
            <a:xfrm>
              <a:off x="7568869" y="2658994"/>
              <a:ext cx="1380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POD N</a:t>
              </a:r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74AFA3C5-7583-4682-A4D5-F6395E46EEC6}"/>
              </a:ext>
            </a:extLst>
          </p:cNvPr>
          <p:cNvGrpSpPr/>
          <p:nvPr/>
        </p:nvGrpSpPr>
        <p:grpSpPr>
          <a:xfrm>
            <a:off x="9158990" y="1190623"/>
            <a:ext cx="2359719" cy="4082416"/>
            <a:chOff x="8803370" y="1315084"/>
            <a:chExt cx="2817131" cy="4082416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1FC940F9-01E7-4BB1-90B3-0012E6607A9A}"/>
                </a:ext>
              </a:extLst>
            </p:cNvPr>
            <p:cNvSpPr/>
            <p:nvPr/>
          </p:nvSpPr>
          <p:spPr>
            <a:xfrm>
              <a:off x="9156701" y="1578507"/>
              <a:ext cx="2463800" cy="3818993"/>
            </a:xfrm>
            <a:prstGeom prst="rect">
              <a:avLst/>
            </a:prstGeom>
            <a:ln>
              <a:prstDash val="dash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625D5AA8-DB99-4BC0-8433-CB6F4C2B4799}"/>
                </a:ext>
              </a:extLst>
            </p:cNvPr>
            <p:cNvSpPr txBox="1"/>
            <p:nvPr/>
          </p:nvSpPr>
          <p:spPr>
            <a:xfrm>
              <a:off x="8803370" y="1315084"/>
              <a:ext cx="2015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Node N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3371F0B-4A72-40C7-9D13-D1E753623D7D}"/>
                </a:ext>
              </a:extLst>
            </p:cNvPr>
            <p:cNvSpPr/>
            <p:nvPr/>
          </p:nvSpPr>
          <p:spPr>
            <a:xfrm>
              <a:off x="9467313" y="1648294"/>
              <a:ext cx="1943102" cy="138430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5935920-09EC-487D-B345-0E93FED0DF23}"/>
                </a:ext>
              </a:extLst>
            </p:cNvPr>
            <p:cNvSpPr txBox="1"/>
            <p:nvPr/>
          </p:nvSpPr>
          <p:spPr>
            <a:xfrm>
              <a:off x="10091818" y="1931763"/>
              <a:ext cx="1380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POD 1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0824004-4996-4C67-AB0B-28D4311E1EC9}"/>
                </a:ext>
              </a:extLst>
            </p:cNvPr>
            <p:cNvSpPr txBox="1"/>
            <p:nvPr/>
          </p:nvSpPr>
          <p:spPr>
            <a:xfrm>
              <a:off x="10091838" y="2544901"/>
              <a:ext cx="1380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POD N</a:t>
              </a:r>
            </a:p>
          </p:txBody>
        </p:sp>
      </p:grpSp>
      <p:pic>
        <p:nvPicPr>
          <p:cNvPr id="1032" name="Picture 8" descr="Creation of an Azure Kubernetes Services (AKS) cluster and ...">
            <a:extLst>
              <a:ext uri="{FF2B5EF4-FFF2-40B4-BE49-F238E27FC236}">
                <a16:creationId xmlns:a16="http://schemas.microsoft.com/office/drawing/2014/main" id="{ABD8CFC6-BAEA-4303-8DED-A3AF09883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943" y="43061"/>
            <a:ext cx="2185988" cy="100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A6E38CD6-FDB2-44C3-AAF1-CEE897D31196}"/>
              </a:ext>
            </a:extLst>
          </p:cNvPr>
          <p:cNvSpPr/>
          <p:nvPr/>
        </p:nvSpPr>
        <p:spPr>
          <a:xfrm>
            <a:off x="2057400" y="2791278"/>
            <a:ext cx="12827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>
                    <a:lumMod val="25000"/>
                  </a:schemeClr>
                </a:solidFill>
              </a:rPr>
              <a:t>http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53686D-D8B4-4E76-BA1B-142062A8FA51}"/>
              </a:ext>
            </a:extLst>
          </p:cNvPr>
          <p:cNvSpPr/>
          <p:nvPr/>
        </p:nvSpPr>
        <p:spPr>
          <a:xfrm>
            <a:off x="7674964" y="3586855"/>
            <a:ext cx="1435138" cy="13843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E2394F-F775-4286-9763-3D77087F3F0E}"/>
              </a:ext>
            </a:extLst>
          </p:cNvPr>
          <p:cNvSpPr txBox="1"/>
          <p:nvPr/>
        </p:nvSpPr>
        <p:spPr>
          <a:xfrm>
            <a:off x="8104761" y="3767683"/>
            <a:ext cx="1380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POD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8A8625-0E6E-4F90-8DC1-C4AA17A5ECD2}"/>
              </a:ext>
            </a:extLst>
          </p:cNvPr>
          <p:cNvSpPr txBox="1"/>
          <p:nvPr/>
        </p:nvSpPr>
        <p:spPr>
          <a:xfrm>
            <a:off x="8140570" y="4485754"/>
            <a:ext cx="1380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POD 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98B88F-CB01-414A-ADF0-E18BF3EFB8A2}"/>
              </a:ext>
            </a:extLst>
          </p:cNvPr>
          <p:cNvSpPr/>
          <p:nvPr/>
        </p:nvSpPr>
        <p:spPr>
          <a:xfrm>
            <a:off x="9683646" y="3556875"/>
            <a:ext cx="1678899" cy="13843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A0DF40-0191-489C-A4DA-098BA6872F77}"/>
              </a:ext>
            </a:extLst>
          </p:cNvPr>
          <p:cNvSpPr txBox="1"/>
          <p:nvPr/>
        </p:nvSpPr>
        <p:spPr>
          <a:xfrm>
            <a:off x="10203384" y="3722711"/>
            <a:ext cx="1380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POD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4C4FAC-78E3-4707-A9BE-429B4AD35AA6}"/>
              </a:ext>
            </a:extLst>
          </p:cNvPr>
          <p:cNvSpPr txBox="1"/>
          <p:nvPr/>
        </p:nvSpPr>
        <p:spPr>
          <a:xfrm>
            <a:off x="10254185" y="4320863"/>
            <a:ext cx="1380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POD 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439DDC-A774-4BBC-881C-36195F2BBE93}"/>
              </a:ext>
            </a:extLst>
          </p:cNvPr>
          <p:cNvSpPr txBox="1"/>
          <p:nvPr/>
        </p:nvSpPr>
        <p:spPr>
          <a:xfrm>
            <a:off x="5414444" y="4573196"/>
            <a:ext cx="201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Services 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0D83D9-E94E-4C9E-B304-9E2647A99743}"/>
              </a:ext>
            </a:extLst>
          </p:cNvPr>
          <p:cNvSpPr txBox="1"/>
          <p:nvPr/>
        </p:nvSpPr>
        <p:spPr>
          <a:xfrm>
            <a:off x="3825486" y="3493906"/>
            <a:ext cx="2015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Ingress </a:t>
            </a:r>
          </a:p>
          <a:p>
            <a:pPr algn="ctr"/>
            <a:r>
              <a:rPr lang="en-GB" sz="1200" b="1" dirty="0"/>
              <a:t>Controller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4EE832-ABFF-475D-9957-582A16208A2B}"/>
              </a:ext>
            </a:extLst>
          </p:cNvPr>
          <p:cNvCxnSpPr>
            <a:cxnSpLocks/>
          </p:cNvCxnSpPr>
          <p:nvPr/>
        </p:nvCxnSpPr>
        <p:spPr>
          <a:xfrm flipV="1">
            <a:off x="5261548" y="2578307"/>
            <a:ext cx="839449" cy="449706"/>
          </a:xfrm>
          <a:prstGeom prst="straightConnector1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F3DC4A1-9ED0-4F9F-A8D8-3ABCFBBCD9B8}"/>
              </a:ext>
            </a:extLst>
          </p:cNvPr>
          <p:cNvCxnSpPr>
            <a:cxnSpLocks/>
          </p:cNvCxnSpPr>
          <p:nvPr/>
        </p:nvCxnSpPr>
        <p:spPr>
          <a:xfrm>
            <a:off x="5231568" y="3282846"/>
            <a:ext cx="779488" cy="644577"/>
          </a:xfrm>
          <a:prstGeom prst="straightConnector1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Left Brace 31">
            <a:extLst>
              <a:ext uri="{FF2B5EF4-FFF2-40B4-BE49-F238E27FC236}">
                <a16:creationId xmlns:a16="http://schemas.microsoft.com/office/drawing/2014/main" id="{7B9FBF81-C036-49CF-B23A-72FC61D71C11}"/>
              </a:ext>
            </a:extLst>
          </p:cNvPr>
          <p:cNvSpPr/>
          <p:nvPr/>
        </p:nvSpPr>
        <p:spPr>
          <a:xfrm>
            <a:off x="6850506" y="1708879"/>
            <a:ext cx="734518" cy="1019331"/>
          </a:xfrm>
          <a:prstGeom prst="leftBrace">
            <a:avLst>
              <a:gd name="adj1" fmla="val 8333"/>
              <a:gd name="adj2" fmla="val 485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3"/>
              </a:solidFill>
            </a:endParaRPr>
          </a:p>
        </p:txBody>
      </p:sp>
      <p:sp>
        <p:nvSpPr>
          <p:cNvPr id="87" name="Left Brace 86">
            <a:extLst>
              <a:ext uri="{FF2B5EF4-FFF2-40B4-BE49-F238E27FC236}">
                <a16:creationId xmlns:a16="http://schemas.microsoft.com/office/drawing/2014/main" id="{9F49ED98-35A3-4BDD-B493-1CF78A68831D}"/>
              </a:ext>
            </a:extLst>
          </p:cNvPr>
          <p:cNvSpPr/>
          <p:nvPr/>
        </p:nvSpPr>
        <p:spPr>
          <a:xfrm>
            <a:off x="6882984" y="3750039"/>
            <a:ext cx="734518" cy="1019331"/>
          </a:xfrm>
          <a:prstGeom prst="leftBrace">
            <a:avLst>
              <a:gd name="adj1" fmla="val 8333"/>
              <a:gd name="adj2" fmla="val 485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3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C4DF4E9-4D1B-41CA-8D7E-2BF2CD0F7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301" y="2718433"/>
            <a:ext cx="812140" cy="80425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D4D39E2-C851-4C1F-A905-21C300D10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219" y="2148103"/>
            <a:ext cx="665929" cy="64006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BB74C481-9B95-433E-8946-22F1721FB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757" y="3874470"/>
            <a:ext cx="665929" cy="640068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07110C69-DC24-4221-B704-DD867F24E9DD}"/>
              </a:ext>
            </a:extLst>
          </p:cNvPr>
          <p:cNvSpPr txBox="1"/>
          <p:nvPr/>
        </p:nvSpPr>
        <p:spPr>
          <a:xfrm>
            <a:off x="2515916" y="3456750"/>
            <a:ext cx="201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Azure LB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4F6E91C-3039-4C55-B7ED-6FEB954F01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4772" y="1619390"/>
            <a:ext cx="585752" cy="56917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441AAB5-8153-492D-AFF8-F099A8565C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4772" y="2308937"/>
            <a:ext cx="569719" cy="55359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DA74E85B-61FF-4921-B3D9-4F1D59EC71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7290" y="3660550"/>
            <a:ext cx="569719" cy="55359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7AE6B5A2-71B5-4B7D-9E97-D53BA4798D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2319" y="4275147"/>
            <a:ext cx="569719" cy="55359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2AEE7BE-0115-4FA6-B1C4-259CD94683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0982" y="1636879"/>
            <a:ext cx="585752" cy="569174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4855A5FF-6741-4905-B2FB-1F3FF55C6C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1001" y="2281456"/>
            <a:ext cx="585752" cy="569174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914F330F-7C9D-4329-83CB-E588BC81AE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5992" y="3660551"/>
            <a:ext cx="585752" cy="569174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DCAB0139-CD75-413B-92B3-8F0E8E7111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6011" y="4305128"/>
            <a:ext cx="585752" cy="569174"/>
          </a:xfrm>
          <a:prstGeom prst="rect">
            <a:avLst/>
          </a:prstGeom>
        </p:spPr>
      </p:pic>
      <p:pic>
        <p:nvPicPr>
          <p:cNvPr id="1028" name="Picture 4" descr="Microsoft Azure Mono | Load Balancer (feature)">
            <a:extLst>
              <a:ext uri="{FF2B5EF4-FFF2-40B4-BE49-F238E27FC236}">
                <a16:creationId xmlns:a16="http://schemas.microsoft.com/office/drawing/2014/main" id="{961A62F5-4A98-4B41-A89A-E204CF40E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607" y="2891885"/>
            <a:ext cx="535664" cy="53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89A0AEB-541F-4778-9F13-556C97331173}"/>
              </a:ext>
            </a:extLst>
          </p:cNvPr>
          <p:cNvSpPr/>
          <p:nvPr/>
        </p:nvSpPr>
        <p:spPr>
          <a:xfrm>
            <a:off x="0" y="5418945"/>
            <a:ext cx="2743200" cy="1439055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Application Gateway | Microsoft Azure Color">
            <a:extLst>
              <a:ext uri="{FF2B5EF4-FFF2-40B4-BE49-F238E27FC236}">
                <a16:creationId xmlns:a16="http://schemas.microsoft.com/office/drawing/2014/main" id="{E797D464-1755-7B32-0554-F329A4AA0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20" y="2396876"/>
            <a:ext cx="1452981" cy="14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583DA6-7AB8-38AB-5812-1FBF20AE9FDC}"/>
              </a:ext>
            </a:extLst>
          </p:cNvPr>
          <p:cNvCxnSpPr>
            <a:cxnSpLocks/>
            <a:endCxn id="1026" idx="2"/>
          </p:cNvCxnSpPr>
          <p:nvPr/>
        </p:nvCxnSpPr>
        <p:spPr>
          <a:xfrm flipV="1">
            <a:off x="964911" y="3849857"/>
            <a:ext cx="0" cy="1258082"/>
          </a:xfrm>
          <a:prstGeom prst="straightConnector1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4" descr="Fortinet Firewall Icon, HD Png Download , Transparent Png Image - PNGitem">
            <a:extLst>
              <a:ext uri="{FF2B5EF4-FFF2-40B4-BE49-F238E27FC236}">
                <a16:creationId xmlns:a16="http://schemas.microsoft.com/office/drawing/2014/main" id="{6BB9AAF7-DFCA-0B57-04F3-0BBC79EEF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18" y="5060361"/>
            <a:ext cx="1324140" cy="94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9EC689-298F-0AC2-609C-2502B8669065}"/>
              </a:ext>
            </a:extLst>
          </p:cNvPr>
          <p:cNvCxnSpPr>
            <a:cxnSpLocks/>
          </p:cNvCxnSpPr>
          <p:nvPr/>
        </p:nvCxnSpPr>
        <p:spPr>
          <a:xfrm>
            <a:off x="1739058" y="5535052"/>
            <a:ext cx="587626" cy="0"/>
          </a:xfrm>
          <a:prstGeom prst="straightConnector1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0" name="Picture 6" descr="Internet - Free signs icons">
            <a:extLst>
              <a:ext uri="{FF2B5EF4-FFF2-40B4-BE49-F238E27FC236}">
                <a16:creationId xmlns:a16="http://schemas.microsoft.com/office/drawing/2014/main" id="{7FB6CE6C-816E-338D-B223-9D8375DD1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99" y="5178605"/>
            <a:ext cx="751774" cy="75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C987ABD-8A72-28CA-2FD5-E5026E5E11DD}"/>
              </a:ext>
            </a:extLst>
          </p:cNvPr>
          <p:cNvSpPr/>
          <p:nvPr/>
        </p:nvSpPr>
        <p:spPr>
          <a:xfrm>
            <a:off x="590691" y="4305128"/>
            <a:ext cx="12827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>
                    <a:lumMod val="25000"/>
                  </a:schemeClr>
                </a:solidFill>
              </a:rPr>
              <a:t>https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C8E7EA-254C-0FEC-94F8-7281FDAB0932}"/>
              </a:ext>
            </a:extLst>
          </p:cNvPr>
          <p:cNvSpPr/>
          <p:nvPr/>
        </p:nvSpPr>
        <p:spPr>
          <a:xfrm>
            <a:off x="2240866" y="4917901"/>
            <a:ext cx="12827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>
                    <a:lumMod val="25000"/>
                  </a:schemeClr>
                </a:solidFill>
              </a:rPr>
              <a:t>Internet User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AC13D2-D43D-3B01-F109-B522A2677205}"/>
              </a:ext>
            </a:extLst>
          </p:cNvPr>
          <p:cNvSpPr/>
          <p:nvPr/>
        </p:nvSpPr>
        <p:spPr>
          <a:xfrm>
            <a:off x="394402" y="6191485"/>
            <a:ext cx="12827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>
                    <a:lumMod val="25000"/>
                  </a:schemeClr>
                </a:solidFill>
              </a:rPr>
              <a:t>Fortinet</a:t>
            </a:r>
          </a:p>
        </p:txBody>
      </p:sp>
    </p:spTree>
    <p:extLst>
      <p:ext uri="{BB962C8B-B14F-4D97-AF65-F5344CB8AC3E}">
        <p14:creationId xmlns:p14="http://schemas.microsoft.com/office/powerpoint/2010/main" val="88053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1D13CB1C-3849-4950-BB90-4CD3F4992A4C}"/>
              </a:ext>
            </a:extLst>
          </p:cNvPr>
          <p:cNvSpPr/>
          <p:nvPr/>
        </p:nvSpPr>
        <p:spPr>
          <a:xfrm>
            <a:off x="6982746" y="1742439"/>
            <a:ext cx="2425700" cy="33655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C41B3D6-D632-4275-ADF1-063F9A81E82D}"/>
              </a:ext>
            </a:extLst>
          </p:cNvPr>
          <p:cNvSpPr/>
          <p:nvPr/>
        </p:nvSpPr>
        <p:spPr>
          <a:xfrm>
            <a:off x="6728746" y="1729739"/>
            <a:ext cx="2692400" cy="3429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79BBB6-F311-45E4-8622-EEBC7419F27F}"/>
              </a:ext>
            </a:extLst>
          </p:cNvPr>
          <p:cNvSpPr/>
          <p:nvPr/>
        </p:nvSpPr>
        <p:spPr>
          <a:xfrm>
            <a:off x="99346" y="2542539"/>
            <a:ext cx="2082800" cy="12573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DF2F8-BFB8-4165-90C1-FDAB130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46" y="139700"/>
            <a:ext cx="6167584" cy="447039"/>
          </a:xfrm>
        </p:spPr>
        <p:txBody>
          <a:bodyPr/>
          <a:lstStyle/>
          <a:p>
            <a:r>
              <a:rPr lang="en-GB" dirty="0"/>
              <a:t>AKS Load Balancer (CommsHub)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A68A69-114B-4918-80F3-55A1F4B8D93F}"/>
              </a:ext>
            </a:extLst>
          </p:cNvPr>
          <p:cNvSpPr txBox="1"/>
          <p:nvPr/>
        </p:nvSpPr>
        <p:spPr>
          <a:xfrm>
            <a:off x="183012" y="1647146"/>
            <a:ext cx="1907895" cy="256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defTabSz="609585">
              <a:defRPr/>
            </a:pPr>
            <a:r>
              <a:rPr lang="en-US" sz="1067" dirty="0">
                <a:solidFill>
                  <a:schemeClr val="bg1"/>
                </a:solidFill>
                <a:latin typeface="Arial" panose="020B0604020202020204"/>
              </a:rPr>
              <a:t>No Change in Existing setup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6414780-07E6-4ED0-91C0-EE6F86E5BBA3}"/>
              </a:ext>
            </a:extLst>
          </p:cNvPr>
          <p:cNvSpPr/>
          <p:nvPr/>
        </p:nvSpPr>
        <p:spPr>
          <a:xfrm>
            <a:off x="3352706" y="1323338"/>
            <a:ext cx="8481440" cy="44778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DAC333EF-324F-4EF3-8C73-0D4FBEB1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888" y="927865"/>
            <a:ext cx="856638" cy="702107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AC6CF1C-E4D1-4FE1-B94D-6400D95AA963}"/>
              </a:ext>
            </a:extLst>
          </p:cNvPr>
          <p:cNvSpPr txBox="1"/>
          <p:nvPr/>
        </p:nvSpPr>
        <p:spPr>
          <a:xfrm>
            <a:off x="4856226" y="838965"/>
            <a:ext cx="405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Azure Kubernetes Service(AKS)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43C4FB-7113-48CC-B0E5-78483B34ADFB}"/>
              </a:ext>
            </a:extLst>
          </p:cNvPr>
          <p:cNvSpPr txBox="1"/>
          <p:nvPr/>
        </p:nvSpPr>
        <p:spPr>
          <a:xfrm>
            <a:off x="3115598" y="3676534"/>
            <a:ext cx="1413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Azure Load Balancer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E0A4A45-9BEC-4C97-BC84-94C34BF1792E}"/>
              </a:ext>
            </a:extLst>
          </p:cNvPr>
          <p:cNvCxnSpPr>
            <a:cxnSpLocks/>
          </p:cNvCxnSpPr>
          <p:nvPr/>
        </p:nvCxnSpPr>
        <p:spPr>
          <a:xfrm>
            <a:off x="2316016" y="3032361"/>
            <a:ext cx="90282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E826F64-27FE-4EA5-BA66-4C4126545C9B}"/>
              </a:ext>
            </a:extLst>
          </p:cNvPr>
          <p:cNvSpPr txBox="1"/>
          <p:nvPr/>
        </p:nvSpPr>
        <p:spPr>
          <a:xfrm>
            <a:off x="4287682" y="3401465"/>
            <a:ext cx="201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Services A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22125DF0-3593-476A-AD06-4BFC4905826B}"/>
              </a:ext>
            </a:extLst>
          </p:cNvPr>
          <p:cNvGrpSpPr/>
          <p:nvPr/>
        </p:nvGrpSpPr>
        <p:grpSpPr>
          <a:xfrm>
            <a:off x="5871435" y="1571510"/>
            <a:ext cx="2942401" cy="3708400"/>
            <a:chOff x="5960299" y="1651000"/>
            <a:chExt cx="2942401" cy="370840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B6A7085-F5E4-47E9-B8D0-9B18F453C163}"/>
                </a:ext>
              </a:extLst>
            </p:cNvPr>
            <p:cNvSpPr/>
            <p:nvPr/>
          </p:nvSpPr>
          <p:spPr>
            <a:xfrm>
              <a:off x="6438900" y="1651000"/>
              <a:ext cx="2463800" cy="3708400"/>
            </a:xfrm>
            <a:prstGeom prst="rect">
              <a:avLst/>
            </a:prstGeom>
            <a:ln>
              <a:prstDash val="dash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1BE9454-69F9-4A7D-9CA2-B2E288812CEC}"/>
                </a:ext>
              </a:extLst>
            </p:cNvPr>
            <p:cNvSpPr txBox="1"/>
            <p:nvPr/>
          </p:nvSpPr>
          <p:spPr>
            <a:xfrm>
              <a:off x="5960299" y="1741679"/>
              <a:ext cx="2015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Node 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A7E1F0C-7F0F-4121-8A6B-796F1C8E45C5}"/>
                </a:ext>
              </a:extLst>
            </p:cNvPr>
            <p:cNvSpPr/>
            <p:nvPr/>
          </p:nvSpPr>
          <p:spPr>
            <a:xfrm>
              <a:off x="6668750" y="2464633"/>
              <a:ext cx="1943100" cy="138430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7F23DBF-4186-4AD0-B806-A474BABA8888}"/>
                </a:ext>
              </a:extLst>
            </p:cNvPr>
            <p:cNvSpPr txBox="1"/>
            <p:nvPr/>
          </p:nvSpPr>
          <p:spPr>
            <a:xfrm>
              <a:off x="7366668" y="2645461"/>
              <a:ext cx="1380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POD 1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51A3096-C0D5-4EF2-9F76-E77640EF87CF}"/>
                </a:ext>
              </a:extLst>
            </p:cNvPr>
            <p:cNvSpPr txBox="1"/>
            <p:nvPr/>
          </p:nvSpPr>
          <p:spPr>
            <a:xfrm>
              <a:off x="7477429" y="3348542"/>
              <a:ext cx="1380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POD N</a:t>
              </a:r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74AFA3C5-7583-4682-A4D5-F6395E46EEC6}"/>
              </a:ext>
            </a:extLst>
          </p:cNvPr>
          <p:cNvGrpSpPr/>
          <p:nvPr/>
        </p:nvGrpSpPr>
        <p:grpSpPr>
          <a:xfrm>
            <a:off x="8574245" y="1564639"/>
            <a:ext cx="2942401" cy="3708400"/>
            <a:chOff x="8678099" y="1689100"/>
            <a:chExt cx="2942401" cy="37084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1FC940F9-01E7-4BB1-90B3-0012E6607A9A}"/>
                </a:ext>
              </a:extLst>
            </p:cNvPr>
            <p:cNvSpPr/>
            <p:nvPr/>
          </p:nvSpPr>
          <p:spPr>
            <a:xfrm>
              <a:off x="9156700" y="1689100"/>
              <a:ext cx="2463800" cy="3708400"/>
            </a:xfrm>
            <a:prstGeom prst="rect">
              <a:avLst/>
            </a:prstGeom>
            <a:ln>
              <a:prstDash val="dash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625D5AA8-DB99-4BC0-8433-CB6F4C2B4799}"/>
                </a:ext>
              </a:extLst>
            </p:cNvPr>
            <p:cNvSpPr txBox="1"/>
            <p:nvPr/>
          </p:nvSpPr>
          <p:spPr>
            <a:xfrm>
              <a:off x="8678099" y="1779779"/>
              <a:ext cx="2015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Node N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3371F0B-4A72-40C7-9D13-D1E753623D7D}"/>
                </a:ext>
              </a:extLst>
            </p:cNvPr>
            <p:cNvSpPr/>
            <p:nvPr/>
          </p:nvSpPr>
          <p:spPr>
            <a:xfrm>
              <a:off x="9431520" y="2502733"/>
              <a:ext cx="1943100" cy="138430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5935920-09EC-487D-B345-0E93FED0DF23}"/>
                </a:ext>
              </a:extLst>
            </p:cNvPr>
            <p:cNvSpPr txBox="1"/>
            <p:nvPr/>
          </p:nvSpPr>
          <p:spPr>
            <a:xfrm>
              <a:off x="10202099" y="2741232"/>
              <a:ext cx="1380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POD 1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0824004-4996-4C67-AB0B-28D4311E1EC9}"/>
                </a:ext>
              </a:extLst>
            </p:cNvPr>
            <p:cNvSpPr txBox="1"/>
            <p:nvPr/>
          </p:nvSpPr>
          <p:spPr>
            <a:xfrm>
              <a:off x="10237910" y="3309400"/>
              <a:ext cx="1380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POD N</a:t>
              </a:r>
            </a:p>
          </p:txBody>
        </p:sp>
      </p:grpSp>
      <p:pic>
        <p:nvPicPr>
          <p:cNvPr id="1032" name="Picture 8" descr="Creation of an Azure Kubernetes Services (AKS) cluster and ...">
            <a:extLst>
              <a:ext uri="{FF2B5EF4-FFF2-40B4-BE49-F238E27FC236}">
                <a16:creationId xmlns:a16="http://schemas.microsoft.com/office/drawing/2014/main" id="{ABD8CFC6-BAEA-4303-8DED-A3AF09883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546" y="306801"/>
            <a:ext cx="2185988" cy="100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A6E38CD6-FDB2-44C3-AAF1-CEE897D31196}"/>
              </a:ext>
            </a:extLst>
          </p:cNvPr>
          <p:cNvSpPr/>
          <p:nvPr/>
        </p:nvSpPr>
        <p:spPr>
          <a:xfrm>
            <a:off x="2087380" y="2671357"/>
            <a:ext cx="12827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>
                    <a:lumMod val="25000"/>
                  </a:schemeClr>
                </a:solidFill>
              </a:rPr>
              <a:t>http/https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A6BEADD-48F9-4133-B939-C3EEB08D18A1}"/>
              </a:ext>
            </a:extLst>
          </p:cNvPr>
          <p:cNvSpPr/>
          <p:nvPr/>
        </p:nvSpPr>
        <p:spPr>
          <a:xfrm>
            <a:off x="5771213" y="2518347"/>
            <a:ext cx="689548" cy="10343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Microsoft Azure Mono | Load Balancer (feature)">
            <a:extLst>
              <a:ext uri="{FF2B5EF4-FFF2-40B4-BE49-F238E27FC236}">
                <a16:creationId xmlns:a16="http://schemas.microsoft.com/office/drawing/2014/main" id="{D44D7031-9E29-4B2B-BED3-A401A22D8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189" y="2687749"/>
            <a:ext cx="686813" cy="68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CCF102D-7A04-489C-AB74-8C1FD01AE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928" y="2687749"/>
            <a:ext cx="665929" cy="64006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642093E-4B1D-4945-AC54-461E6F3870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5461" y="2428859"/>
            <a:ext cx="585752" cy="56917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C0FA032-4AC6-47CD-8FF0-599B9FE46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5460" y="3163377"/>
            <a:ext cx="585752" cy="56917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113C806-7CD1-4B9D-B41B-6716C22EE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3591" y="2443849"/>
            <a:ext cx="585752" cy="56917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4C7343F-A246-43C6-8834-A9D6FDA5A6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8602" y="3163377"/>
            <a:ext cx="585752" cy="569174"/>
          </a:xfrm>
          <a:prstGeom prst="rect">
            <a:avLst/>
          </a:prstGeom>
        </p:spPr>
      </p:pic>
      <p:pic>
        <p:nvPicPr>
          <p:cNvPr id="44" name="Picture 43" descr="14 Visio Server Icon Images - Visio Database Server, Virtual ...">
            <a:extLst>
              <a:ext uri="{FF2B5EF4-FFF2-40B4-BE49-F238E27FC236}">
                <a16:creationId xmlns:a16="http://schemas.microsoft.com/office/drawing/2014/main" id="{72CDA4E1-4D29-434E-878C-4C49E9AEF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71" y="2638269"/>
            <a:ext cx="852129" cy="106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835292E1-1385-42E2-BB58-E94227CFCF4B}"/>
              </a:ext>
            </a:extLst>
          </p:cNvPr>
          <p:cNvSpPr/>
          <p:nvPr/>
        </p:nvSpPr>
        <p:spPr>
          <a:xfrm>
            <a:off x="104931" y="2106520"/>
            <a:ext cx="19789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>
                    <a:lumMod val="25000"/>
                  </a:schemeClr>
                </a:solidFill>
              </a:rPr>
              <a:t>Web Server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6AB142F-16E3-45FB-AE35-F2547A759441}"/>
              </a:ext>
            </a:extLst>
          </p:cNvPr>
          <p:cNvSpPr/>
          <p:nvPr/>
        </p:nvSpPr>
        <p:spPr>
          <a:xfrm>
            <a:off x="389744" y="6145967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Picture 2" descr="Istio">
            <a:extLst>
              <a:ext uri="{FF2B5EF4-FFF2-40B4-BE49-F238E27FC236}">
                <a16:creationId xmlns:a16="http://schemas.microsoft.com/office/drawing/2014/main" id="{9F366746-0671-4F44-BFBD-352FD4FAA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569" y="2820209"/>
            <a:ext cx="453219" cy="45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D4328AF-4DE3-4E6F-A56F-AD5E959F1A2C}"/>
              </a:ext>
            </a:extLst>
          </p:cNvPr>
          <p:cNvCxnSpPr>
            <a:cxnSpLocks/>
          </p:cNvCxnSpPr>
          <p:nvPr/>
        </p:nvCxnSpPr>
        <p:spPr>
          <a:xfrm flipV="1">
            <a:off x="3776910" y="3007783"/>
            <a:ext cx="460763" cy="799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4BB9380-35F7-4D88-8EF3-5807A0713531}"/>
              </a:ext>
            </a:extLst>
          </p:cNvPr>
          <p:cNvCxnSpPr>
            <a:cxnSpLocks/>
          </p:cNvCxnSpPr>
          <p:nvPr/>
        </p:nvCxnSpPr>
        <p:spPr>
          <a:xfrm>
            <a:off x="4692234" y="2987010"/>
            <a:ext cx="285994" cy="1444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52842D9-9445-4BCF-8DF0-A3BD45342277}"/>
              </a:ext>
            </a:extLst>
          </p:cNvPr>
          <p:cNvSpPr txBox="1"/>
          <p:nvPr/>
        </p:nvSpPr>
        <p:spPr>
          <a:xfrm>
            <a:off x="3808881" y="2277001"/>
            <a:ext cx="1306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Istio Ingress Controller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00F8F4D-0FB8-82A2-10D5-47D363A1DE9C}"/>
              </a:ext>
            </a:extLst>
          </p:cNvPr>
          <p:cNvSpPr/>
          <p:nvPr/>
        </p:nvSpPr>
        <p:spPr>
          <a:xfrm>
            <a:off x="10127530" y="6041353"/>
            <a:ext cx="2064470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9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6414780-07E6-4ED0-91C0-EE6F86E5BBA3}"/>
              </a:ext>
            </a:extLst>
          </p:cNvPr>
          <p:cNvSpPr/>
          <p:nvPr/>
        </p:nvSpPr>
        <p:spPr>
          <a:xfrm>
            <a:off x="1213113" y="1145956"/>
            <a:ext cx="10559910" cy="5105489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1764C2B-6183-4F03-8AC2-A4C75C004554}"/>
              </a:ext>
            </a:extLst>
          </p:cNvPr>
          <p:cNvSpPr/>
          <p:nvPr/>
        </p:nvSpPr>
        <p:spPr>
          <a:xfrm>
            <a:off x="4058000" y="1145956"/>
            <a:ext cx="6899812" cy="2541625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DF2F8-BFB8-4165-90C1-FDAB130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46" y="139700"/>
            <a:ext cx="6167584" cy="447039"/>
          </a:xfrm>
        </p:spPr>
        <p:txBody>
          <a:bodyPr/>
          <a:lstStyle/>
          <a:p>
            <a:r>
              <a:rPr lang="en-GB" dirty="0"/>
              <a:t>AKS Storage (Strategic)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DAC333EF-324F-4EF3-8C73-0D4FBEB1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492" y="658042"/>
            <a:ext cx="856638" cy="702107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AC6CF1C-E4D1-4FE1-B94D-6400D95AA963}"/>
              </a:ext>
            </a:extLst>
          </p:cNvPr>
          <p:cNvSpPr txBox="1"/>
          <p:nvPr/>
        </p:nvSpPr>
        <p:spPr>
          <a:xfrm>
            <a:off x="2412830" y="569142"/>
            <a:ext cx="405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Azure Kubernetes Service(AKS)</a:t>
            </a:r>
          </a:p>
        </p:txBody>
      </p:sp>
      <p:pic>
        <p:nvPicPr>
          <p:cNvPr id="1032" name="Picture 8" descr="Creation of an Azure Kubernetes Services (AKS) cluster and ...">
            <a:extLst>
              <a:ext uri="{FF2B5EF4-FFF2-40B4-BE49-F238E27FC236}">
                <a16:creationId xmlns:a16="http://schemas.microsoft.com/office/drawing/2014/main" id="{ABD8CFC6-BAEA-4303-8DED-A3AF09883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917" y="0"/>
            <a:ext cx="2185988" cy="100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30815C96-F466-4AF8-9502-7CDE8BC64076}"/>
              </a:ext>
            </a:extLst>
          </p:cNvPr>
          <p:cNvGrpSpPr/>
          <p:nvPr/>
        </p:nvGrpSpPr>
        <p:grpSpPr>
          <a:xfrm>
            <a:off x="7360171" y="1312304"/>
            <a:ext cx="3499408" cy="2240365"/>
            <a:chOff x="8678099" y="1689100"/>
            <a:chExt cx="2942401" cy="303457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5412057-1110-4BC5-A906-C2B95CEFE19E}"/>
                </a:ext>
              </a:extLst>
            </p:cNvPr>
            <p:cNvSpPr/>
            <p:nvPr/>
          </p:nvSpPr>
          <p:spPr>
            <a:xfrm>
              <a:off x="9156700" y="1689100"/>
              <a:ext cx="2463800" cy="3034573"/>
            </a:xfrm>
            <a:prstGeom prst="rect">
              <a:avLst/>
            </a:prstGeom>
            <a:ln>
              <a:prstDash val="dash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B74CE6E-EEBD-47EB-9091-0BB29420D954}"/>
                </a:ext>
              </a:extLst>
            </p:cNvPr>
            <p:cNvSpPr txBox="1"/>
            <p:nvPr/>
          </p:nvSpPr>
          <p:spPr>
            <a:xfrm>
              <a:off x="8678099" y="1779779"/>
              <a:ext cx="2015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Node 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FEFAF9-BE62-4263-9CD8-5468E1E80E77}"/>
                </a:ext>
              </a:extLst>
            </p:cNvPr>
            <p:cNvSpPr/>
            <p:nvPr/>
          </p:nvSpPr>
          <p:spPr>
            <a:xfrm>
              <a:off x="9446510" y="2104983"/>
              <a:ext cx="1943100" cy="173963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1374223-28FC-4B93-B673-6B0AF0FB9434}"/>
                </a:ext>
              </a:extLst>
            </p:cNvPr>
            <p:cNvSpPr txBox="1"/>
            <p:nvPr/>
          </p:nvSpPr>
          <p:spPr>
            <a:xfrm>
              <a:off x="9592932" y="2357688"/>
              <a:ext cx="1380301" cy="262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POD 1  + PVC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4EC39C-6DFE-43FA-8C05-B8037D98280D}"/>
                </a:ext>
              </a:extLst>
            </p:cNvPr>
            <p:cNvSpPr txBox="1"/>
            <p:nvPr/>
          </p:nvSpPr>
          <p:spPr>
            <a:xfrm>
              <a:off x="9649318" y="3281554"/>
              <a:ext cx="1380301" cy="262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POD N +PVC</a:t>
              </a: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DE88EC4C-10C2-4A32-9320-21EBEC550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936" y="1789303"/>
            <a:ext cx="427728" cy="42924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29DABD3-8571-49D7-AA71-E21FA24B5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3318" y="1748643"/>
            <a:ext cx="504895" cy="42305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D62B4E1-92A8-4145-8FB5-A7DF59584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0806" y="2457708"/>
            <a:ext cx="504895" cy="423055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F4E21DF9-E9E4-4D47-9D0A-539FE496ED87}"/>
              </a:ext>
            </a:extLst>
          </p:cNvPr>
          <p:cNvGrpSpPr/>
          <p:nvPr/>
        </p:nvGrpSpPr>
        <p:grpSpPr>
          <a:xfrm>
            <a:off x="3657600" y="1269831"/>
            <a:ext cx="3277053" cy="2252857"/>
            <a:chOff x="8678099" y="1689100"/>
            <a:chExt cx="2942401" cy="303457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F473F7C-612B-44C5-A238-9E15B9040ACC}"/>
                </a:ext>
              </a:extLst>
            </p:cNvPr>
            <p:cNvSpPr/>
            <p:nvPr/>
          </p:nvSpPr>
          <p:spPr>
            <a:xfrm>
              <a:off x="9156700" y="1689100"/>
              <a:ext cx="2463800" cy="3034573"/>
            </a:xfrm>
            <a:prstGeom prst="rect">
              <a:avLst/>
            </a:prstGeom>
            <a:ln>
              <a:prstDash val="dash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F2A68C7-B943-45C9-97F6-82252ADFEA1C}"/>
                </a:ext>
              </a:extLst>
            </p:cNvPr>
            <p:cNvSpPr txBox="1"/>
            <p:nvPr/>
          </p:nvSpPr>
          <p:spPr>
            <a:xfrm>
              <a:off x="8678099" y="1779779"/>
              <a:ext cx="2015301" cy="373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Node 1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D00F406-0123-462D-B3F0-1ACBC7701EE9}"/>
                </a:ext>
              </a:extLst>
            </p:cNvPr>
            <p:cNvSpPr/>
            <p:nvPr/>
          </p:nvSpPr>
          <p:spPr>
            <a:xfrm>
              <a:off x="9351067" y="2104983"/>
              <a:ext cx="2038543" cy="173963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6191D92-A40F-4CF1-9126-40E7A5099ADE}"/>
                </a:ext>
              </a:extLst>
            </p:cNvPr>
            <p:cNvSpPr txBox="1"/>
            <p:nvPr/>
          </p:nvSpPr>
          <p:spPr>
            <a:xfrm>
              <a:off x="9592932" y="2357688"/>
              <a:ext cx="1380301" cy="262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POD 1  + PVC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C29A6BB-E2A4-4ECA-9A4D-900DA44AB416}"/>
                </a:ext>
              </a:extLst>
            </p:cNvPr>
            <p:cNvSpPr txBox="1"/>
            <p:nvPr/>
          </p:nvSpPr>
          <p:spPr>
            <a:xfrm>
              <a:off x="9649318" y="3281554"/>
              <a:ext cx="1380301" cy="262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POD N +PVC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55CEA85-4098-438C-8DDF-4A346DB33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373" y="1706172"/>
            <a:ext cx="504895" cy="42305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BCEA43A-5E74-46BC-8E47-6239E6DA5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891" y="2400246"/>
            <a:ext cx="504895" cy="42305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F1F54D03-E27F-46B3-8A15-B79DE83F8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444" y="2436379"/>
            <a:ext cx="427728" cy="42924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FB435E3A-3E34-4F0D-B39A-C46B1E0DA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72" y="1701859"/>
            <a:ext cx="427728" cy="42924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1F528FD4-56A7-43D0-983A-6238CD60A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941" y="2391408"/>
            <a:ext cx="427728" cy="429242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6EE8E179-C04D-46C7-8DEF-969ED0D54A7A}"/>
              </a:ext>
            </a:extLst>
          </p:cNvPr>
          <p:cNvSpPr txBox="1"/>
          <p:nvPr/>
        </p:nvSpPr>
        <p:spPr>
          <a:xfrm>
            <a:off x="4663989" y="3042851"/>
            <a:ext cx="153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Persistent Volume Claim (PVC)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817A64A-2F7A-45D9-B80E-6037A1F3A487}"/>
              </a:ext>
            </a:extLst>
          </p:cNvPr>
          <p:cNvSpPr txBox="1"/>
          <p:nvPr/>
        </p:nvSpPr>
        <p:spPr>
          <a:xfrm>
            <a:off x="8668861" y="3030359"/>
            <a:ext cx="153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Persistent Volume Claim (PVC)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B693A-F400-4355-A8E9-F1E94497F4F2}"/>
              </a:ext>
            </a:extLst>
          </p:cNvPr>
          <p:cNvSpPr/>
          <p:nvPr/>
        </p:nvSpPr>
        <p:spPr>
          <a:xfrm>
            <a:off x="5143954" y="4258761"/>
            <a:ext cx="2698229" cy="52465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Persistent Volume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454BBB8-398F-458D-AD76-E1C697EF816E}"/>
              </a:ext>
            </a:extLst>
          </p:cNvPr>
          <p:cNvSpPr/>
          <p:nvPr/>
        </p:nvSpPr>
        <p:spPr>
          <a:xfrm>
            <a:off x="1895815" y="1469034"/>
            <a:ext cx="1656854" cy="1858781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900956C-4852-4A0F-8D02-9CE03B859CE1}"/>
              </a:ext>
            </a:extLst>
          </p:cNvPr>
          <p:cNvSpPr txBox="1"/>
          <p:nvPr/>
        </p:nvSpPr>
        <p:spPr>
          <a:xfrm>
            <a:off x="1531495" y="1519531"/>
            <a:ext cx="224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Master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C19A9A-0170-46A4-AE27-841EA09532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7486" y="1967678"/>
            <a:ext cx="1129255" cy="1090315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DE9FC7A5-C69B-4C66-BDE4-7FA14F5D4780}"/>
              </a:ext>
            </a:extLst>
          </p:cNvPr>
          <p:cNvSpPr txBox="1"/>
          <p:nvPr/>
        </p:nvSpPr>
        <p:spPr>
          <a:xfrm>
            <a:off x="5625857" y="5758569"/>
            <a:ext cx="153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Azure Managed Disk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283EF34-6F7B-4021-AA69-59DF9A0C3FAF}"/>
              </a:ext>
            </a:extLst>
          </p:cNvPr>
          <p:cNvSpPr txBox="1"/>
          <p:nvPr/>
        </p:nvSpPr>
        <p:spPr>
          <a:xfrm>
            <a:off x="7622048" y="5776057"/>
            <a:ext cx="1537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highlight>
                  <a:srgbClr val="00FF00"/>
                </a:highlight>
              </a:rPr>
              <a:t>Azure File Storage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797040B-606D-4C56-A535-701030B92F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2335" y="5758280"/>
            <a:ext cx="638095" cy="4380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D9A753E-B034-4D79-AD2D-628D1E0CC9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3223" y="5613270"/>
            <a:ext cx="723900" cy="63817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763E67-A8F9-4529-8260-833D5D2D0A50}"/>
              </a:ext>
            </a:extLst>
          </p:cNvPr>
          <p:cNvCxnSpPr/>
          <p:nvPr/>
        </p:nvCxnSpPr>
        <p:spPr>
          <a:xfrm>
            <a:off x="5486401" y="4856813"/>
            <a:ext cx="0" cy="809469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6989479-3EEE-46CE-8399-1D5DE935AF62}"/>
              </a:ext>
            </a:extLst>
          </p:cNvPr>
          <p:cNvCxnSpPr/>
          <p:nvPr/>
        </p:nvCxnSpPr>
        <p:spPr>
          <a:xfrm>
            <a:off x="7309945" y="4820026"/>
            <a:ext cx="0" cy="809469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49" name="Connector: Elbow 2048">
            <a:extLst>
              <a:ext uri="{FF2B5EF4-FFF2-40B4-BE49-F238E27FC236}">
                <a16:creationId xmlns:a16="http://schemas.microsoft.com/office/drawing/2014/main" id="{E8B30AE2-7DF5-451B-8759-1D7A67648E2B}"/>
              </a:ext>
            </a:extLst>
          </p:cNvPr>
          <p:cNvCxnSpPr>
            <a:stCxn id="88" idx="2"/>
            <a:endCxn id="12" idx="1"/>
          </p:cNvCxnSpPr>
          <p:nvPr/>
        </p:nvCxnSpPr>
        <p:spPr>
          <a:xfrm rot="16200000" flipH="1">
            <a:off x="3337462" y="2714595"/>
            <a:ext cx="1193273" cy="2419712"/>
          </a:xfrm>
          <a:prstGeom prst="bentConnector2">
            <a:avLst/>
          </a:prstGeom>
          <a:ln w="50800"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F42E2949-7790-481A-9A83-4529BB3D98F4}"/>
              </a:ext>
            </a:extLst>
          </p:cNvPr>
          <p:cNvCxnSpPr>
            <a:cxnSpLocks/>
          </p:cNvCxnSpPr>
          <p:nvPr/>
        </p:nvCxnSpPr>
        <p:spPr>
          <a:xfrm flipV="1">
            <a:off x="7810651" y="3531472"/>
            <a:ext cx="1837845" cy="973847"/>
          </a:xfrm>
          <a:prstGeom prst="bentConnector3">
            <a:avLst>
              <a:gd name="adj1" fmla="val 99754"/>
            </a:avLst>
          </a:prstGeom>
          <a:ln w="50800"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57" name="Straight Arrow Connector 2056">
            <a:extLst>
              <a:ext uri="{FF2B5EF4-FFF2-40B4-BE49-F238E27FC236}">
                <a16:creationId xmlns:a16="http://schemas.microsoft.com/office/drawing/2014/main" id="{D5362C1F-2BE0-41CF-95DF-67A8A3B4D71D}"/>
              </a:ext>
            </a:extLst>
          </p:cNvPr>
          <p:cNvCxnSpPr/>
          <p:nvPr/>
        </p:nvCxnSpPr>
        <p:spPr>
          <a:xfrm flipH="1">
            <a:off x="3578772" y="2443655"/>
            <a:ext cx="425669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D544ADD4-4ECE-43FE-932A-75C03BC960FE}"/>
              </a:ext>
            </a:extLst>
          </p:cNvPr>
          <p:cNvSpPr/>
          <p:nvPr/>
        </p:nvSpPr>
        <p:spPr>
          <a:xfrm>
            <a:off x="299803" y="6310859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DAD2633-C883-9030-ED38-518BB61E2719}"/>
              </a:ext>
            </a:extLst>
          </p:cNvPr>
          <p:cNvSpPr/>
          <p:nvPr/>
        </p:nvSpPr>
        <p:spPr>
          <a:xfrm>
            <a:off x="10127530" y="6041353"/>
            <a:ext cx="2064470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800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8C41B3D6-D632-4275-ADF1-063F9A81E82D}"/>
              </a:ext>
            </a:extLst>
          </p:cNvPr>
          <p:cNvSpPr/>
          <p:nvPr/>
        </p:nvSpPr>
        <p:spPr>
          <a:xfrm>
            <a:off x="10016454" y="1339202"/>
            <a:ext cx="2102129" cy="2038566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79BBB6-F311-45E4-8622-EEBC7419F27F}"/>
              </a:ext>
            </a:extLst>
          </p:cNvPr>
          <p:cNvSpPr/>
          <p:nvPr/>
        </p:nvSpPr>
        <p:spPr>
          <a:xfrm>
            <a:off x="178963" y="3082472"/>
            <a:ext cx="1858909" cy="88646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DF2F8-BFB8-4165-90C1-FDAB130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46" y="139700"/>
            <a:ext cx="6017682" cy="447039"/>
          </a:xfrm>
        </p:spPr>
        <p:txBody>
          <a:bodyPr/>
          <a:lstStyle/>
          <a:p>
            <a:r>
              <a:rPr lang="en-GB" dirty="0"/>
              <a:t>AKS Integrate with Azure Key Vault(Strategic)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E9F1E0-05C2-4C0E-B195-8FE8CA1D37FF}"/>
              </a:ext>
            </a:extLst>
          </p:cNvPr>
          <p:cNvSpPr/>
          <p:nvPr/>
        </p:nvSpPr>
        <p:spPr>
          <a:xfrm>
            <a:off x="-10542" y="3350857"/>
            <a:ext cx="19789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>
                    <a:lumMod val="25000"/>
                  </a:schemeClr>
                </a:solidFill>
              </a:rPr>
              <a:t>Backend Application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6414780-07E6-4ED0-91C0-EE6F86E5BBA3}"/>
              </a:ext>
            </a:extLst>
          </p:cNvPr>
          <p:cNvSpPr/>
          <p:nvPr/>
        </p:nvSpPr>
        <p:spPr>
          <a:xfrm>
            <a:off x="3680745" y="1323339"/>
            <a:ext cx="5169181" cy="4143607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DAC333EF-324F-4EF3-8C73-0D4FBEB18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888" y="927865"/>
            <a:ext cx="856638" cy="702107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AC6CF1C-E4D1-4FE1-B94D-6400D95AA963}"/>
              </a:ext>
            </a:extLst>
          </p:cNvPr>
          <p:cNvSpPr txBox="1"/>
          <p:nvPr/>
        </p:nvSpPr>
        <p:spPr>
          <a:xfrm>
            <a:off x="4856226" y="838965"/>
            <a:ext cx="405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Azure Kubernetes Service(AKS)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E0A4A45-9BEC-4C97-BC84-94C34BF1792E}"/>
              </a:ext>
            </a:extLst>
          </p:cNvPr>
          <p:cNvCxnSpPr>
            <a:cxnSpLocks/>
          </p:cNvCxnSpPr>
          <p:nvPr/>
        </p:nvCxnSpPr>
        <p:spPr>
          <a:xfrm flipH="1" flipV="1">
            <a:off x="2121179" y="3451218"/>
            <a:ext cx="1203877" cy="9167"/>
          </a:xfrm>
          <a:prstGeom prst="straightConnector1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22125DF0-3593-476A-AD06-4BFC4905826B}"/>
              </a:ext>
            </a:extLst>
          </p:cNvPr>
          <p:cNvGrpSpPr/>
          <p:nvPr/>
        </p:nvGrpSpPr>
        <p:grpSpPr>
          <a:xfrm>
            <a:off x="5840761" y="1391054"/>
            <a:ext cx="2726068" cy="3977485"/>
            <a:chOff x="6101806" y="1381915"/>
            <a:chExt cx="3332874" cy="3977485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B6A7085-F5E4-47E9-B8D0-9B18F453C163}"/>
                </a:ext>
              </a:extLst>
            </p:cNvPr>
            <p:cNvSpPr/>
            <p:nvPr/>
          </p:nvSpPr>
          <p:spPr>
            <a:xfrm>
              <a:off x="6597075" y="1651000"/>
              <a:ext cx="2837605" cy="3708400"/>
            </a:xfrm>
            <a:prstGeom prst="rect">
              <a:avLst/>
            </a:prstGeom>
            <a:ln>
              <a:prstDash val="dash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1BE9454-69F9-4A7D-9CA2-B2E288812CEC}"/>
                </a:ext>
              </a:extLst>
            </p:cNvPr>
            <p:cNvSpPr txBox="1"/>
            <p:nvPr/>
          </p:nvSpPr>
          <p:spPr>
            <a:xfrm>
              <a:off x="6101806" y="1381915"/>
              <a:ext cx="2015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Node 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A7E1F0C-7F0F-4121-8A6B-796F1C8E45C5}"/>
                </a:ext>
              </a:extLst>
            </p:cNvPr>
            <p:cNvSpPr/>
            <p:nvPr/>
          </p:nvSpPr>
          <p:spPr>
            <a:xfrm>
              <a:off x="6912481" y="1744979"/>
              <a:ext cx="1517620" cy="138430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7F23DBF-4186-4AD0-B806-A474BABA8888}"/>
                </a:ext>
              </a:extLst>
            </p:cNvPr>
            <p:cNvSpPr txBox="1"/>
            <p:nvPr/>
          </p:nvSpPr>
          <p:spPr>
            <a:xfrm>
              <a:off x="7291983" y="1964170"/>
              <a:ext cx="1380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POD 1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51A3096-C0D5-4EF2-9F76-E77640EF87CF}"/>
                </a:ext>
              </a:extLst>
            </p:cNvPr>
            <p:cNvSpPr txBox="1"/>
            <p:nvPr/>
          </p:nvSpPr>
          <p:spPr>
            <a:xfrm>
              <a:off x="7645383" y="2609980"/>
              <a:ext cx="8146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POD N</a:t>
              </a:r>
            </a:p>
          </p:txBody>
        </p:sp>
      </p:grpSp>
      <p:pic>
        <p:nvPicPr>
          <p:cNvPr id="1032" name="Picture 8" descr="Creation of an Azure Kubernetes Services (AKS) cluster and ...">
            <a:extLst>
              <a:ext uri="{FF2B5EF4-FFF2-40B4-BE49-F238E27FC236}">
                <a16:creationId xmlns:a16="http://schemas.microsoft.com/office/drawing/2014/main" id="{ABD8CFC6-BAEA-4303-8DED-A3AF09883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943" y="43061"/>
            <a:ext cx="2185988" cy="100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A6E38CD6-FDB2-44C3-AAF1-CEE897D31196}"/>
              </a:ext>
            </a:extLst>
          </p:cNvPr>
          <p:cNvSpPr/>
          <p:nvPr/>
        </p:nvSpPr>
        <p:spPr>
          <a:xfrm>
            <a:off x="2048750" y="3024617"/>
            <a:ext cx="12827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>
                    <a:lumMod val="25000"/>
                  </a:schemeClr>
                </a:solidFill>
              </a:rPr>
              <a:t>http/https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53686D-D8B4-4E76-BA1B-142062A8FA51}"/>
              </a:ext>
            </a:extLst>
          </p:cNvPr>
          <p:cNvSpPr/>
          <p:nvPr/>
        </p:nvSpPr>
        <p:spPr>
          <a:xfrm>
            <a:off x="6532793" y="3705925"/>
            <a:ext cx="1281112" cy="13843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E2394F-F775-4286-9763-3D77087F3F0E}"/>
              </a:ext>
            </a:extLst>
          </p:cNvPr>
          <p:cNvSpPr txBox="1"/>
          <p:nvPr/>
        </p:nvSpPr>
        <p:spPr>
          <a:xfrm>
            <a:off x="6849391" y="3890954"/>
            <a:ext cx="1380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POD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8A8625-0E6E-4F90-8DC1-C4AA17A5ECD2}"/>
              </a:ext>
            </a:extLst>
          </p:cNvPr>
          <p:cNvSpPr txBox="1"/>
          <p:nvPr/>
        </p:nvSpPr>
        <p:spPr>
          <a:xfrm>
            <a:off x="6903332" y="4561907"/>
            <a:ext cx="1380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POD 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7110C69-DC24-4221-B704-DD867F24E9DD}"/>
              </a:ext>
            </a:extLst>
          </p:cNvPr>
          <p:cNvSpPr txBox="1"/>
          <p:nvPr/>
        </p:nvSpPr>
        <p:spPr>
          <a:xfrm>
            <a:off x="2718037" y="3859333"/>
            <a:ext cx="201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Azure LB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4F6E91C-3039-4C55-B7ED-6FEB954F0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515" y="1817761"/>
            <a:ext cx="585752" cy="56917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441AAB5-8153-492D-AFF8-F099A8565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51398">
            <a:off x="6617329" y="2447183"/>
            <a:ext cx="569719" cy="55359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DA74E85B-61FF-4921-B3D9-4F1D59EC7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426" y="3756993"/>
            <a:ext cx="569719" cy="55359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7AE6B5A2-71B5-4B7D-9E97-D53BA4798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879" y="4382291"/>
            <a:ext cx="569719" cy="553595"/>
          </a:xfrm>
          <a:prstGeom prst="rect">
            <a:avLst/>
          </a:prstGeom>
        </p:spPr>
      </p:pic>
      <p:pic>
        <p:nvPicPr>
          <p:cNvPr id="1028" name="Picture 4" descr="Microsoft Azure Mono | Load Balancer (feature)">
            <a:extLst>
              <a:ext uri="{FF2B5EF4-FFF2-40B4-BE49-F238E27FC236}">
                <a16:creationId xmlns:a16="http://schemas.microsoft.com/office/drawing/2014/main" id="{961A62F5-4A98-4B41-A89A-E204CF40E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622" y="3183386"/>
            <a:ext cx="535664" cy="53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89A0AEB-541F-4778-9F13-556C97331173}"/>
              </a:ext>
            </a:extLst>
          </p:cNvPr>
          <p:cNvSpPr/>
          <p:nvPr/>
        </p:nvSpPr>
        <p:spPr>
          <a:xfrm>
            <a:off x="0" y="5418945"/>
            <a:ext cx="2743200" cy="1439055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2" name="Picture 2" descr="Istio">
            <a:extLst>
              <a:ext uri="{FF2B5EF4-FFF2-40B4-BE49-F238E27FC236}">
                <a16:creationId xmlns:a16="http://schemas.microsoft.com/office/drawing/2014/main" id="{A103F86A-9E41-41CE-B389-ED97D081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729" y="3287729"/>
            <a:ext cx="453219" cy="45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1E4DC4D-C9AB-413A-ADD8-628638A815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4360" y="3108966"/>
            <a:ext cx="665929" cy="640068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D31250-D954-4D81-A94D-50BA17164CED}"/>
              </a:ext>
            </a:extLst>
          </p:cNvPr>
          <p:cNvCxnSpPr>
            <a:cxnSpLocks/>
          </p:cNvCxnSpPr>
          <p:nvPr/>
        </p:nvCxnSpPr>
        <p:spPr>
          <a:xfrm flipH="1">
            <a:off x="3965666" y="3452647"/>
            <a:ext cx="443086" cy="1"/>
          </a:xfrm>
          <a:prstGeom prst="straightConnector1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DDEB23-5041-453A-8F7D-5BB91104C297}"/>
              </a:ext>
            </a:extLst>
          </p:cNvPr>
          <p:cNvCxnSpPr>
            <a:cxnSpLocks/>
          </p:cNvCxnSpPr>
          <p:nvPr/>
        </p:nvCxnSpPr>
        <p:spPr>
          <a:xfrm flipH="1">
            <a:off x="4938161" y="3499416"/>
            <a:ext cx="443086" cy="1"/>
          </a:xfrm>
          <a:prstGeom prst="straightConnector1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Left Brace 74">
            <a:extLst>
              <a:ext uri="{FF2B5EF4-FFF2-40B4-BE49-F238E27FC236}">
                <a16:creationId xmlns:a16="http://schemas.microsoft.com/office/drawing/2014/main" id="{BD5D8EE9-034C-4028-A193-E6E29F6BACFC}"/>
              </a:ext>
            </a:extLst>
          </p:cNvPr>
          <p:cNvSpPr/>
          <p:nvPr/>
        </p:nvSpPr>
        <p:spPr>
          <a:xfrm>
            <a:off x="6086317" y="2657607"/>
            <a:ext cx="466577" cy="15872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Azure AD | Fischer Identity">
            <a:extLst>
              <a:ext uri="{FF2B5EF4-FFF2-40B4-BE49-F238E27FC236}">
                <a16:creationId xmlns:a16="http://schemas.microsoft.com/office/drawing/2014/main" id="{7C6F3A03-7010-4B6A-B843-BB172EE65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419" y="1703185"/>
            <a:ext cx="1682954" cy="50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0528A550-A310-4FAE-93DA-74B880E107F8}"/>
              </a:ext>
            </a:extLst>
          </p:cNvPr>
          <p:cNvSpPr txBox="1"/>
          <p:nvPr/>
        </p:nvSpPr>
        <p:spPr>
          <a:xfrm>
            <a:off x="10126890" y="2484276"/>
            <a:ext cx="201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Managed Identity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6D1D21-E1D1-4399-BC45-4D8BEF68622F}"/>
              </a:ext>
            </a:extLst>
          </p:cNvPr>
          <p:cNvSpPr/>
          <p:nvPr/>
        </p:nvSpPr>
        <p:spPr>
          <a:xfrm>
            <a:off x="10059704" y="3906348"/>
            <a:ext cx="1953332" cy="15605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Picture 4" descr="Key Vault | Microsoft Azure Color">
            <a:extLst>
              <a:ext uri="{FF2B5EF4-FFF2-40B4-BE49-F238E27FC236}">
                <a16:creationId xmlns:a16="http://schemas.microsoft.com/office/drawing/2014/main" id="{4AC2DAC3-AC58-45E3-B938-034EB0C7A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107" y="4033831"/>
            <a:ext cx="613370" cy="70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DD5C81F3-C6D3-4AF2-9596-E3C56C3DD819}"/>
              </a:ext>
            </a:extLst>
          </p:cNvPr>
          <p:cNvSpPr txBox="1"/>
          <p:nvPr/>
        </p:nvSpPr>
        <p:spPr>
          <a:xfrm>
            <a:off x="10024245" y="4877816"/>
            <a:ext cx="2015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Azure Key Vault Secret Store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06E847-D35B-4E2A-BFBB-0BE51981F02E}"/>
              </a:ext>
            </a:extLst>
          </p:cNvPr>
          <p:cNvCxnSpPr>
            <a:cxnSpLocks/>
          </p:cNvCxnSpPr>
          <p:nvPr/>
        </p:nvCxnSpPr>
        <p:spPr>
          <a:xfrm flipH="1">
            <a:off x="11022250" y="3410840"/>
            <a:ext cx="3542" cy="477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664B65C-D78F-4520-9A53-3F4F92CB59A2}"/>
              </a:ext>
            </a:extLst>
          </p:cNvPr>
          <p:cNvSpPr/>
          <p:nvPr/>
        </p:nvSpPr>
        <p:spPr>
          <a:xfrm>
            <a:off x="9047557" y="4077468"/>
            <a:ext cx="325405" cy="3184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3B0BBF0-0D94-4BAC-8825-31E53ED8502D}"/>
              </a:ext>
            </a:extLst>
          </p:cNvPr>
          <p:cNvCxnSpPr>
            <a:cxnSpLocks/>
          </p:cNvCxnSpPr>
          <p:nvPr/>
        </p:nvCxnSpPr>
        <p:spPr>
          <a:xfrm>
            <a:off x="8566829" y="2291458"/>
            <a:ext cx="1449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0374A144-5881-416A-A690-11ED0394874A}"/>
              </a:ext>
            </a:extLst>
          </p:cNvPr>
          <p:cNvSpPr/>
          <p:nvPr/>
        </p:nvSpPr>
        <p:spPr>
          <a:xfrm>
            <a:off x="9012492" y="1857066"/>
            <a:ext cx="325405" cy="3184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9C44683-140E-43D5-8FFE-2A5B27DA9198}"/>
              </a:ext>
            </a:extLst>
          </p:cNvPr>
          <p:cNvCxnSpPr>
            <a:cxnSpLocks/>
          </p:cNvCxnSpPr>
          <p:nvPr/>
        </p:nvCxnSpPr>
        <p:spPr>
          <a:xfrm flipH="1">
            <a:off x="8566829" y="2771181"/>
            <a:ext cx="14574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635CFD9-C5FD-46A7-B47D-E20417754786}"/>
              </a:ext>
            </a:extLst>
          </p:cNvPr>
          <p:cNvSpPr/>
          <p:nvPr/>
        </p:nvSpPr>
        <p:spPr>
          <a:xfrm>
            <a:off x="9028880" y="2873054"/>
            <a:ext cx="325405" cy="3184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78061B9-37C4-48E3-BA0A-A9CD52075A18}"/>
              </a:ext>
            </a:extLst>
          </p:cNvPr>
          <p:cNvCxnSpPr>
            <a:cxnSpLocks/>
          </p:cNvCxnSpPr>
          <p:nvPr/>
        </p:nvCxnSpPr>
        <p:spPr>
          <a:xfrm flipH="1">
            <a:off x="8566829" y="4539997"/>
            <a:ext cx="14928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9BB08E85-19B8-44B9-92FF-8A77DA4F75A4}"/>
              </a:ext>
            </a:extLst>
          </p:cNvPr>
          <p:cNvSpPr/>
          <p:nvPr/>
        </p:nvSpPr>
        <p:spPr>
          <a:xfrm>
            <a:off x="10451932" y="3499416"/>
            <a:ext cx="325405" cy="3184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67756F0-1110-4B8D-AB2A-0900ACE00058}"/>
              </a:ext>
            </a:extLst>
          </p:cNvPr>
          <p:cNvSpPr/>
          <p:nvPr/>
        </p:nvSpPr>
        <p:spPr>
          <a:xfrm>
            <a:off x="868800" y="4357966"/>
            <a:ext cx="325405" cy="3184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05" name="Left Brace 104">
            <a:extLst>
              <a:ext uri="{FF2B5EF4-FFF2-40B4-BE49-F238E27FC236}">
                <a16:creationId xmlns:a16="http://schemas.microsoft.com/office/drawing/2014/main" id="{404CAA30-DA7D-48A3-B779-6A772538A0FD}"/>
              </a:ext>
            </a:extLst>
          </p:cNvPr>
          <p:cNvSpPr/>
          <p:nvPr/>
        </p:nvSpPr>
        <p:spPr>
          <a:xfrm rot="10800000">
            <a:off x="7847620" y="2742408"/>
            <a:ext cx="233069" cy="1425545"/>
          </a:xfrm>
          <a:prstGeom prst="leftBrace">
            <a:avLst>
              <a:gd name="adj1" fmla="val 8333"/>
              <a:gd name="adj2" fmla="val 536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Container Storage Interface (CSI) for Kubernetes GA | Kubernetes">
            <a:extLst>
              <a:ext uri="{FF2B5EF4-FFF2-40B4-BE49-F238E27FC236}">
                <a16:creationId xmlns:a16="http://schemas.microsoft.com/office/drawing/2014/main" id="{50E9EF47-7E28-4BD9-8B1B-A3E7F5C7D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658" y="3225353"/>
            <a:ext cx="298202" cy="41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339F711-CB68-4B15-A5B9-A25CA3BE7696}"/>
              </a:ext>
            </a:extLst>
          </p:cNvPr>
          <p:cNvSpPr/>
          <p:nvPr/>
        </p:nvSpPr>
        <p:spPr>
          <a:xfrm>
            <a:off x="2121178" y="5832558"/>
            <a:ext cx="3028337" cy="47065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7" name="Picture 6" descr="Container Storage Interface (CSI) for Kubernetes GA | Kubernetes">
            <a:extLst>
              <a:ext uri="{FF2B5EF4-FFF2-40B4-BE49-F238E27FC236}">
                <a16:creationId xmlns:a16="http://schemas.microsoft.com/office/drawing/2014/main" id="{F5215453-EAFD-4C98-BEC7-D465FB0EE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393" y="5809633"/>
            <a:ext cx="298202" cy="41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EE3644F3-E830-4619-A992-BB08827CE26F}"/>
              </a:ext>
            </a:extLst>
          </p:cNvPr>
          <p:cNvSpPr txBox="1"/>
          <p:nvPr/>
        </p:nvSpPr>
        <p:spPr>
          <a:xfrm>
            <a:off x="2438679" y="5949088"/>
            <a:ext cx="2710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Container Storage Interface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887A403-D4A2-9C87-2A8C-A96CB3FB404B}"/>
              </a:ext>
            </a:extLst>
          </p:cNvPr>
          <p:cNvSpPr/>
          <p:nvPr/>
        </p:nvSpPr>
        <p:spPr>
          <a:xfrm>
            <a:off x="10127530" y="6041353"/>
            <a:ext cx="2064470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657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1D13CB1C-3849-4950-BB90-4CD3F4992A4C}"/>
              </a:ext>
            </a:extLst>
          </p:cNvPr>
          <p:cNvSpPr/>
          <p:nvPr/>
        </p:nvSpPr>
        <p:spPr>
          <a:xfrm>
            <a:off x="5768542" y="1502596"/>
            <a:ext cx="2425700" cy="33655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C41B3D6-D632-4275-ADF1-063F9A81E82D}"/>
              </a:ext>
            </a:extLst>
          </p:cNvPr>
          <p:cNvSpPr/>
          <p:nvPr/>
        </p:nvSpPr>
        <p:spPr>
          <a:xfrm>
            <a:off x="5514542" y="1489896"/>
            <a:ext cx="2692400" cy="3429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DF2F8-BFB8-4165-90C1-FDAB130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46" y="139700"/>
            <a:ext cx="6017682" cy="447039"/>
          </a:xfrm>
        </p:spPr>
        <p:txBody>
          <a:bodyPr/>
          <a:lstStyle/>
          <a:p>
            <a:r>
              <a:rPr lang="en-GB" dirty="0"/>
              <a:t> ISTIO Cluster –Non Production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6414780-07E6-4ED0-91C0-EE6F86E5BBA3}"/>
              </a:ext>
            </a:extLst>
          </p:cNvPr>
          <p:cNvSpPr/>
          <p:nvPr/>
        </p:nvSpPr>
        <p:spPr>
          <a:xfrm>
            <a:off x="554636" y="1128466"/>
            <a:ext cx="9653663" cy="5602117"/>
          </a:xfrm>
          <a:prstGeom prst="rect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9023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AC6CF1C-E4D1-4FE1-B94D-6400D95AA963}"/>
              </a:ext>
            </a:extLst>
          </p:cNvPr>
          <p:cNvSpPr txBox="1"/>
          <p:nvPr/>
        </p:nvSpPr>
        <p:spPr>
          <a:xfrm>
            <a:off x="1693301" y="719043"/>
            <a:ext cx="405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VN-AI-UKS-NONPROD-2</a:t>
            </a:r>
            <a:endParaRPr lang="en-GB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FC940F9-01E7-4BB1-90B3-0012E6607A9A}"/>
              </a:ext>
            </a:extLst>
          </p:cNvPr>
          <p:cNvSpPr/>
          <p:nvPr/>
        </p:nvSpPr>
        <p:spPr>
          <a:xfrm>
            <a:off x="2338466" y="1753849"/>
            <a:ext cx="1813808" cy="1678900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DBD8D0-055D-4558-BE99-C72D4AFF7A9C}"/>
              </a:ext>
            </a:extLst>
          </p:cNvPr>
          <p:cNvSpPr/>
          <p:nvPr/>
        </p:nvSpPr>
        <p:spPr>
          <a:xfrm>
            <a:off x="4931764" y="1726367"/>
            <a:ext cx="2026169" cy="1766342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C71E17-A8CA-4783-AA89-05EBBE062A55}"/>
              </a:ext>
            </a:extLst>
          </p:cNvPr>
          <p:cNvSpPr/>
          <p:nvPr/>
        </p:nvSpPr>
        <p:spPr>
          <a:xfrm>
            <a:off x="7704944" y="1681397"/>
            <a:ext cx="2101120" cy="1766342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074" name="Picture 2" descr="Azure Virtual Network | Secure Your Applications using VPC | Edureka">
            <a:extLst>
              <a:ext uri="{FF2B5EF4-FFF2-40B4-BE49-F238E27FC236}">
                <a16:creationId xmlns:a16="http://schemas.microsoft.com/office/drawing/2014/main" id="{C1EEFB9F-D00D-4340-9495-8CD6C2E8C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25" y="859359"/>
            <a:ext cx="962882" cy="52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8D1A2F-FFF2-4554-881B-FFF33D068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364" y="1507948"/>
            <a:ext cx="914286" cy="514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A22FB2-A9A9-4CCF-85FF-0D6B5BCAD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574" y="1477968"/>
            <a:ext cx="914286" cy="514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A59460-2F98-4D20-A2C2-245C25235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676" y="1462978"/>
            <a:ext cx="914286" cy="514286"/>
          </a:xfrm>
          <a:prstGeom prst="rect">
            <a:avLst/>
          </a:prstGeom>
        </p:spPr>
      </p:pic>
      <p:sp>
        <p:nvSpPr>
          <p:cNvPr id="59" name="TextBox 23">
            <a:extLst>
              <a:ext uri="{FF2B5EF4-FFF2-40B4-BE49-F238E27FC236}">
                <a16:creationId xmlns:a16="http://schemas.microsoft.com/office/drawing/2014/main" id="{DC61DCCE-4C39-416F-B381-4E2A9CE98B0C}"/>
              </a:ext>
            </a:extLst>
          </p:cNvPr>
          <p:cNvSpPr txBox="1"/>
          <p:nvPr/>
        </p:nvSpPr>
        <p:spPr>
          <a:xfrm>
            <a:off x="2667755" y="1425104"/>
            <a:ext cx="172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/>
              <a:t>SN-AKSPOC-1 /(24)</a:t>
            </a:r>
          </a:p>
        </p:txBody>
      </p:sp>
      <p:sp>
        <p:nvSpPr>
          <p:cNvPr id="60" name="TextBox 25">
            <a:extLst>
              <a:ext uri="{FF2B5EF4-FFF2-40B4-BE49-F238E27FC236}">
                <a16:creationId xmlns:a16="http://schemas.microsoft.com/office/drawing/2014/main" id="{8942050C-B5B7-4185-ADE7-41723EA1A98D}"/>
              </a:ext>
            </a:extLst>
          </p:cNvPr>
          <p:cNvSpPr txBox="1"/>
          <p:nvPr/>
        </p:nvSpPr>
        <p:spPr>
          <a:xfrm>
            <a:off x="5461754" y="1400466"/>
            <a:ext cx="16983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/>
              <a:t>SN-AKSDEV-1</a:t>
            </a:r>
            <a:r>
              <a:rPr lang="en-GB" sz="1350" b="1" dirty="0"/>
              <a:t> /(24)</a:t>
            </a:r>
          </a:p>
        </p:txBody>
      </p:sp>
      <p:sp>
        <p:nvSpPr>
          <p:cNvPr id="61" name="TextBox 26">
            <a:extLst>
              <a:ext uri="{FF2B5EF4-FFF2-40B4-BE49-F238E27FC236}">
                <a16:creationId xmlns:a16="http://schemas.microsoft.com/office/drawing/2014/main" id="{67E2010A-B78D-4609-B86E-91C4DA58F67A}"/>
              </a:ext>
            </a:extLst>
          </p:cNvPr>
          <p:cNvSpPr txBox="1"/>
          <p:nvPr/>
        </p:nvSpPr>
        <p:spPr>
          <a:xfrm>
            <a:off x="8261585" y="1395432"/>
            <a:ext cx="1749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/>
              <a:t>SN-AKSQA-1 /(24)</a:t>
            </a:r>
          </a:p>
        </p:txBody>
      </p:sp>
      <p:pic>
        <p:nvPicPr>
          <p:cNvPr id="81" name="Picture 6" descr="Windows Server Container on an AKS (Azure Kubernetes Service ...">
            <a:extLst>
              <a:ext uri="{FF2B5EF4-FFF2-40B4-BE49-F238E27FC236}">
                <a16:creationId xmlns:a16="http://schemas.microsoft.com/office/drawing/2014/main" id="{6AB15A40-42AF-45D2-9E1A-4F912AB31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07" y="2282884"/>
            <a:ext cx="498474" cy="41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6" descr="Windows Server Container on an AKS (Azure Kubernetes Service ...">
            <a:extLst>
              <a:ext uri="{FF2B5EF4-FFF2-40B4-BE49-F238E27FC236}">
                <a16:creationId xmlns:a16="http://schemas.microsoft.com/office/drawing/2014/main" id="{BFCCC3FB-EF0C-467A-84C6-D5D6AEAB2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987" y="2312864"/>
            <a:ext cx="498474" cy="41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23">
            <a:extLst>
              <a:ext uri="{FF2B5EF4-FFF2-40B4-BE49-F238E27FC236}">
                <a16:creationId xmlns:a16="http://schemas.microsoft.com/office/drawing/2014/main" id="{ED4C0EFA-4A38-42BB-A356-6D4C7365B07C}"/>
              </a:ext>
            </a:extLst>
          </p:cNvPr>
          <p:cNvSpPr txBox="1"/>
          <p:nvPr/>
        </p:nvSpPr>
        <p:spPr>
          <a:xfrm>
            <a:off x="8656325" y="2361988"/>
            <a:ext cx="1723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/>
              <a:t>AKS Cluster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BC13DC9A-E46E-4D09-8593-9540B18DB12F}"/>
              </a:ext>
            </a:extLst>
          </p:cNvPr>
          <p:cNvSpPr/>
          <p:nvPr/>
        </p:nvSpPr>
        <p:spPr>
          <a:xfrm>
            <a:off x="0" y="6415790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ADF15BB-52DB-4281-A848-E76715F92A47}"/>
              </a:ext>
            </a:extLst>
          </p:cNvPr>
          <p:cNvSpPr/>
          <p:nvPr/>
        </p:nvSpPr>
        <p:spPr>
          <a:xfrm>
            <a:off x="152400" y="6568190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5" name="Picture 6" descr="Windows Server Container on an AKS (Azure Kubernetes Service ...">
            <a:extLst>
              <a:ext uri="{FF2B5EF4-FFF2-40B4-BE49-F238E27FC236}">
                <a16:creationId xmlns:a16="http://schemas.microsoft.com/office/drawing/2014/main" id="{ADA072FF-D861-4B3B-8235-327E752E3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245" y="2270391"/>
            <a:ext cx="498474" cy="41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23">
            <a:extLst>
              <a:ext uri="{FF2B5EF4-FFF2-40B4-BE49-F238E27FC236}">
                <a16:creationId xmlns:a16="http://schemas.microsoft.com/office/drawing/2014/main" id="{6CBB7EAE-338D-4A57-8D4A-C5C15ACB34E1}"/>
              </a:ext>
            </a:extLst>
          </p:cNvPr>
          <p:cNvSpPr txBox="1"/>
          <p:nvPr/>
        </p:nvSpPr>
        <p:spPr>
          <a:xfrm>
            <a:off x="5870651" y="2379477"/>
            <a:ext cx="1723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/>
              <a:t>AKS Cluster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800D102-D63F-4270-805A-BF251713EF0E}"/>
              </a:ext>
            </a:extLst>
          </p:cNvPr>
          <p:cNvSpPr/>
          <p:nvPr/>
        </p:nvSpPr>
        <p:spPr>
          <a:xfrm>
            <a:off x="2490864" y="4567005"/>
            <a:ext cx="6862997" cy="1084288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58" name="TextBox 23">
            <a:extLst>
              <a:ext uri="{FF2B5EF4-FFF2-40B4-BE49-F238E27FC236}">
                <a16:creationId xmlns:a16="http://schemas.microsoft.com/office/drawing/2014/main" id="{82A113F0-1721-4A7B-862F-4EB715A44607}"/>
              </a:ext>
            </a:extLst>
          </p:cNvPr>
          <p:cNvSpPr txBox="1"/>
          <p:nvPr/>
        </p:nvSpPr>
        <p:spPr>
          <a:xfrm>
            <a:off x="3569664" y="4245753"/>
            <a:ext cx="172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/>
              <a:t>SN-AKSPOC-1 /(24)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7FC3F818-B44E-4502-953B-A3B910B8D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56" y="4283626"/>
            <a:ext cx="914286" cy="514286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BD0C3EB-2F9E-40C3-91E2-D6A098673E90}"/>
              </a:ext>
            </a:extLst>
          </p:cNvPr>
          <p:cNvCxnSpPr>
            <a:cxnSpLocks/>
          </p:cNvCxnSpPr>
          <p:nvPr/>
        </p:nvCxnSpPr>
        <p:spPr>
          <a:xfrm>
            <a:off x="8745556" y="3446187"/>
            <a:ext cx="0" cy="1125813"/>
          </a:xfrm>
          <a:prstGeom prst="straightConnector1">
            <a:avLst/>
          </a:prstGeom>
          <a:ln w="9525" cap="flat" cmpd="sng" algn="ctr">
            <a:solidFill>
              <a:schemeClr val="accent3">
                <a:lumMod val="5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60FBF4-E413-47CB-903F-D002728CFB03}"/>
              </a:ext>
            </a:extLst>
          </p:cNvPr>
          <p:cNvCxnSpPr>
            <a:cxnSpLocks/>
          </p:cNvCxnSpPr>
          <p:nvPr/>
        </p:nvCxnSpPr>
        <p:spPr>
          <a:xfrm>
            <a:off x="5987366" y="3446187"/>
            <a:ext cx="0" cy="1050862"/>
          </a:xfrm>
          <a:prstGeom prst="straightConnector1">
            <a:avLst/>
          </a:prstGeom>
          <a:ln w="9525" cap="flat" cmpd="sng" algn="ctr">
            <a:solidFill>
              <a:schemeClr val="accent3">
                <a:lumMod val="5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BBF2731-BC15-464D-BD4D-82A002FF1AAC}"/>
              </a:ext>
            </a:extLst>
          </p:cNvPr>
          <p:cNvCxnSpPr>
            <a:cxnSpLocks/>
          </p:cNvCxnSpPr>
          <p:nvPr/>
        </p:nvCxnSpPr>
        <p:spPr>
          <a:xfrm>
            <a:off x="3244166" y="3416207"/>
            <a:ext cx="0" cy="1140803"/>
          </a:xfrm>
          <a:prstGeom prst="straightConnector1">
            <a:avLst/>
          </a:prstGeom>
          <a:ln w="9525" cap="flat" cmpd="sng" algn="ctr">
            <a:solidFill>
              <a:schemeClr val="accent3">
                <a:lumMod val="5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6414078-1CB5-461E-A181-D69EC99AF392}"/>
              </a:ext>
            </a:extLst>
          </p:cNvPr>
          <p:cNvSpPr/>
          <p:nvPr/>
        </p:nvSpPr>
        <p:spPr>
          <a:xfrm>
            <a:off x="2803159" y="4736891"/>
            <a:ext cx="6460761" cy="80946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ISTIO Control Plane</a:t>
            </a:r>
          </a:p>
        </p:txBody>
      </p:sp>
      <p:sp>
        <p:nvSpPr>
          <p:cNvPr id="85" name="TextBox 23">
            <a:extLst>
              <a:ext uri="{FF2B5EF4-FFF2-40B4-BE49-F238E27FC236}">
                <a16:creationId xmlns:a16="http://schemas.microsoft.com/office/drawing/2014/main" id="{9074854D-3551-4848-9C16-904C2DB25CBE}"/>
              </a:ext>
            </a:extLst>
          </p:cNvPr>
          <p:cNvSpPr txBox="1"/>
          <p:nvPr/>
        </p:nvSpPr>
        <p:spPr>
          <a:xfrm>
            <a:off x="3054999" y="2366986"/>
            <a:ext cx="1723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/>
              <a:t>AKS Cluster</a:t>
            </a:r>
          </a:p>
        </p:txBody>
      </p:sp>
      <p:pic>
        <p:nvPicPr>
          <p:cNvPr id="2050" name="Picture 2" descr="Installing Istio in Kubernetes (in less than 40 seconds) • IT ...">
            <a:extLst>
              <a:ext uri="{FF2B5EF4-FFF2-40B4-BE49-F238E27FC236}">
                <a16:creationId xmlns:a16="http://schemas.microsoft.com/office/drawing/2014/main" id="{2CFF759D-2960-49E5-95CF-F9E630C81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96" y="5700486"/>
            <a:ext cx="1424066" cy="94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" descr="Splunk | AppConfig Community">
            <a:extLst>
              <a:ext uri="{FF2B5EF4-FFF2-40B4-BE49-F238E27FC236}">
                <a16:creationId xmlns:a16="http://schemas.microsoft.com/office/drawing/2014/main" id="{E16546AC-2A89-4C13-8D88-05A5B9B36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15" y="4800835"/>
            <a:ext cx="536913" cy="53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5820E20D-9638-4CD1-877F-44F2A59F78ED}"/>
              </a:ext>
            </a:extLst>
          </p:cNvPr>
          <p:cNvSpPr txBox="1"/>
          <p:nvPr/>
        </p:nvSpPr>
        <p:spPr>
          <a:xfrm>
            <a:off x="296035" y="5565600"/>
            <a:ext cx="244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009023"/>
                </a:solidFill>
              </a:rPr>
              <a:t>Monitored by Splunk</a:t>
            </a:r>
          </a:p>
          <a:p>
            <a:pPr algn="ctr"/>
            <a:endParaRPr lang="en-GB" sz="1400" b="1" dirty="0">
              <a:solidFill>
                <a:srgbClr val="009023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ED5EA3-10A8-070A-AA16-3885EBCBB22C}"/>
              </a:ext>
            </a:extLst>
          </p:cNvPr>
          <p:cNvSpPr/>
          <p:nvPr/>
        </p:nvSpPr>
        <p:spPr>
          <a:xfrm>
            <a:off x="10127530" y="6041353"/>
            <a:ext cx="2064470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84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E48B-7AA1-45E1-A330-F8ECD340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734"/>
            <a:ext cx="11222736" cy="828040"/>
          </a:xfrm>
        </p:spPr>
        <p:txBody>
          <a:bodyPr/>
          <a:lstStyle/>
          <a:p>
            <a:r>
              <a:rPr lang="en-GB" dirty="0"/>
              <a:t>Cloud Migrate Strategy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17B2AC-AAE2-4F25-9B03-EFEB3C1EAE0C}"/>
              </a:ext>
            </a:extLst>
          </p:cNvPr>
          <p:cNvSpPr/>
          <p:nvPr/>
        </p:nvSpPr>
        <p:spPr>
          <a:xfrm>
            <a:off x="843280" y="2118360"/>
            <a:ext cx="2540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Application</a:t>
            </a:r>
          </a:p>
          <a:p>
            <a:pPr algn="ctr"/>
            <a:r>
              <a:rPr lang="en-GB" dirty="0"/>
              <a:t>Discover/assess/</a:t>
            </a:r>
          </a:p>
          <a:p>
            <a:pPr algn="ctr"/>
            <a:r>
              <a:rPr lang="en-GB" dirty="0"/>
              <a:t>prioritize</a:t>
            </a:r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1BB7A5D7-EDD5-4FB9-8C7C-C603DDA584E0}"/>
              </a:ext>
            </a:extLst>
          </p:cNvPr>
          <p:cNvSpPr/>
          <p:nvPr/>
        </p:nvSpPr>
        <p:spPr>
          <a:xfrm>
            <a:off x="3525520" y="1341120"/>
            <a:ext cx="2123440" cy="113284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A0040-B905-4A03-9941-08F4FB3E8028}"/>
              </a:ext>
            </a:extLst>
          </p:cNvPr>
          <p:cNvSpPr txBox="1"/>
          <p:nvPr/>
        </p:nvSpPr>
        <p:spPr>
          <a:xfrm>
            <a:off x="4445000" y="746761"/>
            <a:ext cx="1910080" cy="70788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3200" dirty="0">
                <a:solidFill>
                  <a:schemeClr val="tx2"/>
                </a:solidFill>
              </a:rPr>
              <a:t>Rehosting</a:t>
            </a:r>
          </a:p>
          <a:p>
            <a:pPr algn="l"/>
            <a:r>
              <a:rPr lang="en-GB" sz="1400" dirty="0">
                <a:solidFill>
                  <a:schemeClr val="tx2"/>
                </a:solidFill>
              </a:rPr>
              <a:t>Lift &amp; Shift</a:t>
            </a:r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F9F7BDCC-ABC9-49DF-9D6C-2D932A359B53}"/>
              </a:ext>
            </a:extLst>
          </p:cNvPr>
          <p:cNvSpPr/>
          <p:nvPr/>
        </p:nvSpPr>
        <p:spPr>
          <a:xfrm>
            <a:off x="3515360" y="2362200"/>
            <a:ext cx="3373120" cy="904240"/>
          </a:xfrm>
          <a:prstGeom prst="bentUpArrow">
            <a:avLst/>
          </a:prstGeom>
          <a:solidFill>
            <a:srgbClr val="C08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2F9D0-235D-419E-9257-CEAB4198F606}"/>
              </a:ext>
            </a:extLst>
          </p:cNvPr>
          <p:cNvSpPr txBox="1"/>
          <p:nvPr/>
        </p:nvSpPr>
        <p:spPr>
          <a:xfrm>
            <a:off x="5943600" y="1660278"/>
            <a:ext cx="2814320" cy="70788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3200" dirty="0">
                <a:solidFill>
                  <a:srgbClr val="FF0000"/>
                </a:solidFill>
              </a:rPr>
              <a:t>Replatforming</a:t>
            </a:r>
          </a:p>
          <a:p>
            <a:pPr algn="l"/>
            <a:r>
              <a:rPr lang="en-GB" sz="1400" dirty="0">
                <a:solidFill>
                  <a:srgbClr val="FF0000"/>
                </a:solidFill>
              </a:rPr>
              <a:t>Lift &amp; Shift + Services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853D0CA7-4FEE-4A02-9173-ED646C0DFE82}"/>
              </a:ext>
            </a:extLst>
          </p:cNvPr>
          <p:cNvSpPr/>
          <p:nvPr/>
        </p:nvSpPr>
        <p:spPr>
          <a:xfrm>
            <a:off x="3515360" y="2934678"/>
            <a:ext cx="5034280" cy="969397"/>
          </a:xfrm>
          <a:prstGeom prst="bentUpArrow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D7A60-698A-4B8E-BC56-FC94AD8D6CCB}"/>
              </a:ext>
            </a:extLst>
          </p:cNvPr>
          <p:cNvSpPr txBox="1"/>
          <p:nvPr/>
        </p:nvSpPr>
        <p:spPr>
          <a:xfrm>
            <a:off x="8417560" y="2119070"/>
            <a:ext cx="3642360" cy="92333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3200" dirty="0">
                <a:solidFill>
                  <a:schemeClr val="tx2"/>
                </a:solidFill>
              </a:rPr>
              <a:t>Repurchasing</a:t>
            </a:r>
          </a:p>
          <a:p>
            <a:pPr algn="l"/>
            <a:r>
              <a:rPr lang="en-GB" sz="1400" dirty="0">
                <a:solidFill>
                  <a:schemeClr val="tx2"/>
                </a:solidFill>
              </a:rPr>
              <a:t>Replace existing application introducing a standard solution</a:t>
            </a:r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D87E553-5235-4BAB-80C2-E59B54314DC5}"/>
              </a:ext>
            </a:extLst>
          </p:cNvPr>
          <p:cNvSpPr/>
          <p:nvPr/>
        </p:nvSpPr>
        <p:spPr>
          <a:xfrm>
            <a:off x="3525520" y="4072606"/>
            <a:ext cx="5283202" cy="4804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7EAFBC-9D6A-4529-8D21-049B13505861}"/>
              </a:ext>
            </a:extLst>
          </p:cNvPr>
          <p:cNvSpPr txBox="1"/>
          <p:nvPr/>
        </p:nvSpPr>
        <p:spPr>
          <a:xfrm>
            <a:off x="8950962" y="3953124"/>
            <a:ext cx="3642360" cy="92333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3200" dirty="0">
                <a:solidFill>
                  <a:schemeClr val="tx2"/>
                </a:solidFill>
              </a:rPr>
              <a:t>Refactoring</a:t>
            </a:r>
          </a:p>
          <a:p>
            <a:pPr algn="l"/>
            <a:r>
              <a:rPr lang="en-GB" sz="1400" dirty="0">
                <a:solidFill>
                  <a:schemeClr val="tx2"/>
                </a:solidFill>
              </a:rPr>
              <a:t>Refusal of code and development </a:t>
            </a:r>
          </a:p>
          <a:p>
            <a:pPr algn="l"/>
            <a:r>
              <a:rPr lang="en-GB" sz="1400" dirty="0">
                <a:solidFill>
                  <a:schemeClr val="tx2"/>
                </a:solidFill>
              </a:rPr>
              <a:t>of a new application</a:t>
            </a:r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F673F2D0-D564-4CB3-A10E-7A3B49B9BAD4}"/>
              </a:ext>
            </a:extLst>
          </p:cNvPr>
          <p:cNvSpPr/>
          <p:nvPr/>
        </p:nvSpPr>
        <p:spPr>
          <a:xfrm flipV="1">
            <a:off x="3525520" y="4683441"/>
            <a:ext cx="3474720" cy="1028561"/>
          </a:xfrm>
          <a:prstGeom prst="bentUpArrow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A366505D-D8C0-4A7D-9AAA-06B401B0E921}"/>
              </a:ext>
            </a:extLst>
          </p:cNvPr>
          <p:cNvSpPr/>
          <p:nvPr/>
        </p:nvSpPr>
        <p:spPr>
          <a:xfrm flipV="1">
            <a:off x="3515360" y="5262560"/>
            <a:ext cx="2265680" cy="1028561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01175A-E434-4DFF-B9C4-33C161F58309}"/>
              </a:ext>
            </a:extLst>
          </p:cNvPr>
          <p:cNvSpPr txBox="1"/>
          <p:nvPr/>
        </p:nvSpPr>
        <p:spPr>
          <a:xfrm>
            <a:off x="7129782" y="5734974"/>
            <a:ext cx="3642360" cy="70788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3200" dirty="0">
                <a:solidFill>
                  <a:schemeClr val="tx2"/>
                </a:solidFill>
              </a:rPr>
              <a:t>Retire</a:t>
            </a:r>
          </a:p>
          <a:p>
            <a:pPr algn="l"/>
            <a:r>
              <a:rPr lang="en-GB" sz="1400" dirty="0">
                <a:solidFill>
                  <a:schemeClr val="tx2"/>
                </a:solidFill>
              </a:rPr>
              <a:t>No Action</a:t>
            </a:r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F3212E-627D-4DE1-9B49-101641758E68}"/>
              </a:ext>
            </a:extLst>
          </p:cNvPr>
          <p:cNvSpPr txBox="1"/>
          <p:nvPr/>
        </p:nvSpPr>
        <p:spPr>
          <a:xfrm>
            <a:off x="5648960" y="6088917"/>
            <a:ext cx="3642360" cy="70788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3200" dirty="0">
                <a:solidFill>
                  <a:schemeClr val="tx2"/>
                </a:solidFill>
              </a:rPr>
              <a:t>Retain</a:t>
            </a:r>
          </a:p>
          <a:p>
            <a:pPr algn="l"/>
            <a:r>
              <a:rPr lang="en-GB" sz="1400" dirty="0">
                <a:solidFill>
                  <a:schemeClr val="tx2"/>
                </a:solidFill>
              </a:rPr>
              <a:t>No Action</a:t>
            </a:r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AD66AC-A21D-ECDB-2C04-BBB2DBDF7916}"/>
              </a:ext>
            </a:extLst>
          </p:cNvPr>
          <p:cNvSpPr/>
          <p:nvPr/>
        </p:nvSpPr>
        <p:spPr>
          <a:xfrm>
            <a:off x="395926" y="6221691"/>
            <a:ext cx="2073897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9F0D63-17F4-D31B-0191-825C7CB1B1A8}"/>
              </a:ext>
            </a:extLst>
          </p:cNvPr>
          <p:cNvSpPr/>
          <p:nvPr/>
        </p:nvSpPr>
        <p:spPr>
          <a:xfrm>
            <a:off x="10046987" y="6152775"/>
            <a:ext cx="2073897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742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F2F8-BFB8-4165-90C1-FDAB130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46" y="139700"/>
            <a:ext cx="6017682" cy="447039"/>
          </a:xfrm>
        </p:spPr>
        <p:txBody>
          <a:bodyPr/>
          <a:lstStyle/>
          <a:p>
            <a:r>
              <a:rPr lang="en-GB" dirty="0"/>
              <a:t> ISTIO Cluster –Production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6414780-07E6-4ED0-91C0-EE6F86E5BBA3}"/>
              </a:ext>
            </a:extLst>
          </p:cNvPr>
          <p:cNvSpPr/>
          <p:nvPr/>
        </p:nvSpPr>
        <p:spPr>
          <a:xfrm>
            <a:off x="734519" y="1128466"/>
            <a:ext cx="5471410" cy="4253003"/>
          </a:xfrm>
          <a:prstGeom prst="rect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9023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AC6CF1C-E4D1-4FE1-B94D-6400D95AA963}"/>
              </a:ext>
            </a:extLst>
          </p:cNvPr>
          <p:cNvSpPr txBox="1"/>
          <p:nvPr/>
        </p:nvSpPr>
        <p:spPr>
          <a:xfrm>
            <a:off x="1888173" y="704053"/>
            <a:ext cx="405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VN-AI-UKS-PROD-2</a:t>
            </a:r>
            <a:endParaRPr lang="en-GB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FC940F9-01E7-4BB1-90B3-0012E6607A9A}"/>
              </a:ext>
            </a:extLst>
          </p:cNvPr>
          <p:cNvSpPr/>
          <p:nvPr/>
        </p:nvSpPr>
        <p:spPr>
          <a:xfrm>
            <a:off x="2908092" y="1723868"/>
            <a:ext cx="1708878" cy="1094282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074" name="Picture 2" descr="Azure Virtual Network | Secure Your Applications using VPC | Edureka">
            <a:extLst>
              <a:ext uri="{FF2B5EF4-FFF2-40B4-BE49-F238E27FC236}">
                <a16:creationId xmlns:a16="http://schemas.microsoft.com/office/drawing/2014/main" id="{C1EEFB9F-D00D-4340-9495-8CD6C2E8C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68" y="874349"/>
            <a:ext cx="962882" cy="52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8D1A2F-FFF2-4554-881B-FFF33D068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803" y="1403017"/>
            <a:ext cx="570403" cy="320852"/>
          </a:xfrm>
          <a:prstGeom prst="rect">
            <a:avLst/>
          </a:prstGeom>
        </p:spPr>
      </p:pic>
      <p:sp>
        <p:nvSpPr>
          <p:cNvPr id="59" name="TextBox 23">
            <a:extLst>
              <a:ext uri="{FF2B5EF4-FFF2-40B4-BE49-F238E27FC236}">
                <a16:creationId xmlns:a16="http://schemas.microsoft.com/office/drawing/2014/main" id="{DC61DCCE-4C39-416F-B381-4E2A9CE98B0C}"/>
              </a:ext>
            </a:extLst>
          </p:cNvPr>
          <p:cNvSpPr txBox="1"/>
          <p:nvPr/>
        </p:nvSpPr>
        <p:spPr>
          <a:xfrm>
            <a:off x="3162430" y="1440094"/>
            <a:ext cx="172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/>
              <a:t>SN-AKSPROD-1</a:t>
            </a:r>
            <a:endParaRPr lang="en-GB" sz="1400" b="1" dirty="0"/>
          </a:p>
        </p:txBody>
      </p:sp>
      <p:pic>
        <p:nvPicPr>
          <p:cNvPr id="81" name="Picture 6" descr="Windows Server Container on an AKS (Azure Kubernetes Service ...">
            <a:extLst>
              <a:ext uri="{FF2B5EF4-FFF2-40B4-BE49-F238E27FC236}">
                <a16:creationId xmlns:a16="http://schemas.microsoft.com/office/drawing/2014/main" id="{6AB15A40-42AF-45D2-9E1A-4F912AB31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204" y="2147973"/>
            <a:ext cx="498474" cy="41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BC13DC9A-E46E-4D09-8593-9540B18DB12F}"/>
              </a:ext>
            </a:extLst>
          </p:cNvPr>
          <p:cNvSpPr/>
          <p:nvPr/>
        </p:nvSpPr>
        <p:spPr>
          <a:xfrm>
            <a:off x="0" y="6415790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ADF15BB-52DB-4281-A848-E76715F92A47}"/>
              </a:ext>
            </a:extLst>
          </p:cNvPr>
          <p:cNvSpPr/>
          <p:nvPr/>
        </p:nvSpPr>
        <p:spPr>
          <a:xfrm>
            <a:off x="152400" y="6568190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800D102-D63F-4270-805A-BF251713EF0E}"/>
              </a:ext>
            </a:extLst>
          </p:cNvPr>
          <p:cNvSpPr/>
          <p:nvPr/>
        </p:nvSpPr>
        <p:spPr>
          <a:xfrm>
            <a:off x="2374712" y="3547674"/>
            <a:ext cx="3246600" cy="1084288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58" name="TextBox 23">
            <a:extLst>
              <a:ext uri="{FF2B5EF4-FFF2-40B4-BE49-F238E27FC236}">
                <a16:creationId xmlns:a16="http://schemas.microsoft.com/office/drawing/2014/main" id="{82A113F0-1721-4A7B-862F-4EB715A44607}"/>
              </a:ext>
            </a:extLst>
          </p:cNvPr>
          <p:cNvSpPr txBox="1"/>
          <p:nvPr/>
        </p:nvSpPr>
        <p:spPr>
          <a:xfrm>
            <a:off x="3993157" y="3316362"/>
            <a:ext cx="172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/>
              <a:t>SN-AKSPROD-1</a:t>
            </a:r>
            <a:endParaRPr lang="en-GB" sz="14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7FC3F818-B44E-4502-953B-A3B910B8D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503" y="3264295"/>
            <a:ext cx="914286" cy="514286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BBF2731-BC15-464D-BD4D-82A002FF1AAC}"/>
              </a:ext>
            </a:extLst>
          </p:cNvPr>
          <p:cNvCxnSpPr>
            <a:cxnSpLocks/>
          </p:cNvCxnSpPr>
          <p:nvPr/>
        </p:nvCxnSpPr>
        <p:spPr>
          <a:xfrm>
            <a:off x="3678881" y="2936522"/>
            <a:ext cx="0" cy="481236"/>
          </a:xfrm>
          <a:prstGeom prst="straightConnector1">
            <a:avLst/>
          </a:prstGeom>
          <a:ln w="9525" cap="flat" cmpd="sng" algn="ctr">
            <a:solidFill>
              <a:schemeClr val="accent3">
                <a:lumMod val="5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6414078-1CB5-461E-A181-D69EC99AF392}"/>
              </a:ext>
            </a:extLst>
          </p:cNvPr>
          <p:cNvSpPr/>
          <p:nvPr/>
        </p:nvSpPr>
        <p:spPr>
          <a:xfrm>
            <a:off x="2593297" y="3687579"/>
            <a:ext cx="2743201" cy="80946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ISTIO Control Plane</a:t>
            </a:r>
          </a:p>
        </p:txBody>
      </p:sp>
      <p:sp>
        <p:nvSpPr>
          <p:cNvPr id="85" name="TextBox 23">
            <a:extLst>
              <a:ext uri="{FF2B5EF4-FFF2-40B4-BE49-F238E27FC236}">
                <a16:creationId xmlns:a16="http://schemas.microsoft.com/office/drawing/2014/main" id="{9074854D-3551-4848-9C16-904C2DB25CBE}"/>
              </a:ext>
            </a:extLst>
          </p:cNvPr>
          <p:cNvSpPr txBox="1"/>
          <p:nvPr/>
        </p:nvSpPr>
        <p:spPr>
          <a:xfrm>
            <a:off x="3549674" y="2217085"/>
            <a:ext cx="1723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/>
              <a:t>AKS Cluster</a:t>
            </a:r>
          </a:p>
        </p:txBody>
      </p:sp>
      <p:pic>
        <p:nvPicPr>
          <p:cNvPr id="2050" name="Picture 2" descr="Installing Istio in Kubernetes (in less than 40 seconds) • IT ...">
            <a:extLst>
              <a:ext uri="{FF2B5EF4-FFF2-40B4-BE49-F238E27FC236}">
                <a16:creationId xmlns:a16="http://schemas.microsoft.com/office/drawing/2014/main" id="{2CFF759D-2960-49E5-95CF-F9E630C81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619" y="4771096"/>
            <a:ext cx="888189" cy="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" descr="Splunk | AppConfig Community">
            <a:extLst>
              <a:ext uri="{FF2B5EF4-FFF2-40B4-BE49-F238E27FC236}">
                <a16:creationId xmlns:a16="http://schemas.microsoft.com/office/drawing/2014/main" id="{E16546AC-2A89-4C13-8D88-05A5B9B36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887" y="3886435"/>
            <a:ext cx="460713" cy="46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5820E20D-9638-4CD1-877F-44F2A59F78ED}"/>
              </a:ext>
            </a:extLst>
          </p:cNvPr>
          <p:cNvSpPr txBox="1"/>
          <p:nvPr/>
        </p:nvSpPr>
        <p:spPr>
          <a:xfrm>
            <a:off x="359763" y="4366387"/>
            <a:ext cx="2447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rgbClr val="009023"/>
                </a:solidFill>
              </a:rPr>
              <a:t>Monitored by Splunk</a:t>
            </a:r>
          </a:p>
          <a:p>
            <a:pPr algn="ctr"/>
            <a:endParaRPr lang="en-GB" sz="1000" b="1" dirty="0">
              <a:solidFill>
                <a:srgbClr val="009023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B37575-4C19-4E35-98E0-28A86AFED3A7}"/>
              </a:ext>
            </a:extLst>
          </p:cNvPr>
          <p:cNvSpPr/>
          <p:nvPr/>
        </p:nvSpPr>
        <p:spPr>
          <a:xfrm>
            <a:off x="6673122" y="1100984"/>
            <a:ext cx="5186597" cy="4253003"/>
          </a:xfrm>
          <a:prstGeom prst="rect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9023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928278-27BC-459D-A2BA-A9A2B82B7C3B}"/>
              </a:ext>
            </a:extLst>
          </p:cNvPr>
          <p:cNvSpPr/>
          <p:nvPr/>
        </p:nvSpPr>
        <p:spPr>
          <a:xfrm>
            <a:off x="8561883" y="1696386"/>
            <a:ext cx="1708878" cy="1094282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AE5153F-EA87-44F0-AF34-7F310C4BF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594" y="1375535"/>
            <a:ext cx="570403" cy="320852"/>
          </a:xfrm>
          <a:prstGeom prst="rect">
            <a:avLst/>
          </a:prstGeom>
        </p:spPr>
      </p:pic>
      <p:sp>
        <p:nvSpPr>
          <p:cNvPr id="40" name="TextBox 23">
            <a:extLst>
              <a:ext uri="{FF2B5EF4-FFF2-40B4-BE49-F238E27FC236}">
                <a16:creationId xmlns:a16="http://schemas.microsoft.com/office/drawing/2014/main" id="{8F8DD99B-7DE8-43DF-A44A-EDC041ED00CB}"/>
              </a:ext>
            </a:extLst>
          </p:cNvPr>
          <p:cNvSpPr txBox="1"/>
          <p:nvPr/>
        </p:nvSpPr>
        <p:spPr>
          <a:xfrm>
            <a:off x="8816221" y="1412612"/>
            <a:ext cx="172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/>
              <a:t>SN-AKSPROD-1</a:t>
            </a:r>
            <a:endParaRPr lang="en-GB" sz="1400" b="1" dirty="0"/>
          </a:p>
        </p:txBody>
      </p:sp>
      <p:pic>
        <p:nvPicPr>
          <p:cNvPr id="41" name="Picture 6" descr="Windows Server Container on an AKS (Azure Kubernetes Service ...">
            <a:extLst>
              <a:ext uri="{FF2B5EF4-FFF2-40B4-BE49-F238E27FC236}">
                <a16:creationId xmlns:a16="http://schemas.microsoft.com/office/drawing/2014/main" id="{EF58FEC2-7B4E-40E5-85A8-5DDB22AE0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995" y="2120491"/>
            <a:ext cx="498474" cy="41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D965698-8449-4EE4-82D4-49E246C15316}"/>
              </a:ext>
            </a:extLst>
          </p:cNvPr>
          <p:cNvSpPr/>
          <p:nvPr/>
        </p:nvSpPr>
        <p:spPr>
          <a:xfrm>
            <a:off x="8028503" y="3520192"/>
            <a:ext cx="3246600" cy="1084288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43" name="TextBox 23">
            <a:extLst>
              <a:ext uri="{FF2B5EF4-FFF2-40B4-BE49-F238E27FC236}">
                <a16:creationId xmlns:a16="http://schemas.microsoft.com/office/drawing/2014/main" id="{4CF17D4E-D09F-461F-B539-B3A0F308684F}"/>
              </a:ext>
            </a:extLst>
          </p:cNvPr>
          <p:cNvSpPr txBox="1"/>
          <p:nvPr/>
        </p:nvSpPr>
        <p:spPr>
          <a:xfrm>
            <a:off x="9646948" y="3288880"/>
            <a:ext cx="172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/>
              <a:t>SN-AKSPROD-1</a:t>
            </a:r>
            <a:endParaRPr lang="en-GB" sz="1400" b="1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7388E47-8171-441A-ACB3-60FDA0D82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294" y="3236813"/>
            <a:ext cx="914286" cy="514286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A62F478-2F3B-4B1F-8739-D19AA0E2C236}"/>
              </a:ext>
            </a:extLst>
          </p:cNvPr>
          <p:cNvCxnSpPr>
            <a:cxnSpLocks/>
          </p:cNvCxnSpPr>
          <p:nvPr/>
        </p:nvCxnSpPr>
        <p:spPr>
          <a:xfrm>
            <a:off x="9332672" y="2909040"/>
            <a:ext cx="0" cy="481236"/>
          </a:xfrm>
          <a:prstGeom prst="straightConnector1">
            <a:avLst/>
          </a:prstGeom>
          <a:ln w="9525" cap="flat" cmpd="sng" algn="ctr">
            <a:solidFill>
              <a:schemeClr val="accent3">
                <a:lumMod val="5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E4761CC-54AC-421A-A992-1B4A2996CA23}"/>
              </a:ext>
            </a:extLst>
          </p:cNvPr>
          <p:cNvSpPr/>
          <p:nvPr/>
        </p:nvSpPr>
        <p:spPr>
          <a:xfrm>
            <a:off x="8247088" y="3660097"/>
            <a:ext cx="2743201" cy="80946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ISTIO Control Plane</a:t>
            </a:r>
          </a:p>
        </p:txBody>
      </p:sp>
      <p:sp>
        <p:nvSpPr>
          <p:cNvPr id="47" name="TextBox 23">
            <a:extLst>
              <a:ext uri="{FF2B5EF4-FFF2-40B4-BE49-F238E27FC236}">
                <a16:creationId xmlns:a16="http://schemas.microsoft.com/office/drawing/2014/main" id="{7F767E1C-E54D-4067-A068-A9F372F7BF6E}"/>
              </a:ext>
            </a:extLst>
          </p:cNvPr>
          <p:cNvSpPr txBox="1"/>
          <p:nvPr/>
        </p:nvSpPr>
        <p:spPr>
          <a:xfrm>
            <a:off x="9203465" y="2189603"/>
            <a:ext cx="1723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/>
              <a:t>AKS Cluster</a:t>
            </a:r>
          </a:p>
        </p:txBody>
      </p:sp>
      <p:pic>
        <p:nvPicPr>
          <p:cNvPr id="48" name="Picture 2" descr="Installing Istio in Kubernetes (in less than 40 seconds) • IT ...">
            <a:extLst>
              <a:ext uri="{FF2B5EF4-FFF2-40B4-BE49-F238E27FC236}">
                <a16:creationId xmlns:a16="http://schemas.microsoft.com/office/drawing/2014/main" id="{D42EBED0-AD44-406B-A5EE-D0F533196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410" y="4743614"/>
            <a:ext cx="888189" cy="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Splunk | AppConfig Community">
            <a:extLst>
              <a:ext uri="{FF2B5EF4-FFF2-40B4-BE49-F238E27FC236}">
                <a16:creationId xmlns:a16="http://schemas.microsoft.com/office/drawing/2014/main" id="{F489CD60-096C-486C-8FBB-DF6F56131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78" y="3858953"/>
            <a:ext cx="460713" cy="46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Azure Virtual Network | Secure Your Applications using VPC | Edureka">
            <a:extLst>
              <a:ext uri="{FF2B5EF4-FFF2-40B4-BE49-F238E27FC236}">
                <a16:creationId xmlns:a16="http://schemas.microsoft.com/office/drawing/2014/main" id="{57940AB1-D0EE-4763-87E2-3C9C82737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650" y="846867"/>
            <a:ext cx="962882" cy="52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9A1D7AC-3904-45B7-B196-34628F6172DC}"/>
              </a:ext>
            </a:extLst>
          </p:cNvPr>
          <p:cNvSpPr txBox="1"/>
          <p:nvPr/>
        </p:nvSpPr>
        <p:spPr>
          <a:xfrm>
            <a:off x="7467013" y="721542"/>
            <a:ext cx="405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VN-AI-UKW-PROD-</a:t>
            </a:r>
            <a:r>
              <a:rPr lang="en-GB" dirty="0"/>
              <a:t>3</a:t>
            </a:r>
          </a:p>
        </p:txBody>
      </p:sp>
      <p:sp>
        <p:nvSpPr>
          <p:cNvPr id="62" name="Callout: Up Arrow 61">
            <a:extLst>
              <a:ext uri="{FF2B5EF4-FFF2-40B4-BE49-F238E27FC236}">
                <a16:creationId xmlns:a16="http://schemas.microsoft.com/office/drawing/2014/main" id="{2E5E5EEE-D481-4F00-BB70-61C1D8F136BA}"/>
              </a:ext>
            </a:extLst>
          </p:cNvPr>
          <p:cNvSpPr/>
          <p:nvPr/>
        </p:nvSpPr>
        <p:spPr>
          <a:xfrm>
            <a:off x="2098625" y="5561349"/>
            <a:ext cx="3387775" cy="764499"/>
          </a:xfrm>
          <a:prstGeom prst="upArrowCallou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668401-220B-4A0E-87C1-77CBCFAB2701}"/>
              </a:ext>
            </a:extLst>
          </p:cNvPr>
          <p:cNvSpPr txBox="1"/>
          <p:nvPr/>
        </p:nvSpPr>
        <p:spPr>
          <a:xfrm>
            <a:off x="2490278" y="5878156"/>
            <a:ext cx="405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Primary Site (UK South)</a:t>
            </a:r>
          </a:p>
        </p:txBody>
      </p:sp>
      <p:sp>
        <p:nvSpPr>
          <p:cNvPr id="64" name="Callout: Up Arrow 63">
            <a:extLst>
              <a:ext uri="{FF2B5EF4-FFF2-40B4-BE49-F238E27FC236}">
                <a16:creationId xmlns:a16="http://schemas.microsoft.com/office/drawing/2014/main" id="{F4CE8EEC-6149-4F7F-AE35-127A8C6A4B61}"/>
              </a:ext>
            </a:extLst>
          </p:cNvPr>
          <p:cNvSpPr/>
          <p:nvPr/>
        </p:nvSpPr>
        <p:spPr>
          <a:xfrm>
            <a:off x="7047877" y="5548859"/>
            <a:ext cx="3387775" cy="791980"/>
          </a:xfrm>
          <a:prstGeom prst="upArrowCallou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307E92-7617-4522-89D8-33061F73F533}"/>
              </a:ext>
            </a:extLst>
          </p:cNvPr>
          <p:cNvSpPr txBox="1"/>
          <p:nvPr/>
        </p:nvSpPr>
        <p:spPr>
          <a:xfrm>
            <a:off x="7274638" y="5910633"/>
            <a:ext cx="405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Stand By Site (UK West)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818935-5750-E3B9-4FDB-C8C197FA5B27}"/>
              </a:ext>
            </a:extLst>
          </p:cNvPr>
          <p:cNvSpPr/>
          <p:nvPr/>
        </p:nvSpPr>
        <p:spPr>
          <a:xfrm>
            <a:off x="10127530" y="6041353"/>
            <a:ext cx="2064470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202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F2F8-BFB8-4165-90C1-FDAB130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99" y="0"/>
            <a:ext cx="11222736" cy="828040"/>
          </a:xfrm>
        </p:spPr>
        <p:txBody>
          <a:bodyPr/>
          <a:lstStyle/>
          <a:p>
            <a:r>
              <a:rPr lang="en-GB" dirty="0"/>
              <a:t>AKS Cluster Setup -  ISTIO – Service Mesh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23DDBA-9B91-489F-B48D-6F87AAD3A55A}"/>
              </a:ext>
            </a:extLst>
          </p:cNvPr>
          <p:cNvSpPr/>
          <p:nvPr/>
        </p:nvSpPr>
        <p:spPr>
          <a:xfrm>
            <a:off x="1154242" y="1203418"/>
            <a:ext cx="10628025" cy="3488504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BE4EE-30A7-4584-9164-59BCAFB58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59" y="957847"/>
            <a:ext cx="856638" cy="702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D89A31-B3D8-43ED-9B93-A4660C69F4E0}"/>
              </a:ext>
            </a:extLst>
          </p:cNvPr>
          <p:cNvSpPr txBox="1"/>
          <p:nvPr/>
        </p:nvSpPr>
        <p:spPr>
          <a:xfrm>
            <a:off x="2292908" y="808987"/>
            <a:ext cx="405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Azure Kubernetes Service(AKS)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AC821F5-C361-4140-8A3A-DBFCEEFD44F8}"/>
              </a:ext>
            </a:extLst>
          </p:cNvPr>
          <p:cNvSpPr/>
          <p:nvPr/>
        </p:nvSpPr>
        <p:spPr>
          <a:xfrm>
            <a:off x="2878110" y="1439057"/>
            <a:ext cx="2143593" cy="779488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9CADD1-5EF6-45E7-8A76-9F46ABF82DDB}"/>
              </a:ext>
            </a:extLst>
          </p:cNvPr>
          <p:cNvSpPr/>
          <p:nvPr/>
        </p:nvSpPr>
        <p:spPr>
          <a:xfrm>
            <a:off x="3030511" y="1591457"/>
            <a:ext cx="2081134" cy="779488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8A804C-EE50-4254-AD59-F51A7929775B}"/>
              </a:ext>
            </a:extLst>
          </p:cNvPr>
          <p:cNvSpPr/>
          <p:nvPr/>
        </p:nvSpPr>
        <p:spPr>
          <a:xfrm>
            <a:off x="3182911" y="1743857"/>
            <a:ext cx="2093626" cy="779488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pic>
        <p:nvPicPr>
          <p:cNvPr id="27" name="Picture 18" descr="Kubernetes - Wikipedia">
            <a:extLst>
              <a:ext uri="{FF2B5EF4-FFF2-40B4-BE49-F238E27FC236}">
                <a16:creationId xmlns:a16="http://schemas.microsoft.com/office/drawing/2014/main" id="{EDCA1A87-F4CE-48E1-83F8-B89DC8F89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678" y="1906831"/>
            <a:ext cx="522453" cy="4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F9DE935-ADC4-4A8C-9FA0-A6C24B2B547A}"/>
              </a:ext>
            </a:extLst>
          </p:cNvPr>
          <p:cNvSpPr txBox="1"/>
          <p:nvPr/>
        </p:nvSpPr>
        <p:spPr>
          <a:xfrm>
            <a:off x="3293667" y="1682606"/>
            <a:ext cx="73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PODS</a:t>
            </a:r>
          </a:p>
        </p:txBody>
      </p:sp>
      <p:pic>
        <p:nvPicPr>
          <p:cNvPr id="2050" name="Picture 2" descr="Istio">
            <a:extLst>
              <a:ext uri="{FF2B5EF4-FFF2-40B4-BE49-F238E27FC236}">
                <a16:creationId xmlns:a16="http://schemas.microsoft.com/office/drawing/2014/main" id="{2409BA00-BCBF-4C37-AB11-8F6B29317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709" y="1918740"/>
            <a:ext cx="453219" cy="45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35F5E38-74FB-448E-81EE-40D0A7CA4523}"/>
              </a:ext>
            </a:extLst>
          </p:cNvPr>
          <p:cNvSpPr/>
          <p:nvPr/>
        </p:nvSpPr>
        <p:spPr>
          <a:xfrm>
            <a:off x="6658130" y="1501516"/>
            <a:ext cx="2143593" cy="779488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7141E4B-FB35-4562-8093-2B3DBB8B3371}"/>
              </a:ext>
            </a:extLst>
          </p:cNvPr>
          <p:cNvSpPr/>
          <p:nvPr/>
        </p:nvSpPr>
        <p:spPr>
          <a:xfrm>
            <a:off x="6810531" y="1653916"/>
            <a:ext cx="2081134" cy="779488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43DE902-0654-472B-824B-CDE6B58E9ABA}"/>
              </a:ext>
            </a:extLst>
          </p:cNvPr>
          <p:cNvSpPr/>
          <p:nvPr/>
        </p:nvSpPr>
        <p:spPr>
          <a:xfrm>
            <a:off x="6962931" y="1806316"/>
            <a:ext cx="2093626" cy="779488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40FBD07-E2BF-4330-A5C2-93021E9099D6}"/>
              </a:ext>
            </a:extLst>
          </p:cNvPr>
          <p:cNvSpPr/>
          <p:nvPr/>
        </p:nvSpPr>
        <p:spPr>
          <a:xfrm>
            <a:off x="5441429" y="3450237"/>
            <a:ext cx="1816308" cy="911902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BE898C-A840-4959-9966-50EC62358771}"/>
              </a:ext>
            </a:extLst>
          </p:cNvPr>
          <p:cNvSpPr/>
          <p:nvPr/>
        </p:nvSpPr>
        <p:spPr>
          <a:xfrm>
            <a:off x="5591329" y="3602637"/>
            <a:ext cx="1756349" cy="714532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DD0BD98-BE1A-4793-8CBF-08267A6B0ED4}"/>
              </a:ext>
            </a:extLst>
          </p:cNvPr>
          <p:cNvSpPr/>
          <p:nvPr/>
        </p:nvSpPr>
        <p:spPr>
          <a:xfrm>
            <a:off x="5816183" y="3755037"/>
            <a:ext cx="1696388" cy="801974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pic>
        <p:nvPicPr>
          <p:cNvPr id="36" name="Picture 18" descr="Kubernetes - Wikipedia">
            <a:extLst>
              <a:ext uri="{FF2B5EF4-FFF2-40B4-BE49-F238E27FC236}">
                <a16:creationId xmlns:a16="http://schemas.microsoft.com/office/drawing/2014/main" id="{63BB8F4B-AE52-407A-97E2-D553C9E03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853" y="3873041"/>
            <a:ext cx="522453" cy="4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27863C2-8C30-4EC1-B211-A65D00BA77B7}"/>
              </a:ext>
            </a:extLst>
          </p:cNvPr>
          <p:cNvSpPr txBox="1"/>
          <p:nvPr/>
        </p:nvSpPr>
        <p:spPr>
          <a:xfrm>
            <a:off x="6787580" y="4323890"/>
            <a:ext cx="73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PODS</a:t>
            </a:r>
          </a:p>
        </p:txBody>
      </p:sp>
      <p:pic>
        <p:nvPicPr>
          <p:cNvPr id="38" name="Picture 2" descr="Istio">
            <a:extLst>
              <a:ext uri="{FF2B5EF4-FFF2-40B4-BE49-F238E27FC236}">
                <a16:creationId xmlns:a16="http://schemas.microsoft.com/office/drawing/2014/main" id="{5027629C-B684-4AAC-B4CE-E40851BA6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193" y="3899940"/>
            <a:ext cx="453219" cy="45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8" descr="Kubernetes - Wikipedia">
            <a:extLst>
              <a:ext uri="{FF2B5EF4-FFF2-40B4-BE49-F238E27FC236}">
                <a16:creationId xmlns:a16="http://schemas.microsoft.com/office/drawing/2014/main" id="{A055B691-DF2A-48A2-B014-E765CF3B3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813" y="2014261"/>
            <a:ext cx="522453" cy="4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DC7C6BF-AB48-44B5-AD6D-B3E2A24DFAC8}"/>
              </a:ext>
            </a:extLst>
          </p:cNvPr>
          <p:cNvSpPr txBox="1"/>
          <p:nvPr/>
        </p:nvSpPr>
        <p:spPr>
          <a:xfrm>
            <a:off x="8353020" y="1772720"/>
            <a:ext cx="73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PODS</a:t>
            </a:r>
          </a:p>
        </p:txBody>
      </p:sp>
      <p:pic>
        <p:nvPicPr>
          <p:cNvPr id="41" name="Picture 2" descr="Istio">
            <a:extLst>
              <a:ext uri="{FF2B5EF4-FFF2-40B4-BE49-F238E27FC236}">
                <a16:creationId xmlns:a16="http://schemas.microsoft.com/office/drawing/2014/main" id="{0291D919-1D97-42EF-ADB2-D7E2C32AA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526" y="2011180"/>
            <a:ext cx="453219" cy="45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48" name="Straight Arrow Connector 2047">
            <a:extLst>
              <a:ext uri="{FF2B5EF4-FFF2-40B4-BE49-F238E27FC236}">
                <a16:creationId xmlns:a16="http://schemas.microsoft.com/office/drawing/2014/main" id="{8D6B168D-856E-47D0-8E9D-C095CCC784DB}"/>
              </a:ext>
            </a:extLst>
          </p:cNvPr>
          <p:cNvCxnSpPr>
            <a:cxnSpLocks/>
          </p:cNvCxnSpPr>
          <p:nvPr/>
        </p:nvCxnSpPr>
        <p:spPr>
          <a:xfrm>
            <a:off x="5176258" y="2160910"/>
            <a:ext cx="202858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62" name="Straight Arrow Connector 2061">
            <a:extLst>
              <a:ext uri="{FF2B5EF4-FFF2-40B4-BE49-F238E27FC236}">
                <a16:creationId xmlns:a16="http://schemas.microsoft.com/office/drawing/2014/main" id="{3BB64FC9-AAD1-406E-AE54-36338870FE05}"/>
              </a:ext>
            </a:extLst>
          </p:cNvPr>
          <p:cNvCxnSpPr>
            <a:cxnSpLocks/>
          </p:cNvCxnSpPr>
          <p:nvPr/>
        </p:nvCxnSpPr>
        <p:spPr>
          <a:xfrm>
            <a:off x="5066674" y="2263515"/>
            <a:ext cx="1244184" cy="15589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BB3EFF-C7A9-4A66-A272-143CC84C0831}"/>
              </a:ext>
            </a:extLst>
          </p:cNvPr>
          <p:cNvCxnSpPr>
            <a:cxnSpLocks/>
          </p:cNvCxnSpPr>
          <p:nvPr/>
        </p:nvCxnSpPr>
        <p:spPr>
          <a:xfrm flipH="1">
            <a:off x="6415790" y="2398427"/>
            <a:ext cx="704539" cy="146903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5D4143-1333-4929-B852-09A264FD91FE}"/>
              </a:ext>
            </a:extLst>
          </p:cNvPr>
          <p:cNvSpPr txBox="1"/>
          <p:nvPr/>
        </p:nvSpPr>
        <p:spPr>
          <a:xfrm>
            <a:off x="6130511" y="4341378"/>
            <a:ext cx="73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ISTIO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FF7C1D9-0652-4BF3-81E1-0594F440A970}"/>
              </a:ext>
            </a:extLst>
          </p:cNvPr>
          <p:cNvSpPr/>
          <p:nvPr/>
        </p:nvSpPr>
        <p:spPr>
          <a:xfrm>
            <a:off x="3090470" y="5046690"/>
            <a:ext cx="6862997" cy="1084288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CFFC8D-A569-453E-8F6E-D9F3423CACAF}"/>
              </a:ext>
            </a:extLst>
          </p:cNvPr>
          <p:cNvSpPr txBox="1"/>
          <p:nvPr/>
        </p:nvSpPr>
        <p:spPr>
          <a:xfrm>
            <a:off x="2020709" y="5343222"/>
            <a:ext cx="73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Control Pane</a:t>
            </a:r>
          </a:p>
        </p:txBody>
      </p:sp>
      <p:pic>
        <p:nvPicPr>
          <p:cNvPr id="45" name="Picture 2" descr="Istio">
            <a:extLst>
              <a:ext uri="{FF2B5EF4-FFF2-40B4-BE49-F238E27FC236}">
                <a16:creationId xmlns:a16="http://schemas.microsoft.com/office/drawing/2014/main" id="{69886A74-01A6-4240-818A-896458D4E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649" y="4891789"/>
            <a:ext cx="453219" cy="45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C6AC497-9ACA-42E0-BD16-8E80396832E9}"/>
              </a:ext>
            </a:extLst>
          </p:cNvPr>
          <p:cNvSpPr txBox="1"/>
          <p:nvPr/>
        </p:nvSpPr>
        <p:spPr>
          <a:xfrm>
            <a:off x="3644642" y="4778592"/>
            <a:ext cx="73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ISTIO</a:t>
            </a:r>
          </a:p>
        </p:txBody>
      </p:sp>
      <p:pic>
        <p:nvPicPr>
          <p:cNvPr id="7170" name="Picture 2" descr="Certification Authority Server-PKI Server-Certificate Authority ...">
            <a:extLst>
              <a:ext uri="{FF2B5EF4-FFF2-40B4-BE49-F238E27FC236}">
                <a16:creationId xmlns:a16="http://schemas.microsoft.com/office/drawing/2014/main" id="{BBC536E6-BDBD-45C0-A486-C82367E5C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779" y="5236800"/>
            <a:ext cx="616238" cy="5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5A8A6E0-D279-40DC-9C81-99024F45958E}"/>
              </a:ext>
            </a:extLst>
          </p:cNvPr>
          <p:cNvSpPr txBox="1"/>
          <p:nvPr/>
        </p:nvSpPr>
        <p:spPr>
          <a:xfrm>
            <a:off x="3662130" y="5800422"/>
            <a:ext cx="1914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Certificate Authority</a:t>
            </a:r>
          </a:p>
        </p:txBody>
      </p:sp>
      <p:pic>
        <p:nvPicPr>
          <p:cNvPr id="7176" name="Picture 8" descr="Network Configuration Management - WhatsUp Gold - Ipswitch">
            <a:extLst>
              <a:ext uri="{FF2B5EF4-FFF2-40B4-BE49-F238E27FC236}">
                <a16:creationId xmlns:a16="http://schemas.microsoft.com/office/drawing/2014/main" id="{D7826C4E-B0D9-46FD-9FA9-A9999DBBF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005" y="5235551"/>
            <a:ext cx="566893" cy="56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7DE90F4-B2B1-4069-869B-00CDCC15C17F}"/>
              </a:ext>
            </a:extLst>
          </p:cNvPr>
          <p:cNvSpPr txBox="1"/>
          <p:nvPr/>
        </p:nvSpPr>
        <p:spPr>
          <a:xfrm>
            <a:off x="5178635" y="5802920"/>
            <a:ext cx="1914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Network Configuration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42517D-C01D-48C8-B5A1-C8192F807A82}"/>
              </a:ext>
            </a:extLst>
          </p:cNvPr>
          <p:cNvSpPr txBox="1"/>
          <p:nvPr/>
        </p:nvSpPr>
        <p:spPr>
          <a:xfrm>
            <a:off x="6815061" y="5820408"/>
            <a:ext cx="1914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Authentication Policy</a:t>
            </a:r>
          </a:p>
        </p:txBody>
      </p:sp>
      <p:pic>
        <p:nvPicPr>
          <p:cNvPr id="7178" name="Picture 10" descr="RBA Adaptive Risk Based Authentication Solutions | Swivel Secure">
            <a:extLst>
              <a:ext uri="{FF2B5EF4-FFF2-40B4-BE49-F238E27FC236}">
                <a16:creationId xmlns:a16="http://schemas.microsoft.com/office/drawing/2014/main" id="{9B237D32-4FF6-49F7-869C-A5F105427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732" y="5108759"/>
            <a:ext cx="756326" cy="70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4BDC50-97F5-4BCF-94FD-4CA224DD28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4999" y="5152600"/>
            <a:ext cx="1106598" cy="72354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33F9095-A6A7-43B3-8C36-9FB6987C860D}"/>
              </a:ext>
            </a:extLst>
          </p:cNvPr>
          <p:cNvSpPr txBox="1"/>
          <p:nvPr/>
        </p:nvSpPr>
        <p:spPr>
          <a:xfrm>
            <a:off x="8436497" y="5867877"/>
            <a:ext cx="1914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TLS /SSl Comms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CFF5C5-E7DF-46E3-80A5-46E985CED61D}"/>
              </a:ext>
            </a:extLst>
          </p:cNvPr>
          <p:cNvCxnSpPr/>
          <p:nvPr/>
        </p:nvCxnSpPr>
        <p:spPr>
          <a:xfrm>
            <a:off x="4856813" y="2368446"/>
            <a:ext cx="0" cy="2638269"/>
          </a:xfrm>
          <a:prstGeom prst="straightConnector1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981C9F7-F6F0-401F-BA78-2E324856C6FE}"/>
              </a:ext>
            </a:extLst>
          </p:cNvPr>
          <p:cNvCxnSpPr/>
          <p:nvPr/>
        </p:nvCxnSpPr>
        <p:spPr>
          <a:xfrm>
            <a:off x="7421337" y="2473550"/>
            <a:ext cx="0" cy="2638269"/>
          </a:xfrm>
          <a:prstGeom prst="straightConnector1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33DC964-FC90-4945-B647-FB6F0323B06C}"/>
              </a:ext>
            </a:extLst>
          </p:cNvPr>
          <p:cNvCxnSpPr>
            <a:cxnSpLocks/>
          </p:cNvCxnSpPr>
          <p:nvPr/>
        </p:nvCxnSpPr>
        <p:spPr>
          <a:xfrm>
            <a:off x="6407090" y="4540469"/>
            <a:ext cx="0" cy="520262"/>
          </a:xfrm>
          <a:prstGeom prst="straightConnector1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048B09B-D7A0-45C1-A1E2-D1EAC87F497A}"/>
              </a:ext>
            </a:extLst>
          </p:cNvPr>
          <p:cNvSpPr txBox="1"/>
          <p:nvPr/>
        </p:nvSpPr>
        <p:spPr>
          <a:xfrm>
            <a:off x="7118484" y="1750578"/>
            <a:ext cx="73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ISTIO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5E94E4-DC31-42C5-961E-07DCBF9BCB39}"/>
              </a:ext>
            </a:extLst>
          </p:cNvPr>
          <p:cNvSpPr txBox="1"/>
          <p:nvPr/>
        </p:nvSpPr>
        <p:spPr>
          <a:xfrm>
            <a:off x="4511919" y="1713792"/>
            <a:ext cx="73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ISTIO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B896C8E-4CF6-4C50-9F64-F3E99CD233EE}"/>
              </a:ext>
            </a:extLst>
          </p:cNvPr>
          <p:cNvSpPr/>
          <p:nvPr/>
        </p:nvSpPr>
        <p:spPr>
          <a:xfrm>
            <a:off x="0" y="6415790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A1611AE-1DDE-BCA8-158E-B3E9DA68016D}"/>
              </a:ext>
            </a:extLst>
          </p:cNvPr>
          <p:cNvSpPr/>
          <p:nvPr/>
        </p:nvSpPr>
        <p:spPr>
          <a:xfrm>
            <a:off x="10127530" y="6041353"/>
            <a:ext cx="2064470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617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A805FA5-3FC1-4337-A305-8728D5B87882}"/>
              </a:ext>
            </a:extLst>
          </p:cNvPr>
          <p:cNvSpPr/>
          <p:nvPr/>
        </p:nvSpPr>
        <p:spPr>
          <a:xfrm>
            <a:off x="1212292" y="3429000"/>
            <a:ext cx="10628025" cy="2245659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0B50F-0E79-41A8-9FAD-7B496417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ISTIO – Ingress Option B –DNS Based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2DAD813-CE14-4398-AFF0-02E645479B7C}"/>
              </a:ext>
            </a:extLst>
          </p:cNvPr>
          <p:cNvSpPr/>
          <p:nvPr/>
        </p:nvSpPr>
        <p:spPr>
          <a:xfrm>
            <a:off x="0" y="6415790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6856F9-6030-4284-A9AA-DFCF5711DB5E}"/>
              </a:ext>
            </a:extLst>
          </p:cNvPr>
          <p:cNvSpPr/>
          <p:nvPr/>
        </p:nvSpPr>
        <p:spPr>
          <a:xfrm>
            <a:off x="4509247" y="1936377"/>
            <a:ext cx="2931459" cy="103990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ISTIO Ingress Load Balancer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C08113-B3B0-4392-8F71-6244E5BC9290}"/>
              </a:ext>
            </a:extLst>
          </p:cNvPr>
          <p:cNvSpPr/>
          <p:nvPr/>
        </p:nvSpPr>
        <p:spPr>
          <a:xfrm>
            <a:off x="2608729" y="4174611"/>
            <a:ext cx="1739153" cy="9861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Microservice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54BF70-4572-45FB-85CD-C026697EDBDB}"/>
              </a:ext>
            </a:extLst>
          </p:cNvPr>
          <p:cNvSpPr/>
          <p:nvPr/>
        </p:nvSpPr>
        <p:spPr>
          <a:xfrm>
            <a:off x="5410201" y="4171600"/>
            <a:ext cx="1739153" cy="9861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Microservice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BE34DC-114A-4AAC-B80F-059586104A23}"/>
              </a:ext>
            </a:extLst>
          </p:cNvPr>
          <p:cNvSpPr/>
          <p:nvPr/>
        </p:nvSpPr>
        <p:spPr>
          <a:xfrm>
            <a:off x="8086163" y="4162635"/>
            <a:ext cx="1739153" cy="9861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Microservice C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36C442C-97F4-4871-A6FD-A7077D11CB17}"/>
              </a:ext>
            </a:extLst>
          </p:cNvPr>
          <p:cNvSpPr/>
          <p:nvPr/>
        </p:nvSpPr>
        <p:spPr>
          <a:xfrm>
            <a:off x="4991100" y="872201"/>
            <a:ext cx="779929" cy="103990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19929F-3E8E-4902-A566-3A09B6F5C82A}"/>
              </a:ext>
            </a:extLst>
          </p:cNvPr>
          <p:cNvCxnSpPr>
            <a:cxnSpLocks/>
          </p:cNvCxnSpPr>
          <p:nvPr/>
        </p:nvCxnSpPr>
        <p:spPr>
          <a:xfrm flipH="1">
            <a:off x="4016188" y="3056965"/>
            <a:ext cx="1541931" cy="93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6B3A27-568C-4BBC-9993-B848D4E79930}"/>
              </a:ext>
            </a:extLst>
          </p:cNvPr>
          <p:cNvCxnSpPr>
            <a:cxnSpLocks/>
          </p:cNvCxnSpPr>
          <p:nvPr/>
        </p:nvCxnSpPr>
        <p:spPr>
          <a:xfrm flipH="1">
            <a:off x="6156511" y="3035749"/>
            <a:ext cx="2" cy="95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DE3C9C-F5E9-4587-9BF1-6557A4DCFC04}"/>
              </a:ext>
            </a:extLst>
          </p:cNvPr>
          <p:cNvCxnSpPr>
            <a:cxnSpLocks/>
          </p:cNvCxnSpPr>
          <p:nvPr/>
        </p:nvCxnSpPr>
        <p:spPr>
          <a:xfrm>
            <a:off x="7037294" y="3043001"/>
            <a:ext cx="1407458" cy="1025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89AE88D-9D9F-4C22-8A0C-54830164A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81" y="3161330"/>
            <a:ext cx="856638" cy="7021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0554989-E00F-4110-A04D-881E12D57FE6}"/>
              </a:ext>
            </a:extLst>
          </p:cNvPr>
          <p:cNvSpPr txBox="1"/>
          <p:nvPr/>
        </p:nvSpPr>
        <p:spPr>
          <a:xfrm>
            <a:off x="2160495" y="1168856"/>
            <a:ext cx="3074894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dirty="0">
                <a:solidFill>
                  <a:schemeClr val="tx2"/>
                </a:solidFill>
              </a:rPr>
              <a:t>MicroservicesA.Aetna.com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E5C792F-14DF-479D-AB7D-B06C738BCA35}"/>
              </a:ext>
            </a:extLst>
          </p:cNvPr>
          <p:cNvSpPr/>
          <p:nvPr/>
        </p:nvSpPr>
        <p:spPr>
          <a:xfrm>
            <a:off x="6136339" y="863535"/>
            <a:ext cx="779929" cy="103990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FED075-1C4B-40FC-AD19-84388D8D5524}"/>
              </a:ext>
            </a:extLst>
          </p:cNvPr>
          <p:cNvSpPr txBox="1"/>
          <p:nvPr/>
        </p:nvSpPr>
        <p:spPr>
          <a:xfrm>
            <a:off x="7328642" y="1149430"/>
            <a:ext cx="3074894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dirty="0">
                <a:solidFill>
                  <a:schemeClr val="tx2"/>
                </a:solidFill>
              </a:rPr>
              <a:t>MicroservicesB.Aetna.com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B156D3-4457-4260-AC42-46D0B072E156}"/>
              </a:ext>
            </a:extLst>
          </p:cNvPr>
          <p:cNvSpPr/>
          <p:nvPr/>
        </p:nvSpPr>
        <p:spPr>
          <a:xfrm>
            <a:off x="451888" y="1676108"/>
            <a:ext cx="2156841" cy="744091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Completed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1CF30E-D78E-140B-6DB6-4F2C22455BAD}"/>
              </a:ext>
            </a:extLst>
          </p:cNvPr>
          <p:cNvSpPr/>
          <p:nvPr/>
        </p:nvSpPr>
        <p:spPr>
          <a:xfrm>
            <a:off x="10127530" y="6041353"/>
            <a:ext cx="2064470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217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A805FA5-3FC1-4337-A305-8728D5B87882}"/>
              </a:ext>
            </a:extLst>
          </p:cNvPr>
          <p:cNvSpPr/>
          <p:nvPr/>
        </p:nvSpPr>
        <p:spPr>
          <a:xfrm>
            <a:off x="1212292" y="3429000"/>
            <a:ext cx="10628025" cy="2245659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0B50F-0E79-41A8-9FAD-7B496417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ISTIO – Ingress Option A –Prefix Based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2DAD813-CE14-4398-AFF0-02E645479B7C}"/>
              </a:ext>
            </a:extLst>
          </p:cNvPr>
          <p:cNvSpPr/>
          <p:nvPr/>
        </p:nvSpPr>
        <p:spPr>
          <a:xfrm>
            <a:off x="0" y="6415790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6856F9-6030-4284-A9AA-DFCF5711DB5E}"/>
              </a:ext>
            </a:extLst>
          </p:cNvPr>
          <p:cNvSpPr/>
          <p:nvPr/>
        </p:nvSpPr>
        <p:spPr>
          <a:xfrm>
            <a:off x="4509247" y="1936377"/>
            <a:ext cx="2931459" cy="103990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ISTIO Ingress Load Balancer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C08113-B3B0-4392-8F71-6244E5BC9290}"/>
              </a:ext>
            </a:extLst>
          </p:cNvPr>
          <p:cNvSpPr/>
          <p:nvPr/>
        </p:nvSpPr>
        <p:spPr>
          <a:xfrm>
            <a:off x="2608729" y="4174611"/>
            <a:ext cx="1739153" cy="9861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Microservice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54BF70-4572-45FB-85CD-C026697EDBDB}"/>
              </a:ext>
            </a:extLst>
          </p:cNvPr>
          <p:cNvSpPr/>
          <p:nvPr/>
        </p:nvSpPr>
        <p:spPr>
          <a:xfrm>
            <a:off x="5410201" y="4171600"/>
            <a:ext cx="1739153" cy="9861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Microservice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BE34DC-114A-4AAC-B80F-059586104A23}"/>
              </a:ext>
            </a:extLst>
          </p:cNvPr>
          <p:cNvSpPr/>
          <p:nvPr/>
        </p:nvSpPr>
        <p:spPr>
          <a:xfrm>
            <a:off x="8086163" y="4162635"/>
            <a:ext cx="1739153" cy="9861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Microservice C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36C442C-97F4-4871-A6FD-A7077D11CB17}"/>
              </a:ext>
            </a:extLst>
          </p:cNvPr>
          <p:cNvSpPr/>
          <p:nvPr/>
        </p:nvSpPr>
        <p:spPr>
          <a:xfrm>
            <a:off x="5746376" y="735106"/>
            <a:ext cx="779929" cy="114180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19929F-3E8E-4902-A566-3A09B6F5C82A}"/>
              </a:ext>
            </a:extLst>
          </p:cNvPr>
          <p:cNvCxnSpPr>
            <a:cxnSpLocks/>
          </p:cNvCxnSpPr>
          <p:nvPr/>
        </p:nvCxnSpPr>
        <p:spPr>
          <a:xfrm flipH="1">
            <a:off x="4016188" y="3056965"/>
            <a:ext cx="1541931" cy="93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6B3A27-568C-4BBC-9993-B848D4E79930}"/>
              </a:ext>
            </a:extLst>
          </p:cNvPr>
          <p:cNvCxnSpPr>
            <a:cxnSpLocks/>
          </p:cNvCxnSpPr>
          <p:nvPr/>
        </p:nvCxnSpPr>
        <p:spPr>
          <a:xfrm flipH="1">
            <a:off x="6156511" y="3035749"/>
            <a:ext cx="2" cy="95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DE3C9C-F5E9-4587-9BF1-6557A4DCFC04}"/>
              </a:ext>
            </a:extLst>
          </p:cNvPr>
          <p:cNvCxnSpPr>
            <a:cxnSpLocks/>
          </p:cNvCxnSpPr>
          <p:nvPr/>
        </p:nvCxnSpPr>
        <p:spPr>
          <a:xfrm>
            <a:off x="7037294" y="3043001"/>
            <a:ext cx="1407458" cy="1025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89AE88D-9D9F-4C22-8A0C-54830164A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81" y="3161330"/>
            <a:ext cx="856638" cy="70210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AAD554D-F4EF-4CEF-8611-5DCE0EA76630}"/>
              </a:ext>
            </a:extLst>
          </p:cNvPr>
          <p:cNvSpPr txBox="1"/>
          <p:nvPr/>
        </p:nvSpPr>
        <p:spPr>
          <a:xfrm>
            <a:off x="4159624" y="3512383"/>
            <a:ext cx="1398493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dirty="0">
                <a:solidFill>
                  <a:schemeClr val="tx2"/>
                </a:solidFill>
              </a:rPr>
              <a:t>/ ServiceA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094229-7077-423A-87B9-B39CD6E5BD3B}"/>
              </a:ext>
            </a:extLst>
          </p:cNvPr>
          <p:cNvSpPr txBox="1"/>
          <p:nvPr/>
        </p:nvSpPr>
        <p:spPr>
          <a:xfrm>
            <a:off x="5638799" y="3512383"/>
            <a:ext cx="1398493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dirty="0">
                <a:solidFill>
                  <a:schemeClr val="tx2"/>
                </a:solidFill>
              </a:rPr>
              <a:t>/ ServiceB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DA523B-A4C3-47C5-9E05-07155AE5A3C8}"/>
              </a:ext>
            </a:extLst>
          </p:cNvPr>
          <p:cNvSpPr txBox="1"/>
          <p:nvPr/>
        </p:nvSpPr>
        <p:spPr>
          <a:xfrm>
            <a:off x="7218826" y="3455313"/>
            <a:ext cx="1398493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dirty="0">
                <a:solidFill>
                  <a:schemeClr val="tx2"/>
                </a:solidFill>
              </a:rPr>
              <a:t>/ Service 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554989-E00F-4110-A04D-881E12D57FE6}"/>
              </a:ext>
            </a:extLst>
          </p:cNvPr>
          <p:cNvSpPr txBox="1"/>
          <p:nvPr/>
        </p:nvSpPr>
        <p:spPr>
          <a:xfrm>
            <a:off x="6651812" y="969411"/>
            <a:ext cx="3074894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dirty="0">
                <a:solidFill>
                  <a:schemeClr val="tx2"/>
                </a:solidFill>
              </a:rPr>
              <a:t>Microservices.Aetna.com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335079-9B55-417C-B523-694F459ABCDD}"/>
              </a:ext>
            </a:extLst>
          </p:cNvPr>
          <p:cNvSpPr txBox="1"/>
          <p:nvPr/>
        </p:nvSpPr>
        <p:spPr>
          <a:xfrm>
            <a:off x="4134970" y="6138791"/>
            <a:ext cx="531383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dirty="0">
                <a:solidFill>
                  <a:schemeClr val="tx2"/>
                </a:solidFill>
              </a:rPr>
              <a:t>* All App Needs to be in Same Solution Design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B0EB2E-AB67-41AC-A90D-CE0A47C8E0A9}"/>
              </a:ext>
            </a:extLst>
          </p:cNvPr>
          <p:cNvSpPr/>
          <p:nvPr/>
        </p:nvSpPr>
        <p:spPr>
          <a:xfrm>
            <a:off x="582706" y="1246410"/>
            <a:ext cx="1801906" cy="82804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POC Needed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79F369-7544-8FDF-4D70-70C8B2543D88}"/>
              </a:ext>
            </a:extLst>
          </p:cNvPr>
          <p:cNvSpPr/>
          <p:nvPr/>
        </p:nvSpPr>
        <p:spPr>
          <a:xfrm>
            <a:off x="10127530" y="6041353"/>
            <a:ext cx="2064470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477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F2F8-BFB8-4165-90C1-FDAB130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99" y="0"/>
            <a:ext cx="11222736" cy="828040"/>
          </a:xfrm>
        </p:spPr>
        <p:txBody>
          <a:bodyPr/>
          <a:lstStyle/>
          <a:p>
            <a:r>
              <a:rPr lang="en-GB" dirty="0"/>
              <a:t>AKS Ingress Options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B896C8E-4CF6-4C50-9F64-F3E99CD233EE}"/>
              </a:ext>
            </a:extLst>
          </p:cNvPr>
          <p:cNvSpPr/>
          <p:nvPr/>
        </p:nvSpPr>
        <p:spPr>
          <a:xfrm>
            <a:off x="0" y="6415790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9C05DAF-118D-4BAB-BA03-D8756ED4508B}"/>
              </a:ext>
            </a:extLst>
          </p:cNvPr>
          <p:cNvSpPr/>
          <p:nvPr/>
        </p:nvSpPr>
        <p:spPr>
          <a:xfrm>
            <a:off x="1039906" y="2372655"/>
            <a:ext cx="2286000" cy="2498520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174E70-F984-404B-9550-8C9FE6D27750}"/>
              </a:ext>
            </a:extLst>
          </p:cNvPr>
          <p:cNvCxnSpPr/>
          <p:nvPr/>
        </p:nvCxnSpPr>
        <p:spPr>
          <a:xfrm flipV="1">
            <a:off x="2097741" y="4966447"/>
            <a:ext cx="0" cy="66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Istio">
            <a:extLst>
              <a:ext uri="{FF2B5EF4-FFF2-40B4-BE49-F238E27FC236}">
                <a16:creationId xmlns:a16="http://schemas.microsoft.com/office/drawing/2014/main" id="{7C006C1E-C043-466E-9A53-3450C00C2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449" y="2154015"/>
            <a:ext cx="453219" cy="45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A1B84B9-2208-437E-A3DF-A57EC21F4D68}"/>
              </a:ext>
            </a:extLst>
          </p:cNvPr>
          <p:cNvSpPr txBox="1"/>
          <p:nvPr/>
        </p:nvSpPr>
        <p:spPr>
          <a:xfrm>
            <a:off x="566010" y="2232893"/>
            <a:ext cx="73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ISTIO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CB267C-F651-4CA5-83CF-977856A6C9A0}"/>
              </a:ext>
            </a:extLst>
          </p:cNvPr>
          <p:cNvSpPr/>
          <p:nvPr/>
        </p:nvSpPr>
        <p:spPr>
          <a:xfrm>
            <a:off x="1305990" y="4119192"/>
            <a:ext cx="1795798" cy="45321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Gateway</a:t>
            </a:r>
            <a:endParaRPr lang="en-GB" dirty="0"/>
          </a:p>
        </p:txBody>
      </p:sp>
      <p:pic>
        <p:nvPicPr>
          <p:cNvPr id="63" name="Picture 2" descr="Istio">
            <a:extLst>
              <a:ext uri="{FF2B5EF4-FFF2-40B4-BE49-F238E27FC236}">
                <a16:creationId xmlns:a16="http://schemas.microsoft.com/office/drawing/2014/main" id="{77245A8F-B6FD-4C61-AE4E-89D8F3A90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448" y="2154015"/>
            <a:ext cx="453219" cy="45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75AE630B-0864-4F8D-85C9-A90009D194DF}"/>
              </a:ext>
            </a:extLst>
          </p:cNvPr>
          <p:cNvSpPr/>
          <p:nvPr/>
        </p:nvSpPr>
        <p:spPr>
          <a:xfrm>
            <a:off x="1285007" y="3099101"/>
            <a:ext cx="1795798" cy="45321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Virtual Services</a:t>
            </a:r>
            <a:endParaRPr lang="en-GB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A2F0E2-49D8-4331-8E41-72F91BAB908F}"/>
              </a:ext>
            </a:extLst>
          </p:cNvPr>
          <p:cNvCxnSpPr>
            <a:cxnSpLocks/>
          </p:cNvCxnSpPr>
          <p:nvPr/>
        </p:nvCxnSpPr>
        <p:spPr>
          <a:xfrm flipV="1">
            <a:off x="2097741" y="3621915"/>
            <a:ext cx="0" cy="46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9250391-E687-430A-86FA-7B2D78E6E44D}"/>
              </a:ext>
            </a:extLst>
          </p:cNvPr>
          <p:cNvSpPr/>
          <p:nvPr/>
        </p:nvSpPr>
        <p:spPr>
          <a:xfrm>
            <a:off x="5082988" y="950258"/>
            <a:ext cx="2796988" cy="1899349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pic>
        <p:nvPicPr>
          <p:cNvPr id="67" name="Picture 6" descr="Windows Server Container on an AKS (Azure Kubernetes Service ...">
            <a:extLst>
              <a:ext uri="{FF2B5EF4-FFF2-40B4-BE49-F238E27FC236}">
                <a16:creationId xmlns:a16="http://schemas.microsoft.com/office/drawing/2014/main" id="{3A6C6144-B55D-405A-BF53-8534B9DDF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93" y="743574"/>
            <a:ext cx="498474" cy="41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115DC21E-5BA0-4CA1-930E-88ED86D02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193" y="1513947"/>
            <a:ext cx="665929" cy="64006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EFDDB64-74BF-4EA9-A46B-A80EB3132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452" y="1206200"/>
            <a:ext cx="585752" cy="56917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A0BAB3E4-37D4-436E-B983-A8ED13EFD8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451" y="1940718"/>
            <a:ext cx="585752" cy="569174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04AA4E28-731C-4E6B-AEF8-CDFC81609C3F}"/>
              </a:ext>
            </a:extLst>
          </p:cNvPr>
          <p:cNvSpPr txBox="1"/>
          <p:nvPr/>
        </p:nvSpPr>
        <p:spPr>
          <a:xfrm>
            <a:off x="5907003" y="633256"/>
            <a:ext cx="1874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Kubernetes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8162AF6-3246-40C4-A813-69295B361C88}"/>
              </a:ext>
            </a:extLst>
          </p:cNvPr>
          <p:cNvCxnSpPr>
            <a:endCxn id="68" idx="1"/>
          </p:cNvCxnSpPr>
          <p:nvPr/>
        </p:nvCxnSpPr>
        <p:spPr>
          <a:xfrm flipV="1">
            <a:off x="2160494" y="1833981"/>
            <a:ext cx="3104699" cy="1265120"/>
          </a:xfrm>
          <a:prstGeom prst="bentConnector3">
            <a:avLst>
              <a:gd name="adj1" fmla="val -19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772689-F565-4C7E-8C1F-AF4ED6C2F50E}"/>
              </a:ext>
            </a:extLst>
          </p:cNvPr>
          <p:cNvCxnSpPr>
            <a:stCxn id="68" idx="3"/>
          </p:cNvCxnSpPr>
          <p:nvPr/>
        </p:nvCxnSpPr>
        <p:spPr>
          <a:xfrm flipV="1">
            <a:off x="5931122" y="1513947"/>
            <a:ext cx="1171329" cy="32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79A5394-D64F-4758-8812-73B504C4EACF}"/>
              </a:ext>
            </a:extLst>
          </p:cNvPr>
          <p:cNvCxnSpPr>
            <a:cxnSpLocks/>
          </p:cNvCxnSpPr>
          <p:nvPr/>
        </p:nvCxnSpPr>
        <p:spPr>
          <a:xfrm>
            <a:off x="5972017" y="1912328"/>
            <a:ext cx="1130434" cy="45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07AA02-726B-407E-BF7A-0F225E49A08C}"/>
              </a:ext>
            </a:extLst>
          </p:cNvPr>
          <p:cNvSpPr/>
          <p:nvPr/>
        </p:nvSpPr>
        <p:spPr>
          <a:xfrm>
            <a:off x="5265193" y="3728369"/>
            <a:ext cx="2698376" cy="1899349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pic>
        <p:nvPicPr>
          <p:cNvPr id="24" name="Picture 6" descr="Windows Server Container on an AKS (Azure Kubernetes Service ...">
            <a:extLst>
              <a:ext uri="{FF2B5EF4-FFF2-40B4-BE49-F238E27FC236}">
                <a16:creationId xmlns:a16="http://schemas.microsoft.com/office/drawing/2014/main" id="{75E16CE9-77E5-4CC2-B865-2A2DF30FE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398" y="3521685"/>
            <a:ext cx="498474" cy="41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06F4869-9B7B-4901-86AA-FCA90F002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398" y="4292058"/>
            <a:ext cx="665929" cy="6400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9654F00-7C97-4FFC-81AF-55693F3E5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4657" y="3984311"/>
            <a:ext cx="585752" cy="5691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C2E3EEC-29D3-4535-86EE-BFA46131F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4656" y="4718829"/>
            <a:ext cx="585752" cy="56917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7B2B677-D28E-4672-B82A-C2C1886CC6C3}"/>
              </a:ext>
            </a:extLst>
          </p:cNvPr>
          <p:cNvSpPr txBox="1"/>
          <p:nvPr/>
        </p:nvSpPr>
        <p:spPr>
          <a:xfrm>
            <a:off x="6089208" y="3411367"/>
            <a:ext cx="1874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Kubernetes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49B1F1-A932-4007-A60F-B7DEA5A7EEE1}"/>
              </a:ext>
            </a:extLst>
          </p:cNvPr>
          <p:cNvCxnSpPr/>
          <p:nvPr/>
        </p:nvCxnSpPr>
        <p:spPr>
          <a:xfrm>
            <a:off x="2097741" y="1864385"/>
            <a:ext cx="3206321" cy="231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F33BA2A-5000-4081-B1B5-F21A8FAF9ACC}"/>
              </a:ext>
            </a:extLst>
          </p:cNvPr>
          <p:cNvSpPr/>
          <p:nvPr/>
        </p:nvSpPr>
        <p:spPr>
          <a:xfrm>
            <a:off x="8900840" y="1741137"/>
            <a:ext cx="1795798" cy="45321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CommsHub</a:t>
            </a:r>
            <a:endParaRPr lang="en-GB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755791-6493-4B86-B118-BCE69FC157E7}"/>
              </a:ext>
            </a:extLst>
          </p:cNvPr>
          <p:cNvSpPr/>
          <p:nvPr/>
        </p:nvSpPr>
        <p:spPr>
          <a:xfrm>
            <a:off x="8550900" y="4295207"/>
            <a:ext cx="2335109" cy="45321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MemberContesent</a:t>
            </a:r>
            <a:endParaRPr lang="en-GB" sz="1200" dirty="0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42B44F3F-ED38-405D-81A7-079B59CC4B23}"/>
              </a:ext>
            </a:extLst>
          </p:cNvPr>
          <p:cNvSpPr/>
          <p:nvPr/>
        </p:nvSpPr>
        <p:spPr>
          <a:xfrm>
            <a:off x="2618915" y="1514299"/>
            <a:ext cx="1993783" cy="230539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/>
              <a:t>/CommunicationHub</a:t>
            </a:r>
          </a:p>
        </p:txBody>
      </p:sp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DE73F0BF-918A-47DA-815F-6D75C96AA30F}"/>
              </a:ext>
            </a:extLst>
          </p:cNvPr>
          <p:cNvSpPr/>
          <p:nvPr/>
        </p:nvSpPr>
        <p:spPr>
          <a:xfrm rot="2149761">
            <a:off x="3396792" y="2965753"/>
            <a:ext cx="1580906" cy="287065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 /memberconesent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FA5E37-0784-4E29-8611-6A3987A822E4}"/>
              </a:ext>
            </a:extLst>
          </p:cNvPr>
          <p:cNvSpPr/>
          <p:nvPr/>
        </p:nvSpPr>
        <p:spPr>
          <a:xfrm>
            <a:off x="1919920" y="1702557"/>
            <a:ext cx="397457" cy="407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E7CDBCB-28EB-4E51-ACF7-4B7C7F3F193D}"/>
              </a:ext>
            </a:extLst>
          </p:cNvPr>
          <p:cNvCxnSpPr/>
          <p:nvPr/>
        </p:nvCxnSpPr>
        <p:spPr>
          <a:xfrm flipV="1">
            <a:off x="6111661" y="4178375"/>
            <a:ext cx="1171329" cy="32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9DAAF65-CAA0-4C6B-A946-31D07C92FB0E}"/>
              </a:ext>
            </a:extLst>
          </p:cNvPr>
          <p:cNvCxnSpPr>
            <a:cxnSpLocks/>
          </p:cNvCxnSpPr>
          <p:nvPr/>
        </p:nvCxnSpPr>
        <p:spPr>
          <a:xfrm>
            <a:off x="6139245" y="4641643"/>
            <a:ext cx="1130434" cy="45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E0D36F-968F-4F44-AE82-B278B352D8B7}"/>
              </a:ext>
            </a:extLst>
          </p:cNvPr>
          <p:cNvSpPr/>
          <p:nvPr/>
        </p:nvSpPr>
        <p:spPr>
          <a:xfrm>
            <a:off x="1319789" y="5192336"/>
            <a:ext cx="2190244" cy="27323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ISTIO Load Balancer</a:t>
            </a:r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DE4BD4-1574-CD82-DC85-10AD9953C2D1}"/>
              </a:ext>
            </a:extLst>
          </p:cNvPr>
          <p:cNvSpPr/>
          <p:nvPr/>
        </p:nvSpPr>
        <p:spPr>
          <a:xfrm>
            <a:off x="10127530" y="6041353"/>
            <a:ext cx="2064470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376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84041B84-BC82-476D-A645-5C3A9E323048}"/>
              </a:ext>
            </a:extLst>
          </p:cNvPr>
          <p:cNvSpPr/>
          <p:nvPr/>
        </p:nvSpPr>
        <p:spPr>
          <a:xfrm>
            <a:off x="6088505" y="5779161"/>
            <a:ext cx="2270395" cy="74156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6414780-07E6-4ED0-91C0-EE6F86E5BBA3}"/>
              </a:ext>
            </a:extLst>
          </p:cNvPr>
          <p:cNvSpPr/>
          <p:nvPr/>
        </p:nvSpPr>
        <p:spPr>
          <a:xfrm>
            <a:off x="1237349" y="1053515"/>
            <a:ext cx="10395018" cy="28139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DF2F8-BFB8-4165-90C1-FDAB130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46" y="139700"/>
            <a:ext cx="6167584" cy="447039"/>
          </a:xfrm>
        </p:spPr>
        <p:txBody>
          <a:bodyPr/>
          <a:lstStyle/>
          <a:p>
            <a:r>
              <a:rPr lang="en-GB" dirty="0"/>
              <a:t>AKS Splunk Connectivity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DAC333EF-324F-4EF3-8C73-0D4FBEB1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492" y="658042"/>
            <a:ext cx="856638" cy="702107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AC6CF1C-E4D1-4FE1-B94D-6400D95AA963}"/>
              </a:ext>
            </a:extLst>
          </p:cNvPr>
          <p:cNvSpPr txBox="1"/>
          <p:nvPr/>
        </p:nvSpPr>
        <p:spPr>
          <a:xfrm>
            <a:off x="2412830" y="569142"/>
            <a:ext cx="405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Azure Kubernetes Service(AKS)</a:t>
            </a:r>
          </a:p>
        </p:txBody>
      </p:sp>
      <p:pic>
        <p:nvPicPr>
          <p:cNvPr id="1032" name="Picture 8" descr="Creation of an Azure Kubernetes Services (AKS) cluster and ...">
            <a:extLst>
              <a:ext uri="{FF2B5EF4-FFF2-40B4-BE49-F238E27FC236}">
                <a16:creationId xmlns:a16="http://schemas.microsoft.com/office/drawing/2014/main" id="{ABD8CFC6-BAEA-4303-8DED-A3AF09883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917" y="0"/>
            <a:ext cx="2185988" cy="100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30815C96-F466-4AF8-9502-7CDE8BC64076}"/>
              </a:ext>
            </a:extLst>
          </p:cNvPr>
          <p:cNvGrpSpPr/>
          <p:nvPr/>
        </p:nvGrpSpPr>
        <p:grpSpPr>
          <a:xfrm>
            <a:off x="7360171" y="1312304"/>
            <a:ext cx="3499408" cy="2420247"/>
            <a:chOff x="8678099" y="1689100"/>
            <a:chExt cx="2942401" cy="303457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5412057-1110-4BC5-A906-C2B95CEFE19E}"/>
                </a:ext>
              </a:extLst>
            </p:cNvPr>
            <p:cNvSpPr/>
            <p:nvPr/>
          </p:nvSpPr>
          <p:spPr>
            <a:xfrm>
              <a:off x="9156700" y="1689100"/>
              <a:ext cx="2463800" cy="3034573"/>
            </a:xfrm>
            <a:prstGeom prst="rect">
              <a:avLst/>
            </a:prstGeom>
            <a:ln>
              <a:prstDash val="dash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B74CE6E-EEBD-47EB-9091-0BB29420D954}"/>
                </a:ext>
              </a:extLst>
            </p:cNvPr>
            <p:cNvSpPr txBox="1"/>
            <p:nvPr/>
          </p:nvSpPr>
          <p:spPr>
            <a:xfrm>
              <a:off x="8678099" y="1779779"/>
              <a:ext cx="2015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Node 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FEFAF9-BE62-4263-9CD8-5468E1E80E77}"/>
                </a:ext>
              </a:extLst>
            </p:cNvPr>
            <p:cNvSpPr/>
            <p:nvPr/>
          </p:nvSpPr>
          <p:spPr>
            <a:xfrm>
              <a:off x="9446510" y="2104983"/>
              <a:ext cx="1943100" cy="173963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1374223-28FC-4B93-B673-6B0AF0FB9434}"/>
                </a:ext>
              </a:extLst>
            </p:cNvPr>
            <p:cNvSpPr txBox="1"/>
            <p:nvPr/>
          </p:nvSpPr>
          <p:spPr>
            <a:xfrm>
              <a:off x="9592932" y="2357688"/>
              <a:ext cx="138030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POD 1  </a:t>
              </a: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DE88EC4C-10C2-4A32-9320-21EBEC550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936" y="1789303"/>
            <a:ext cx="427728" cy="429242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F4E21DF9-E9E4-4D47-9D0A-539FE496ED87}"/>
              </a:ext>
            </a:extLst>
          </p:cNvPr>
          <p:cNvGrpSpPr/>
          <p:nvPr/>
        </p:nvGrpSpPr>
        <p:grpSpPr>
          <a:xfrm>
            <a:off x="3657600" y="1269831"/>
            <a:ext cx="3277053" cy="2477710"/>
            <a:chOff x="8678099" y="1689100"/>
            <a:chExt cx="2942401" cy="303457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F473F7C-612B-44C5-A238-9E15B9040ACC}"/>
                </a:ext>
              </a:extLst>
            </p:cNvPr>
            <p:cNvSpPr/>
            <p:nvPr/>
          </p:nvSpPr>
          <p:spPr>
            <a:xfrm>
              <a:off x="9156700" y="1689100"/>
              <a:ext cx="2463800" cy="3034573"/>
            </a:xfrm>
            <a:prstGeom prst="rect">
              <a:avLst/>
            </a:prstGeom>
            <a:ln>
              <a:prstDash val="dash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F2A68C7-B943-45C9-97F6-82252ADFEA1C}"/>
                </a:ext>
              </a:extLst>
            </p:cNvPr>
            <p:cNvSpPr txBox="1"/>
            <p:nvPr/>
          </p:nvSpPr>
          <p:spPr>
            <a:xfrm>
              <a:off x="8678099" y="1779779"/>
              <a:ext cx="2015301" cy="33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Node 1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D00F406-0123-462D-B3F0-1ACBC7701EE9}"/>
                </a:ext>
              </a:extLst>
            </p:cNvPr>
            <p:cNvSpPr/>
            <p:nvPr/>
          </p:nvSpPr>
          <p:spPr>
            <a:xfrm>
              <a:off x="9351067" y="2104983"/>
              <a:ext cx="2038543" cy="173963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6191D92-A40F-4CF1-9126-40E7A5099ADE}"/>
                </a:ext>
              </a:extLst>
            </p:cNvPr>
            <p:cNvSpPr txBox="1"/>
            <p:nvPr/>
          </p:nvSpPr>
          <p:spPr>
            <a:xfrm>
              <a:off x="9660229" y="2398073"/>
              <a:ext cx="1380301" cy="373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POD 1  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C29A6BB-E2A4-4ECA-9A4D-900DA44AB416}"/>
                </a:ext>
              </a:extLst>
            </p:cNvPr>
            <p:cNvSpPr txBox="1"/>
            <p:nvPr/>
          </p:nvSpPr>
          <p:spPr>
            <a:xfrm>
              <a:off x="9649318" y="3281555"/>
              <a:ext cx="1380301" cy="373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POD N </a:t>
              </a:r>
            </a:p>
          </p:txBody>
        </p: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F1F54D03-E27F-46B3-8A15-B79DE83F8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444" y="2436379"/>
            <a:ext cx="427728" cy="42924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FB435E3A-3E34-4F0D-B39A-C46B1E0DA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72" y="1701859"/>
            <a:ext cx="427728" cy="42924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1F528FD4-56A7-43D0-983A-6238CD60A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941" y="2391408"/>
            <a:ext cx="427728" cy="429242"/>
          </a:xfrm>
          <a:prstGeom prst="rect">
            <a:avLst/>
          </a:prstGeom>
        </p:spPr>
      </p:pic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D544ADD4-4ECE-43FE-932A-75C03BC960FE}"/>
              </a:ext>
            </a:extLst>
          </p:cNvPr>
          <p:cNvSpPr/>
          <p:nvPr/>
        </p:nvSpPr>
        <p:spPr>
          <a:xfrm>
            <a:off x="299803" y="6310859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81D2B2-B8E2-4CD9-847E-438A485351FE}"/>
              </a:ext>
            </a:extLst>
          </p:cNvPr>
          <p:cNvSpPr txBox="1"/>
          <p:nvPr/>
        </p:nvSpPr>
        <p:spPr>
          <a:xfrm>
            <a:off x="8519300" y="2514523"/>
            <a:ext cx="1537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POD N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7624C5-622C-42B7-8AD1-720C28C2B78B}"/>
              </a:ext>
            </a:extLst>
          </p:cNvPr>
          <p:cNvSpPr txBox="1"/>
          <p:nvPr/>
        </p:nvSpPr>
        <p:spPr>
          <a:xfrm>
            <a:off x="4921660" y="3172165"/>
            <a:ext cx="1537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Splunk Damen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45661B-1847-418F-94B9-C0878CBA6231}"/>
              </a:ext>
            </a:extLst>
          </p:cNvPr>
          <p:cNvSpPr txBox="1"/>
          <p:nvPr/>
        </p:nvSpPr>
        <p:spPr>
          <a:xfrm>
            <a:off x="8851581" y="3249614"/>
            <a:ext cx="1537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Splunk Damen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D8C40F-5076-4664-A2F0-58EA2E36321A}"/>
              </a:ext>
            </a:extLst>
          </p:cNvPr>
          <p:cNvSpPr txBox="1"/>
          <p:nvPr/>
        </p:nvSpPr>
        <p:spPr>
          <a:xfrm>
            <a:off x="8464334" y="5785451"/>
            <a:ext cx="372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hAetna Production Splunk HEC Infrastructure</a:t>
            </a:r>
            <a:endParaRPr lang="en-GB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CD8193-8205-48D0-9859-4C9D5E92F0EA}"/>
              </a:ext>
            </a:extLst>
          </p:cNvPr>
          <p:cNvCxnSpPr>
            <a:cxnSpLocks/>
          </p:cNvCxnSpPr>
          <p:nvPr/>
        </p:nvCxnSpPr>
        <p:spPr>
          <a:xfrm>
            <a:off x="5666282" y="3762531"/>
            <a:ext cx="1289154" cy="188876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3888D40-0921-4B9A-A2D7-00A0540FF526}"/>
              </a:ext>
            </a:extLst>
          </p:cNvPr>
          <p:cNvCxnSpPr>
            <a:cxnSpLocks/>
          </p:cNvCxnSpPr>
          <p:nvPr/>
        </p:nvCxnSpPr>
        <p:spPr>
          <a:xfrm flipH="1">
            <a:off x="7495083" y="3882452"/>
            <a:ext cx="1199212" cy="1753849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200" name="Picture 8" descr="Splunk | AppConfig Community">
            <a:extLst>
              <a:ext uri="{FF2B5EF4-FFF2-40B4-BE49-F238E27FC236}">
                <a16:creationId xmlns:a16="http://schemas.microsoft.com/office/drawing/2014/main" id="{986A8AE3-E941-401C-930B-E3512D326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841" y="3091956"/>
            <a:ext cx="536913" cy="53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Splunk | AppConfig Community">
            <a:extLst>
              <a:ext uri="{FF2B5EF4-FFF2-40B4-BE49-F238E27FC236}">
                <a16:creationId xmlns:a16="http://schemas.microsoft.com/office/drawing/2014/main" id="{80400E08-1767-4D4D-BD64-22EC23DEF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285" y="3136928"/>
            <a:ext cx="551902" cy="55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Splunk | AppConfig Community">
            <a:extLst>
              <a:ext uri="{FF2B5EF4-FFF2-40B4-BE49-F238E27FC236}">
                <a16:creationId xmlns:a16="http://schemas.microsoft.com/office/drawing/2014/main" id="{4D11D692-19DC-4588-BBB9-1843981EC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018131" y="5912840"/>
            <a:ext cx="506931" cy="50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70D0839-C8B5-45B5-AE9C-1C9553DD465E}"/>
              </a:ext>
            </a:extLst>
          </p:cNvPr>
          <p:cNvSpPr txBox="1"/>
          <p:nvPr/>
        </p:nvSpPr>
        <p:spPr>
          <a:xfrm>
            <a:off x="7970998" y="4561259"/>
            <a:ext cx="164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Https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A885EA-102D-42D8-8929-F03679647233}"/>
              </a:ext>
            </a:extLst>
          </p:cNvPr>
          <p:cNvSpPr txBox="1"/>
          <p:nvPr/>
        </p:nvSpPr>
        <p:spPr>
          <a:xfrm>
            <a:off x="4735621" y="4518787"/>
            <a:ext cx="164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Https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FC64A8-F24A-491F-8788-AE280AF76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7800" y="4442668"/>
            <a:ext cx="2180952" cy="5809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A4CEE5-5FF2-4F10-B770-8EFF18FB20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6724" y="4367717"/>
            <a:ext cx="2180952" cy="58095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6D538488-26FB-4C76-9936-2F64B11A8D1D}"/>
              </a:ext>
            </a:extLst>
          </p:cNvPr>
          <p:cNvSpPr txBox="1"/>
          <p:nvPr/>
        </p:nvSpPr>
        <p:spPr>
          <a:xfrm>
            <a:off x="3279077" y="5025955"/>
            <a:ext cx="244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009023"/>
                </a:solidFill>
              </a:rPr>
              <a:t>Splunk ingest API</a:t>
            </a:r>
          </a:p>
          <a:p>
            <a:pPr algn="ctr"/>
            <a:endParaRPr lang="en-GB" sz="1400" b="1" dirty="0">
              <a:solidFill>
                <a:srgbClr val="009023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744177-DE51-4549-A2BB-6F626BE39A33}"/>
              </a:ext>
            </a:extLst>
          </p:cNvPr>
          <p:cNvSpPr txBox="1"/>
          <p:nvPr/>
        </p:nvSpPr>
        <p:spPr>
          <a:xfrm>
            <a:off x="8588094" y="4998473"/>
            <a:ext cx="244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009023"/>
                </a:solidFill>
              </a:rPr>
              <a:t>Splunk ingest API</a:t>
            </a:r>
          </a:p>
          <a:p>
            <a:pPr algn="ctr"/>
            <a:endParaRPr lang="en-GB" sz="1400" b="1" dirty="0">
              <a:solidFill>
                <a:srgbClr val="009023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08CB55C-9871-739E-EBF9-DB31DBCA8334}"/>
              </a:ext>
            </a:extLst>
          </p:cNvPr>
          <p:cNvSpPr/>
          <p:nvPr/>
        </p:nvSpPr>
        <p:spPr>
          <a:xfrm>
            <a:off x="10127530" y="6346225"/>
            <a:ext cx="2064470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09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4F200562-9CB7-4D46-8AEB-0CF0AB157935}"/>
              </a:ext>
            </a:extLst>
          </p:cNvPr>
          <p:cNvSpPr/>
          <p:nvPr/>
        </p:nvSpPr>
        <p:spPr>
          <a:xfrm>
            <a:off x="1986456" y="1793626"/>
            <a:ext cx="2081047" cy="3881960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DF2F8-BFB8-4165-90C1-FDAB130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46" y="139700"/>
            <a:ext cx="6167584" cy="447039"/>
          </a:xfrm>
        </p:spPr>
        <p:txBody>
          <a:bodyPr/>
          <a:lstStyle/>
          <a:p>
            <a:r>
              <a:rPr lang="en-GB" dirty="0"/>
              <a:t>AKS App Dynamics Connectivity</a:t>
            </a:r>
          </a:p>
        </p:txBody>
      </p:sp>
      <p:pic>
        <p:nvPicPr>
          <p:cNvPr id="1032" name="Picture 8" descr="Creation of an Azure Kubernetes Services (AKS) cluster and ...">
            <a:extLst>
              <a:ext uri="{FF2B5EF4-FFF2-40B4-BE49-F238E27FC236}">
                <a16:creationId xmlns:a16="http://schemas.microsoft.com/office/drawing/2014/main" id="{ABD8CFC6-BAEA-4303-8DED-A3AF09883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917" y="524650"/>
            <a:ext cx="2185988" cy="100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D544ADD4-4ECE-43FE-932A-75C03BC960FE}"/>
              </a:ext>
            </a:extLst>
          </p:cNvPr>
          <p:cNvSpPr/>
          <p:nvPr/>
        </p:nvSpPr>
        <p:spPr>
          <a:xfrm>
            <a:off x="329784" y="6190932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371A0AE1-4D91-4BA0-8F95-57A0D5D59ABC}"/>
              </a:ext>
            </a:extLst>
          </p:cNvPr>
          <p:cNvSpPr/>
          <p:nvPr/>
        </p:nvSpPr>
        <p:spPr>
          <a:xfrm>
            <a:off x="9448800" y="6415790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602" name="Picture 2" descr="Cisco UCS Monitoring Extension | AppDynamics Monitoring Solution ...">
            <a:extLst>
              <a:ext uri="{FF2B5EF4-FFF2-40B4-BE49-F238E27FC236}">
                <a16:creationId xmlns:a16="http://schemas.microsoft.com/office/drawing/2014/main" id="{0FDB3DBF-A48F-40E1-A5EF-504A0F90A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694" y="3140502"/>
            <a:ext cx="1461775" cy="89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640B0A4C-09FA-4E8D-9607-B025E94A8139}"/>
              </a:ext>
            </a:extLst>
          </p:cNvPr>
          <p:cNvSpPr/>
          <p:nvPr/>
        </p:nvSpPr>
        <p:spPr>
          <a:xfrm>
            <a:off x="9116518" y="6178441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3D878DF-06B8-4B59-A142-0C7CC619298E}"/>
              </a:ext>
            </a:extLst>
          </p:cNvPr>
          <p:cNvGrpSpPr/>
          <p:nvPr/>
        </p:nvGrpSpPr>
        <p:grpSpPr>
          <a:xfrm>
            <a:off x="4299073" y="1388685"/>
            <a:ext cx="7462003" cy="4317651"/>
            <a:chOff x="3447735" y="1183733"/>
            <a:chExt cx="7462003" cy="431765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1B92C3A-61BD-427F-854B-49B4D4323468}"/>
                </a:ext>
              </a:extLst>
            </p:cNvPr>
            <p:cNvSpPr/>
            <p:nvPr/>
          </p:nvSpPr>
          <p:spPr>
            <a:xfrm>
              <a:off x="8024730" y="4477508"/>
              <a:ext cx="2503358" cy="56417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E1ED238-2F8A-4390-819E-1EE1BDE08B84}"/>
                </a:ext>
              </a:extLst>
            </p:cNvPr>
            <p:cNvSpPr/>
            <p:nvPr/>
          </p:nvSpPr>
          <p:spPr>
            <a:xfrm>
              <a:off x="4322160" y="4417547"/>
              <a:ext cx="2503358" cy="56417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44EAB5D-665D-48FB-9C41-3DF938EE6B62}"/>
                </a:ext>
              </a:extLst>
            </p:cNvPr>
            <p:cNvSpPr/>
            <p:nvPr/>
          </p:nvSpPr>
          <p:spPr>
            <a:xfrm>
              <a:off x="4334652" y="4415049"/>
              <a:ext cx="2503358" cy="56417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6414780-07E6-4ED0-91C0-EE6F86E5BBA3}"/>
                </a:ext>
              </a:extLst>
            </p:cNvPr>
            <p:cNvSpPr/>
            <p:nvPr/>
          </p:nvSpPr>
          <p:spPr>
            <a:xfrm>
              <a:off x="3612629" y="1578165"/>
              <a:ext cx="7297109" cy="392321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AC333EF-324F-4EF3-8C73-0D4FBEB18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2134" y="1242654"/>
              <a:ext cx="720023" cy="590136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AC6CF1C-E4D1-4FE1-B94D-6400D95AA963}"/>
                </a:ext>
              </a:extLst>
            </p:cNvPr>
            <p:cNvSpPr txBox="1"/>
            <p:nvPr/>
          </p:nvSpPr>
          <p:spPr>
            <a:xfrm>
              <a:off x="4421512" y="1183733"/>
              <a:ext cx="4052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Azure Kubernetes Service(AKS)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C7AB02-19BF-4E8F-881C-70362A6BBA71}"/>
                </a:ext>
              </a:extLst>
            </p:cNvPr>
            <p:cNvGrpSpPr/>
            <p:nvPr/>
          </p:nvGrpSpPr>
          <p:grpSpPr>
            <a:xfrm>
              <a:off x="3447735" y="2648008"/>
              <a:ext cx="3670443" cy="2643514"/>
              <a:chOff x="3447735" y="2123358"/>
              <a:chExt cx="3670443" cy="26435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F4E21DF9-E9E4-4D47-9D0A-539FE496ED87}"/>
                  </a:ext>
                </a:extLst>
              </p:cNvPr>
              <p:cNvGrpSpPr/>
              <p:nvPr/>
            </p:nvGrpSpPr>
            <p:grpSpPr>
              <a:xfrm>
                <a:off x="3447735" y="2123358"/>
                <a:ext cx="3516895" cy="2643514"/>
                <a:chOff x="8530046" y="1504392"/>
                <a:chExt cx="3157751" cy="3237641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8F473F7C-612B-44C5-A238-9E15B9040ACC}"/>
                    </a:ext>
                  </a:extLst>
                </p:cNvPr>
                <p:cNvSpPr/>
                <p:nvPr/>
              </p:nvSpPr>
              <p:spPr>
                <a:xfrm>
                  <a:off x="9223997" y="1909410"/>
                  <a:ext cx="2463800" cy="2832623"/>
                </a:xfrm>
                <a:prstGeom prst="rect">
                  <a:avLst/>
                </a:prstGeom>
                <a:ln>
                  <a:prstDash val="dashDot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F2A68C7-B943-45C9-97F6-82252ADFEA1C}"/>
                    </a:ext>
                  </a:extLst>
                </p:cNvPr>
                <p:cNvSpPr txBox="1"/>
                <p:nvPr/>
              </p:nvSpPr>
              <p:spPr>
                <a:xfrm>
                  <a:off x="8530046" y="1504392"/>
                  <a:ext cx="2015301" cy="339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b="1" dirty="0"/>
                    <a:t>Node 1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0D00F406-0123-462D-B3F0-1ACBC7701EE9}"/>
                    </a:ext>
                  </a:extLst>
                </p:cNvPr>
                <p:cNvSpPr/>
                <p:nvPr/>
              </p:nvSpPr>
              <p:spPr>
                <a:xfrm>
                  <a:off x="9297230" y="2784273"/>
                  <a:ext cx="2247716" cy="690976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6191D92-A40F-4CF1-9126-40E7A5099ADE}"/>
                    </a:ext>
                  </a:extLst>
                </p:cNvPr>
                <p:cNvSpPr txBox="1"/>
                <p:nvPr/>
              </p:nvSpPr>
              <p:spPr>
                <a:xfrm>
                  <a:off x="9485258" y="2893773"/>
                  <a:ext cx="1380301" cy="3731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b="1" dirty="0"/>
                    <a:t>POD 1  </a:t>
                  </a:r>
                </a:p>
              </p:txBody>
            </p:sp>
          </p:grp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FB435E3A-3E34-4F0D-B39A-C46B1E0DAB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6981" y="3200876"/>
                <a:ext cx="455113" cy="441734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7624C5-622C-42B7-8AD1-720C28C2B78B}"/>
                  </a:ext>
                </a:extLst>
              </p:cNvPr>
              <p:cNvSpPr txBox="1"/>
              <p:nvPr/>
            </p:nvSpPr>
            <p:spPr>
              <a:xfrm>
                <a:off x="5191482" y="2542578"/>
                <a:ext cx="15372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b="1" dirty="0" err="1"/>
                  <a:t>AppD</a:t>
                </a:r>
                <a:r>
                  <a:rPr lang="en-GB" sz="1200" b="1" dirty="0"/>
                  <a:t> Damen</a:t>
                </a: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A61F2D0-3CE0-48DC-96A3-977B0304A2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30776" y="2570267"/>
                <a:ext cx="564462" cy="472737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0F235E-4DEA-470F-BCCD-CAAC7AE9DB57}"/>
                  </a:ext>
                </a:extLst>
              </p:cNvPr>
              <p:cNvSpPr txBox="1"/>
              <p:nvPr/>
            </p:nvSpPr>
            <p:spPr>
              <a:xfrm>
                <a:off x="5580889" y="3292756"/>
                <a:ext cx="15372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b="1" dirty="0" err="1"/>
                  <a:t>AppD</a:t>
                </a:r>
                <a:r>
                  <a:rPr lang="en-GB" sz="1050" b="1" dirty="0"/>
                  <a:t> Init</a:t>
                </a: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EB788964-5872-4CE0-B0FD-6A9DAE11F1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22626" y="3232333"/>
                <a:ext cx="421273" cy="352816"/>
              </a:xfrm>
              <a:prstGeom prst="rect">
                <a:avLst/>
              </a:prstGeom>
            </p:spPr>
          </p:pic>
        </p:grpSp>
        <p:pic>
          <p:nvPicPr>
            <p:cNvPr id="43" name="Picture 18" descr="Kubernetes - Wikipedia">
              <a:extLst>
                <a:ext uri="{FF2B5EF4-FFF2-40B4-BE49-F238E27FC236}">
                  <a16:creationId xmlns:a16="http://schemas.microsoft.com/office/drawing/2014/main" id="{B887D646-C1D5-446D-BF1E-8BBE31D40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6279" y="1921815"/>
              <a:ext cx="885334" cy="731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9B5C9E-959A-45B0-8699-89E4B7886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643" y="2383428"/>
              <a:ext cx="1392792" cy="5652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267E06A-1E79-4396-9B8E-93056C93FA64}"/>
                </a:ext>
              </a:extLst>
            </p:cNvPr>
            <p:cNvGrpSpPr/>
            <p:nvPr/>
          </p:nvGrpSpPr>
          <p:grpSpPr>
            <a:xfrm>
              <a:off x="7137814" y="2725457"/>
              <a:ext cx="3670443" cy="2643514"/>
              <a:chOff x="3447735" y="2123358"/>
              <a:chExt cx="3670443" cy="2643514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FCEF0CF-253E-419C-A41F-8B62E46E9804}"/>
                  </a:ext>
                </a:extLst>
              </p:cNvPr>
              <p:cNvGrpSpPr/>
              <p:nvPr/>
            </p:nvGrpSpPr>
            <p:grpSpPr>
              <a:xfrm>
                <a:off x="3447735" y="2123358"/>
                <a:ext cx="3516895" cy="2643514"/>
                <a:chOff x="8530046" y="1504392"/>
                <a:chExt cx="3157751" cy="3237641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52D7B816-FEF9-4AC1-9004-5966BF9FB898}"/>
                    </a:ext>
                  </a:extLst>
                </p:cNvPr>
                <p:cNvSpPr/>
                <p:nvPr/>
              </p:nvSpPr>
              <p:spPr>
                <a:xfrm>
                  <a:off x="9223997" y="1909410"/>
                  <a:ext cx="2463800" cy="2832623"/>
                </a:xfrm>
                <a:prstGeom prst="rect">
                  <a:avLst/>
                </a:prstGeom>
                <a:ln>
                  <a:prstDash val="dashDot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7979EB01-9410-4024-B1D4-8243681A9BDB}"/>
                    </a:ext>
                  </a:extLst>
                </p:cNvPr>
                <p:cNvSpPr txBox="1"/>
                <p:nvPr/>
              </p:nvSpPr>
              <p:spPr>
                <a:xfrm>
                  <a:off x="8530046" y="1504392"/>
                  <a:ext cx="2015301" cy="339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b="1" dirty="0"/>
                    <a:t>Node N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895869C2-3F80-451B-B841-1464F7A7CFD3}"/>
                    </a:ext>
                  </a:extLst>
                </p:cNvPr>
                <p:cNvSpPr/>
                <p:nvPr/>
              </p:nvSpPr>
              <p:spPr>
                <a:xfrm>
                  <a:off x="9297230" y="2784273"/>
                  <a:ext cx="2247716" cy="632839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6F9CBB63-FD41-42F3-852A-5EB939F39E00}"/>
                    </a:ext>
                  </a:extLst>
                </p:cNvPr>
                <p:cNvSpPr txBox="1"/>
                <p:nvPr/>
              </p:nvSpPr>
              <p:spPr>
                <a:xfrm>
                  <a:off x="9485258" y="2893773"/>
                  <a:ext cx="1380301" cy="3731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b="1" dirty="0"/>
                    <a:t>POD 1  </a:t>
                  </a:r>
                </a:p>
              </p:txBody>
            </p:sp>
          </p:grp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A238A812-AA8A-471D-8B43-C630587139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6981" y="3200876"/>
                <a:ext cx="455113" cy="441734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D14D346-0993-4AA2-AAC6-80FAE2A84243}"/>
                  </a:ext>
                </a:extLst>
              </p:cNvPr>
              <p:cNvSpPr txBox="1"/>
              <p:nvPr/>
            </p:nvSpPr>
            <p:spPr>
              <a:xfrm>
                <a:off x="5191482" y="2542578"/>
                <a:ext cx="15372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b="1" dirty="0" err="1"/>
                  <a:t>AppD</a:t>
                </a:r>
                <a:r>
                  <a:rPr lang="en-GB" sz="1200" b="1" dirty="0"/>
                  <a:t> Damen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F86EFC16-20CE-4D39-9780-281C026A96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30776" y="2570267"/>
                <a:ext cx="564462" cy="472737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229CF1B-DDA1-4762-95A7-32936C8FB16D}"/>
                  </a:ext>
                </a:extLst>
              </p:cNvPr>
              <p:cNvSpPr txBox="1"/>
              <p:nvPr/>
            </p:nvSpPr>
            <p:spPr>
              <a:xfrm>
                <a:off x="5580889" y="3292756"/>
                <a:ext cx="15372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b="1" dirty="0" err="1"/>
                  <a:t>AppD</a:t>
                </a:r>
                <a:r>
                  <a:rPr lang="en-GB" sz="1050" b="1" dirty="0"/>
                  <a:t> Init</a:t>
                </a:r>
              </a:p>
            </p:txBody>
          </p: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43FEAF2B-8450-4A12-9AAD-64F676047E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22626" y="3232333"/>
                <a:ext cx="421273" cy="352816"/>
              </a:xfrm>
              <a:prstGeom prst="rect">
                <a:avLst/>
              </a:prstGeom>
            </p:spPr>
          </p:pic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CD5FAF9-EA42-4999-BFC4-354BC2116E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9858" y="2368441"/>
              <a:ext cx="1588955" cy="689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D80FCCD-326C-41D4-B175-F25B825FF45B}"/>
                </a:ext>
              </a:extLst>
            </p:cNvPr>
            <p:cNvSpPr/>
            <p:nvPr/>
          </p:nvSpPr>
          <p:spPr>
            <a:xfrm>
              <a:off x="4319662" y="4519981"/>
              <a:ext cx="2503358" cy="56417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A0A5447-DEE2-40FF-B277-F346B3152778}"/>
                </a:ext>
              </a:extLst>
            </p:cNvPr>
            <p:cNvSpPr txBox="1"/>
            <p:nvPr/>
          </p:nvSpPr>
          <p:spPr>
            <a:xfrm>
              <a:off x="4529075" y="4609387"/>
              <a:ext cx="1537288" cy="304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POD 1  </a:t>
              </a: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F5E4F247-9B49-47E0-97F6-D1D32AAF1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4469" y="4552484"/>
              <a:ext cx="455113" cy="441734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C599E56-1D7F-47FA-88DF-815BDE66CF12}"/>
                </a:ext>
              </a:extLst>
            </p:cNvPr>
            <p:cNvSpPr txBox="1"/>
            <p:nvPr/>
          </p:nvSpPr>
          <p:spPr>
            <a:xfrm>
              <a:off x="5598377" y="4644364"/>
              <a:ext cx="15372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b="1" dirty="0" err="1"/>
                <a:t>AppD</a:t>
              </a:r>
              <a:r>
                <a:rPr lang="en-GB" sz="1050" b="1" dirty="0"/>
                <a:t> Init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88C3563-A5A7-45D3-810C-50EC5B61C89A}"/>
                </a:ext>
              </a:extLst>
            </p:cNvPr>
            <p:cNvSpPr/>
            <p:nvPr/>
          </p:nvSpPr>
          <p:spPr>
            <a:xfrm>
              <a:off x="7992253" y="4609921"/>
              <a:ext cx="2503358" cy="56417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B64A421-A9B0-4CF9-A513-FCF318FFCD02}"/>
                </a:ext>
              </a:extLst>
            </p:cNvPr>
            <p:cNvSpPr txBox="1"/>
            <p:nvPr/>
          </p:nvSpPr>
          <p:spPr>
            <a:xfrm>
              <a:off x="8201666" y="4699327"/>
              <a:ext cx="1537288" cy="304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POD 1  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D441D237-CDF6-48F4-B886-BCEDE9046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47060" y="4642424"/>
              <a:ext cx="455113" cy="441734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C1D408B-57A9-42F9-8BFB-625EDD3EB2C4}"/>
                </a:ext>
              </a:extLst>
            </p:cNvPr>
            <p:cNvSpPr txBox="1"/>
            <p:nvPr/>
          </p:nvSpPr>
          <p:spPr>
            <a:xfrm>
              <a:off x="9270968" y="4734304"/>
              <a:ext cx="15372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b="1" dirty="0" err="1"/>
                <a:t>AppD</a:t>
              </a:r>
              <a:r>
                <a:rPr lang="en-GB" sz="1050" b="1" dirty="0"/>
                <a:t> Init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51A2FB1C-3A17-4A7A-A2A2-ACBB54939EBD}"/>
                </a:ext>
              </a:extLst>
            </p:cNvPr>
            <p:cNvCxnSpPr/>
            <p:nvPr/>
          </p:nvCxnSpPr>
          <p:spPr>
            <a:xfrm rot="5400000" flipH="1" flipV="1">
              <a:off x="6160960" y="3612629"/>
              <a:ext cx="2113613" cy="344774"/>
            </a:xfrm>
            <a:prstGeom prst="bentConnector3">
              <a:avLst>
                <a:gd name="adj1" fmla="val -1064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C9817672-1229-45BD-A0D7-3FFB2E996F5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445771" y="3192906"/>
              <a:ext cx="1124262" cy="404735"/>
            </a:xfrm>
            <a:prstGeom prst="bentConnector3">
              <a:avLst>
                <a:gd name="adj1" fmla="val 666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82E6300E-499A-4D50-A4FF-5E410B08C049}"/>
                </a:ext>
              </a:extLst>
            </p:cNvPr>
            <p:cNvCxnSpPr>
              <a:stCxn id="87" idx="1"/>
            </p:cNvCxnSpPr>
            <p:nvPr/>
          </p:nvCxnSpPr>
          <p:spPr>
            <a:xfrm rot="10800000">
              <a:off x="7693573" y="2806263"/>
              <a:ext cx="298681" cy="1222565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B61D33EB-927D-48E4-BBCC-C7BCB377F086}"/>
                </a:ext>
              </a:extLst>
            </p:cNvPr>
            <p:cNvCxnSpPr/>
            <p:nvPr/>
          </p:nvCxnSpPr>
          <p:spPr>
            <a:xfrm rot="16200000" flipV="1">
              <a:off x="6660932" y="3697013"/>
              <a:ext cx="2128344" cy="378373"/>
            </a:xfrm>
            <a:prstGeom prst="bentConnector3">
              <a:avLst>
                <a:gd name="adj1" fmla="val 1852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6A4381C5-C300-4284-83EA-1D9AFB350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64668" y="4603066"/>
              <a:ext cx="421273" cy="352816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19AB593C-0141-4DF2-B6FF-90BBB3D19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90737" y="4713424"/>
              <a:ext cx="421273" cy="352816"/>
            </a:xfrm>
            <a:prstGeom prst="rect">
              <a:avLst/>
            </a:prstGeom>
          </p:spPr>
        </p:pic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AE41E1-8C26-4CC0-8996-378C9AF17628}"/>
              </a:ext>
            </a:extLst>
          </p:cNvPr>
          <p:cNvCxnSpPr>
            <a:cxnSpLocks/>
            <a:stCxn id="65" idx="1"/>
            <a:endCxn id="107" idx="3"/>
          </p:cNvCxnSpPr>
          <p:nvPr/>
        </p:nvCxnSpPr>
        <p:spPr>
          <a:xfrm flipH="1" flipV="1">
            <a:off x="4067503" y="3734606"/>
            <a:ext cx="396464" cy="1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C005F873-A97A-4ACE-8B45-A45EA6BDFC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796736"/>
            <a:ext cx="1212631" cy="201186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C873D8-9351-47F7-BF6D-E30E7BF79E40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1212631" y="3783725"/>
            <a:ext cx="679231" cy="1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482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D7C36A7-7951-4F04-8BCE-36542D20154C}"/>
              </a:ext>
            </a:extLst>
          </p:cNvPr>
          <p:cNvSpPr/>
          <p:nvPr/>
        </p:nvSpPr>
        <p:spPr>
          <a:xfrm>
            <a:off x="164892" y="1006838"/>
            <a:ext cx="6145967" cy="2096125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5778D8-937E-44A3-B08B-9D0A37D821A7}"/>
              </a:ext>
            </a:extLst>
          </p:cNvPr>
          <p:cNvSpPr/>
          <p:nvPr/>
        </p:nvSpPr>
        <p:spPr>
          <a:xfrm>
            <a:off x="7300210" y="5126635"/>
            <a:ext cx="3507697" cy="13416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5C0CC-BD32-477F-AC62-06D88F16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AKS Twistlock Connectivity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8C5C6C-D160-488F-8E75-205CD5F27B17}"/>
              </a:ext>
            </a:extLst>
          </p:cNvPr>
          <p:cNvSpPr/>
          <p:nvPr/>
        </p:nvSpPr>
        <p:spPr>
          <a:xfrm>
            <a:off x="389744" y="6145967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C08515-BC2A-42D5-9A43-DF5481B4D476}"/>
              </a:ext>
            </a:extLst>
          </p:cNvPr>
          <p:cNvSpPr/>
          <p:nvPr/>
        </p:nvSpPr>
        <p:spPr>
          <a:xfrm>
            <a:off x="10153337" y="6283377"/>
            <a:ext cx="1933731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D130C1-FF25-4367-BE10-1FBB7CEC9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485" y="684941"/>
            <a:ext cx="5213059" cy="288271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B55C96-889E-4776-8142-4A635A22192F}"/>
              </a:ext>
            </a:extLst>
          </p:cNvPr>
          <p:cNvSpPr/>
          <p:nvPr/>
        </p:nvSpPr>
        <p:spPr>
          <a:xfrm>
            <a:off x="9818557" y="644579"/>
            <a:ext cx="2088630" cy="554635"/>
          </a:xfrm>
          <a:prstGeom prst="roundRect">
            <a:avLst/>
          </a:prstGeom>
          <a:solidFill>
            <a:srgbClr val="321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Console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BDFAC4-C7E3-43E0-A61A-082A44AB8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268" y="3517067"/>
            <a:ext cx="2085975" cy="1143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8F8728-DC30-4B03-8CCF-68CF66FE9347}"/>
              </a:ext>
            </a:extLst>
          </p:cNvPr>
          <p:cNvSpPr/>
          <p:nvPr/>
        </p:nvSpPr>
        <p:spPr>
          <a:xfrm>
            <a:off x="8067206" y="4439587"/>
            <a:ext cx="1511509" cy="492177"/>
          </a:xfrm>
          <a:prstGeom prst="roundRect">
            <a:avLst/>
          </a:prstGeom>
          <a:solidFill>
            <a:srgbClr val="321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Defender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9F0977-3AA3-4D9E-AE04-06ACA658401E}"/>
              </a:ext>
            </a:extLst>
          </p:cNvPr>
          <p:cNvCxnSpPr>
            <a:cxnSpLocks/>
          </p:cNvCxnSpPr>
          <p:nvPr/>
        </p:nvCxnSpPr>
        <p:spPr>
          <a:xfrm>
            <a:off x="8546460" y="3627620"/>
            <a:ext cx="1" cy="674557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1824EF-EB89-4109-A175-521007F691EB}"/>
              </a:ext>
            </a:extLst>
          </p:cNvPr>
          <p:cNvCxnSpPr>
            <a:cxnSpLocks/>
          </p:cNvCxnSpPr>
          <p:nvPr/>
        </p:nvCxnSpPr>
        <p:spPr>
          <a:xfrm flipV="1">
            <a:off x="8915271" y="3672848"/>
            <a:ext cx="0" cy="614338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1CD04AA-C5D7-4AA2-BB50-69393488A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5747" y="5337471"/>
            <a:ext cx="856638" cy="702107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8927FEC-93B8-4791-99D1-ADC2CC6EBAB2}"/>
              </a:ext>
            </a:extLst>
          </p:cNvPr>
          <p:cNvSpPr/>
          <p:nvPr/>
        </p:nvSpPr>
        <p:spPr>
          <a:xfrm>
            <a:off x="2825646" y="1831300"/>
            <a:ext cx="1851285" cy="432215"/>
          </a:xfrm>
          <a:prstGeom prst="roundRect">
            <a:avLst/>
          </a:prstGeom>
          <a:solidFill>
            <a:srgbClr val="321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Twist CLI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CD4B2F-B670-4F2C-9C54-56EEA02C6CEE}"/>
              </a:ext>
            </a:extLst>
          </p:cNvPr>
          <p:cNvSpPr txBox="1"/>
          <p:nvPr/>
        </p:nvSpPr>
        <p:spPr>
          <a:xfrm>
            <a:off x="8754255" y="5994791"/>
            <a:ext cx="2244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AKS Cluster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88EBFAD-5C85-47C3-A15A-EAFC6D644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808" y="971237"/>
            <a:ext cx="1240359" cy="67964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76FAE5-EEFD-4C31-BFEA-8099DF445ABE}"/>
              </a:ext>
            </a:extLst>
          </p:cNvPr>
          <p:cNvCxnSpPr>
            <a:cxnSpLocks/>
          </p:cNvCxnSpPr>
          <p:nvPr/>
        </p:nvCxnSpPr>
        <p:spPr>
          <a:xfrm>
            <a:off x="1488228" y="2015934"/>
            <a:ext cx="1269962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19E1D3-4A12-4A55-AB90-439738B64CD4}"/>
              </a:ext>
            </a:extLst>
          </p:cNvPr>
          <p:cNvCxnSpPr>
            <a:cxnSpLocks/>
          </p:cNvCxnSpPr>
          <p:nvPr/>
        </p:nvCxnSpPr>
        <p:spPr>
          <a:xfrm>
            <a:off x="4758583" y="2048413"/>
            <a:ext cx="1269962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095055D-6AB7-4DE0-9294-5FB9D0B7B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6713" y="5352972"/>
            <a:ext cx="685800" cy="6191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67A3B52-F805-4A67-AFFC-4F6A323056B0}"/>
              </a:ext>
            </a:extLst>
          </p:cNvPr>
          <p:cNvSpPr txBox="1"/>
          <p:nvPr/>
        </p:nvSpPr>
        <p:spPr>
          <a:xfrm>
            <a:off x="7107835" y="6042259"/>
            <a:ext cx="2244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Twistlock Agent</a:t>
            </a: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7727DDEA-EA92-4F85-BBE6-83C078C9F2E0}"/>
              </a:ext>
            </a:extLst>
          </p:cNvPr>
          <p:cNvSpPr/>
          <p:nvPr/>
        </p:nvSpPr>
        <p:spPr>
          <a:xfrm>
            <a:off x="5621312" y="5486401"/>
            <a:ext cx="1528996" cy="629586"/>
          </a:xfrm>
          <a:prstGeom prst="leftArrow">
            <a:avLst/>
          </a:prstGeom>
          <a:solidFill>
            <a:srgbClr val="321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Scanning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6AB98-7046-46B1-9C81-35D0C4050510}"/>
              </a:ext>
            </a:extLst>
          </p:cNvPr>
          <p:cNvSpPr/>
          <p:nvPr/>
        </p:nvSpPr>
        <p:spPr>
          <a:xfrm>
            <a:off x="1651416" y="5129133"/>
            <a:ext cx="3507697" cy="13416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pic>
        <p:nvPicPr>
          <p:cNvPr id="34" name="Picture 8" descr="Welcome to Sonatype Help">
            <a:extLst>
              <a:ext uri="{FF2B5EF4-FFF2-40B4-BE49-F238E27FC236}">
                <a16:creationId xmlns:a16="http://schemas.microsoft.com/office/drawing/2014/main" id="{915B9DDC-596B-4B54-A3B2-4F9B354A4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50" y="5381217"/>
            <a:ext cx="538163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DD53834-4008-4944-B8A7-F147636FA23E}"/>
              </a:ext>
            </a:extLst>
          </p:cNvPr>
          <p:cNvSpPr txBox="1"/>
          <p:nvPr/>
        </p:nvSpPr>
        <p:spPr>
          <a:xfrm>
            <a:off x="1533992" y="5954817"/>
            <a:ext cx="2244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Nexus Registry</a:t>
            </a:r>
          </a:p>
        </p:txBody>
      </p:sp>
      <p:pic>
        <p:nvPicPr>
          <p:cNvPr id="11268" name="Picture 4" descr="Brands AP - AZ | Azure Functions-icon">
            <a:extLst>
              <a:ext uri="{FF2B5EF4-FFF2-40B4-BE49-F238E27FC236}">
                <a16:creationId xmlns:a16="http://schemas.microsoft.com/office/drawing/2014/main" id="{98271278-4647-4FE9-99BF-9FF04A03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331" y="5402393"/>
            <a:ext cx="898629" cy="80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Jenkins Artwork">
            <a:extLst>
              <a:ext uri="{FF2B5EF4-FFF2-40B4-BE49-F238E27FC236}">
                <a16:creationId xmlns:a16="http://schemas.microsoft.com/office/drawing/2014/main" id="{9A0F2E42-7A3E-4D9A-B0A5-36481269C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24" y="1568435"/>
            <a:ext cx="1701850" cy="85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ADB55A1-FFB8-454E-810A-BE96EA16CB82}"/>
              </a:ext>
            </a:extLst>
          </p:cNvPr>
          <p:cNvSpPr/>
          <p:nvPr/>
        </p:nvSpPr>
        <p:spPr>
          <a:xfrm>
            <a:off x="1218856" y="3174814"/>
            <a:ext cx="3447737" cy="58461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/>
              <a:t>Run Time Screening Images</a:t>
            </a:r>
            <a:endParaRPr lang="en-GB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3D01A04-BAB2-465D-8FE9-76216CC969B4}"/>
              </a:ext>
            </a:extLst>
          </p:cNvPr>
          <p:cNvSpPr/>
          <p:nvPr/>
        </p:nvSpPr>
        <p:spPr>
          <a:xfrm>
            <a:off x="1186722" y="4499549"/>
            <a:ext cx="4614472" cy="58461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Registry / Azure resource Screening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8ED8182-2152-4AE1-979D-1A19E9A446F1}"/>
              </a:ext>
            </a:extLst>
          </p:cNvPr>
          <p:cNvSpPr/>
          <p:nvPr/>
        </p:nvSpPr>
        <p:spPr>
          <a:xfrm rot="5400000">
            <a:off x="10448144" y="5506389"/>
            <a:ext cx="1738859" cy="54963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Cluster Screening</a:t>
            </a:r>
          </a:p>
        </p:txBody>
      </p:sp>
    </p:spTree>
    <p:extLst>
      <p:ext uri="{BB962C8B-B14F-4D97-AF65-F5344CB8AC3E}">
        <p14:creationId xmlns:p14="http://schemas.microsoft.com/office/powerpoint/2010/main" val="1793283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68A85A8-53FF-463D-BC1A-CCA54376A72D}"/>
              </a:ext>
            </a:extLst>
          </p:cNvPr>
          <p:cNvSpPr/>
          <p:nvPr/>
        </p:nvSpPr>
        <p:spPr>
          <a:xfrm>
            <a:off x="546100" y="952499"/>
            <a:ext cx="11505992" cy="577808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866ED-351C-4074-A17F-204CEE6D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 &amp; Alerting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E76CDA-9D22-42C0-A996-E30F850777F3}"/>
              </a:ext>
            </a:extLst>
          </p:cNvPr>
          <p:cNvSpPr/>
          <p:nvPr/>
        </p:nvSpPr>
        <p:spPr>
          <a:xfrm>
            <a:off x="736600" y="2171700"/>
            <a:ext cx="2857500" cy="5715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Infrastructure Monitoring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CB4415-0918-4FA5-B852-CF7825630F6C}"/>
              </a:ext>
            </a:extLst>
          </p:cNvPr>
          <p:cNvSpPr/>
          <p:nvPr/>
        </p:nvSpPr>
        <p:spPr>
          <a:xfrm>
            <a:off x="774700" y="3213100"/>
            <a:ext cx="2857500" cy="5715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Cluster Monitoring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19761F-BABD-4B72-A29C-A98A998FA181}"/>
              </a:ext>
            </a:extLst>
          </p:cNvPr>
          <p:cNvSpPr/>
          <p:nvPr/>
        </p:nvSpPr>
        <p:spPr>
          <a:xfrm>
            <a:off x="736600" y="4368800"/>
            <a:ext cx="2857500" cy="5715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Application Monitoring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DA3B2DA2-887A-444A-B876-707ABA5CA49F}"/>
              </a:ext>
            </a:extLst>
          </p:cNvPr>
          <p:cNvSpPr/>
          <p:nvPr/>
        </p:nvSpPr>
        <p:spPr>
          <a:xfrm rot="16200000">
            <a:off x="4248150" y="628650"/>
            <a:ext cx="1670050" cy="2432050"/>
          </a:xfrm>
          <a:prstGeom prst="bentUp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9024EF80-FF29-47C5-AE4D-2362D7E71338}"/>
              </a:ext>
            </a:extLst>
          </p:cNvPr>
          <p:cNvSpPr/>
          <p:nvPr/>
        </p:nvSpPr>
        <p:spPr>
          <a:xfrm rot="5400000" flipH="1">
            <a:off x="6827212" y="615364"/>
            <a:ext cx="1722663" cy="2431408"/>
          </a:xfrm>
          <a:prstGeom prst="bentUp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414DC6-13AB-4E22-9639-50C951CCB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2078228"/>
            <a:ext cx="1187450" cy="66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king at AppDynamics | Glassdoor">
            <a:extLst>
              <a:ext uri="{FF2B5EF4-FFF2-40B4-BE49-F238E27FC236}">
                <a16:creationId xmlns:a16="http://schemas.microsoft.com/office/drawing/2014/main" id="{BC9CAEE1-B4DC-4925-916A-962FE4E20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48000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Working at AppDynamics | Glassdoor">
            <a:extLst>
              <a:ext uri="{FF2B5EF4-FFF2-40B4-BE49-F238E27FC236}">
                <a16:creationId xmlns:a16="http://schemas.microsoft.com/office/drawing/2014/main" id="{54FB31AE-7F2D-4F91-A832-1144683C7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4229100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orkbook — LiveJournal">
            <a:extLst>
              <a:ext uri="{FF2B5EF4-FFF2-40B4-BE49-F238E27FC236}">
                <a16:creationId xmlns:a16="http://schemas.microsoft.com/office/drawing/2014/main" id="{50A56A9E-4DFD-4F8B-9899-431634571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50" y="319405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DD7D1E-38FB-4220-9317-65EC0A84BB3F}"/>
              </a:ext>
            </a:extLst>
          </p:cNvPr>
          <p:cNvSpPr txBox="1"/>
          <p:nvPr/>
        </p:nvSpPr>
        <p:spPr>
          <a:xfrm>
            <a:off x="5589745" y="4195318"/>
            <a:ext cx="2015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Omni Bus Event Orchestrator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03E905-4B2E-4BA3-B1C6-AC29E9B42E9D}"/>
              </a:ext>
            </a:extLst>
          </p:cNvPr>
          <p:cNvSpPr txBox="1"/>
          <p:nvPr/>
        </p:nvSpPr>
        <p:spPr>
          <a:xfrm>
            <a:off x="4167345" y="1223518"/>
            <a:ext cx="2015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Monitoring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B0E193-4A6A-4232-A162-E8E208F5879F}"/>
              </a:ext>
            </a:extLst>
          </p:cNvPr>
          <p:cNvSpPr txBox="1"/>
          <p:nvPr/>
        </p:nvSpPr>
        <p:spPr>
          <a:xfrm>
            <a:off x="6491445" y="1223518"/>
            <a:ext cx="2015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Alerting</a:t>
            </a:r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2056" name="Picture 8" descr="Drexel Office 365 Email Service Page | Information Technology ...">
            <a:extLst>
              <a:ext uri="{FF2B5EF4-FFF2-40B4-BE49-F238E27FC236}">
                <a16:creationId xmlns:a16="http://schemas.microsoft.com/office/drawing/2014/main" id="{F3208BA6-F39F-49DE-A0C3-7661E13E8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38" y="1828800"/>
            <a:ext cx="1302147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erviceNow | MuleSoft">
            <a:extLst>
              <a:ext uri="{FF2B5EF4-FFF2-40B4-BE49-F238E27FC236}">
                <a16:creationId xmlns:a16="http://schemas.microsoft.com/office/drawing/2014/main" id="{5F8365E5-8823-49A1-AE0E-AFCF13488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039" y="3186113"/>
            <a:ext cx="2766672" cy="94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IR3 | Crunchbase">
            <a:extLst>
              <a:ext uri="{FF2B5EF4-FFF2-40B4-BE49-F238E27FC236}">
                <a16:creationId xmlns:a16="http://schemas.microsoft.com/office/drawing/2014/main" id="{D9DAE4E3-3E05-49EF-B4E6-D71148161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9" y="4033839"/>
            <a:ext cx="1541461" cy="154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C4BDC8AC-D65E-4B51-94D7-2E6C6A3F775D}"/>
              </a:ext>
            </a:extLst>
          </p:cNvPr>
          <p:cNvSpPr/>
          <p:nvPr/>
        </p:nvSpPr>
        <p:spPr>
          <a:xfrm rot="10800000">
            <a:off x="4826000" y="2400299"/>
            <a:ext cx="825500" cy="2456513"/>
          </a:xfrm>
          <a:prstGeom prst="leftBrace">
            <a:avLst>
              <a:gd name="adj1" fmla="val 9790"/>
              <a:gd name="adj2" fmla="val 489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30DBAA-5D08-45B0-8461-6EE216405D1A}"/>
              </a:ext>
            </a:extLst>
          </p:cNvPr>
          <p:cNvSpPr/>
          <p:nvPr/>
        </p:nvSpPr>
        <p:spPr>
          <a:xfrm>
            <a:off x="769079" y="5285699"/>
            <a:ext cx="2857500" cy="5715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Container Security</a:t>
            </a:r>
          </a:p>
        </p:txBody>
      </p:sp>
      <p:pic>
        <p:nvPicPr>
          <p:cNvPr id="1028" name="Picture 4" descr="Container Security 101 | Twistlock">
            <a:extLst>
              <a:ext uri="{FF2B5EF4-FFF2-40B4-BE49-F238E27FC236}">
                <a16:creationId xmlns:a16="http://schemas.microsoft.com/office/drawing/2014/main" id="{386138C1-2BA6-4CDA-A3BB-8366389F5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786" y="5288561"/>
            <a:ext cx="2446482" cy="58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743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66ED-351C-4074-A17F-204CEE6D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31" y="0"/>
            <a:ext cx="11222736" cy="828040"/>
          </a:xfrm>
        </p:spPr>
        <p:txBody>
          <a:bodyPr wrap="none" anchor="t">
            <a:normAutofit/>
          </a:bodyPr>
          <a:lstStyle/>
          <a:p>
            <a:r>
              <a:rPr lang="en-GB" dirty="0"/>
              <a:t>Cloud Native Monitoring &amp; Alerting ( Strategic - Proposed) </a:t>
            </a:r>
          </a:p>
        </p:txBody>
      </p:sp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899E356A-5EE2-42A6-ADF6-511052C9C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3486" y="5851380"/>
            <a:ext cx="304800" cy="164148"/>
          </a:xfrm>
        </p:spPr>
        <p:txBody>
          <a:bodyPr/>
          <a:lstStyle/>
          <a:p>
            <a:pPr>
              <a:spcAft>
                <a:spcPts val="600"/>
              </a:spcAft>
            </a:pPr>
            <a:fld id="{2EFEF571-C9B4-4D92-A7F7-315B894862A8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F1203F-E676-4846-93AA-3F383E8A8297}"/>
              </a:ext>
            </a:extLst>
          </p:cNvPr>
          <p:cNvSpPr/>
          <p:nvPr/>
        </p:nvSpPr>
        <p:spPr>
          <a:xfrm>
            <a:off x="1087446" y="933595"/>
            <a:ext cx="10769773" cy="5752018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04D273-FD52-43D7-AAA8-8D9351DE632E}"/>
              </a:ext>
            </a:extLst>
          </p:cNvPr>
          <p:cNvSpPr txBox="1"/>
          <p:nvPr/>
        </p:nvSpPr>
        <p:spPr>
          <a:xfrm>
            <a:off x="1873184" y="569143"/>
            <a:ext cx="405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Azure Monitor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8237CC-5374-4379-A1EF-850B1A49D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0" y="463057"/>
            <a:ext cx="1286054" cy="110505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8EE5826-4F60-4BFA-A6DD-24590238F83F}"/>
              </a:ext>
            </a:extLst>
          </p:cNvPr>
          <p:cNvSpPr txBox="1"/>
          <p:nvPr/>
        </p:nvSpPr>
        <p:spPr>
          <a:xfrm>
            <a:off x="1965624" y="2850147"/>
            <a:ext cx="131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Metrics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4DED96-BEF9-4BBB-8D02-250E32C6C3F7}"/>
              </a:ext>
            </a:extLst>
          </p:cNvPr>
          <p:cNvSpPr txBox="1"/>
          <p:nvPr/>
        </p:nvSpPr>
        <p:spPr>
          <a:xfrm>
            <a:off x="2163560" y="4330509"/>
            <a:ext cx="130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Logs</a:t>
            </a:r>
          </a:p>
        </p:txBody>
      </p:sp>
      <p:pic>
        <p:nvPicPr>
          <p:cNvPr id="4102" name="Picture 6" descr="Metrics Icon at GetDrawings | Free download">
            <a:extLst>
              <a:ext uri="{FF2B5EF4-FFF2-40B4-BE49-F238E27FC236}">
                <a16:creationId xmlns:a16="http://schemas.microsoft.com/office/drawing/2014/main" id="{C5C8FEB6-DC5B-46EF-8232-42572FFD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348" y="2042645"/>
            <a:ext cx="791746" cy="79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Log icon png, Picture #702251 log icon png">
            <a:extLst>
              <a:ext uri="{FF2B5EF4-FFF2-40B4-BE49-F238E27FC236}">
                <a16:creationId xmlns:a16="http://schemas.microsoft.com/office/drawing/2014/main" id="{BBFADE79-7DA8-4374-88A4-935EE6015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545" y="3538929"/>
            <a:ext cx="766763" cy="76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 Brace 18">
            <a:extLst>
              <a:ext uri="{FF2B5EF4-FFF2-40B4-BE49-F238E27FC236}">
                <a16:creationId xmlns:a16="http://schemas.microsoft.com/office/drawing/2014/main" id="{3AE1A6F0-16FA-47BE-939B-2BD322DDEC62}"/>
              </a:ext>
            </a:extLst>
          </p:cNvPr>
          <p:cNvSpPr/>
          <p:nvPr/>
        </p:nvSpPr>
        <p:spPr>
          <a:xfrm>
            <a:off x="3297836" y="1214202"/>
            <a:ext cx="1184223" cy="49017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5A1A43A-AD30-4176-A861-C33596C120F1}"/>
              </a:ext>
            </a:extLst>
          </p:cNvPr>
          <p:cNvSpPr/>
          <p:nvPr/>
        </p:nvSpPr>
        <p:spPr>
          <a:xfrm>
            <a:off x="4976733" y="1274164"/>
            <a:ext cx="6737046" cy="92939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616C079-D19E-40D5-866B-802E2F961E3A}"/>
              </a:ext>
            </a:extLst>
          </p:cNvPr>
          <p:cNvSpPr/>
          <p:nvPr/>
        </p:nvSpPr>
        <p:spPr>
          <a:xfrm>
            <a:off x="5009212" y="2595797"/>
            <a:ext cx="6720333" cy="92689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3870559-2443-4F03-9A13-596B008AE29F}"/>
              </a:ext>
            </a:extLst>
          </p:cNvPr>
          <p:cNvSpPr/>
          <p:nvPr/>
        </p:nvSpPr>
        <p:spPr>
          <a:xfrm>
            <a:off x="5054182" y="3927423"/>
            <a:ext cx="6628065" cy="84194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C345AA2-4D55-45B7-B9D9-0FCB2254958C}"/>
              </a:ext>
            </a:extLst>
          </p:cNvPr>
          <p:cNvSpPr/>
          <p:nvPr/>
        </p:nvSpPr>
        <p:spPr>
          <a:xfrm>
            <a:off x="5026702" y="5131636"/>
            <a:ext cx="6671312" cy="939382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C89B7A-74FB-4CB5-8DAF-0239C5AAF704}"/>
              </a:ext>
            </a:extLst>
          </p:cNvPr>
          <p:cNvSpPr txBox="1"/>
          <p:nvPr/>
        </p:nvSpPr>
        <p:spPr>
          <a:xfrm>
            <a:off x="5188508" y="976375"/>
            <a:ext cx="145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Insights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21451B-9116-41C3-B007-64417D627EE7}"/>
              </a:ext>
            </a:extLst>
          </p:cNvPr>
          <p:cNvSpPr txBox="1"/>
          <p:nvPr/>
        </p:nvSpPr>
        <p:spPr>
          <a:xfrm>
            <a:off x="5086076" y="2253039"/>
            <a:ext cx="145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Visualize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E3578E-BB92-4D91-85A7-C0106DEA6B18}"/>
              </a:ext>
            </a:extLst>
          </p:cNvPr>
          <p:cNvSpPr txBox="1"/>
          <p:nvPr/>
        </p:nvSpPr>
        <p:spPr>
          <a:xfrm>
            <a:off x="5178514" y="3589663"/>
            <a:ext cx="145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Analyse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9DC8F2-C029-4982-B6C3-61E600EFEA75}"/>
              </a:ext>
            </a:extLst>
          </p:cNvPr>
          <p:cNvSpPr txBox="1"/>
          <p:nvPr/>
        </p:nvSpPr>
        <p:spPr>
          <a:xfrm>
            <a:off x="5166023" y="4791374"/>
            <a:ext cx="145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Respond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8B4A328-43B5-40A3-9C3F-CCB97463C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660" y="1364104"/>
            <a:ext cx="1001297" cy="74478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4213F50-FC36-48BB-A87E-5374A7F5ED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5296" y="1437532"/>
            <a:ext cx="750003" cy="6147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73AA489-9C47-4990-911F-0886A6A709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8394" y="1411963"/>
            <a:ext cx="742950" cy="6762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3BD3825-D2B2-4A0F-85DE-A7BBA71AD8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3185" y="2741326"/>
            <a:ext cx="885825" cy="685800"/>
          </a:xfrm>
          <a:prstGeom prst="rect">
            <a:avLst/>
          </a:prstGeom>
        </p:spPr>
      </p:pic>
      <p:pic>
        <p:nvPicPr>
          <p:cNvPr id="2048" name="Picture 2047">
            <a:extLst>
              <a:ext uri="{FF2B5EF4-FFF2-40B4-BE49-F238E27FC236}">
                <a16:creationId xmlns:a16="http://schemas.microsoft.com/office/drawing/2014/main" id="{34E6201D-E5DE-4CC9-8A99-8DE48DA9E7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3934" y="2711346"/>
            <a:ext cx="742950" cy="685800"/>
          </a:xfrm>
          <a:prstGeom prst="rect">
            <a:avLst/>
          </a:prstGeom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047E63A2-E30E-4133-AC20-ACC239776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816" y="2777240"/>
            <a:ext cx="1400253" cy="62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2048">
            <a:extLst>
              <a:ext uri="{FF2B5EF4-FFF2-40B4-BE49-F238E27FC236}">
                <a16:creationId xmlns:a16="http://schemas.microsoft.com/office/drawing/2014/main" id="{A57F294B-5446-4C4F-B06B-801E38EFD6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21660" y="4005262"/>
            <a:ext cx="1038225" cy="676275"/>
          </a:xfrm>
          <a:prstGeom prst="rect">
            <a:avLst/>
          </a:prstGeom>
        </p:spPr>
      </p:pic>
      <p:pic>
        <p:nvPicPr>
          <p:cNvPr id="2051" name="Picture 2050">
            <a:extLst>
              <a:ext uri="{FF2B5EF4-FFF2-40B4-BE49-F238E27FC236}">
                <a16:creationId xmlns:a16="http://schemas.microsoft.com/office/drawing/2014/main" id="{F783A17B-144E-4DD5-BFE3-0B7F16AF1F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40964" y="3991677"/>
            <a:ext cx="1047750" cy="733425"/>
          </a:xfrm>
          <a:prstGeom prst="rect">
            <a:avLst/>
          </a:prstGeom>
        </p:spPr>
      </p:pic>
      <p:pic>
        <p:nvPicPr>
          <p:cNvPr id="2053" name="Picture 2052">
            <a:extLst>
              <a:ext uri="{FF2B5EF4-FFF2-40B4-BE49-F238E27FC236}">
                <a16:creationId xmlns:a16="http://schemas.microsoft.com/office/drawing/2014/main" id="{9521F9D3-20E4-439F-A9FE-44B9E3F222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5180" y="5163019"/>
            <a:ext cx="781050" cy="819150"/>
          </a:xfrm>
          <a:prstGeom prst="rect">
            <a:avLst/>
          </a:prstGeom>
        </p:spPr>
      </p:pic>
      <p:pic>
        <p:nvPicPr>
          <p:cNvPr id="58" name="Picture 6" descr="workbook — LiveJournal">
            <a:extLst>
              <a:ext uri="{FF2B5EF4-FFF2-40B4-BE49-F238E27FC236}">
                <a16:creationId xmlns:a16="http://schemas.microsoft.com/office/drawing/2014/main" id="{DECB72A4-E172-4154-9602-C44488DC6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327" y="5232712"/>
            <a:ext cx="785214" cy="78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always up, always on: Azure Cloud Enterprise Symbols to Beautify ...">
            <a:extLst>
              <a:ext uri="{FF2B5EF4-FFF2-40B4-BE49-F238E27FC236}">
                <a16:creationId xmlns:a16="http://schemas.microsoft.com/office/drawing/2014/main" id="{BFC8BDE4-5E00-4733-B9CB-C9E9328B2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079" y="1413058"/>
            <a:ext cx="731784" cy="73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Adam Snape | Design &amp; Brand Strategy Services">
            <a:extLst>
              <a:ext uri="{FF2B5EF4-FFF2-40B4-BE49-F238E27FC236}">
                <a16:creationId xmlns:a16="http://schemas.microsoft.com/office/drawing/2014/main" id="{0976AD97-B711-4C88-82CE-058B8A8CD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108" y="2552311"/>
            <a:ext cx="986616" cy="98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Analysis Icon - 626×626 - Analysis Png Icon Clipart (#3717488 ...">
            <a:extLst>
              <a:ext uri="{FF2B5EF4-FFF2-40B4-BE49-F238E27FC236}">
                <a16:creationId xmlns:a16="http://schemas.microsoft.com/office/drawing/2014/main" id="{1F04EAE1-C06F-4FB8-AAB2-E768C8D48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909" y="3927345"/>
            <a:ext cx="782924" cy="81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Intelligent Alert Management | Netreo">
            <a:extLst>
              <a:ext uri="{FF2B5EF4-FFF2-40B4-BE49-F238E27FC236}">
                <a16:creationId xmlns:a16="http://schemas.microsoft.com/office/drawing/2014/main" id="{A7A82FF6-6A5A-4B87-BD01-F0222D9A5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097" y="5040678"/>
            <a:ext cx="941647" cy="94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9272A82-D26C-4357-8E8C-6E0D2F55DC5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68448" y="1534576"/>
            <a:ext cx="1605139" cy="427570"/>
          </a:xfrm>
          <a:prstGeom prst="rect">
            <a:avLst/>
          </a:prstGeom>
        </p:spPr>
      </p:pic>
      <p:pic>
        <p:nvPicPr>
          <p:cNvPr id="35" name="Picture 2" descr="Istio">
            <a:extLst>
              <a:ext uri="{FF2B5EF4-FFF2-40B4-BE49-F238E27FC236}">
                <a16:creationId xmlns:a16="http://schemas.microsoft.com/office/drawing/2014/main" id="{F6B22E23-C0FD-4D3D-9C74-B5D0A017D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745" y="1546485"/>
            <a:ext cx="453219" cy="45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P Business Service Management (BSM) - Askme Solutions ...">
            <a:extLst>
              <a:ext uri="{FF2B5EF4-FFF2-40B4-BE49-F238E27FC236}">
                <a16:creationId xmlns:a16="http://schemas.microsoft.com/office/drawing/2014/main" id="{16A96959-7241-4430-9357-8F8A73CBB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976" y="3933990"/>
            <a:ext cx="793038" cy="79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HP Business Service Management (BSM) - Askme Solutions ...">
            <a:extLst>
              <a:ext uri="{FF2B5EF4-FFF2-40B4-BE49-F238E27FC236}">
                <a16:creationId xmlns:a16="http://schemas.microsoft.com/office/drawing/2014/main" id="{E0661A21-F63A-47C9-BE32-939B966F5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314" y="5205742"/>
            <a:ext cx="793038" cy="79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tting Started with Prometheus using Docker">
            <a:extLst>
              <a:ext uri="{FF2B5EF4-FFF2-40B4-BE49-F238E27FC236}">
                <a16:creationId xmlns:a16="http://schemas.microsoft.com/office/drawing/2014/main" id="{18DA467B-08C7-4FC7-8BC8-A61F0869C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256" y="1462251"/>
            <a:ext cx="102053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3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AKS</a:t>
            </a:r>
            <a:r>
              <a:rPr lang="en-US" sz="2400" dirty="0">
                <a:latin typeface="+mn-lt"/>
                <a:cs typeface="Calibri" panose="020F0502020204030204" pitchFamily="34" charset="0"/>
              </a:rPr>
              <a:t> </a:t>
            </a:r>
            <a:r>
              <a:rPr lang="en-GB" dirty="0"/>
              <a:t>Business Benefits</a:t>
            </a:r>
            <a:br>
              <a:rPr lang="en-GB" i="1" dirty="0"/>
            </a:br>
            <a:endParaRPr lang="en-US" sz="2400" dirty="0">
              <a:latin typeface="+mn-lt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2450194" y="3943018"/>
            <a:ext cx="1714803" cy="1323683"/>
            <a:chOff x="2243645" y="4446791"/>
            <a:chExt cx="1714803" cy="1323683"/>
          </a:xfrm>
        </p:grpSpPr>
        <p:grpSp>
          <p:nvGrpSpPr>
            <p:cNvPr id="68" name="Group 67"/>
            <p:cNvGrpSpPr/>
            <p:nvPr/>
          </p:nvGrpSpPr>
          <p:grpSpPr>
            <a:xfrm>
              <a:off x="2566906" y="4446791"/>
              <a:ext cx="1068280" cy="1068281"/>
              <a:chOff x="3325293" y="4299208"/>
              <a:chExt cx="1227909" cy="1227909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3325293" y="4299208"/>
                <a:ext cx="1227909" cy="1227909"/>
              </a:xfrm>
              <a:prstGeom prst="ellipse">
                <a:avLst/>
              </a:prstGeom>
              <a:solidFill>
                <a:srgbClr val="0026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2816" y="4638842"/>
                <a:ext cx="672862" cy="548640"/>
              </a:xfrm>
              <a:prstGeom prst="rect">
                <a:avLst/>
              </a:prstGeom>
            </p:spPr>
          </p:pic>
        </p:grpSp>
        <p:sp>
          <p:nvSpPr>
            <p:cNvPr id="53" name="Rectangle 52"/>
            <p:cNvSpPr/>
            <p:nvPr/>
          </p:nvSpPr>
          <p:spPr>
            <a:xfrm>
              <a:off x="2243645" y="5493475"/>
              <a:ext cx="171480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</a:rPr>
                <a:t>DevSecOps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409204" y="3952247"/>
            <a:ext cx="1614151" cy="1333918"/>
            <a:chOff x="4259751" y="4369027"/>
            <a:chExt cx="1614151" cy="1333918"/>
          </a:xfrm>
        </p:grpSpPr>
        <p:sp>
          <p:nvSpPr>
            <p:cNvPr id="55" name="Oval 54"/>
            <p:cNvSpPr/>
            <p:nvPr/>
          </p:nvSpPr>
          <p:spPr>
            <a:xfrm>
              <a:off x="4532686" y="4369027"/>
              <a:ext cx="1068280" cy="1068281"/>
            </a:xfrm>
            <a:prstGeom prst="ellipse">
              <a:avLst/>
            </a:prstGeom>
            <a:solidFill>
              <a:srgbClr val="008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59751" y="5425946"/>
              <a:ext cx="16141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</a:pPr>
              <a:r>
                <a:rPr lang="en-US" sz="1200" b="1" kern="0" dirty="0">
                  <a:solidFill>
                    <a:schemeClr val="tx2"/>
                  </a:solidFill>
                </a:rPr>
                <a:t>Auto Scaling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14984" y="3887808"/>
            <a:ext cx="1714803" cy="1604273"/>
            <a:chOff x="369264" y="4470061"/>
            <a:chExt cx="1714803" cy="1604273"/>
          </a:xfrm>
        </p:grpSpPr>
        <p:grpSp>
          <p:nvGrpSpPr>
            <p:cNvPr id="66" name="Group 65"/>
            <p:cNvGrpSpPr/>
            <p:nvPr/>
          </p:nvGrpSpPr>
          <p:grpSpPr>
            <a:xfrm>
              <a:off x="692525" y="4470061"/>
              <a:ext cx="1068280" cy="1068281"/>
              <a:chOff x="1103043" y="4325955"/>
              <a:chExt cx="1227909" cy="122790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1103043" y="4325955"/>
                <a:ext cx="1227909" cy="1227909"/>
              </a:xfrm>
              <a:prstGeom prst="ellipse">
                <a:avLst/>
              </a:prstGeom>
              <a:solidFill>
                <a:srgbClr val="0085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0656" y="4555226"/>
                <a:ext cx="725487" cy="731583"/>
              </a:xfrm>
              <a:prstGeom prst="rect">
                <a:avLst/>
              </a:prstGeom>
            </p:spPr>
          </p:pic>
        </p:grpSp>
        <p:sp>
          <p:nvSpPr>
            <p:cNvPr id="60" name="Rectangle 59"/>
            <p:cNvSpPr/>
            <p:nvPr/>
          </p:nvSpPr>
          <p:spPr>
            <a:xfrm>
              <a:off x="369264" y="5535725"/>
              <a:ext cx="1714803" cy="538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</a:rPr>
                <a:t>Self-Service Models</a:t>
              </a:r>
            </a:p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</a:rPr>
                <a:t>And Automations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206602" y="3900846"/>
            <a:ext cx="1714803" cy="1529946"/>
            <a:chOff x="6418314" y="4369027"/>
            <a:chExt cx="1714803" cy="1529946"/>
          </a:xfrm>
        </p:grpSpPr>
        <p:sp>
          <p:nvSpPr>
            <p:cNvPr id="63" name="Rectangle 62"/>
            <p:cNvSpPr/>
            <p:nvPr/>
          </p:nvSpPr>
          <p:spPr>
            <a:xfrm>
              <a:off x="6418314" y="5437308"/>
              <a:ext cx="171480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</a:rPr>
                <a:t>Self-healing Environments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6741575" y="4369027"/>
              <a:ext cx="1068280" cy="1068281"/>
              <a:chOff x="7995059" y="4209824"/>
              <a:chExt cx="1227909" cy="1227909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7995059" y="4209824"/>
                <a:ext cx="1227909" cy="1227909"/>
              </a:xfrm>
              <a:prstGeom prst="ellipse">
                <a:avLst/>
              </a:prstGeom>
              <a:solidFill>
                <a:srgbClr val="0026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08164" y="4522929"/>
                <a:ext cx="601699" cy="601699"/>
              </a:xfrm>
              <a:prstGeom prst="rect">
                <a:avLst/>
              </a:prstGeom>
            </p:spPr>
          </p:pic>
        </p:grpSp>
      </p:grpSp>
      <p:grpSp>
        <p:nvGrpSpPr>
          <p:cNvPr id="87" name="Group 86"/>
          <p:cNvGrpSpPr/>
          <p:nvPr/>
        </p:nvGrpSpPr>
        <p:grpSpPr>
          <a:xfrm>
            <a:off x="10277021" y="3935949"/>
            <a:ext cx="1714803" cy="1551181"/>
            <a:chOff x="8353923" y="4380394"/>
            <a:chExt cx="1714803" cy="1551181"/>
          </a:xfrm>
        </p:grpSpPr>
        <p:grpSp>
          <p:nvGrpSpPr>
            <p:cNvPr id="77" name="Group 76"/>
            <p:cNvGrpSpPr/>
            <p:nvPr/>
          </p:nvGrpSpPr>
          <p:grpSpPr>
            <a:xfrm>
              <a:off x="8677184" y="4380394"/>
              <a:ext cx="1068280" cy="1068281"/>
              <a:chOff x="10179635" y="4222890"/>
              <a:chExt cx="1227909" cy="1227909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10179635" y="4222890"/>
                <a:ext cx="1227909" cy="1227909"/>
              </a:xfrm>
              <a:prstGeom prst="ellipse">
                <a:avLst/>
              </a:prstGeom>
              <a:solidFill>
                <a:srgbClr val="0085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5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29720" y="4472634"/>
                <a:ext cx="727738" cy="728421"/>
              </a:xfrm>
              <a:prstGeom prst="rect">
                <a:avLst/>
              </a:prstGeom>
            </p:spPr>
          </p:pic>
        </p:grpSp>
        <p:sp>
          <p:nvSpPr>
            <p:cNvPr id="76" name="Rectangle 75"/>
            <p:cNvSpPr/>
            <p:nvPr/>
          </p:nvSpPr>
          <p:spPr>
            <a:xfrm>
              <a:off x="8353923" y="5469910"/>
              <a:ext cx="171480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</a:rPr>
                <a:t>Comprehensive Governance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233581" y="1101240"/>
            <a:ext cx="1557121" cy="2233275"/>
            <a:chOff x="3411921" y="1113367"/>
            <a:chExt cx="1557121" cy="2233275"/>
          </a:xfrm>
        </p:grpSpPr>
        <p:sp>
          <p:nvSpPr>
            <p:cNvPr id="23" name="Rectangle 22"/>
            <p:cNvSpPr/>
            <p:nvPr/>
          </p:nvSpPr>
          <p:spPr>
            <a:xfrm>
              <a:off x="3411921" y="2192480"/>
              <a:ext cx="1557121" cy="11541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  <a:defRPr/>
              </a:pPr>
              <a:r>
                <a:rPr lang="en-US" sz="1400" b="1" kern="0" dirty="0">
                  <a:solidFill>
                    <a:schemeClr val="tx2"/>
                  </a:solidFill>
                </a:rPr>
                <a:t>Business Resiliency </a:t>
              </a:r>
            </a:p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kern="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ensuring ‘Always On’ Business Availability </a:t>
              </a: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530074" y="1113367"/>
              <a:ext cx="1320817" cy="1079706"/>
              <a:chOff x="3076864" y="1024897"/>
              <a:chExt cx="1671921" cy="1366716"/>
            </a:xfrm>
          </p:grpSpPr>
          <p:sp>
            <p:nvSpPr>
              <p:cNvPr id="7" name="Hexagon 6"/>
              <p:cNvSpPr/>
              <p:nvPr/>
            </p:nvSpPr>
            <p:spPr>
              <a:xfrm>
                <a:off x="3076864" y="1024897"/>
                <a:ext cx="1671921" cy="1366716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09585">
                  <a:lnSpc>
                    <a:spcPts val="1500"/>
                  </a:lnSpc>
                </a:pPr>
                <a:endParaRPr lang="en-US" sz="1467" b="1" dirty="0">
                  <a:solidFill>
                    <a:srgbClr val="FFFFFF"/>
                  </a:solidFill>
                  <a:latin typeface="Arial" panose="020B0604020202020204"/>
                  <a:cs typeface="Calibri" panose="020F0502020204030204" pitchFamily="34" charset="0"/>
                </a:endParaRPr>
              </a:p>
            </p:txBody>
          </p: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9762" y="1325240"/>
                <a:ext cx="639480" cy="640080"/>
              </a:xfrm>
              <a:prstGeom prst="rect">
                <a:avLst/>
              </a:prstGeom>
            </p:spPr>
          </p:pic>
        </p:grpSp>
      </p:grpSp>
      <p:grpSp>
        <p:nvGrpSpPr>
          <p:cNvPr id="83" name="Group 82"/>
          <p:cNvGrpSpPr/>
          <p:nvPr/>
        </p:nvGrpSpPr>
        <p:grpSpPr>
          <a:xfrm>
            <a:off x="7746027" y="1101240"/>
            <a:ext cx="1573850" cy="1807548"/>
            <a:chOff x="7115900" y="1113367"/>
            <a:chExt cx="1573850" cy="1807548"/>
          </a:xfrm>
        </p:grpSpPr>
        <p:sp>
          <p:nvSpPr>
            <p:cNvPr id="25" name="Rectangle 24"/>
            <p:cNvSpPr/>
            <p:nvPr/>
          </p:nvSpPr>
          <p:spPr>
            <a:xfrm>
              <a:off x="7115900" y="2166862"/>
              <a:ext cx="1573850" cy="75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  <a:defRPr/>
              </a:pPr>
              <a:r>
                <a:rPr lang="en-US" sz="1400" b="1" kern="0" dirty="0">
                  <a:solidFill>
                    <a:schemeClr val="tx2"/>
                  </a:solidFill>
                </a:rPr>
                <a:t>Cost Optimized</a:t>
              </a:r>
            </a:p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kern="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Financial Models for greater Predictability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7219020" y="1113367"/>
              <a:ext cx="1320817" cy="1079706"/>
              <a:chOff x="7665327" y="1024897"/>
              <a:chExt cx="1671921" cy="1366716"/>
            </a:xfrm>
          </p:grpSpPr>
          <p:sp>
            <p:nvSpPr>
              <p:cNvPr id="9" name="Hexagon 8"/>
              <p:cNvSpPr/>
              <p:nvPr/>
            </p:nvSpPr>
            <p:spPr>
              <a:xfrm>
                <a:off x="7665327" y="1024897"/>
                <a:ext cx="1671921" cy="1366716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09585">
                  <a:lnSpc>
                    <a:spcPts val="1500"/>
                  </a:lnSpc>
                </a:pPr>
                <a:endParaRPr lang="en-US" sz="1467" b="1" dirty="0">
                  <a:solidFill>
                    <a:srgbClr val="FFFFFF"/>
                  </a:solidFill>
                  <a:latin typeface="Arial" panose="020B0604020202020204"/>
                  <a:cs typeface="Calibri" panose="020F0502020204030204" pitchFamily="34" charset="0"/>
                </a:endParaRPr>
              </a:p>
            </p:txBody>
          </p:sp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67461" y="1401368"/>
                <a:ext cx="668506" cy="669133"/>
              </a:xfrm>
              <a:prstGeom prst="rect">
                <a:avLst/>
              </a:prstGeom>
            </p:spPr>
          </p:pic>
        </p:grpSp>
      </p:grpSp>
      <p:grpSp>
        <p:nvGrpSpPr>
          <p:cNvPr id="82" name="Group 81"/>
          <p:cNvGrpSpPr/>
          <p:nvPr/>
        </p:nvGrpSpPr>
        <p:grpSpPr>
          <a:xfrm>
            <a:off x="9889733" y="1101240"/>
            <a:ext cx="1802395" cy="2018448"/>
            <a:chOff x="9521196" y="1087320"/>
            <a:chExt cx="1802395" cy="2018448"/>
          </a:xfrm>
        </p:grpSpPr>
        <p:sp>
          <p:nvSpPr>
            <p:cNvPr id="26" name="Rectangle 25"/>
            <p:cNvSpPr/>
            <p:nvPr/>
          </p:nvSpPr>
          <p:spPr>
            <a:xfrm>
              <a:off x="9521196" y="2167049"/>
              <a:ext cx="1802395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  <a:defRPr/>
              </a:pPr>
              <a:r>
                <a:rPr lang="en-US" sz="1400" b="1" kern="0" dirty="0">
                  <a:solidFill>
                    <a:schemeClr val="tx2"/>
                  </a:solidFill>
                </a:rPr>
                <a:t>Digital Innovation</a:t>
              </a:r>
            </a:p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kern="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driving</a:t>
              </a:r>
              <a:r>
                <a:rPr lang="en-US" sz="1200" kern="0" dirty="0">
                  <a:solidFill>
                    <a:schemeClr val="tx2">
                      <a:lumMod val="50000"/>
                      <a:lumOff val="50000"/>
                    </a:schemeClr>
                  </a:solidFill>
                  <a:sym typeface="Wingdings" panose="05000000000000000000" pitchFamily="2" charset="2"/>
                </a:rPr>
                <a:t> Digital Enablement &amp; Innovation</a:t>
              </a:r>
              <a:endParaRPr lang="en-US" sz="1200" kern="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709967" y="1087320"/>
              <a:ext cx="1320817" cy="1079706"/>
              <a:chOff x="9957630" y="1036849"/>
              <a:chExt cx="1671921" cy="1366716"/>
            </a:xfrm>
          </p:grpSpPr>
          <p:sp>
            <p:nvSpPr>
              <p:cNvPr id="10" name="Hexagon 9"/>
              <p:cNvSpPr/>
              <p:nvPr/>
            </p:nvSpPr>
            <p:spPr>
              <a:xfrm>
                <a:off x="9957630" y="1036849"/>
                <a:ext cx="1671921" cy="1366716"/>
              </a:xfrm>
              <a:prstGeom prst="hexagon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09585">
                  <a:lnSpc>
                    <a:spcPts val="1500"/>
                  </a:lnSpc>
                </a:pPr>
                <a:endParaRPr lang="en-US" sz="1467" b="1" dirty="0">
                  <a:solidFill>
                    <a:srgbClr val="FFFFFF"/>
                  </a:solidFill>
                  <a:latin typeface="Arial" panose="020B0604020202020204"/>
                  <a:cs typeface="Calibri" panose="020F0502020204030204" pitchFamily="34" charset="0"/>
                </a:endParaRPr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00487" y="1428938"/>
                <a:ext cx="639480" cy="640080"/>
              </a:xfrm>
              <a:prstGeom prst="rect">
                <a:avLst/>
              </a:prstGeom>
            </p:spPr>
          </p:pic>
        </p:grpSp>
      </p:grpSp>
      <p:grpSp>
        <p:nvGrpSpPr>
          <p:cNvPr id="84" name="Group 83"/>
          <p:cNvGrpSpPr/>
          <p:nvPr/>
        </p:nvGrpSpPr>
        <p:grpSpPr>
          <a:xfrm>
            <a:off x="5405979" y="1101240"/>
            <a:ext cx="1779944" cy="2190165"/>
            <a:chOff x="5180085" y="1101240"/>
            <a:chExt cx="1779944" cy="2190165"/>
          </a:xfrm>
        </p:grpSpPr>
        <p:grpSp>
          <p:nvGrpSpPr>
            <p:cNvPr id="43" name="Group 42"/>
            <p:cNvGrpSpPr/>
            <p:nvPr/>
          </p:nvGrpSpPr>
          <p:grpSpPr>
            <a:xfrm>
              <a:off x="5370364" y="1101240"/>
              <a:ext cx="1320817" cy="1079706"/>
              <a:chOff x="5373024" y="1024897"/>
              <a:chExt cx="1671921" cy="1366716"/>
            </a:xfrm>
          </p:grpSpPr>
          <p:sp>
            <p:nvSpPr>
              <p:cNvPr id="8" name="Hexagon 7"/>
              <p:cNvSpPr/>
              <p:nvPr/>
            </p:nvSpPr>
            <p:spPr>
              <a:xfrm>
                <a:off x="5373024" y="1024897"/>
                <a:ext cx="1671921" cy="1366716"/>
              </a:xfrm>
              <a:prstGeom prst="hexagon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09585">
                  <a:lnSpc>
                    <a:spcPts val="1500"/>
                  </a:lnSpc>
                </a:pPr>
                <a:endParaRPr lang="en-US" sz="1467" b="1" dirty="0">
                  <a:solidFill>
                    <a:srgbClr val="FFFFFF"/>
                  </a:solidFill>
                  <a:latin typeface="Arial" panose="020B0604020202020204"/>
                  <a:cs typeface="Calibri" panose="020F0502020204030204" pitchFamily="34" charset="0"/>
                </a:endParaRPr>
              </a:p>
            </p:txBody>
          </p: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9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641" y="1405857"/>
                <a:ext cx="659534" cy="660153"/>
              </a:xfrm>
              <a:prstGeom prst="rect">
                <a:avLst/>
              </a:prstGeom>
            </p:spPr>
          </p:pic>
        </p:grpSp>
        <p:sp>
          <p:nvSpPr>
            <p:cNvPr id="40" name="Rectangle 39"/>
            <p:cNvSpPr/>
            <p:nvPr/>
          </p:nvSpPr>
          <p:spPr>
            <a:xfrm>
              <a:off x="5180085" y="2137243"/>
              <a:ext cx="1779944" cy="11541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  <a:defRPr/>
              </a:pPr>
              <a:r>
                <a:rPr lang="en-US" sz="1400" b="1" kern="0" dirty="0">
                  <a:solidFill>
                    <a:schemeClr val="tx2"/>
                  </a:solidFill>
                </a:rPr>
                <a:t>Faster Time To Market</a:t>
              </a:r>
            </a:p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kern="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Quicker releases and features to stay ahead of competition</a:t>
              </a:r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1607201" y="3570314"/>
            <a:ext cx="82296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64464" y="1101240"/>
            <a:ext cx="1881715" cy="1846145"/>
            <a:chOff x="1530207" y="1113367"/>
            <a:chExt cx="1881715" cy="1846145"/>
          </a:xfrm>
        </p:grpSpPr>
        <p:sp>
          <p:nvSpPr>
            <p:cNvPr id="22" name="Rectangle 21"/>
            <p:cNvSpPr/>
            <p:nvPr/>
          </p:nvSpPr>
          <p:spPr>
            <a:xfrm>
              <a:off x="1530207" y="2193610"/>
              <a:ext cx="1881715" cy="7659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  <a:defRPr/>
              </a:pPr>
              <a:r>
                <a:rPr lang="en-US" sz="1400" b="1" kern="0" dirty="0">
                  <a:solidFill>
                    <a:schemeClr val="tx2"/>
                  </a:solidFill>
                </a:rPr>
                <a:t>Application Centric Operations</a:t>
              </a:r>
            </a:p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kern="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ensuring IT agility aligning to Business needs</a:t>
              </a:r>
            </a:p>
          </p:txBody>
        </p:sp>
        <p:sp>
          <p:nvSpPr>
            <p:cNvPr id="5" name="Hexagon 4"/>
            <p:cNvSpPr/>
            <p:nvPr/>
          </p:nvSpPr>
          <p:spPr>
            <a:xfrm>
              <a:off x="1810656" y="1113367"/>
              <a:ext cx="1320817" cy="1079706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09585">
                <a:lnSpc>
                  <a:spcPts val="1500"/>
                </a:lnSpc>
              </a:pPr>
              <a:endParaRPr lang="en-US" sz="1467" b="1" dirty="0">
                <a:solidFill>
                  <a:srgbClr val="FFFFFF"/>
                </a:solidFill>
                <a:latin typeface="Arial" panose="020B0604020202020204"/>
                <a:cs typeface="Calibri" panose="020F0502020204030204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5017" y="1371329"/>
              <a:ext cx="592095" cy="557452"/>
            </a:xfrm>
            <a:prstGeom prst="rect">
              <a:avLst/>
            </a:prstGeom>
          </p:spPr>
        </p:pic>
      </p:grpSp>
      <p:grpSp>
        <p:nvGrpSpPr>
          <p:cNvPr id="100" name="Group 99"/>
          <p:cNvGrpSpPr/>
          <p:nvPr/>
        </p:nvGrpSpPr>
        <p:grpSpPr>
          <a:xfrm>
            <a:off x="8241812" y="3854824"/>
            <a:ext cx="1714803" cy="1591511"/>
            <a:chOff x="8388315" y="4312024"/>
            <a:chExt cx="1714803" cy="1591511"/>
          </a:xfrm>
        </p:grpSpPr>
        <p:sp>
          <p:nvSpPr>
            <p:cNvPr id="95" name="Oval 94"/>
            <p:cNvSpPr/>
            <p:nvPr/>
          </p:nvSpPr>
          <p:spPr>
            <a:xfrm>
              <a:off x="8711576" y="4312024"/>
              <a:ext cx="1068280" cy="1068281"/>
            </a:xfrm>
            <a:prstGeom prst="ellipse">
              <a:avLst/>
            </a:prstGeom>
            <a:solidFill>
              <a:srgbClr val="002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1372" y="4624732"/>
              <a:ext cx="548688" cy="548688"/>
            </a:xfrm>
            <a:prstGeom prst="rect">
              <a:avLst/>
            </a:prstGeom>
          </p:spPr>
        </p:pic>
        <p:sp>
          <p:nvSpPr>
            <p:cNvPr id="99" name="Rectangle 98"/>
            <p:cNvSpPr/>
            <p:nvPr/>
          </p:nvSpPr>
          <p:spPr>
            <a:xfrm>
              <a:off x="8388315" y="5441870"/>
              <a:ext cx="171480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</a:rPr>
                <a:t>Inclusive Security &amp; Compliance</a:t>
              </a:r>
            </a:p>
          </p:txBody>
        </p:sp>
      </p:grpSp>
      <p:pic>
        <p:nvPicPr>
          <p:cNvPr id="1026" name="Picture 2" descr="AWS Auto Scaling Optimization | Densify">
            <a:extLst>
              <a:ext uri="{FF2B5EF4-FFF2-40B4-BE49-F238E27FC236}">
                <a16:creationId xmlns:a16="http://schemas.microsoft.com/office/drawing/2014/main" id="{5ED4241D-CF1E-4F02-A164-9646FE24E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088" y="4191000"/>
            <a:ext cx="566840" cy="5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3754617-103F-49AD-1C01-69FE917DD69A}"/>
              </a:ext>
            </a:extLst>
          </p:cNvPr>
          <p:cNvSpPr/>
          <p:nvPr/>
        </p:nvSpPr>
        <p:spPr>
          <a:xfrm>
            <a:off x="10127530" y="6041353"/>
            <a:ext cx="2064470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C2784F8-7C27-E45C-5FE5-99A0AD663B38}"/>
              </a:ext>
            </a:extLst>
          </p:cNvPr>
          <p:cNvSpPr/>
          <p:nvPr/>
        </p:nvSpPr>
        <p:spPr>
          <a:xfrm>
            <a:off x="395926" y="6221691"/>
            <a:ext cx="2073897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188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F2F8-BFB8-4165-90C1-FDAB130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64" y="99061"/>
            <a:ext cx="11222736" cy="472439"/>
          </a:xfrm>
        </p:spPr>
        <p:txBody>
          <a:bodyPr/>
          <a:lstStyle/>
          <a:p>
            <a:r>
              <a:rPr lang="en-GB" dirty="0"/>
              <a:t>BCDR  (Active – Passive – Tier 3 App)  - Extended</a:t>
            </a:r>
          </a:p>
        </p:txBody>
      </p:sp>
      <p:sp>
        <p:nvSpPr>
          <p:cNvPr id="4" name="AutoShape 2" descr="Image result for azure traffic manager">
            <a:extLst>
              <a:ext uri="{FF2B5EF4-FFF2-40B4-BE49-F238E27FC236}">
                <a16:creationId xmlns:a16="http://schemas.microsoft.com/office/drawing/2014/main" id="{48F7956D-F35C-4FAD-9EB7-CFF933237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20274"/>
            <a:ext cx="280611" cy="28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Image result for azure traffic manager">
            <a:extLst>
              <a:ext uri="{FF2B5EF4-FFF2-40B4-BE49-F238E27FC236}">
                <a16:creationId xmlns:a16="http://schemas.microsoft.com/office/drawing/2014/main" id="{7775EF61-9042-4913-B96E-3C1516BE57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32126"/>
            <a:ext cx="280611" cy="28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25" name="Curved Connector 3">
            <a:extLst>
              <a:ext uri="{FF2B5EF4-FFF2-40B4-BE49-F238E27FC236}">
                <a16:creationId xmlns:a16="http://schemas.microsoft.com/office/drawing/2014/main" id="{2E7FFEFC-4628-44C2-82F5-F723D3DD1CA2}"/>
              </a:ext>
            </a:extLst>
          </p:cNvPr>
          <p:cNvCxnSpPr/>
          <p:nvPr/>
        </p:nvCxnSpPr>
        <p:spPr>
          <a:xfrm>
            <a:off x="7331979" y="1216722"/>
            <a:ext cx="2026766" cy="1117610"/>
          </a:xfrm>
          <a:prstGeom prst="curvedConnector2">
            <a:avLst/>
          </a:prstGeom>
          <a:ln w="28575">
            <a:solidFill>
              <a:schemeClr val="tx1"/>
            </a:solidFill>
            <a:prstDash val="sysDash"/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4">
            <a:extLst>
              <a:ext uri="{FF2B5EF4-FFF2-40B4-BE49-F238E27FC236}">
                <a16:creationId xmlns:a16="http://schemas.microsoft.com/office/drawing/2014/main" id="{3C691B8C-937A-48A2-B44E-DA969C1A55F4}"/>
              </a:ext>
            </a:extLst>
          </p:cNvPr>
          <p:cNvCxnSpPr>
            <a:endCxn id="42" idx="0"/>
          </p:cNvCxnSpPr>
          <p:nvPr/>
        </p:nvCxnSpPr>
        <p:spPr>
          <a:xfrm rot="10800000" flipV="1">
            <a:off x="3223341" y="1191724"/>
            <a:ext cx="2256297" cy="1081784"/>
          </a:xfrm>
          <a:prstGeom prst="curvedConnector2">
            <a:avLst/>
          </a:prstGeom>
          <a:ln w="28575">
            <a:solidFill>
              <a:schemeClr val="tx1"/>
            </a:solidFill>
            <a:prstDash val="sysDash"/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9F4973E-E92A-431F-AC3D-55E0EFCE4E32}"/>
              </a:ext>
            </a:extLst>
          </p:cNvPr>
          <p:cNvSpPr txBox="1"/>
          <p:nvPr/>
        </p:nvSpPr>
        <p:spPr>
          <a:xfrm rot="1892436">
            <a:off x="8021830" y="1684808"/>
            <a:ext cx="1336893" cy="259571"/>
          </a:xfrm>
          <a:prstGeom prst="rect">
            <a:avLst/>
          </a:prstGeom>
          <a:noFill/>
        </p:spPr>
        <p:txBody>
          <a:bodyPr wrap="square" lIns="89573" tIns="44786" rIns="89573" bIns="44786" rtlCol="0">
            <a:spAutoFit/>
          </a:bodyPr>
          <a:lstStyle/>
          <a:p>
            <a:pPr algn="ctr" defTabSz="895643">
              <a:defRPr/>
            </a:pPr>
            <a:r>
              <a:rPr lang="en-US" sz="1077" b="1" kern="0" dirty="0">
                <a:solidFill>
                  <a:srgbClr val="FFFFFF"/>
                </a:solidFill>
                <a:latin typeface="Segoe UI Light"/>
                <a:cs typeface="Segoe UI" panose="020B0502040204020203" pitchFamily="34" charset="0"/>
              </a:rPr>
              <a:t>DR Orchestration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D1C786-D7EC-4956-98F5-A806F77B7781}"/>
              </a:ext>
            </a:extLst>
          </p:cNvPr>
          <p:cNvSpPr txBox="1"/>
          <p:nvPr/>
        </p:nvSpPr>
        <p:spPr>
          <a:xfrm rot="20032479">
            <a:off x="3408948" y="1592170"/>
            <a:ext cx="1336893" cy="259571"/>
          </a:xfrm>
          <a:prstGeom prst="rect">
            <a:avLst/>
          </a:prstGeom>
          <a:noFill/>
        </p:spPr>
        <p:txBody>
          <a:bodyPr wrap="square" lIns="89573" tIns="44786" rIns="89573" bIns="44786" rtlCol="0">
            <a:spAutoFit/>
          </a:bodyPr>
          <a:lstStyle/>
          <a:p>
            <a:pPr algn="ctr" defTabSz="895643">
              <a:defRPr/>
            </a:pPr>
            <a:r>
              <a:rPr lang="en-US" sz="1077" b="1" kern="0" dirty="0">
                <a:solidFill>
                  <a:srgbClr val="FFFFFF"/>
                </a:solidFill>
                <a:latin typeface="Segoe UI Light"/>
                <a:cs typeface="Segoe UI" panose="020B0502040204020203" pitchFamily="34" charset="0"/>
              </a:rPr>
              <a:t>DR Orchestration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3C7279-0D9E-429F-BD09-27A999D8EFE9}"/>
              </a:ext>
            </a:extLst>
          </p:cNvPr>
          <p:cNvSpPr txBox="1"/>
          <p:nvPr/>
        </p:nvSpPr>
        <p:spPr>
          <a:xfrm>
            <a:off x="5612022" y="5291642"/>
            <a:ext cx="2315059" cy="274958"/>
          </a:xfrm>
          <a:prstGeom prst="rect">
            <a:avLst/>
          </a:prstGeom>
          <a:noFill/>
        </p:spPr>
        <p:txBody>
          <a:bodyPr wrap="square" lIns="89573" tIns="44786" rIns="89573" bIns="44786" rtlCol="0">
            <a:spAutoFit/>
          </a:bodyPr>
          <a:lstStyle/>
          <a:p>
            <a:pPr algn="ctr" defTabSz="895643">
              <a:defRPr/>
            </a:pPr>
            <a:endParaRPr lang="en-US" sz="1175" b="1" kern="0" dirty="0">
              <a:solidFill>
                <a:srgbClr val="FFFFFF"/>
              </a:solidFill>
            </a:endParaRPr>
          </a:p>
        </p:txBody>
      </p:sp>
      <p:sp>
        <p:nvSpPr>
          <p:cNvPr id="34" name="Left-Right Arrow 87">
            <a:extLst>
              <a:ext uri="{FF2B5EF4-FFF2-40B4-BE49-F238E27FC236}">
                <a16:creationId xmlns:a16="http://schemas.microsoft.com/office/drawing/2014/main" id="{CF702074-7F74-4E76-9FA2-09BF68168210}"/>
              </a:ext>
            </a:extLst>
          </p:cNvPr>
          <p:cNvSpPr/>
          <p:nvPr/>
        </p:nvSpPr>
        <p:spPr bwMode="auto">
          <a:xfrm>
            <a:off x="4579363" y="3605900"/>
            <a:ext cx="3897404" cy="592947"/>
          </a:xfrm>
          <a:prstGeom prst="leftRightArrow">
            <a:avLst/>
          </a:prstGeom>
          <a:solidFill>
            <a:srgbClr val="00B0F0"/>
          </a:solidFill>
          <a:ln w="15875">
            <a:solidFill>
              <a:srgbClr val="292929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46" tIns="143314" rIns="179146" bIns="1433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95643">
              <a:defRPr/>
            </a:pPr>
            <a:r>
              <a:rPr lang="en-US" sz="1567" b="1" kern="0" dirty="0">
                <a:solidFill>
                  <a:srgbClr val="FFFFFF"/>
                </a:solidFill>
              </a:rPr>
              <a:t>ASR Replication</a:t>
            </a:r>
          </a:p>
        </p:txBody>
      </p:sp>
      <p:sp>
        <p:nvSpPr>
          <p:cNvPr id="36" name="Left-Right Arrow 60">
            <a:extLst>
              <a:ext uri="{FF2B5EF4-FFF2-40B4-BE49-F238E27FC236}">
                <a16:creationId xmlns:a16="http://schemas.microsoft.com/office/drawing/2014/main" id="{5525F117-D988-49B0-AF46-AE5B361FA400}"/>
              </a:ext>
            </a:extLst>
          </p:cNvPr>
          <p:cNvSpPr/>
          <p:nvPr/>
        </p:nvSpPr>
        <p:spPr bwMode="auto">
          <a:xfrm>
            <a:off x="4579363" y="2659972"/>
            <a:ext cx="3897404" cy="553198"/>
          </a:xfrm>
          <a:prstGeom prst="leftRightArrow">
            <a:avLst/>
          </a:prstGeom>
          <a:solidFill>
            <a:srgbClr val="00B0F0"/>
          </a:solidFill>
          <a:ln w="15875">
            <a:solidFill>
              <a:srgbClr val="292929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46" tIns="143314" rIns="179146" bIns="1433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95643">
              <a:defRPr/>
            </a:pPr>
            <a:r>
              <a:rPr lang="en-US" sz="1567" b="1" kern="0" dirty="0">
                <a:solidFill>
                  <a:srgbClr val="FFFFFF"/>
                </a:solidFill>
              </a:rPr>
              <a:t>ASR Replication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72BDCC-F395-42C5-8840-D0C8A0E838BA}"/>
              </a:ext>
            </a:extLst>
          </p:cNvPr>
          <p:cNvSpPr txBox="1"/>
          <p:nvPr/>
        </p:nvSpPr>
        <p:spPr>
          <a:xfrm>
            <a:off x="997497" y="2930289"/>
            <a:ext cx="2000538" cy="1181206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  <a:defRPr/>
            </a:pPr>
            <a:br>
              <a:rPr lang="en-US" sz="1961" kern="0" dirty="0"/>
            </a:br>
            <a:endParaRPr lang="en-US" sz="1961" kern="0" dirty="0"/>
          </a:p>
          <a:p>
            <a:pPr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961" kern="0" dirty="0"/>
              <a:t>Web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00323-B898-4641-BD61-EDC7EAACF4F8}"/>
              </a:ext>
            </a:extLst>
          </p:cNvPr>
          <p:cNvSpPr txBox="1"/>
          <p:nvPr/>
        </p:nvSpPr>
        <p:spPr>
          <a:xfrm>
            <a:off x="982505" y="2522601"/>
            <a:ext cx="1717953" cy="561169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961" kern="0" dirty="0"/>
              <a:t>DB Server</a:t>
            </a:r>
          </a:p>
        </p:txBody>
      </p:sp>
      <p:sp>
        <p:nvSpPr>
          <p:cNvPr id="39" name="Freeform 207">
            <a:extLst>
              <a:ext uri="{FF2B5EF4-FFF2-40B4-BE49-F238E27FC236}">
                <a16:creationId xmlns:a16="http://schemas.microsoft.com/office/drawing/2014/main" id="{777A5316-BD2F-4E18-863C-43C55B363B5D}"/>
              </a:ext>
            </a:extLst>
          </p:cNvPr>
          <p:cNvSpPr>
            <a:spLocks noEditPoints="1"/>
          </p:cNvSpPr>
          <p:nvPr/>
        </p:nvSpPr>
        <p:spPr bwMode="black">
          <a:xfrm>
            <a:off x="3165205" y="2588856"/>
            <a:ext cx="1136256" cy="582807"/>
          </a:xfrm>
          <a:custGeom>
            <a:avLst/>
            <a:gdLst>
              <a:gd name="T0" fmla="*/ 1583 w 1601"/>
              <a:gd name="T1" fmla="*/ 409 h 1191"/>
              <a:gd name="T2" fmla="*/ 891 w 1601"/>
              <a:gd name="T3" fmla="*/ 6 h 1191"/>
              <a:gd name="T4" fmla="*/ 841 w 1601"/>
              <a:gd name="T5" fmla="*/ 6 h 1191"/>
              <a:gd name="T6" fmla="*/ 861 w 1601"/>
              <a:gd name="T7" fmla="*/ 834 h 1191"/>
              <a:gd name="T8" fmla="*/ 596 w 1601"/>
              <a:gd name="T9" fmla="*/ 987 h 1191"/>
              <a:gd name="T10" fmla="*/ 148 w 1601"/>
              <a:gd name="T11" fmla="*/ 797 h 1191"/>
              <a:gd name="T12" fmla="*/ 200 w 1601"/>
              <a:gd name="T13" fmla="*/ 762 h 1191"/>
              <a:gd name="T14" fmla="*/ 886 w 1601"/>
              <a:gd name="T15" fmla="*/ 1163 h 1191"/>
              <a:gd name="T16" fmla="*/ 853 w 1601"/>
              <a:gd name="T17" fmla="*/ 1191 h 1191"/>
              <a:gd name="T18" fmla="*/ 677 w 1601"/>
              <a:gd name="T19" fmla="*/ 1097 h 1191"/>
              <a:gd name="T20" fmla="*/ 730 w 1601"/>
              <a:gd name="T21" fmla="*/ 1062 h 1191"/>
              <a:gd name="T22" fmla="*/ 831 w 1601"/>
              <a:gd name="T23" fmla="*/ 926 h 1191"/>
              <a:gd name="T24" fmla="*/ 56 w 1601"/>
              <a:gd name="T25" fmla="*/ 679 h 1191"/>
              <a:gd name="T26" fmla="*/ 66 w 1601"/>
              <a:gd name="T27" fmla="*/ 687 h 1191"/>
              <a:gd name="T28" fmla="*/ 27 w 1601"/>
              <a:gd name="T29" fmla="*/ 728 h 1191"/>
              <a:gd name="T30" fmla="*/ 0 w 1601"/>
              <a:gd name="T31" fmla="*/ 691 h 1191"/>
              <a:gd name="T32" fmla="*/ 17 w 1601"/>
              <a:gd name="T33" fmla="*/ 416 h 1191"/>
              <a:gd name="T34" fmla="*/ 96 w 1601"/>
              <a:gd name="T35" fmla="*/ 442 h 1191"/>
              <a:gd name="T36" fmla="*/ 877 w 1601"/>
              <a:gd name="T37" fmla="*/ 881 h 1191"/>
              <a:gd name="T38" fmla="*/ 1600 w 1601"/>
              <a:gd name="T39" fmla="*/ 438 h 1191"/>
              <a:gd name="T40" fmla="*/ 1601 w 1601"/>
              <a:gd name="T41" fmla="*/ 669 h 1191"/>
              <a:gd name="T42" fmla="*/ 919 w 1601"/>
              <a:gd name="T43" fmla="*/ 1087 h 1191"/>
              <a:gd name="T44" fmla="*/ 894 w 1601"/>
              <a:gd name="T45" fmla="*/ 853 h 1191"/>
              <a:gd name="T46" fmla="*/ 525 w 1601"/>
              <a:gd name="T47" fmla="*/ 886 h 1191"/>
              <a:gd name="T48" fmla="*/ 316 w 1601"/>
              <a:gd name="T49" fmla="*/ 770 h 1191"/>
              <a:gd name="T50" fmla="*/ 300 w 1601"/>
              <a:gd name="T51" fmla="*/ 721 h 1191"/>
              <a:gd name="T52" fmla="*/ 523 w 1601"/>
              <a:gd name="T53" fmla="*/ 822 h 1191"/>
              <a:gd name="T54" fmla="*/ 539 w 1601"/>
              <a:gd name="T55" fmla="*/ 870 h 1191"/>
              <a:gd name="T56" fmla="*/ 712 w 1601"/>
              <a:gd name="T57" fmla="*/ 1033 h 1191"/>
              <a:gd name="T58" fmla="*/ 648 w 1601"/>
              <a:gd name="T59" fmla="*/ 1091 h 1191"/>
              <a:gd name="T60" fmla="*/ 617 w 1601"/>
              <a:gd name="T61" fmla="*/ 1070 h 1191"/>
              <a:gd name="T62" fmla="*/ 625 w 1601"/>
              <a:gd name="T63" fmla="*/ 914 h 1191"/>
              <a:gd name="T64" fmla="*/ 712 w 1601"/>
              <a:gd name="T65" fmla="*/ 885 h 1191"/>
              <a:gd name="T66" fmla="*/ 708 w 1601"/>
              <a:gd name="T67" fmla="*/ 909 h 1191"/>
              <a:gd name="T68" fmla="*/ 659 w 1601"/>
              <a:gd name="T69" fmla="*/ 1044 h 1191"/>
              <a:gd name="T70" fmla="*/ 712 w 1601"/>
              <a:gd name="T71" fmla="*/ 1033 h 1191"/>
              <a:gd name="T72" fmla="*/ 177 w 1601"/>
              <a:gd name="T73" fmla="*/ 756 h 1191"/>
              <a:gd name="T74" fmla="*/ 92 w 1601"/>
              <a:gd name="T75" fmla="*/ 786 h 1191"/>
              <a:gd name="T76" fmla="*/ 86 w 1601"/>
              <a:gd name="T77" fmla="*/ 632 h 1191"/>
              <a:gd name="T78" fmla="*/ 154 w 1601"/>
              <a:gd name="T79" fmla="*/ 580 h 1191"/>
              <a:gd name="T80" fmla="*/ 181 w 1601"/>
              <a:gd name="T81" fmla="*/ 585 h 1191"/>
              <a:gd name="T82" fmla="*/ 129 w 1601"/>
              <a:gd name="T83" fmla="*/ 637 h 1191"/>
              <a:gd name="T84" fmla="*/ 154 w 1601"/>
              <a:gd name="T85" fmla="*/ 729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01" h="1191">
                <a:moveTo>
                  <a:pt x="861" y="834"/>
                </a:moveTo>
                <a:cubicBezTo>
                  <a:pt x="1583" y="409"/>
                  <a:pt x="1583" y="409"/>
                  <a:pt x="1583" y="409"/>
                </a:cubicBezTo>
                <a:cubicBezTo>
                  <a:pt x="1581" y="407"/>
                  <a:pt x="1579" y="406"/>
                  <a:pt x="1576" y="404"/>
                </a:cubicBezTo>
                <a:cubicBezTo>
                  <a:pt x="891" y="6"/>
                  <a:pt x="891" y="6"/>
                  <a:pt x="891" y="6"/>
                </a:cubicBezTo>
                <a:cubicBezTo>
                  <a:pt x="884" y="2"/>
                  <a:pt x="875" y="0"/>
                  <a:pt x="866" y="0"/>
                </a:cubicBezTo>
                <a:cubicBezTo>
                  <a:pt x="857" y="0"/>
                  <a:pt x="848" y="2"/>
                  <a:pt x="841" y="6"/>
                </a:cubicBezTo>
                <a:cubicBezTo>
                  <a:pt x="130" y="422"/>
                  <a:pt x="130" y="422"/>
                  <a:pt x="130" y="422"/>
                </a:cubicBezTo>
                <a:lnTo>
                  <a:pt x="861" y="834"/>
                </a:lnTo>
                <a:close/>
                <a:moveTo>
                  <a:pt x="200" y="762"/>
                </a:moveTo>
                <a:cubicBezTo>
                  <a:pt x="596" y="987"/>
                  <a:pt x="596" y="987"/>
                  <a:pt x="596" y="987"/>
                </a:cubicBezTo>
                <a:cubicBezTo>
                  <a:pt x="596" y="1051"/>
                  <a:pt x="596" y="1051"/>
                  <a:pt x="596" y="1051"/>
                </a:cubicBezTo>
                <a:cubicBezTo>
                  <a:pt x="148" y="797"/>
                  <a:pt x="148" y="797"/>
                  <a:pt x="148" y="797"/>
                </a:cubicBezTo>
                <a:cubicBezTo>
                  <a:pt x="188" y="773"/>
                  <a:pt x="188" y="773"/>
                  <a:pt x="188" y="773"/>
                </a:cubicBezTo>
                <a:cubicBezTo>
                  <a:pt x="192" y="771"/>
                  <a:pt x="197" y="767"/>
                  <a:pt x="200" y="762"/>
                </a:cubicBezTo>
                <a:close/>
                <a:moveTo>
                  <a:pt x="886" y="897"/>
                </a:moveTo>
                <a:cubicBezTo>
                  <a:pt x="886" y="1163"/>
                  <a:pt x="886" y="1163"/>
                  <a:pt x="886" y="1163"/>
                </a:cubicBezTo>
                <a:cubicBezTo>
                  <a:pt x="884" y="1173"/>
                  <a:pt x="878" y="1182"/>
                  <a:pt x="870" y="1187"/>
                </a:cubicBezTo>
                <a:cubicBezTo>
                  <a:pt x="865" y="1190"/>
                  <a:pt x="859" y="1191"/>
                  <a:pt x="853" y="1191"/>
                </a:cubicBezTo>
                <a:cubicBezTo>
                  <a:pt x="847" y="1191"/>
                  <a:pt x="840" y="1190"/>
                  <a:pt x="834" y="1186"/>
                </a:cubicBezTo>
                <a:cubicBezTo>
                  <a:pt x="677" y="1097"/>
                  <a:pt x="677" y="1097"/>
                  <a:pt x="677" y="1097"/>
                </a:cubicBezTo>
                <a:cubicBezTo>
                  <a:pt x="718" y="1073"/>
                  <a:pt x="718" y="1073"/>
                  <a:pt x="718" y="1073"/>
                </a:cubicBezTo>
                <a:cubicBezTo>
                  <a:pt x="723" y="1071"/>
                  <a:pt x="727" y="1067"/>
                  <a:pt x="730" y="1062"/>
                </a:cubicBezTo>
                <a:cubicBezTo>
                  <a:pt x="831" y="1120"/>
                  <a:pt x="831" y="1120"/>
                  <a:pt x="831" y="1120"/>
                </a:cubicBezTo>
                <a:cubicBezTo>
                  <a:pt x="831" y="926"/>
                  <a:pt x="831" y="926"/>
                  <a:pt x="831" y="926"/>
                </a:cubicBezTo>
                <a:cubicBezTo>
                  <a:pt x="56" y="483"/>
                  <a:pt x="56" y="483"/>
                  <a:pt x="56" y="483"/>
                </a:cubicBezTo>
                <a:cubicBezTo>
                  <a:pt x="56" y="679"/>
                  <a:pt x="56" y="679"/>
                  <a:pt x="56" y="679"/>
                </a:cubicBezTo>
                <a:cubicBezTo>
                  <a:pt x="57" y="681"/>
                  <a:pt x="57" y="681"/>
                  <a:pt x="57" y="681"/>
                </a:cubicBezTo>
                <a:cubicBezTo>
                  <a:pt x="66" y="687"/>
                  <a:pt x="66" y="687"/>
                  <a:pt x="66" y="687"/>
                </a:cubicBezTo>
                <a:cubicBezTo>
                  <a:pt x="66" y="750"/>
                  <a:pt x="66" y="750"/>
                  <a:pt x="66" y="750"/>
                </a:cubicBezTo>
                <a:cubicBezTo>
                  <a:pt x="27" y="728"/>
                  <a:pt x="27" y="728"/>
                  <a:pt x="27" y="728"/>
                </a:cubicBezTo>
                <a:cubicBezTo>
                  <a:pt x="4" y="710"/>
                  <a:pt x="4" y="710"/>
                  <a:pt x="4" y="710"/>
                </a:cubicBezTo>
                <a:cubicBezTo>
                  <a:pt x="0" y="691"/>
                  <a:pt x="0" y="691"/>
                  <a:pt x="0" y="691"/>
                </a:cubicBezTo>
                <a:cubicBezTo>
                  <a:pt x="0" y="448"/>
                  <a:pt x="0" y="448"/>
                  <a:pt x="0" y="448"/>
                </a:cubicBezTo>
                <a:cubicBezTo>
                  <a:pt x="0" y="434"/>
                  <a:pt x="6" y="423"/>
                  <a:pt x="17" y="416"/>
                </a:cubicBezTo>
                <a:cubicBezTo>
                  <a:pt x="28" y="410"/>
                  <a:pt x="41" y="410"/>
                  <a:pt x="53" y="417"/>
                </a:cubicBezTo>
                <a:cubicBezTo>
                  <a:pt x="96" y="442"/>
                  <a:pt x="96" y="442"/>
                  <a:pt x="96" y="442"/>
                </a:cubicBezTo>
                <a:cubicBezTo>
                  <a:pt x="97" y="441"/>
                  <a:pt x="97" y="441"/>
                  <a:pt x="97" y="441"/>
                </a:cubicBezTo>
                <a:cubicBezTo>
                  <a:pt x="877" y="881"/>
                  <a:pt x="877" y="881"/>
                  <a:pt x="877" y="881"/>
                </a:cubicBezTo>
                <a:cubicBezTo>
                  <a:pt x="881" y="883"/>
                  <a:pt x="886" y="892"/>
                  <a:pt x="886" y="897"/>
                </a:cubicBezTo>
                <a:close/>
                <a:moveTo>
                  <a:pt x="1600" y="438"/>
                </a:moveTo>
                <a:cubicBezTo>
                  <a:pt x="1601" y="441"/>
                  <a:pt x="1601" y="444"/>
                  <a:pt x="1601" y="448"/>
                </a:cubicBezTo>
                <a:cubicBezTo>
                  <a:pt x="1601" y="669"/>
                  <a:pt x="1601" y="669"/>
                  <a:pt x="1601" y="669"/>
                </a:cubicBezTo>
                <a:cubicBezTo>
                  <a:pt x="1601" y="686"/>
                  <a:pt x="1591" y="704"/>
                  <a:pt x="1576" y="712"/>
                </a:cubicBezTo>
                <a:cubicBezTo>
                  <a:pt x="919" y="1087"/>
                  <a:pt x="919" y="1087"/>
                  <a:pt x="919" y="1087"/>
                </a:cubicBezTo>
                <a:cubicBezTo>
                  <a:pt x="919" y="897"/>
                  <a:pt x="919" y="897"/>
                  <a:pt x="919" y="897"/>
                </a:cubicBezTo>
                <a:cubicBezTo>
                  <a:pt x="919" y="880"/>
                  <a:pt x="909" y="862"/>
                  <a:pt x="894" y="853"/>
                </a:cubicBezTo>
                <a:lnTo>
                  <a:pt x="1600" y="438"/>
                </a:lnTo>
                <a:close/>
                <a:moveTo>
                  <a:pt x="525" y="886"/>
                </a:moveTo>
                <a:cubicBezTo>
                  <a:pt x="522" y="886"/>
                  <a:pt x="519" y="885"/>
                  <a:pt x="516" y="884"/>
                </a:cubicBezTo>
                <a:cubicBezTo>
                  <a:pt x="316" y="770"/>
                  <a:pt x="316" y="770"/>
                  <a:pt x="316" y="770"/>
                </a:cubicBezTo>
                <a:cubicBezTo>
                  <a:pt x="307" y="765"/>
                  <a:pt x="300" y="753"/>
                  <a:pt x="300" y="742"/>
                </a:cubicBezTo>
                <a:cubicBezTo>
                  <a:pt x="300" y="721"/>
                  <a:pt x="300" y="721"/>
                  <a:pt x="300" y="721"/>
                </a:cubicBezTo>
                <a:cubicBezTo>
                  <a:pt x="300" y="708"/>
                  <a:pt x="311" y="701"/>
                  <a:pt x="323" y="708"/>
                </a:cubicBezTo>
                <a:cubicBezTo>
                  <a:pt x="523" y="822"/>
                  <a:pt x="523" y="822"/>
                  <a:pt x="523" y="822"/>
                </a:cubicBezTo>
                <a:cubicBezTo>
                  <a:pt x="532" y="827"/>
                  <a:pt x="539" y="839"/>
                  <a:pt x="539" y="849"/>
                </a:cubicBezTo>
                <a:cubicBezTo>
                  <a:pt x="539" y="870"/>
                  <a:pt x="539" y="870"/>
                  <a:pt x="539" y="870"/>
                </a:cubicBezTo>
                <a:cubicBezTo>
                  <a:pt x="539" y="880"/>
                  <a:pt x="533" y="886"/>
                  <a:pt x="525" y="886"/>
                </a:cubicBezTo>
                <a:close/>
                <a:moveTo>
                  <a:pt x="712" y="1033"/>
                </a:moveTo>
                <a:cubicBezTo>
                  <a:pt x="718" y="1040"/>
                  <a:pt x="716" y="1051"/>
                  <a:pt x="708" y="1056"/>
                </a:cubicBezTo>
                <a:cubicBezTo>
                  <a:pt x="648" y="1091"/>
                  <a:pt x="648" y="1091"/>
                  <a:pt x="648" y="1091"/>
                </a:cubicBezTo>
                <a:cubicBezTo>
                  <a:pt x="640" y="1096"/>
                  <a:pt x="626" y="1090"/>
                  <a:pt x="622" y="1086"/>
                </a:cubicBezTo>
                <a:cubicBezTo>
                  <a:pt x="618" y="1082"/>
                  <a:pt x="617" y="1070"/>
                  <a:pt x="617" y="1070"/>
                </a:cubicBezTo>
                <a:cubicBezTo>
                  <a:pt x="617" y="932"/>
                  <a:pt x="617" y="932"/>
                  <a:pt x="617" y="932"/>
                </a:cubicBezTo>
                <a:cubicBezTo>
                  <a:pt x="617" y="932"/>
                  <a:pt x="618" y="918"/>
                  <a:pt x="625" y="914"/>
                </a:cubicBezTo>
                <a:cubicBezTo>
                  <a:pt x="684" y="880"/>
                  <a:pt x="684" y="880"/>
                  <a:pt x="684" y="880"/>
                </a:cubicBezTo>
                <a:cubicBezTo>
                  <a:pt x="693" y="875"/>
                  <a:pt x="706" y="878"/>
                  <a:pt x="712" y="885"/>
                </a:cubicBezTo>
                <a:cubicBezTo>
                  <a:pt x="712" y="885"/>
                  <a:pt x="712" y="885"/>
                  <a:pt x="712" y="885"/>
                </a:cubicBezTo>
                <a:cubicBezTo>
                  <a:pt x="717" y="893"/>
                  <a:pt x="716" y="904"/>
                  <a:pt x="708" y="909"/>
                </a:cubicBezTo>
                <a:cubicBezTo>
                  <a:pt x="659" y="937"/>
                  <a:pt x="659" y="937"/>
                  <a:pt x="659" y="937"/>
                </a:cubicBezTo>
                <a:cubicBezTo>
                  <a:pt x="659" y="1044"/>
                  <a:pt x="659" y="1044"/>
                  <a:pt x="659" y="1044"/>
                </a:cubicBezTo>
                <a:cubicBezTo>
                  <a:pt x="684" y="1029"/>
                  <a:pt x="684" y="1029"/>
                  <a:pt x="684" y="1029"/>
                </a:cubicBezTo>
                <a:cubicBezTo>
                  <a:pt x="693" y="1024"/>
                  <a:pt x="706" y="1025"/>
                  <a:pt x="712" y="1033"/>
                </a:cubicBezTo>
                <a:close/>
                <a:moveTo>
                  <a:pt x="182" y="733"/>
                </a:moveTo>
                <a:cubicBezTo>
                  <a:pt x="188" y="740"/>
                  <a:pt x="186" y="751"/>
                  <a:pt x="177" y="756"/>
                </a:cubicBezTo>
                <a:cubicBezTo>
                  <a:pt x="118" y="791"/>
                  <a:pt x="118" y="791"/>
                  <a:pt x="118" y="791"/>
                </a:cubicBezTo>
                <a:cubicBezTo>
                  <a:pt x="109" y="796"/>
                  <a:pt x="96" y="790"/>
                  <a:pt x="92" y="786"/>
                </a:cubicBezTo>
                <a:cubicBezTo>
                  <a:pt x="88" y="782"/>
                  <a:pt x="86" y="770"/>
                  <a:pt x="86" y="770"/>
                </a:cubicBezTo>
                <a:cubicBezTo>
                  <a:pt x="86" y="632"/>
                  <a:pt x="86" y="632"/>
                  <a:pt x="86" y="632"/>
                </a:cubicBezTo>
                <a:cubicBezTo>
                  <a:pt x="86" y="632"/>
                  <a:pt x="88" y="618"/>
                  <a:pt x="95" y="614"/>
                </a:cubicBezTo>
                <a:cubicBezTo>
                  <a:pt x="154" y="580"/>
                  <a:pt x="154" y="580"/>
                  <a:pt x="154" y="580"/>
                </a:cubicBezTo>
                <a:cubicBezTo>
                  <a:pt x="163" y="575"/>
                  <a:pt x="176" y="578"/>
                  <a:pt x="181" y="585"/>
                </a:cubicBezTo>
                <a:cubicBezTo>
                  <a:pt x="181" y="585"/>
                  <a:pt x="181" y="585"/>
                  <a:pt x="181" y="585"/>
                </a:cubicBezTo>
                <a:cubicBezTo>
                  <a:pt x="187" y="593"/>
                  <a:pt x="186" y="604"/>
                  <a:pt x="177" y="609"/>
                </a:cubicBezTo>
                <a:cubicBezTo>
                  <a:pt x="129" y="637"/>
                  <a:pt x="129" y="637"/>
                  <a:pt x="129" y="637"/>
                </a:cubicBezTo>
                <a:cubicBezTo>
                  <a:pt x="129" y="744"/>
                  <a:pt x="129" y="744"/>
                  <a:pt x="129" y="744"/>
                </a:cubicBezTo>
                <a:cubicBezTo>
                  <a:pt x="154" y="729"/>
                  <a:pt x="154" y="729"/>
                  <a:pt x="154" y="729"/>
                </a:cubicBezTo>
                <a:cubicBezTo>
                  <a:pt x="163" y="724"/>
                  <a:pt x="176" y="725"/>
                  <a:pt x="182" y="73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567" kern="0" dirty="0">
              <a:solidFill>
                <a:srgbClr val="FFFF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18CA6A-2CEF-4F8D-B7A3-9A8A2C48A247}"/>
              </a:ext>
            </a:extLst>
          </p:cNvPr>
          <p:cNvSpPr txBox="1"/>
          <p:nvPr/>
        </p:nvSpPr>
        <p:spPr>
          <a:xfrm>
            <a:off x="2474695" y="5538406"/>
            <a:ext cx="1967589" cy="271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961" kern="0" dirty="0"/>
              <a:t>Primary Site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27DE7B-2821-44CA-9453-8BC2DE358A8F}"/>
              </a:ext>
            </a:extLst>
          </p:cNvPr>
          <p:cNvSpPr txBox="1"/>
          <p:nvPr/>
        </p:nvSpPr>
        <p:spPr>
          <a:xfrm>
            <a:off x="8752377" y="5507632"/>
            <a:ext cx="2117726" cy="301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92">
              <a:defRPr/>
            </a:pPr>
            <a:r>
              <a:rPr lang="en-US" sz="1961" kern="0" dirty="0"/>
              <a:t>Azure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C341BC-0577-4C9B-9F60-CDB6AAC59F93}"/>
              </a:ext>
            </a:extLst>
          </p:cNvPr>
          <p:cNvSpPr/>
          <p:nvPr/>
        </p:nvSpPr>
        <p:spPr bwMode="auto">
          <a:xfrm>
            <a:off x="1029324" y="2273508"/>
            <a:ext cx="4388029" cy="31819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051C1CB-EC70-48A9-BABB-79481BF1EDD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690277" y="2767238"/>
            <a:ext cx="715025" cy="604248"/>
          </a:xfrm>
          <a:prstGeom prst="rect">
            <a:avLst/>
          </a:prstGeom>
          <a:solidFill>
            <a:schemeClr val="bg2">
              <a:alpha val="0"/>
            </a:schemeClr>
          </a:solidFill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EBD3E0C-207E-41F3-8416-49D24B297CA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690277" y="3693081"/>
            <a:ext cx="715025" cy="561131"/>
          </a:xfrm>
          <a:prstGeom prst="rect">
            <a:avLst/>
          </a:prstGeom>
          <a:solidFill>
            <a:schemeClr val="bg2">
              <a:alpha val="0"/>
            </a:schemeClr>
          </a:solidFill>
        </p:spPr>
      </p:pic>
      <p:sp>
        <p:nvSpPr>
          <p:cNvPr id="45" name="Freeform 207">
            <a:extLst>
              <a:ext uri="{FF2B5EF4-FFF2-40B4-BE49-F238E27FC236}">
                <a16:creationId xmlns:a16="http://schemas.microsoft.com/office/drawing/2014/main" id="{449C13AA-88CC-4F26-AABB-44A5FDE3A4D8}"/>
              </a:ext>
            </a:extLst>
          </p:cNvPr>
          <p:cNvSpPr>
            <a:spLocks noEditPoints="1"/>
          </p:cNvSpPr>
          <p:nvPr/>
        </p:nvSpPr>
        <p:spPr bwMode="black">
          <a:xfrm>
            <a:off x="3149707" y="3611195"/>
            <a:ext cx="1136256" cy="582807"/>
          </a:xfrm>
          <a:custGeom>
            <a:avLst/>
            <a:gdLst>
              <a:gd name="T0" fmla="*/ 1583 w 1601"/>
              <a:gd name="T1" fmla="*/ 409 h 1191"/>
              <a:gd name="T2" fmla="*/ 891 w 1601"/>
              <a:gd name="T3" fmla="*/ 6 h 1191"/>
              <a:gd name="T4" fmla="*/ 841 w 1601"/>
              <a:gd name="T5" fmla="*/ 6 h 1191"/>
              <a:gd name="T6" fmla="*/ 861 w 1601"/>
              <a:gd name="T7" fmla="*/ 834 h 1191"/>
              <a:gd name="T8" fmla="*/ 596 w 1601"/>
              <a:gd name="T9" fmla="*/ 987 h 1191"/>
              <a:gd name="T10" fmla="*/ 148 w 1601"/>
              <a:gd name="T11" fmla="*/ 797 h 1191"/>
              <a:gd name="T12" fmla="*/ 200 w 1601"/>
              <a:gd name="T13" fmla="*/ 762 h 1191"/>
              <a:gd name="T14" fmla="*/ 886 w 1601"/>
              <a:gd name="T15" fmla="*/ 1163 h 1191"/>
              <a:gd name="T16" fmla="*/ 853 w 1601"/>
              <a:gd name="T17" fmla="*/ 1191 h 1191"/>
              <a:gd name="T18" fmla="*/ 677 w 1601"/>
              <a:gd name="T19" fmla="*/ 1097 h 1191"/>
              <a:gd name="T20" fmla="*/ 730 w 1601"/>
              <a:gd name="T21" fmla="*/ 1062 h 1191"/>
              <a:gd name="T22" fmla="*/ 831 w 1601"/>
              <a:gd name="T23" fmla="*/ 926 h 1191"/>
              <a:gd name="T24" fmla="*/ 56 w 1601"/>
              <a:gd name="T25" fmla="*/ 679 h 1191"/>
              <a:gd name="T26" fmla="*/ 66 w 1601"/>
              <a:gd name="T27" fmla="*/ 687 h 1191"/>
              <a:gd name="T28" fmla="*/ 27 w 1601"/>
              <a:gd name="T29" fmla="*/ 728 h 1191"/>
              <a:gd name="T30" fmla="*/ 0 w 1601"/>
              <a:gd name="T31" fmla="*/ 691 h 1191"/>
              <a:gd name="T32" fmla="*/ 17 w 1601"/>
              <a:gd name="T33" fmla="*/ 416 h 1191"/>
              <a:gd name="T34" fmla="*/ 96 w 1601"/>
              <a:gd name="T35" fmla="*/ 442 h 1191"/>
              <a:gd name="T36" fmla="*/ 877 w 1601"/>
              <a:gd name="T37" fmla="*/ 881 h 1191"/>
              <a:gd name="T38" fmla="*/ 1600 w 1601"/>
              <a:gd name="T39" fmla="*/ 438 h 1191"/>
              <a:gd name="T40" fmla="*/ 1601 w 1601"/>
              <a:gd name="T41" fmla="*/ 669 h 1191"/>
              <a:gd name="T42" fmla="*/ 919 w 1601"/>
              <a:gd name="T43" fmla="*/ 1087 h 1191"/>
              <a:gd name="T44" fmla="*/ 894 w 1601"/>
              <a:gd name="T45" fmla="*/ 853 h 1191"/>
              <a:gd name="T46" fmla="*/ 525 w 1601"/>
              <a:gd name="T47" fmla="*/ 886 h 1191"/>
              <a:gd name="T48" fmla="*/ 316 w 1601"/>
              <a:gd name="T49" fmla="*/ 770 h 1191"/>
              <a:gd name="T50" fmla="*/ 300 w 1601"/>
              <a:gd name="T51" fmla="*/ 721 h 1191"/>
              <a:gd name="T52" fmla="*/ 523 w 1601"/>
              <a:gd name="T53" fmla="*/ 822 h 1191"/>
              <a:gd name="T54" fmla="*/ 539 w 1601"/>
              <a:gd name="T55" fmla="*/ 870 h 1191"/>
              <a:gd name="T56" fmla="*/ 712 w 1601"/>
              <a:gd name="T57" fmla="*/ 1033 h 1191"/>
              <a:gd name="T58" fmla="*/ 648 w 1601"/>
              <a:gd name="T59" fmla="*/ 1091 h 1191"/>
              <a:gd name="T60" fmla="*/ 617 w 1601"/>
              <a:gd name="T61" fmla="*/ 1070 h 1191"/>
              <a:gd name="T62" fmla="*/ 625 w 1601"/>
              <a:gd name="T63" fmla="*/ 914 h 1191"/>
              <a:gd name="T64" fmla="*/ 712 w 1601"/>
              <a:gd name="T65" fmla="*/ 885 h 1191"/>
              <a:gd name="T66" fmla="*/ 708 w 1601"/>
              <a:gd name="T67" fmla="*/ 909 h 1191"/>
              <a:gd name="T68" fmla="*/ 659 w 1601"/>
              <a:gd name="T69" fmla="*/ 1044 h 1191"/>
              <a:gd name="T70" fmla="*/ 712 w 1601"/>
              <a:gd name="T71" fmla="*/ 1033 h 1191"/>
              <a:gd name="T72" fmla="*/ 177 w 1601"/>
              <a:gd name="T73" fmla="*/ 756 h 1191"/>
              <a:gd name="T74" fmla="*/ 92 w 1601"/>
              <a:gd name="T75" fmla="*/ 786 h 1191"/>
              <a:gd name="T76" fmla="*/ 86 w 1601"/>
              <a:gd name="T77" fmla="*/ 632 h 1191"/>
              <a:gd name="T78" fmla="*/ 154 w 1601"/>
              <a:gd name="T79" fmla="*/ 580 h 1191"/>
              <a:gd name="T80" fmla="*/ 181 w 1601"/>
              <a:gd name="T81" fmla="*/ 585 h 1191"/>
              <a:gd name="T82" fmla="*/ 129 w 1601"/>
              <a:gd name="T83" fmla="*/ 637 h 1191"/>
              <a:gd name="T84" fmla="*/ 154 w 1601"/>
              <a:gd name="T85" fmla="*/ 729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01" h="1191">
                <a:moveTo>
                  <a:pt x="861" y="834"/>
                </a:moveTo>
                <a:cubicBezTo>
                  <a:pt x="1583" y="409"/>
                  <a:pt x="1583" y="409"/>
                  <a:pt x="1583" y="409"/>
                </a:cubicBezTo>
                <a:cubicBezTo>
                  <a:pt x="1581" y="407"/>
                  <a:pt x="1579" y="406"/>
                  <a:pt x="1576" y="404"/>
                </a:cubicBezTo>
                <a:cubicBezTo>
                  <a:pt x="891" y="6"/>
                  <a:pt x="891" y="6"/>
                  <a:pt x="891" y="6"/>
                </a:cubicBezTo>
                <a:cubicBezTo>
                  <a:pt x="884" y="2"/>
                  <a:pt x="875" y="0"/>
                  <a:pt x="866" y="0"/>
                </a:cubicBezTo>
                <a:cubicBezTo>
                  <a:pt x="857" y="0"/>
                  <a:pt x="848" y="2"/>
                  <a:pt x="841" y="6"/>
                </a:cubicBezTo>
                <a:cubicBezTo>
                  <a:pt x="130" y="422"/>
                  <a:pt x="130" y="422"/>
                  <a:pt x="130" y="422"/>
                </a:cubicBezTo>
                <a:lnTo>
                  <a:pt x="861" y="834"/>
                </a:lnTo>
                <a:close/>
                <a:moveTo>
                  <a:pt x="200" y="762"/>
                </a:moveTo>
                <a:cubicBezTo>
                  <a:pt x="596" y="987"/>
                  <a:pt x="596" y="987"/>
                  <a:pt x="596" y="987"/>
                </a:cubicBezTo>
                <a:cubicBezTo>
                  <a:pt x="596" y="1051"/>
                  <a:pt x="596" y="1051"/>
                  <a:pt x="596" y="1051"/>
                </a:cubicBezTo>
                <a:cubicBezTo>
                  <a:pt x="148" y="797"/>
                  <a:pt x="148" y="797"/>
                  <a:pt x="148" y="797"/>
                </a:cubicBezTo>
                <a:cubicBezTo>
                  <a:pt x="188" y="773"/>
                  <a:pt x="188" y="773"/>
                  <a:pt x="188" y="773"/>
                </a:cubicBezTo>
                <a:cubicBezTo>
                  <a:pt x="192" y="771"/>
                  <a:pt x="197" y="767"/>
                  <a:pt x="200" y="762"/>
                </a:cubicBezTo>
                <a:close/>
                <a:moveTo>
                  <a:pt x="886" y="897"/>
                </a:moveTo>
                <a:cubicBezTo>
                  <a:pt x="886" y="1163"/>
                  <a:pt x="886" y="1163"/>
                  <a:pt x="886" y="1163"/>
                </a:cubicBezTo>
                <a:cubicBezTo>
                  <a:pt x="884" y="1173"/>
                  <a:pt x="878" y="1182"/>
                  <a:pt x="870" y="1187"/>
                </a:cubicBezTo>
                <a:cubicBezTo>
                  <a:pt x="865" y="1190"/>
                  <a:pt x="859" y="1191"/>
                  <a:pt x="853" y="1191"/>
                </a:cubicBezTo>
                <a:cubicBezTo>
                  <a:pt x="847" y="1191"/>
                  <a:pt x="840" y="1190"/>
                  <a:pt x="834" y="1186"/>
                </a:cubicBezTo>
                <a:cubicBezTo>
                  <a:pt x="677" y="1097"/>
                  <a:pt x="677" y="1097"/>
                  <a:pt x="677" y="1097"/>
                </a:cubicBezTo>
                <a:cubicBezTo>
                  <a:pt x="718" y="1073"/>
                  <a:pt x="718" y="1073"/>
                  <a:pt x="718" y="1073"/>
                </a:cubicBezTo>
                <a:cubicBezTo>
                  <a:pt x="723" y="1071"/>
                  <a:pt x="727" y="1067"/>
                  <a:pt x="730" y="1062"/>
                </a:cubicBezTo>
                <a:cubicBezTo>
                  <a:pt x="831" y="1120"/>
                  <a:pt x="831" y="1120"/>
                  <a:pt x="831" y="1120"/>
                </a:cubicBezTo>
                <a:cubicBezTo>
                  <a:pt x="831" y="926"/>
                  <a:pt x="831" y="926"/>
                  <a:pt x="831" y="926"/>
                </a:cubicBezTo>
                <a:cubicBezTo>
                  <a:pt x="56" y="483"/>
                  <a:pt x="56" y="483"/>
                  <a:pt x="56" y="483"/>
                </a:cubicBezTo>
                <a:cubicBezTo>
                  <a:pt x="56" y="679"/>
                  <a:pt x="56" y="679"/>
                  <a:pt x="56" y="679"/>
                </a:cubicBezTo>
                <a:cubicBezTo>
                  <a:pt x="57" y="681"/>
                  <a:pt x="57" y="681"/>
                  <a:pt x="57" y="681"/>
                </a:cubicBezTo>
                <a:cubicBezTo>
                  <a:pt x="66" y="687"/>
                  <a:pt x="66" y="687"/>
                  <a:pt x="66" y="687"/>
                </a:cubicBezTo>
                <a:cubicBezTo>
                  <a:pt x="66" y="750"/>
                  <a:pt x="66" y="750"/>
                  <a:pt x="66" y="750"/>
                </a:cubicBezTo>
                <a:cubicBezTo>
                  <a:pt x="27" y="728"/>
                  <a:pt x="27" y="728"/>
                  <a:pt x="27" y="728"/>
                </a:cubicBezTo>
                <a:cubicBezTo>
                  <a:pt x="4" y="710"/>
                  <a:pt x="4" y="710"/>
                  <a:pt x="4" y="710"/>
                </a:cubicBezTo>
                <a:cubicBezTo>
                  <a:pt x="0" y="691"/>
                  <a:pt x="0" y="691"/>
                  <a:pt x="0" y="691"/>
                </a:cubicBezTo>
                <a:cubicBezTo>
                  <a:pt x="0" y="448"/>
                  <a:pt x="0" y="448"/>
                  <a:pt x="0" y="448"/>
                </a:cubicBezTo>
                <a:cubicBezTo>
                  <a:pt x="0" y="434"/>
                  <a:pt x="6" y="423"/>
                  <a:pt x="17" y="416"/>
                </a:cubicBezTo>
                <a:cubicBezTo>
                  <a:pt x="28" y="410"/>
                  <a:pt x="41" y="410"/>
                  <a:pt x="53" y="417"/>
                </a:cubicBezTo>
                <a:cubicBezTo>
                  <a:pt x="96" y="442"/>
                  <a:pt x="96" y="442"/>
                  <a:pt x="96" y="442"/>
                </a:cubicBezTo>
                <a:cubicBezTo>
                  <a:pt x="97" y="441"/>
                  <a:pt x="97" y="441"/>
                  <a:pt x="97" y="441"/>
                </a:cubicBezTo>
                <a:cubicBezTo>
                  <a:pt x="877" y="881"/>
                  <a:pt x="877" y="881"/>
                  <a:pt x="877" y="881"/>
                </a:cubicBezTo>
                <a:cubicBezTo>
                  <a:pt x="881" y="883"/>
                  <a:pt x="886" y="892"/>
                  <a:pt x="886" y="897"/>
                </a:cubicBezTo>
                <a:close/>
                <a:moveTo>
                  <a:pt x="1600" y="438"/>
                </a:moveTo>
                <a:cubicBezTo>
                  <a:pt x="1601" y="441"/>
                  <a:pt x="1601" y="444"/>
                  <a:pt x="1601" y="448"/>
                </a:cubicBezTo>
                <a:cubicBezTo>
                  <a:pt x="1601" y="669"/>
                  <a:pt x="1601" y="669"/>
                  <a:pt x="1601" y="669"/>
                </a:cubicBezTo>
                <a:cubicBezTo>
                  <a:pt x="1601" y="686"/>
                  <a:pt x="1591" y="704"/>
                  <a:pt x="1576" y="712"/>
                </a:cubicBezTo>
                <a:cubicBezTo>
                  <a:pt x="919" y="1087"/>
                  <a:pt x="919" y="1087"/>
                  <a:pt x="919" y="1087"/>
                </a:cubicBezTo>
                <a:cubicBezTo>
                  <a:pt x="919" y="897"/>
                  <a:pt x="919" y="897"/>
                  <a:pt x="919" y="897"/>
                </a:cubicBezTo>
                <a:cubicBezTo>
                  <a:pt x="919" y="880"/>
                  <a:pt x="909" y="862"/>
                  <a:pt x="894" y="853"/>
                </a:cubicBezTo>
                <a:lnTo>
                  <a:pt x="1600" y="438"/>
                </a:lnTo>
                <a:close/>
                <a:moveTo>
                  <a:pt x="525" y="886"/>
                </a:moveTo>
                <a:cubicBezTo>
                  <a:pt x="522" y="886"/>
                  <a:pt x="519" y="885"/>
                  <a:pt x="516" y="884"/>
                </a:cubicBezTo>
                <a:cubicBezTo>
                  <a:pt x="316" y="770"/>
                  <a:pt x="316" y="770"/>
                  <a:pt x="316" y="770"/>
                </a:cubicBezTo>
                <a:cubicBezTo>
                  <a:pt x="307" y="765"/>
                  <a:pt x="300" y="753"/>
                  <a:pt x="300" y="742"/>
                </a:cubicBezTo>
                <a:cubicBezTo>
                  <a:pt x="300" y="721"/>
                  <a:pt x="300" y="721"/>
                  <a:pt x="300" y="721"/>
                </a:cubicBezTo>
                <a:cubicBezTo>
                  <a:pt x="300" y="708"/>
                  <a:pt x="311" y="701"/>
                  <a:pt x="323" y="708"/>
                </a:cubicBezTo>
                <a:cubicBezTo>
                  <a:pt x="523" y="822"/>
                  <a:pt x="523" y="822"/>
                  <a:pt x="523" y="822"/>
                </a:cubicBezTo>
                <a:cubicBezTo>
                  <a:pt x="532" y="827"/>
                  <a:pt x="539" y="839"/>
                  <a:pt x="539" y="849"/>
                </a:cubicBezTo>
                <a:cubicBezTo>
                  <a:pt x="539" y="870"/>
                  <a:pt x="539" y="870"/>
                  <a:pt x="539" y="870"/>
                </a:cubicBezTo>
                <a:cubicBezTo>
                  <a:pt x="539" y="880"/>
                  <a:pt x="533" y="886"/>
                  <a:pt x="525" y="886"/>
                </a:cubicBezTo>
                <a:close/>
                <a:moveTo>
                  <a:pt x="712" y="1033"/>
                </a:moveTo>
                <a:cubicBezTo>
                  <a:pt x="718" y="1040"/>
                  <a:pt x="716" y="1051"/>
                  <a:pt x="708" y="1056"/>
                </a:cubicBezTo>
                <a:cubicBezTo>
                  <a:pt x="648" y="1091"/>
                  <a:pt x="648" y="1091"/>
                  <a:pt x="648" y="1091"/>
                </a:cubicBezTo>
                <a:cubicBezTo>
                  <a:pt x="640" y="1096"/>
                  <a:pt x="626" y="1090"/>
                  <a:pt x="622" y="1086"/>
                </a:cubicBezTo>
                <a:cubicBezTo>
                  <a:pt x="618" y="1082"/>
                  <a:pt x="617" y="1070"/>
                  <a:pt x="617" y="1070"/>
                </a:cubicBezTo>
                <a:cubicBezTo>
                  <a:pt x="617" y="932"/>
                  <a:pt x="617" y="932"/>
                  <a:pt x="617" y="932"/>
                </a:cubicBezTo>
                <a:cubicBezTo>
                  <a:pt x="617" y="932"/>
                  <a:pt x="618" y="918"/>
                  <a:pt x="625" y="914"/>
                </a:cubicBezTo>
                <a:cubicBezTo>
                  <a:pt x="684" y="880"/>
                  <a:pt x="684" y="880"/>
                  <a:pt x="684" y="880"/>
                </a:cubicBezTo>
                <a:cubicBezTo>
                  <a:pt x="693" y="875"/>
                  <a:pt x="706" y="878"/>
                  <a:pt x="712" y="885"/>
                </a:cubicBezTo>
                <a:cubicBezTo>
                  <a:pt x="712" y="885"/>
                  <a:pt x="712" y="885"/>
                  <a:pt x="712" y="885"/>
                </a:cubicBezTo>
                <a:cubicBezTo>
                  <a:pt x="717" y="893"/>
                  <a:pt x="716" y="904"/>
                  <a:pt x="708" y="909"/>
                </a:cubicBezTo>
                <a:cubicBezTo>
                  <a:pt x="659" y="937"/>
                  <a:pt x="659" y="937"/>
                  <a:pt x="659" y="937"/>
                </a:cubicBezTo>
                <a:cubicBezTo>
                  <a:pt x="659" y="1044"/>
                  <a:pt x="659" y="1044"/>
                  <a:pt x="659" y="1044"/>
                </a:cubicBezTo>
                <a:cubicBezTo>
                  <a:pt x="684" y="1029"/>
                  <a:pt x="684" y="1029"/>
                  <a:pt x="684" y="1029"/>
                </a:cubicBezTo>
                <a:cubicBezTo>
                  <a:pt x="693" y="1024"/>
                  <a:pt x="706" y="1025"/>
                  <a:pt x="712" y="1033"/>
                </a:cubicBezTo>
                <a:close/>
                <a:moveTo>
                  <a:pt x="182" y="733"/>
                </a:moveTo>
                <a:cubicBezTo>
                  <a:pt x="188" y="740"/>
                  <a:pt x="186" y="751"/>
                  <a:pt x="177" y="756"/>
                </a:cubicBezTo>
                <a:cubicBezTo>
                  <a:pt x="118" y="791"/>
                  <a:pt x="118" y="791"/>
                  <a:pt x="118" y="791"/>
                </a:cubicBezTo>
                <a:cubicBezTo>
                  <a:pt x="109" y="796"/>
                  <a:pt x="96" y="790"/>
                  <a:pt x="92" y="786"/>
                </a:cubicBezTo>
                <a:cubicBezTo>
                  <a:pt x="88" y="782"/>
                  <a:pt x="86" y="770"/>
                  <a:pt x="86" y="770"/>
                </a:cubicBezTo>
                <a:cubicBezTo>
                  <a:pt x="86" y="632"/>
                  <a:pt x="86" y="632"/>
                  <a:pt x="86" y="632"/>
                </a:cubicBezTo>
                <a:cubicBezTo>
                  <a:pt x="86" y="632"/>
                  <a:pt x="88" y="618"/>
                  <a:pt x="95" y="614"/>
                </a:cubicBezTo>
                <a:cubicBezTo>
                  <a:pt x="154" y="580"/>
                  <a:pt x="154" y="580"/>
                  <a:pt x="154" y="580"/>
                </a:cubicBezTo>
                <a:cubicBezTo>
                  <a:pt x="163" y="575"/>
                  <a:pt x="176" y="578"/>
                  <a:pt x="181" y="585"/>
                </a:cubicBezTo>
                <a:cubicBezTo>
                  <a:pt x="181" y="585"/>
                  <a:pt x="181" y="585"/>
                  <a:pt x="181" y="585"/>
                </a:cubicBezTo>
                <a:cubicBezTo>
                  <a:pt x="187" y="593"/>
                  <a:pt x="186" y="604"/>
                  <a:pt x="177" y="609"/>
                </a:cubicBezTo>
                <a:cubicBezTo>
                  <a:pt x="129" y="637"/>
                  <a:pt x="129" y="637"/>
                  <a:pt x="129" y="637"/>
                </a:cubicBezTo>
                <a:cubicBezTo>
                  <a:pt x="129" y="744"/>
                  <a:pt x="129" y="744"/>
                  <a:pt x="129" y="744"/>
                </a:cubicBezTo>
                <a:cubicBezTo>
                  <a:pt x="154" y="729"/>
                  <a:pt x="154" y="729"/>
                  <a:pt x="154" y="729"/>
                </a:cubicBezTo>
                <a:cubicBezTo>
                  <a:pt x="163" y="724"/>
                  <a:pt x="176" y="725"/>
                  <a:pt x="182" y="73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567" kern="0" dirty="0">
              <a:solidFill>
                <a:srgbClr val="FFFFFF"/>
              </a:solidFill>
            </a:endParaRPr>
          </a:p>
        </p:txBody>
      </p:sp>
      <p:sp>
        <p:nvSpPr>
          <p:cNvPr id="46" name="Freeform 207">
            <a:extLst>
              <a:ext uri="{FF2B5EF4-FFF2-40B4-BE49-F238E27FC236}">
                <a16:creationId xmlns:a16="http://schemas.microsoft.com/office/drawing/2014/main" id="{FA9AABAC-77D1-4ACE-A8D3-2722E995CCF0}"/>
              </a:ext>
            </a:extLst>
          </p:cNvPr>
          <p:cNvSpPr>
            <a:spLocks noEditPoints="1"/>
          </p:cNvSpPr>
          <p:nvPr/>
        </p:nvSpPr>
        <p:spPr bwMode="black">
          <a:xfrm>
            <a:off x="3165205" y="4727211"/>
            <a:ext cx="1136256" cy="582807"/>
          </a:xfrm>
          <a:custGeom>
            <a:avLst/>
            <a:gdLst>
              <a:gd name="T0" fmla="*/ 1583 w 1601"/>
              <a:gd name="T1" fmla="*/ 409 h 1191"/>
              <a:gd name="T2" fmla="*/ 891 w 1601"/>
              <a:gd name="T3" fmla="*/ 6 h 1191"/>
              <a:gd name="T4" fmla="*/ 841 w 1601"/>
              <a:gd name="T5" fmla="*/ 6 h 1191"/>
              <a:gd name="T6" fmla="*/ 861 w 1601"/>
              <a:gd name="T7" fmla="*/ 834 h 1191"/>
              <a:gd name="T8" fmla="*/ 596 w 1601"/>
              <a:gd name="T9" fmla="*/ 987 h 1191"/>
              <a:gd name="T10" fmla="*/ 148 w 1601"/>
              <a:gd name="T11" fmla="*/ 797 h 1191"/>
              <a:gd name="T12" fmla="*/ 200 w 1601"/>
              <a:gd name="T13" fmla="*/ 762 h 1191"/>
              <a:gd name="T14" fmla="*/ 886 w 1601"/>
              <a:gd name="T15" fmla="*/ 1163 h 1191"/>
              <a:gd name="T16" fmla="*/ 853 w 1601"/>
              <a:gd name="T17" fmla="*/ 1191 h 1191"/>
              <a:gd name="T18" fmla="*/ 677 w 1601"/>
              <a:gd name="T19" fmla="*/ 1097 h 1191"/>
              <a:gd name="T20" fmla="*/ 730 w 1601"/>
              <a:gd name="T21" fmla="*/ 1062 h 1191"/>
              <a:gd name="T22" fmla="*/ 831 w 1601"/>
              <a:gd name="T23" fmla="*/ 926 h 1191"/>
              <a:gd name="T24" fmla="*/ 56 w 1601"/>
              <a:gd name="T25" fmla="*/ 679 h 1191"/>
              <a:gd name="T26" fmla="*/ 66 w 1601"/>
              <a:gd name="T27" fmla="*/ 687 h 1191"/>
              <a:gd name="T28" fmla="*/ 27 w 1601"/>
              <a:gd name="T29" fmla="*/ 728 h 1191"/>
              <a:gd name="T30" fmla="*/ 0 w 1601"/>
              <a:gd name="T31" fmla="*/ 691 h 1191"/>
              <a:gd name="T32" fmla="*/ 17 w 1601"/>
              <a:gd name="T33" fmla="*/ 416 h 1191"/>
              <a:gd name="T34" fmla="*/ 96 w 1601"/>
              <a:gd name="T35" fmla="*/ 442 h 1191"/>
              <a:gd name="T36" fmla="*/ 877 w 1601"/>
              <a:gd name="T37" fmla="*/ 881 h 1191"/>
              <a:gd name="T38" fmla="*/ 1600 w 1601"/>
              <a:gd name="T39" fmla="*/ 438 h 1191"/>
              <a:gd name="T40" fmla="*/ 1601 w 1601"/>
              <a:gd name="T41" fmla="*/ 669 h 1191"/>
              <a:gd name="T42" fmla="*/ 919 w 1601"/>
              <a:gd name="T43" fmla="*/ 1087 h 1191"/>
              <a:gd name="T44" fmla="*/ 894 w 1601"/>
              <a:gd name="T45" fmla="*/ 853 h 1191"/>
              <a:gd name="T46" fmla="*/ 525 w 1601"/>
              <a:gd name="T47" fmla="*/ 886 h 1191"/>
              <a:gd name="T48" fmla="*/ 316 w 1601"/>
              <a:gd name="T49" fmla="*/ 770 h 1191"/>
              <a:gd name="T50" fmla="*/ 300 w 1601"/>
              <a:gd name="T51" fmla="*/ 721 h 1191"/>
              <a:gd name="T52" fmla="*/ 523 w 1601"/>
              <a:gd name="T53" fmla="*/ 822 h 1191"/>
              <a:gd name="T54" fmla="*/ 539 w 1601"/>
              <a:gd name="T55" fmla="*/ 870 h 1191"/>
              <a:gd name="T56" fmla="*/ 712 w 1601"/>
              <a:gd name="T57" fmla="*/ 1033 h 1191"/>
              <a:gd name="T58" fmla="*/ 648 w 1601"/>
              <a:gd name="T59" fmla="*/ 1091 h 1191"/>
              <a:gd name="T60" fmla="*/ 617 w 1601"/>
              <a:gd name="T61" fmla="*/ 1070 h 1191"/>
              <a:gd name="T62" fmla="*/ 625 w 1601"/>
              <a:gd name="T63" fmla="*/ 914 h 1191"/>
              <a:gd name="T64" fmla="*/ 712 w 1601"/>
              <a:gd name="T65" fmla="*/ 885 h 1191"/>
              <a:gd name="T66" fmla="*/ 708 w 1601"/>
              <a:gd name="T67" fmla="*/ 909 h 1191"/>
              <a:gd name="T68" fmla="*/ 659 w 1601"/>
              <a:gd name="T69" fmla="*/ 1044 h 1191"/>
              <a:gd name="T70" fmla="*/ 712 w 1601"/>
              <a:gd name="T71" fmla="*/ 1033 h 1191"/>
              <a:gd name="T72" fmla="*/ 177 w 1601"/>
              <a:gd name="T73" fmla="*/ 756 h 1191"/>
              <a:gd name="T74" fmla="*/ 92 w 1601"/>
              <a:gd name="T75" fmla="*/ 786 h 1191"/>
              <a:gd name="T76" fmla="*/ 86 w 1601"/>
              <a:gd name="T77" fmla="*/ 632 h 1191"/>
              <a:gd name="T78" fmla="*/ 154 w 1601"/>
              <a:gd name="T79" fmla="*/ 580 h 1191"/>
              <a:gd name="T80" fmla="*/ 181 w 1601"/>
              <a:gd name="T81" fmla="*/ 585 h 1191"/>
              <a:gd name="T82" fmla="*/ 129 w 1601"/>
              <a:gd name="T83" fmla="*/ 637 h 1191"/>
              <a:gd name="T84" fmla="*/ 154 w 1601"/>
              <a:gd name="T85" fmla="*/ 729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01" h="1191">
                <a:moveTo>
                  <a:pt x="861" y="834"/>
                </a:moveTo>
                <a:cubicBezTo>
                  <a:pt x="1583" y="409"/>
                  <a:pt x="1583" y="409"/>
                  <a:pt x="1583" y="409"/>
                </a:cubicBezTo>
                <a:cubicBezTo>
                  <a:pt x="1581" y="407"/>
                  <a:pt x="1579" y="406"/>
                  <a:pt x="1576" y="404"/>
                </a:cubicBezTo>
                <a:cubicBezTo>
                  <a:pt x="891" y="6"/>
                  <a:pt x="891" y="6"/>
                  <a:pt x="891" y="6"/>
                </a:cubicBezTo>
                <a:cubicBezTo>
                  <a:pt x="884" y="2"/>
                  <a:pt x="875" y="0"/>
                  <a:pt x="866" y="0"/>
                </a:cubicBezTo>
                <a:cubicBezTo>
                  <a:pt x="857" y="0"/>
                  <a:pt x="848" y="2"/>
                  <a:pt x="841" y="6"/>
                </a:cubicBezTo>
                <a:cubicBezTo>
                  <a:pt x="130" y="422"/>
                  <a:pt x="130" y="422"/>
                  <a:pt x="130" y="422"/>
                </a:cubicBezTo>
                <a:lnTo>
                  <a:pt x="861" y="834"/>
                </a:lnTo>
                <a:close/>
                <a:moveTo>
                  <a:pt x="200" y="762"/>
                </a:moveTo>
                <a:cubicBezTo>
                  <a:pt x="596" y="987"/>
                  <a:pt x="596" y="987"/>
                  <a:pt x="596" y="987"/>
                </a:cubicBezTo>
                <a:cubicBezTo>
                  <a:pt x="596" y="1051"/>
                  <a:pt x="596" y="1051"/>
                  <a:pt x="596" y="1051"/>
                </a:cubicBezTo>
                <a:cubicBezTo>
                  <a:pt x="148" y="797"/>
                  <a:pt x="148" y="797"/>
                  <a:pt x="148" y="797"/>
                </a:cubicBezTo>
                <a:cubicBezTo>
                  <a:pt x="188" y="773"/>
                  <a:pt x="188" y="773"/>
                  <a:pt x="188" y="773"/>
                </a:cubicBezTo>
                <a:cubicBezTo>
                  <a:pt x="192" y="771"/>
                  <a:pt x="197" y="767"/>
                  <a:pt x="200" y="762"/>
                </a:cubicBezTo>
                <a:close/>
                <a:moveTo>
                  <a:pt x="886" y="897"/>
                </a:moveTo>
                <a:cubicBezTo>
                  <a:pt x="886" y="1163"/>
                  <a:pt x="886" y="1163"/>
                  <a:pt x="886" y="1163"/>
                </a:cubicBezTo>
                <a:cubicBezTo>
                  <a:pt x="884" y="1173"/>
                  <a:pt x="878" y="1182"/>
                  <a:pt x="870" y="1187"/>
                </a:cubicBezTo>
                <a:cubicBezTo>
                  <a:pt x="865" y="1190"/>
                  <a:pt x="859" y="1191"/>
                  <a:pt x="853" y="1191"/>
                </a:cubicBezTo>
                <a:cubicBezTo>
                  <a:pt x="847" y="1191"/>
                  <a:pt x="840" y="1190"/>
                  <a:pt x="834" y="1186"/>
                </a:cubicBezTo>
                <a:cubicBezTo>
                  <a:pt x="677" y="1097"/>
                  <a:pt x="677" y="1097"/>
                  <a:pt x="677" y="1097"/>
                </a:cubicBezTo>
                <a:cubicBezTo>
                  <a:pt x="718" y="1073"/>
                  <a:pt x="718" y="1073"/>
                  <a:pt x="718" y="1073"/>
                </a:cubicBezTo>
                <a:cubicBezTo>
                  <a:pt x="723" y="1071"/>
                  <a:pt x="727" y="1067"/>
                  <a:pt x="730" y="1062"/>
                </a:cubicBezTo>
                <a:cubicBezTo>
                  <a:pt x="831" y="1120"/>
                  <a:pt x="831" y="1120"/>
                  <a:pt x="831" y="1120"/>
                </a:cubicBezTo>
                <a:cubicBezTo>
                  <a:pt x="831" y="926"/>
                  <a:pt x="831" y="926"/>
                  <a:pt x="831" y="926"/>
                </a:cubicBezTo>
                <a:cubicBezTo>
                  <a:pt x="56" y="483"/>
                  <a:pt x="56" y="483"/>
                  <a:pt x="56" y="483"/>
                </a:cubicBezTo>
                <a:cubicBezTo>
                  <a:pt x="56" y="679"/>
                  <a:pt x="56" y="679"/>
                  <a:pt x="56" y="679"/>
                </a:cubicBezTo>
                <a:cubicBezTo>
                  <a:pt x="57" y="681"/>
                  <a:pt x="57" y="681"/>
                  <a:pt x="57" y="681"/>
                </a:cubicBezTo>
                <a:cubicBezTo>
                  <a:pt x="66" y="687"/>
                  <a:pt x="66" y="687"/>
                  <a:pt x="66" y="687"/>
                </a:cubicBezTo>
                <a:cubicBezTo>
                  <a:pt x="66" y="750"/>
                  <a:pt x="66" y="750"/>
                  <a:pt x="66" y="750"/>
                </a:cubicBezTo>
                <a:cubicBezTo>
                  <a:pt x="27" y="728"/>
                  <a:pt x="27" y="728"/>
                  <a:pt x="27" y="728"/>
                </a:cubicBezTo>
                <a:cubicBezTo>
                  <a:pt x="4" y="710"/>
                  <a:pt x="4" y="710"/>
                  <a:pt x="4" y="710"/>
                </a:cubicBezTo>
                <a:cubicBezTo>
                  <a:pt x="0" y="691"/>
                  <a:pt x="0" y="691"/>
                  <a:pt x="0" y="691"/>
                </a:cubicBezTo>
                <a:cubicBezTo>
                  <a:pt x="0" y="448"/>
                  <a:pt x="0" y="448"/>
                  <a:pt x="0" y="448"/>
                </a:cubicBezTo>
                <a:cubicBezTo>
                  <a:pt x="0" y="434"/>
                  <a:pt x="6" y="423"/>
                  <a:pt x="17" y="416"/>
                </a:cubicBezTo>
                <a:cubicBezTo>
                  <a:pt x="28" y="410"/>
                  <a:pt x="41" y="410"/>
                  <a:pt x="53" y="417"/>
                </a:cubicBezTo>
                <a:cubicBezTo>
                  <a:pt x="96" y="442"/>
                  <a:pt x="96" y="442"/>
                  <a:pt x="96" y="442"/>
                </a:cubicBezTo>
                <a:cubicBezTo>
                  <a:pt x="97" y="441"/>
                  <a:pt x="97" y="441"/>
                  <a:pt x="97" y="441"/>
                </a:cubicBezTo>
                <a:cubicBezTo>
                  <a:pt x="877" y="881"/>
                  <a:pt x="877" y="881"/>
                  <a:pt x="877" y="881"/>
                </a:cubicBezTo>
                <a:cubicBezTo>
                  <a:pt x="881" y="883"/>
                  <a:pt x="886" y="892"/>
                  <a:pt x="886" y="897"/>
                </a:cubicBezTo>
                <a:close/>
                <a:moveTo>
                  <a:pt x="1600" y="438"/>
                </a:moveTo>
                <a:cubicBezTo>
                  <a:pt x="1601" y="441"/>
                  <a:pt x="1601" y="444"/>
                  <a:pt x="1601" y="448"/>
                </a:cubicBezTo>
                <a:cubicBezTo>
                  <a:pt x="1601" y="669"/>
                  <a:pt x="1601" y="669"/>
                  <a:pt x="1601" y="669"/>
                </a:cubicBezTo>
                <a:cubicBezTo>
                  <a:pt x="1601" y="686"/>
                  <a:pt x="1591" y="704"/>
                  <a:pt x="1576" y="712"/>
                </a:cubicBezTo>
                <a:cubicBezTo>
                  <a:pt x="919" y="1087"/>
                  <a:pt x="919" y="1087"/>
                  <a:pt x="919" y="1087"/>
                </a:cubicBezTo>
                <a:cubicBezTo>
                  <a:pt x="919" y="897"/>
                  <a:pt x="919" y="897"/>
                  <a:pt x="919" y="897"/>
                </a:cubicBezTo>
                <a:cubicBezTo>
                  <a:pt x="919" y="880"/>
                  <a:pt x="909" y="862"/>
                  <a:pt x="894" y="853"/>
                </a:cubicBezTo>
                <a:lnTo>
                  <a:pt x="1600" y="438"/>
                </a:lnTo>
                <a:close/>
                <a:moveTo>
                  <a:pt x="525" y="886"/>
                </a:moveTo>
                <a:cubicBezTo>
                  <a:pt x="522" y="886"/>
                  <a:pt x="519" y="885"/>
                  <a:pt x="516" y="884"/>
                </a:cubicBezTo>
                <a:cubicBezTo>
                  <a:pt x="316" y="770"/>
                  <a:pt x="316" y="770"/>
                  <a:pt x="316" y="770"/>
                </a:cubicBezTo>
                <a:cubicBezTo>
                  <a:pt x="307" y="765"/>
                  <a:pt x="300" y="753"/>
                  <a:pt x="300" y="742"/>
                </a:cubicBezTo>
                <a:cubicBezTo>
                  <a:pt x="300" y="721"/>
                  <a:pt x="300" y="721"/>
                  <a:pt x="300" y="721"/>
                </a:cubicBezTo>
                <a:cubicBezTo>
                  <a:pt x="300" y="708"/>
                  <a:pt x="311" y="701"/>
                  <a:pt x="323" y="708"/>
                </a:cubicBezTo>
                <a:cubicBezTo>
                  <a:pt x="523" y="822"/>
                  <a:pt x="523" y="822"/>
                  <a:pt x="523" y="822"/>
                </a:cubicBezTo>
                <a:cubicBezTo>
                  <a:pt x="532" y="827"/>
                  <a:pt x="539" y="839"/>
                  <a:pt x="539" y="849"/>
                </a:cubicBezTo>
                <a:cubicBezTo>
                  <a:pt x="539" y="870"/>
                  <a:pt x="539" y="870"/>
                  <a:pt x="539" y="870"/>
                </a:cubicBezTo>
                <a:cubicBezTo>
                  <a:pt x="539" y="880"/>
                  <a:pt x="533" y="886"/>
                  <a:pt x="525" y="886"/>
                </a:cubicBezTo>
                <a:close/>
                <a:moveTo>
                  <a:pt x="712" y="1033"/>
                </a:moveTo>
                <a:cubicBezTo>
                  <a:pt x="718" y="1040"/>
                  <a:pt x="716" y="1051"/>
                  <a:pt x="708" y="1056"/>
                </a:cubicBezTo>
                <a:cubicBezTo>
                  <a:pt x="648" y="1091"/>
                  <a:pt x="648" y="1091"/>
                  <a:pt x="648" y="1091"/>
                </a:cubicBezTo>
                <a:cubicBezTo>
                  <a:pt x="640" y="1096"/>
                  <a:pt x="626" y="1090"/>
                  <a:pt x="622" y="1086"/>
                </a:cubicBezTo>
                <a:cubicBezTo>
                  <a:pt x="618" y="1082"/>
                  <a:pt x="617" y="1070"/>
                  <a:pt x="617" y="1070"/>
                </a:cubicBezTo>
                <a:cubicBezTo>
                  <a:pt x="617" y="932"/>
                  <a:pt x="617" y="932"/>
                  <a:pt x="617" y="932"/>
                </a:cubicBezTo>
                <a:cubicBezTo>
                  <a:pt x="617" y="932"/>
                  <a:pt x="618" y="918"/>
                  <a:pt x="625" y="914"/>
                </a:cubicBezTo>
                <a:cubicBezTo>
                  <a:pt x="684" y="880"/>
                  <a:pt x="684" y="880"/>
                  <a:pt x="684" y="880"/>
                </a:cubicBezTo>
                <a:cubicBezTo>
                  <a:pt x="693" y="875"/>
                  <a:pt x="706" y="878"/>
                  <a:pt x="712" y="885"/>
                </a:cubicBezTo>
                <a:cubicBezTo>
                  <a:pt x="712" y="885"/>
                  <a:pt x="712" y="885"/>
                  <a:pt x="712" y="885"/>
                </a:cubicBezTo>
                <a:cubicBezTo>
                  <a:pt x="717" y="893"/>
                  <a:pt x="716" y="904"/>
                  <a:pt x="708" y="909"/>
                </a:cubicBezTo>
                <a:cubicBezTo>
                  <a:pt x="659" y="937"/>
                  <a:pt x="659" y="937"/>
                  <a:pt x="659" y="937"/>
                </a:cubicBezTo>
                <a:cubicBezTo>
                  <a:pt x="659" y="1044"/>
                  <a:pt x="659" y="1044"/>
                  <a:pt x="659" y="1044"/>
                </a:cubicBezTo>
                <a:cubicBezTo>
                  <a:pt x="684" y="1029"/>
                  <a:pt x="684" y="1029"/>
                  <a:pt x="684" y="1029"/>
                </a:cubicBezTo>
                <a:cubicBezTo>
                  <a:pt x="693" y="1024"/>
                  <a:pt x="706" y="1025"/>
                  <a:pt x="712" y="1033"/>
                </a:cubicBezTo>
                <a:close/>
                <a:moveTo>
                  <a:pt x="182" y="733"/>
                </a:moveTo>
                <a:cubicBezTo>
                  <a:pt x="188" y="740"/>
                  <a:pt x="186" y="751"/>
                  <a:pt x="177" y="756"/>
                </a:cubicBezTo>
                <a:cubicBezTo>
                  <a:pt x="118" y="791"/>
                  <a:pt x="118" y="791"/>
                  <a:pt x="118" y="791"/>
                </a:cubicBezTo>
                <a:cubicBezTo>
                  <a:pt x="109" y="796"/>
                  <a:pt x="96" y="790"/>
                  <a:pt x="92" y="786"/>
                </a:cubicBezTo>
                <a:cubicBezTo>
                  <a:pt x="88" y="782"/>
                  <a:pt x="86" y="770"/>
                  <a:pt x="86" y="770"/>
                </a:cubicBezTo>
                <a:cubicBezTo>
                  <a:pt x="86" y="632"/>
                  <a:pt x="86" y="632"/>
                  <a:pt x="86" y="632"/>
                </a:cubicBezTo>
                <a:cubicBezTo>
                  <a:pt x="86" y="632"/>
                  <a:pt x="88" y="618"/>
                  <a:pt x="95" y="614"/>
                </a:cubicBezTo>
                <a:cubicBezTo>
                  <a:pt x="154" y="580"/>
                  <a:pt x="154" y="580"/>
                  <a:pt x="154" y="580"/>
                </a:cubicBezTo>
                <a:cubicBezTo>
                  <a:pt x="163" y="575"/>
                  <a:pt x="176" y="578"/>
                  <a:pt x="181" y="585"/>
                </a:cubicBezTo>
                <a:cubicBezTo>
                  <a:pt x="181" y="585"/>
                  <a:pt x="181" y="585"/>
                  <a:pt x="181" y="585"/>
                </a:cubicBezTo>
                <a:cubicBezTo>
                  <a:pt x="187" y="593"/>
                  <a:pt x="186" y="604"/>
                  <a:pt x="177" y="609"/>
                </a:cubicBezTo>
                <a:cubicBezTo>
                  <a:pt x="129" y="637"/>
                  <a:pt x="129" y="637"/>
                  <a:pt x="129" y="637"/>
                </a:cubicBezTo>
                <a:cubicBezTo>
                  <a:pt x="129" y="744"/>
                  <a:pt x="129" y="744"/>
                  <a:pt x="129" y="744"/>
                </a:cubicBezTo>
                <a:cubicBezTo>
                  <a:pt x="154" y="729"/>
                  <a:pt x="154" y="729"/>
                  <a:pt x="154" y="729"/>
                </a:cubicBezTo>
                <a:cubicBezTo>
                  <a:pt x="163" y="724"/>
                  <a:pt x="176" y="725"/>
                  <a:pt x="182" y="73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567" kern="0" dirty="0">
              <a:solidFill>
                <a:srgbClr val="FFFF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A827FC-6A62-4940-A85F-E571CBC734AA}"/>
              </a:ext>
            </a:extLst>
          </p:cNvPr>
          <p:cNvSpPr txBox="1"/>
          <p:nvPr/>
        </p:nvSpPr>
        <p:spPr>
          <a:xfrm>
            <a:off x="982505" y="4615273"/>
            <a:ext cx="1717953" cy="832723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961" kern="0" dirty="0"/>
              <a:t>Active Directory</a:t>
            </a:r>
          </a:p>
        </p:txBody>
      </p:sp>
      <p:sp>
        <p:nvSpPr>
          <p:cNvPr id="48" name="Left-Right Arrow 32">
            <a:extLst>
              <a:ext uri="{FF2B5EF4-FFF2-40B4-BE49-F238E27FC236}">
                <a16:creationId xmlns:a16="http://schemas.microsoft.com/office/drawing/2014/main" id="{A6A1FCAB-CAEA-4354-BAA3-35663E762547}"/>
              </a:ext>
            </a:extLst>
          </p:cNvPr>
          <p:cNvSpPr/>
          <p:nvPr/>
        </p:nvSpPr>
        <p:spPr bwMode="auto">
          <a:xfrm>
            <a:off x="4579363" y="4652624"/>
            <a:ext cx="3897404" cy="592947"/>
          </a:xfrm>
          <a:prstGeom prst="leftRightArrow">
            <a:avLst/>
          </a:prstGeom>
          <a:solidFill>
            <a:srgbClr val="00B0F0"/>
          </a:solidFill>
          <a:ln w="15875">
            <a:solidFill>
              <a:srgbClr val="292929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46" tIns="143314" rIns="179146" bIns="1433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95643">
              <a:defRPr/>
            </a:pPr>
            <a:r>
              <a:rPr lang="en-US" sz="1567" b="1" kern="0" dirty="0">
                <a:solidFill>
                  <a:srgbClr val="FFFFFF"/>
                </a:solidFill>
              </a:rPr>
              <a:t>ASR Replication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755C547-9375-4C64-8105-6B063A4C40B8}"/>
              </a:ext>
            </a:extLst>
          </p:cNvPr>
          <p:cNvSpPr/>
          <p:nvPr/>
        </p:nvSpPr>
        <p:spPr bwMode="auto">
          <a:xfrm>
            <a:off x="6795281" y="2499226"/>
            <a:ext cx="4287480" cy="31211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3B5185-4DCF-4EC4-AE77-BE8ED566C6D4}"/>
              </a:ext>
            </a:extLst>
          </p:cNvPr>
          <p:cNvSpPr txBox="1"/>
          <p:nvPr/>
        </p:nvSpPr>
        <p:spPr>
          <a:xfrm>
            <a:off x="9444995" y="3205223"/>
            <a:ext cx="2365221" cy="533981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 kern="0" dirty="0"/>
              <a:t>Azure Storage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27A50E-97D6-481B-A923-49F36D104AEC}"/>
              </a:ext>
            </a:extLst>
          </p:cNvPr>
          <p:cNvSpPr txBox="1"/>
          <p:nvPr/>
        </p:nvSpPr>
        <p:spPr>
          <a:xfrm>
            <a:off x="256865" y="2900979"/>
            <a:ext cx="553998" cy="1754326"/>
          </a:xfrm>
          <a:prstGeom prst="rect">
            <a:avLst/>
          </a:prstGeom>
          <a:noFill/>
          <a:scene3d>
            <a:camera prst="orthographicFront">
              <a:rot lat="21299999" lon="600000" rev="0"/>
            </a:camera>
            <a:lightRig rig="threePt" dir="t"/>
          </a:scene3d>
        </p:spPr>
        <p:txBody>
          <a:bodyPr vert="vert270" wrap="square" rtlCol="0">
            <a:spAutoFit/>
          </a:bodyPr>
          <a:lstStyle>
            <a:defPPr>
              <a:defRPr lang="en-US"/>
            </a:defPPr>
          </a:lstStyle>
          <a:p>
            <a:r>
              <a:rPr lang="en-GB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Primary Site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67D5561-C54D-4A15-9180-15EF0CC784BC}"/>
              </a:ext>
            </a:extLst>
          </p:cNvPr>
          <p:cNvSpPr txBox="1"/>
          <p:nvPr/>
        </p:nvSpPr>
        <p:spPr>
          <a:xfrm>
            <a:off x="11341923" y="3081114"/>
            <a:ext cx="553998" cy="2292406"/>
          </a:xfrm>
          <a:prstGeom prst="rect">
            <a:avLst/>
          </a:prstGeom>
          <a:noFill/>
          <a:scene3d>
            <a:camera prst="orthographicFront">
              <a:rot lat="21299999" lon="600000" rev="0"/>
            </a:camera>
            <a:lightRig rig="threePt" dir="t"/>
          </a:scene3d>
        </p:spPr>
        <p:txBody>
          <a:bodyPr vert="vert" wrap="square" rtlCol="0">
            <a:spAutoFit/>
          </a:bodyPr>
          <a:lstStyle>
            <a:defPPr>
              <a:defRPr lang="en-US"/>
            </a:defPPr>
          </a:lstStyle>
          <a:p>
            <a:r>
              <a:rPr lang="en-GB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Stand By Site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4374F2-5676-4E2C-BD10-394DAEB06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596" y="656301"/>
            <a:ext cx="1828571" cy="143809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04D3A05-E65B-4FB0-9F02-354A741EB1A6}"/>
              </a:ext>
            </a:extLst>
          </p:cNvPr>
          <p:cNvSpPr txBox="1"/>
          <p:nvPr/>
        </p:nvSpPr>
        <p:spPr>
          <a:xfrm>
            <a:off x="1583496" y="1353338"/>
            <a:ext cx="181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UK South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84D137-9530-40BF-992C-2EF34C8A145D}"/>
              </a:ext>
            </a:extLst>
          </p:cNvPr>
          <p:cNvSpPr txBox="1"/>
          <p:nvPr/>
        </p:nvSpPr>
        <p:spPr>
          <a:xfrm>
            <a:off x="9740643" y="1325856"/>
            <a:ext cx="181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UK West</a:t>
            </a:r>
          </a:p>
        </p:txBody>
      </p:sp>
      <p:sp>
        <p:nvSpPr>
          <p:cNvPr id="33" name="Freeform 207">
            <a:extLst>
              <a:ext uri="{FF2B5EF4-FFF2-40B4-BE49-F238E27FC236}">
                <a16:creationId xmlns:a16="http://schemas.microsoft.com/office/drawing/2014/main" id="{896C0DA0-3638-4627-87F5-5A9E1F518588}"/>
              </a:ext>
            </a:extLst>
          </p:cNvPr>
          <p:cNvSpPr>
            <a:spLocks noEditPoints="1"/>
          </p:cNvSpPr>
          <p:nvPr/>
        </p:nvSpPr>
        <p:spPr bwMode="black">
          <a:xfrm>
            <a:off x="8680019" y="4662635"/>
            <a:ext cx="1136256" cy="582807"/>
          </a:xfrm>
          <a:custGeom>
            <a:avLst/>
            <a:gdLst>
              <a:gd name="T0" fmla="*/ 1583 w 1601"/>
              <a:gd name="T1" fmla="*/ 409 h 1191"/>
              <a:gd name="T2" fmla="*/ 891 w 1601"/>
              <a:gd name="T3" fmla="*/ 6 h 1191"/>
              <a:gd name="T4" fmla="*/ 841 w 1601"/>
              <a:gd name="T5" fmla="*/ 6 h 1191"/>
              <a:gd name="T6" fmla="*/ 861 w 1601"/>
              <a:gd name="T7" fmla="*/ 834 h 1191"/>
              <a:gd name="T8" fmla="*/ 596 w 1601"/>
              <a:gd name="T9" fmla="*/ 987 h 1191"/>
              <a:gd name="T10" fmla="*/ 148 w 1601"/>
              <a:gd name="T11" fmla="*/ 797 h 1191"/>
              <a:gd name="T12" fmla="*/ 200 w 1601"/>
              <a:gd name="T13" fmla="*/ 762 h 1191"/>
              <a:gd name="T14" fmla="*/ 886 w 1601"/>
              <a:gd name="T15" fmla="*/ 1163 h 1191"/>
              <a:gd name="T16" fmla="*/ 853 w 1601"/>
              <a:gd name="T17" fmla="*/ 1191 h 1191"/>
              <a:gd name="T18" fmla="*/ 677 w 1601"/>
              <a:gd name="T19" fmla="*/ 1097 h 1191"/>
              <a:gd name="T20" fmla="*/ 730 w 1601"/>
              <a:gd name="T21" fmla="*/ 1062 h 1191"/>
              <a:gd name="T22" fmla="*/ 831 w 1601"/>
              <a:gd name="T23" fmla="*/ 926 h 1191"/>
              <a:gd name="T24" fmla="*/ 56 w 1601"/>
              <a:gd name="T25" fmla="*/ 679 h 1191"/>
              <a:gd name="T26" fmla="*/ 66 w 1601"/>
              <a:gd name="T27" fmla="*/ 687 h 1191"/>
              <a:gd name="T28" fmla="*/ 27 w 1601"/>
              <a:gd name="T29" fmla="*/ 728 h 1191"/>
              <a:gd name="T30" fmla="*/ 0 w 1601"/>
              <a:gd name="T31" fmla="*/ 691 h 1191"/>
              <a:gd name="T32" fmla="*/ 17 w 1601"/>
              <a:gd name="T33" fmla="*/ 416 h 1191"/>
              <a:gd name="T34" fmla="*/ 96 w 1601"/>
              <a:gd name="T35" fmla="*/ 442 h 1191"/>
              <a:gd name="T36" fmla="*/ 877 w 1601"/>
              <a:gd name="T37" fmla="*/ 881 h 1191"/>
              <a:gd name="T38" fmla="*/ 1600 w 1601"/>
              <a:gd name="T39" fmla="*/ 438 h 1191"/>
              <a:gd name="T40" fmla="*/ 1601 w 1601"/>
              <a:gd name="T41" fmla="*/ 669 h 1191"/>
              <a:gd name="T42" fmla="*/ 919 w 1601"/>
              <a:gd name="T43" fmla="*/ 1087 h 1191"/>
              <a:gd name="T44" fmla="*/ 894 w 1601"/>
              <a:gd name="T45" fmla="*/ 853 h 1191"/>
              <a:gd name="T46" fmla="*/ 525 w 1601"/>
              <a:gd name="T47" fmla="*/ 886 h 1191"/>
              <a:gd name="T48" fmla="*/ 316 w 1601"/>
              <a:gd name="T49" fmla="*/ 770 h 1191"/>
              <a:gd name="T50" fmla="*/ 300 w 1601"/>
              <a:gd name="T51" fmla="*/ 721 h 1191"/>
              <a:gd name="T52" fmla="*/ 523 w 1601"/>
              <a:gd name="T53" fmla="*/ 822 h 1191"/>
              <a:gd name="T54" fmla="*/ 539 w 1601"/>
              <a:gd name="T55" fmla="*/ 870 h 1191"/>
              <a:gd name="T56" fmla="*/ 712 w 1601"/>
              <a:gd name="T57" fmla="*/ 1033 h 1191"/>
              <a:gd name="T58" fmla="*/ 648 w 1601"/>
              <a:gd name="T59" fmla="*/ 1091 h 1191"/>
              <a:gd name="T60" fmla="*/ 617 w 1601"/>
              <a:gd name="T61" fmla="*/ 1070 h 1191"/>
              <a:gd name="T62" fmla="*/ 625 w 1601"/>
              <a:gd name="T63" fmla="*/ 914 h 1191"/>
              <a:gd name="T64" fmla="*/ 712 w 1601"/>
              <a:gd name="T65" fmla="*/ 885 h 1191"/>
              <a:gd name="T66" fmla="*/ 708 w 1601"/>
              <a:gd name="T67" fmla="*/ 909 h 1191"/>
              <a:gd name="T68" fmla="*/ 659 w 1601"/>
              <a:gd name="T69" fmla="*/ 1044 h 1191"/>
              <a:gd name="T70" fmla="*/ 712 w 1601"/>
              <a:gd name="T71" fmla="*/ 1033 h 1191"/>
              <a:gd name="T72" fmla="*/ 177 w 1601"/>
              <a:gd name="T73" fmla="*/ 756 h 1191"/>
              <a:gd name="T74" fmla="*/ 92 w 1601"/>
              <a:gd name="T75" fmla="*/ 786 h 1191"/>
              <a:gd name="T76" fmla="*/ 86 w 1601"/>
              <a:gd name="T77" fmla="*/ 632 h 1191"/>
              <a:gd name="T78" fmla="*/ 154 w 1601"/>
              <a:gd name="T79" fmla="*/ 580 h 1191"/>
              <a:gd name="T80" fmla="*/ 181 w 1601"/>
              <a:gd name="T81" fmla="*/ 585 h 1191"/>
              <a:gd name="T82" fmla="*/ 129 w 1601"/>
              <a:gd name="T83" fmla="*/ 637 h 1191"/>
              <a:gd name="T84" fmla="*/ 154 w 1601"/>
              <a:gd name="T85" fmla="*/ 729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01" h="1191">
                <a:moveTo>
                  <a:pt x="861" y="834"/>
                </a:moveTo>
                <a:cubicBezTo>
                  <a:pt x="1583" y="409"/>
                  <a:pt x="1583" y="409"/>
                  <a:pt x="1583" y="409"/>
                </a:cubicBezTo>
                <a:cubicBezTo>
                  <a:pt x="1581" y="407"/>
                  <a:pt x="1579" y="406"/>
                  <a:pt x="1576" y="404"/>
                </a:cubicBezTo>
                <a:cubicBezTo>
                  <a:pt x="891" y="6"/>
                  <a:pt x="891" y="6"/>
                  <a:pt x="891" y="6"/>
                </a:cubicBezTo>
                <a:cubicBezTo>
                  <a:pt x="884" y="2"/>
                  <a:pt x="875" y="0"/>
                  <a:pt x="866" y="0"/>
                </a:cubicBezTo>
                <a:cubicBezTo>
                  <a:pt x="857" y="0"/>
                  <a:pt x="848" y="2"/>
                  <a:pt x="841" y="6"/>
                </a:cubicBezTo>
                <a:cubicBezTo>
                  <a:pt x="130" y="422"/>
                  <a:pt x="130" y="422"/>
                  <a:pt x="130" y="422"/>
                </a:cubicBezTo>
                <a:lnTo>
                  <a:pt x="861" y="834"/>
                </a:lnTo>
                <a:close/>
                <a:moveTo>
                  <a:pt x="200" y="762"/>
                </a:moveTo>
                <a:cubicBezTo>
                  <a:pt x="596" y="987"/>
                  <a:pt x="596" y="987"/>
                  <a:pt x="596" y="987"/>
                </a:cubicBezTo>
                <a:cubicBezTo>
                  <a:pt x="596" y="1051"/>
                  <a:pt x="596" y="1051"/>
                  <a:pt x="596" y="1051"/>
                </a:cubicBezTo>
                <a:cubicBezTo>
                  <a:pt x="148" y="797"/>
                  <a:pt x="148" y="797"/>
                  <a:pt x="148" y="797"/>
                </a:cubicBezTo>
                <a:cubicBezTo>
                  <a:pt x="188" y="773"/>
                  <a:pt x="188" y="773"/>
                  <a:pt x="188" y="773"/>
                </a:cubicBezTo>
                <a:cubicBezTo>
                  <a:pt x="192" y="771"/>
                  <a:pt x="197" y="767"/>
                  <a:pt x="200" y="762"/>
                </a:cubicBezTo>
                <a:close/>
                <a:moveTo>
                  <a:pt x="886" y="897"/>
                </a:moveTo>
                <a:cubicBezTo>
                  <a:pt x="886" y="1163"/>
                  <a:pt x="886" y="1163"/>
                  <a:pt x="886" y="1163"/>
                </a:cubicBezTo>
                <a:cubicBezTo>
                  <a:pt x="884" y="1173"/>
                  <a:pt x="878" y="1182"/>
                  <a:pt x="870" y="1187"/>
                </a:cubicBezTo>
                <a:cubicBezTo>
                  <a:pt x="865" y="1190"/>
                  <a:pt x="859" y="1191"/>
                  <a:pt x="853" y="1191"/>
                </a:cubicBezTo>
                <a:cubicBezTo>
                  <a:pt x="847" y="1191"/>
                  <a:pt x="840" y="1190"/>
                  <a:pt x="834" y="1186"/>
                </a:cubicBezTo>
                <a:cubicBezTo>
                  <a:pt x="677" y="1097"/>
                  <a:pt x="677" y="1097"/>
                  <a:pt x="677" y="1097"/>
                </a:cubicBezTo>
                <a:cubicBezTo>
                  <a:pt x="718" y="1073"/>
                  <a:pt x="718" y="1073"/>
                  <a:pt x="718" y="1073"/>
                </a:cubicBezTo>
                <a:cubicBezTo>
                  <a:pt x="723" y="1071"/>
                  <a:pt x="727" y="1067"/>
                  <a:pt x="730" y="1062"/>
                </a:cubicBezTo>
                <a:cubicBezTo>
                  <a:pt x="831" y="1120"/>
                  <a:pt x="831" y="1120"/>
                  <a:pt x="831" y="1120"/>
                </a:cubicBezTo>
                <a:cubicBezTo>
                  <a:pt x="831" y="926"/>
                  <a:pt x="831" y="926"/>
                  <a:pt x="831" y="926"/>
                </a:cubicBezTo>
                <a:cubicBezTo>
                  <a:pt x="56" y="483"/>
                  <a:pt x="56" y="483"/>
                  <a:pt x="56" y="483"/>
                </a:cubicBezTo>
                <a:cubicBezTo>
                  <a:pt x="56" y="679"/>
                  <a:pt x="56" y="679"/>
                  <a:pt x="56" y="679"/>
                </a:cubicBezTo>
                <a:cubicBezTo>
                  <a:pt x="57" y="681"/>
                  <a:pt x="57" y="681"/>
                  <a:pt x="57" y="681"/>
                </a:cubicBezTo>
                <a:cubicBezTo>
                  <a:pt x="66" y="687"/>
                  <a:pt x="66" y="687"/>
                  <a:pt x="66" y="687"/>
                </a:cubicBezTo>
                <a:cubicBezTo>
                  <a:pt x="66" y="750"/>
                  <a:pt x="66" y="750"/>
                  <a:pt x="66" y="750"/>
                </a:cubicBezTo>
                <a:cubicBezTo>
                  <a:pt x="27" y="728"/>
                  <a:pt x="27" y="728"/>
                  <a:pt x="27" y="728"/>
                </a:cubicBezTo>
                <a:cubicBezTo>
                  <a:pt x="4" y="710"/>
                  <a:pt x="4" y="710"/>
                  <a:pt x="4" y="710"/>
                </a:cubicBezTo>
                <a:cubicBezTo>
                  <a:pt x="0" y="691"/>
                  <a:pt x="0" y="691"/>
                  <a:pt x="0" y="691"/>
                </a:cubicBezTo>
                <a:cubicBezTo>
                  <a:pt x="0" y="448"/>
                  <a:pt x="0" y="448"/>
                  <a:pt x="0" y="448"/>
                </a:cubicBezTo>
                <a:cubicBezTo>
                  <a:pt x="0" y="434"/>
                  <a:pt x="6" y="423"/>
                  <a:pt x="17" y="416"/>
                </a:cubicBezTo>
                <a:cubicBezTo>
                  <a:pt x="28" y="410"/>
                  <a:pt x="41" y="410"/>
                  <a:pt x="53" y="417"/>
                </a:cubicBezTo>
                <a:cubicBezTo>
                  <a:pt x="96" y="442"/>
                  <a:pt x="96" y="442"/>
                  <a:pt x="96" y="442"/>
                </a:cubicBezTo>
                <a:cubicBezTo>
                  <a:pt x="97" y="441"/>
                  <a:pt x="97" y="441"/>
                  <a:pt x="97" y="441"/>
                </a:cubicBezTo>
                <a:cubicBezTo>
                  <a:pt x="877" y="881"/>
                  <a:pt x="877" y="881"/>
                  <a:pt x="877" y="881"/>
                </a:cubicBezTo>
                <a:cubicBezTo>
                  <a:pt x="881" y="883"/>
                  <a:pt x="886" y="892"/>
                  <a:pt x="886" y="897"/>
                </a:cubicBezTo>
                <a:close/>
                <a:moveTo>
                  <a:pt x="1600" y="438"/>
                </a:moveTo>
                <a:cubicBezTo>
                  <a:pt x="1601" y="441"/>
                  <a:pt x="1601" y="444"/>
                  <a:pt x="1601" y="448"/>
                </a:cubicBezTo>
                <a:cubicBezTo>
                  <a:pt x="1601" y="669"/>
                  <a:pt x="1601" y="669"/>
                  <a:pt x="1601" y="669"/>
                </a:cubicBezTo>
                <a:cubicBezTo>
                  <a:pt x="1601" y="686"/>
                  <a:pt x="1591" y="704"/>
                  <a:pt x="1576" y="712"/>
                </a:cubicBezTo>
                <a:cubicBezTo>
                  <a:pt x="919" y="1087"/>
                  <a:pt x="919" y="1087"/>
                  <a:pt x="919" y="1087"/>
                </a:cubicBezTo>
                <a:cubicBezTo>
                  <a:pt x="919" y="897"/>
                  <a:pt x="919" y="897"/>
                  <a:pt x="919" y="897"/>
                </a:cubicBezTo>
                <a:cubicBezTo>
                  <a:pt x="919" y="880"/>
                  <a:pt x="909" y="862"/>
                  <a:pt x="894" y="853"/>
                </a:cubicBezTo>
                <a:lnTo>
                  <a:pt x="1600" y="438"/>
                </a:lnTo>
                <a:close/>
                <a:moveTo>
                  <a:pt x="525" y="886"/>
                </a:moveTo>
                <a:cubicBezTo>
                  <a:pt x="522" y="886"/>
                  <a:pt x="519" y="885"/>
                  <a:pt x="516" y="884"/>
                </a:cubicBezTo>
                <a:cubicBezTo>
                  <a:pt x="316" y="770"/>
                  <a:pt x="316" y="770"/>
                  <a:pt x="316" y="770"/>
                </a:cubicBezTo>
                <a:cubicBezTo>
                  <a:pt x="307" y="765"/>
                  <a:pt x="300" y="753"/>
                  <a:pt x="300" y="742"/>
                </a:cubicBezTo>
                <a:cubicBezTo>
                  <a:pt x="300" y="721"/>
                  <a:pt x="300" y="721"/>
                  <a:pt x="300" y="721"/>
                </a:cubicBezTo>
                <a:cubicBezTo>
                  <a:pt x="300" y="708"/>
                  <a:pt x="311" y="701"/>
                  <a:pt x="323" y="708"/>
                </a:cubicBezTo>
                <a:cubicBezTo>
                  <a:pt x="523" y="822"/>
                  <a:pt x="523" y="822"/>
                  <a:pt x="523" y="822"/>
                </a:cubicBezTo>
                <a:cubicBezTo>
                  <a:pt x="532" y="827"/>
                  <a:pt x="539" y="839"/>
                  <a:pt x="539" y="849"/>
                </a:cubicBezTo>
                <a:cubicBezTo>
                  <a:pt x="539" y="870"/>
                  <a:pt x="539" y="870"/>
                  <a:pt x="539" y="870"/>
                </a:cubicBezTo>
                <a:cubicBezTo>
                  <a:pt x="539" y="880"/>
                  <a:pt x="533" y="886"/>
                  <a:pt x="525" y="886"/>
                </a:cubicBezTo>
                <a:close/>
                <a:moveTo>
                  <a:pt x="712" y="1033"/>
                </a:moveTo>
                <a:cubicBezTo>
                  <a:pt x="718" y="1040"/>
                  <a:pt x="716" y="1051"/>
                  <a:pt x="708" y="1056"/>
                </a:cubicBezTo>
                <a:cubicBezTo>
                  <a:pt x="648" y="1091"/>
                  <a:pt x="648" y="1091"/>
                  <a:pt x="648" y="1091"/>
                </a:cubicBezTo>
                <a:cubicBezTo>
                  <a:pt x="640" y="1096"/>
                  <a:pt x="626" y="1090"/>
                  <a:pt x="622" y="1086"/>
                </a:cubicBezTo>
                <a:cubicBezTo>
                  <a:pt x="618" y="1082"/>
                  <a:pt x="617" y="1070"/>
                  <a:pt x="617" y="1070"/>
                </a:cubicBezTo>
                <a:cubicBezTo>
                  <a:pt x="617" y="932"/>
                  <a:pt x="617" y="932"/>
                  <a:pt x="617" y="932"/>
                </a:cubicBezTo>
                <a:cubicBezTo>
                  <a:pt x="617" y="932"/>
                  <a:pt x="618" y="918"/>
                  <a:pt x="625" y="914"/>
                </a:cubicBezTo>
                <a:cubicBezTo>
                  <a:pt x="684" y="880"/>
                  <a:pt x="684" y="880"/>
                  <a:pt x="684" y="880"/>
                </a:cubicBezTo>
                <a:cubicBezTo>
                  <a:pt x="693" y="875"/>
                  <a:pt x="706" y="878"/>
                  <a:pt x="712" y="885"/>
                </a:cubicBezTo>
                <a:cubicBezTo>
                  <a:pt x="712" y="885"/>
                  <a:pt x="712" y="885"/>
                  <a:pt x="712" y="885"/>
                </a:cubicBezTo>
                <a:cubicBezTo>
                  <a:pt x="717" y="893"/>
                  <a:pt x="716" y="904"/>
                  <a:pt x="708" y="909"/>
                </a:cubicBezTo>
                <a:cubicBezTo>
                  <a:pt x="659" y="937"/>
                  <a:pt x="659" y="937"/>
                  <a:pt x="659" y="937"/>
                </a:cubicBezTo>
                <a:cubicBezTo>
                  <a:pt x="659" y="1044"/>
                  <a:pt x="659" y="1044"/>
                  <a:pt x="659" y="1044"/>
                </a:cubicBezTo>
                <a:cubicBezTo>
                  <a:pt x="684" y="1029"/>
                  <a:pt x="684" y="1029"/>
                  <a:pt x="684" y="1029"/>
                </a:cubicBezTo>
                <a:cubicBezTo>
                  <a:pt x="693" y="1024"/>
                  <a:pt x="706" y="1025"/>
                  <a:pt x="712" y="1033"/>
                </a:cubicBezTo>
                <a:close/>
                <a:moveTo>
                  <a:pt x="182" y="733"/>
                </a:moveTo>
                <a:cubicBezTo>
                  <a:pt x="188" y="740"/>
                  <a:pt x="186" y="751"/>
                  <a:pt x="177" y="756"/>
                </a:cubicBezTo>
                <a:cubicBezTo>
                  <a:pt x="118" y="791"/>
                  <a:pt x="118" y="791"/>
                  <a:pt x="118" y="791"/>
                </a:cubicBezTo>
                <a:cubicBezTo>
                  <a:pt x="109" y="796"/>
                  <a:pt x="96" y="790"/>
                  <a:pt x="92" y="786"/>
                </a:cubicBezTo>
                <a:cubicBezTo>
                  <a:pt x="88" y="782"/>
                  <a:pt x="86" y="770"/>
                  <a:pt x="86" y="770"/>
                </a:cubicBezTo>
                <a:cubicBezTo>
                  <a:pt x="86" y="632"/>
                  <a:pt x="86" y="632"/>
                  <a:pt x="86" y="632"/>
                </a:cubicBezTo>
                <a:cubicBezTo>
                  <a:pt x="86" y="632"/>
                  <a:pt x="88" y="618"/>
                  <a:pt x="95" y="614"/>
                </a:cubicBezTo>
                <a:cubicBezTo>
                  <a:pt x="154" y="580"/>
                  <a:pt x="154" y="580"/>
                  <a:pt x="154" y="580"/>
                </a:cubicBezTo>
                <a:cubicBezTo>
                  <a:pt x="163" y="575"/>
                  <a:pt x="176" y="578"/>
                  <a:pt x="181" y="585"/>
                </a:cubicBezTo>
                <a:cubicBezTo>
                  <a:pt x="181" y="585"/>
                  <a:pt x="181" y="585"/>
                  <a:pt x="181" y="585"/>
                </a:cubicBezTo>
                <a:cubicBezTo>
                  <a:pt x="187" y="593"/>
                  <a:pt x="186" y="604"/>
                  <a:pt x="177" y="609"/>
                </a:cubicBezTo>
                <a:cubicBezTo>
                  <a:pt x="129" y="637"/>
                  <a:pt x="129" y="637"/>
                  <a:pt x="129" y="637"/>
                </a:cubicBezTo>
                <a:cubicBezTo>
                  <a:pt x="129" y="744"/>
                  <a:pt x="129" y="744"/>
                  <a:pt x="129" y="744"/>
                </a:cubicBezTo>
                <a:cubicBezTo>
                  <a:pt x="154" y="729"/>
                  <a:pt x="154" y="729"/>
                  <a:pt x="154" y="729"/>
                </a:cubicBezTo>
                <a:cubicBezTo>
                  <a:pt x="163" y="724"/>
                  <a:pt x="176" y="725"/>
                  <a:pt x="182" y="73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567" kern="0" dirty="0">
              <a:solidFill>
                <a:srgbClr val="FFFFFF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32E0C47-E42D-45BB-BF79-CACB6F1967F0}"/>
              </a:ext>
            </a:extLst>
          </p:cNvPr>
          <p:cNvSpPr/>
          <p:nvPr/>
        </p:nvSpPr>
        <p:spPr>
          <a:xfrm>
            <a:off x="389744" y="6145967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7762C1B-C010-43A8-A856-0BD37C5DC560}"/>
              </a:ext>
            </a:extLst>
          </p:cNvPr>
          <p:cNvSpPr/>
          <p:nvPr/>
        </p:nvSpPr>
        <p:spPr>
          <a:xfrm>
            <a:off x="9236439" y="6253397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642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F2F8-BFB8-4165-90C1-FDAB130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64" y="99061"/>
            <a:ext cx="11222736" cy="472439"/>
          </a:xfrm>
        </p:spPr>
        <p:txBody>
          <a:bodyPr/>
          <a:lstStyle/>
          <a:p>
            <a:r>
              <a:rPr lang="en-GB" dirty="0"/>
              <a:t>BCDR  (Active – Passive – Tier 3 App)  - Application Cluster</a:t>
            </a:r>
          </a:p>
        </p:txBody>
      </p:sp>
      <p:sp>
        <p:nvSpPr>
          <p:cNvPr id="3" name="Rounded Rectangle 42">
            <a:extLst>
              <a:ext uri="{FF2B5EF4-FFF2-40B4-BE49-F238E27FC236}">
                <a16:creationId xmlns:a16="http://schemas.microsoft.com/office/drawing/2014/main" id="{37C3AC84-3C4E-4295-A018-999ACB5D4124}"/>
              </a:ext>
            </a:extLst>
          </p:cNvPr>
          <p:cNvSpPr/>
          <p:nvPr/>
        </p:nvSpPr>
        <p:spPr>
          <a:xfrm>
            <a:off x="1257299" y="711200"/>
            <a:ext cx="9664701" cy="54483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4" name="AutoShape 2" descr="Image result for azure traffic manager">
            <a:extLst>
              <a:ext uri="{FF2B5EF4-FFF2-40B4-BE49-F238E27FC236}">
                <a16:creationId xmlns:a16="http://schemas.microsoft.com/office/drawing/2014/main" id="{48F7956D-F35C-4FAD-9EB7-CFF933237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20274"/>
            <a:ext cx="280611" cy="28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Image result for azure traffic manager">
            <a:extLst>
              <a:ext uri="{FF2B5EF4-FFF2-40B4-BE49-F238E27FC236}">
                <a16:creationId xmlns:a16="http://schemas.microsoft.com/office/drawing/2014/main" id="{7775EF61-9042-4913-B96E-3C1516BE57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32126"/>
            <a:ext cx="280611" cy="28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1CB646F-01CF-497F-A936-3340F2421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356" y="4854177"/>
            <a:ext cx="897844" cy="632022"/>
          </a:xfrm>
          <a:prstGeom prst="rect">
            <a:avLst/>
          </a:prstGeom>
        </p:spPr>
      </p:pic>
      <p:pic>
        <p:nvPicPr>
          <p:cNvPr id="5122" name="Picture 2" descr="DevOps Security Tools | Netsparker">
            <a:extLst>
              <a:ext uri="{FF2B5EF4-FFF2-40B4-BE49-F238E27FC236}">
                <a16:creationId xmlns:a16="http://schemas.microsoft.com/office/drawing/2014/main" id="{9EC82B37-83C7-469B-923F-36E2EDE52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857020"/>
            <a:ext cx="1914525" cy="88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9B6586D-297E-44DD-9A4E-99F384159B16}"/>
              </a:ext>
            </a:extLst>
          </p:cNvPr>
          <p:cNvGrpSpPr/>
          <p:nvPr/>
        </p:nvGrpSpPr>
        <p:grpSpPr>
          <a:xfrm>
            <a:off x="2313421" y="1981794"/>
            <a:ext cx="7121610" cy="4012604"/>
            <a:chOff x="1564120" y="1432360"/>
            <a:chExt cx="7681479" cy="57580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1D7F769-068D-45F9-AA14-9708F6D6EE49}"/>
                </a:ext>
              </a:extLst>
            </p:cNvPr>
            <p:cNvSpPr/>
            <p:nvPr/>
          </p:nvSpPr>
          <p:spPr>
            <a:xfrm>
              <a:off x="1564120" y="2078182"/>
              <a:ext cx="3201844" cy="5046922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2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D38180-D657-41A1-9CD8-CC4C2FF5FC1B}"/>
                </a:ext>
              </a:extLst>
            </p:cNvPr>
            <p:cNvSpPr/>
            <p:nvPr/>
          </p:nvSpPr>
          <p:spPr>
            <a:xfrm>
              <a:off x="5860471" y="2078179"/>
              <a:ext cx="3385128" cy="5112246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2"/>
                </a:solidFill>
              </a:endParaRPr>
            </a:p>
          </p:txBody>
        </p:sp>
        <p:cxnSp>
          <p:nvCxnSpPr>
            <p:cNvPr id="11" name="Elbow Connector 9">
              <a:extLst>
                <a:ext uri="{FF2B5EF4-FFF2-40B4-BE49-F238E27FC236}">
                  <a16:creationId xmlns:a16="http://schemas.microsoft.com/office/drawing/2014/main" id="{4309866A-2F98-4E2A-B526-7654802C1145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5860471" y="1432360"/>
              <a:ext cx="1692564" cy="64581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0">
              <a:extLst>
                <a:ext uri="{FF2B5EF4-FFF2-40B4-BE49-F238E27FC236}">
                  <a16:creationId xmlns:a16="http://schemas.microsoft.com/office/drawing/2014/main" id="{FB865FFC-C83C-43AF-A316-05276797E406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rot="10800000" flipV="1">
              <a:off x="3165043" y="1432360"/>
              <a:ext cx="1919599" cy="6458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C90CC6-5081-4912-A199-285E1D887AE2}"/>
                </a:ext>
              </a:extLst>
            </p:cNvPr>
            <p:cNvSpPr txBox="1"/>
            <p:nvPr/>
          </p:nvSpPr>
          <p:spPr>
            <a:xfrm>
              <a:off x="1569074" y="1606069"/>
              <a:ext cx="1958109" cy="474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UK South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6A0254-BC5A-4FF1-A759-5C1E9295F74B}"/>
                </a:ext>
              </a:extLst>
            </p:cNvPr>
            <p:cNvSpPr txBox="1"/>
            <p:nvPr/>
          </p:nvSpPr>
          <p:spPr>
            <a:xfrm>
              <a:off x="5874966" y="1664278"/>
              <a:ext cx="2704381" cy="474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UK West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84AC415-5985-44DD-B494-13554FAB4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73887" y="2644896"/>
              <a:ext cx="633185" cy="63318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300833D-023F-44FF-896D-5958ED8E8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5347" y="2861772"/>
              <a:ext cx="535337" cy="53533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2EE6D23-9440-44B0-AD80-C35C4674B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503" y="3982915"/>
              <a:ext cx="868015" cy="70056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94014D-8AE6-4C5F-A306-56A1199BA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32582" y="4184768"/>
              <a:ext cx="868015" cy="700563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6BCBFD0A-79E2-4965-8A31-B55670E6D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56" y="4727177"/>
            <a:ext cx="897844" cy="6320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B14F95B-DDD4-4904-966B-D6BE4B8A9D66}"/>
              </a:ext>
            </a:extLst>
          </p:cNvPr>
          <p:cNvSpPr txBox="1"/>
          <p:nvPr/>
        </p:nvSpPr>
        <p:spPr>
          <a:xfrm>
            <a:off x="2948752" y="5534330"/>
            <a:ext cx="1617751" cy="256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defTabSz="609585">
              <a:defRPr sz="1067">
                <a:solidFill>
                  <a:srgbClr val="0033A0"/>
                </a:solidFill>
                <a:latin typeface="Arial" panose="020B0604020202020204"/>
              </a:defRPr>
            </a:lvl1pPr>
          </a:lstStyle>
          <a:p>
            <a:r>
              <a:rPr lang="en-US" dirty="0"/>
              <a:t> VN-AI-UKS-NonProd-2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4E55FB-ACA6-4CC7-9C39-FF40B67D0580}"/>
              </a:ext>
            </a:extLst>
          </p:cNvPr>
          <p:cNvSpPr txBox="1"/>
          <p:nvPr/>
        </p:nvSpPr>
        <p:spPr>
          <a:xfrm>
            <a:off x="7148496" y="5626770"/>
            <a:ext cx="1656223" cy="256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defTabSz="609585">
              <a:defRPr sz="1067">
                <a:solidFill>
                  <a:srgbClr val="0033A0"/>
                </a:solidFill>
                <a:latin typeface="Arial" panose="020B0604020202020204"/>
              </a:defRPr>
            </a:lvl1pPr>
          </a:lstStyle>
          <a:p>
            <a:r>
              <a:rPr lang="en-US" dirty="0"/>
              <a:t> VN-AI-UKW-NonProd-3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6DDFC-6723-4612-87CF-7AB4708719F5}"/>
              </a:ext>
            </a:extLst>
          </p:cNvPr>
          <p:cNvSpPr txBox="1"/>
          <p:nvPr/>
        </p:nvSpPr>
        <p:spPr>
          <a:xfrm>
            <a:off x="1635961" y="3035890"/>
            <a:ext cx="553998" cy="1754326"/>
          </a:xfrm>
          <a:prstGeom prst="rect">
            <a:avLst/>
          </a:prstGeom>
          <a:noFill/>
          <a:scene3d>
            <a:camera prst="orthographicFront">
              <a:rot lat="21299999" lon="600000" rev="0"/>
            </a:camera>
            <a:lightRig rig="threePt" dir="t"/>
          </a:scene3d>
        </p:spPr>
        <p:txBody>
          <a:bodyPr vert="vert270" wrap="square" rtlCol="0">
            <a:spAutoFit/>
          </a:bodyPr>
          <a:lstStyle>
            <a:defPPr>
              <a:defRPr lang="en-US"/>
            </a:defPPr>
          </a:lstStyle>
          <a:p>
            <a:r>
              <a:rPr lang="en-GB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Primary Site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00D081-AEC3-4E42-A82B-C8FD7570B1D4}"/>
              </a:ext>
            </a:extLst>
          </p:cNvPr>
          <p:cNvSpPr txBox="1"/>
          <p:nvPr/>
        </p:nvSpPr>
        <p:spPr>
          <a:xfrm>
            <a:off x="9707995" y="2991173"/>
            <a:ext cx="553998" cy="2292406"/>
          </a:xfrm>
          <a:prstGeom prst="rect">
            <a:avLst/>
          </a:prstGeom>
          <a:noFill/>
          <a:scene3d>
            <a:camera prst="orthographicFront">
              <a:rot lat="21299999" lon="600000" rev="0"/>
            </a:camera>
            <a:lightRig rig="threePt" dir="t"/>
          </a:scene3d>
        </p:spPr>
        <p:txBody>
          <a:bodyPr vert="vert" wrap="square" rtlCol="0">
            <a:spAutoFit/>
          </a:bodyPr>
          <a:lstStyle>
            <a:defPPr>
              <a:defRPr lang="en-US"/>
            </a:defPPr>
          </a:lstStyle>
          <a:p>
            <a:r>
              <a:rPr lang="en-GB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Stand By Site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204CB6-3F2D-4BC7-A924-1A143A17C077}"/>
              </a:ext>
            </a:extLst>
          </p:cNvPr>
          <p:cNvSpPr/>
          <p:nvPr/>
        </p:nvSpPr>
        <p:spPr>
          <a:xfrm>
            <a:off x="329783" y="6415790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9093851-953F-449B-B466-01D4271EEC99}"/>
              </a:ext>
            </a:extLst>
          </p:cNvPr>
          <p:cNvSpPr/>
          <p:nvPr/>
        </p:nvSpPr>
        <p:spPr>
          <a:xfrm>
            <a:off x="9448800" y="6208426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103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641E037-B41A-4028-A694-4A7ECD171A90}"/>
              </a:ext>
            </a:extLst>
          </p:cNvPr>
          <p:cNvGrpSpPr/>
          <p:nvPr/>
        </p:nvGrpSpPr>
        <p:grpSpPr>
          <a:xfrm>
            <a:off x="215904" y="0"/>
            <a:ext cx="11766235" cy="6445770"/>
            <a:chOff x="298765" y="-114672"/>
            <a:chExt cx="11766235" cy="6445770"/>
          </a:xfrm>
        </p:grpSpPr>
        <p:sp>
          <p:nvSpPr>
            <p:cNvPr id="7" name="TextBox 6"/>
            <p:cNvSpPr txBox="1"/>
            <p:nvPr/>
          </p:nvSpPr>
          <p:spPr>
            <a:xfrm>
              <a:off x="355419" y="-114672"/>
              <a:ext cx="6689821" cy="600779"/>
            </a:xfrm>
            <a:prstGeom prst="rect">
              <a:avLst/>
            </a:prstGeom>
          </p:spPr>
          <p:txBody>
            <a:bodyPr vert="horz" lIns="91416" tIns="45708" rIns="91416" bIns="45708" rtlCol="0" anchor="t" anchorCtr="0">
              <a:noAutofit/>
            </a:bodyPr>
            <a:lstStyle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2000" b="1"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r>
                <a:rPr lang="en-US" sz="3200" dirty="0"/>
                <a:t>DevSecOps Pipeline</a:t>
              </a:r>
              <a:endParaRPr lang="en-US" sz="3200" b="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0A79C7-A39B-4045-AC77-1CFA9A07CA90}"/>
                </a:ext>
              </a:extLst>
            </p:cNvPr>
            <p:cNvSpPr txBox="1"/>
            <p:nvPr/>
          </p:nvSpPr>
          <p:spPr>
            <a:xfrm>
              <a:off x="298765" y="504897"/>
              <a:ext cx="1570426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85">
                <a:defRPr/>
              </a:pPr>
              <a:r>
                <a:rPr lang="en-US" sz="1067" dirty="0">
                  <a:solidFill>
                    <a:srgbClr val="232F3E"/>
                  </a:solidFill>
                  <a:latin typeface="Arial" panose="020B0604020202020204"/>
                </a:rPr>
                <a:t>Application Developer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35282" y="3723271"/>
              <a:ext cx="1640193" cy="2565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defTabSz="609585">
                <a:defRPr sz="1067">
                  <a:solidFill>
                    <a:srgbClr val="0033A0"/>
                  </a:solidFill>
                  <a:latin typeface="Arial" panose="020B0604020202020204"/>
                </a:defRPr>
              </a:lvl1pPr>
            </a:lstStyle>
            <a:p>
              <a:r>
                <a:rPr lang="en-US" dirty="0"/>
                <a:t>Continuous Deployment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 rot="16200000">
              <a:off x="4601651" y="-1487007"/>
              <a:ext cx="949893" cy="5396191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>
                <a:defRPr/>
              </a:pPr>
              <a:endParaRPr lang="en-US" sz="1333" dirty="0">
                <a:solidFill>
                  <a:srgbClr val="FFFFFF"/>
                </a:solidFill>
                <a:latin typeface="Arial" panose="020B0604020202020204"/>
              </a:endParaRPr>
            </a:p>
            <a:p>
              <a:pPr algn="ctr" defTabSz="609585">
                <a:defRPr/>
              </a:pPr>
              <a:endParaRPr lang="en-US" sz="1333" dirty="0">
                <a:solidFill>
                  <a:srgbClr val="FFFFFF"/>
                </a:solidFill>
                <a:latin typeface="Arial" panose="020B0604020202020204"/>
              </a:endParaRPr>
            </a:p>
            <a:p>
              <a:pPr algn="ctr" defTabSz="609585">
                <a:defRPr/>
              </a:pPr>
              <a:endParaRPr lang="en-US" sz="1333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9129881-D781-4B95-86DE-1835C1F41A6E}"/>
                </a:ext>
              </a:extLst>
            </p:cNvPr>
            <p:cNvSpPr/>
            <p:nvPr/>
          </p:nvSpPr>
          <p:spPr>
            <a:xfrm>
              <a:off x="5189426" y="2030684"/>
              <a:ext cx="291033" cy="29025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AB93F39-616E-4E8D-955C-8171A00199FA}"/>
                </a:ext>
              </a:extLst>
            </p:cNvPr>
            <p:cNvSpPr txBox="1"/>
            <p:nvPr/>
          </p:nvSpPr>
          <p:spPr>
            <a:xfrm>
              <a:off x="301055" y="2004538"/>
              <a:ext cx="1570426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85">
                <a:defRPr/>
              </a:pPr>
              <a:r>
                <a:rPr lang="en-US" sz="1067" dirty="0">
                  <a:solidFill>
                    <a:srgbClr val="232F3E"/>
                  </a:solidFill>
                  <a:latin typeface="Arial" panose="020B0604020202020204"/>
                </a:rPr>
                <a:t>AI DevSecOps Team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96D3069E-7D62-4DDB-AC24-AD1FF0E55107}"/>
                </a:ext>
              </a:extLst>
            </p:cNvPr>
            <p:cNvSpPr/>
            <p:nvPr/>
          </p:nvSpPr>
          <p:spPr>
            <a:xfrm>
              <a:off x="1323091" y="896287"/>
              <a:ext cx="1003300" cy="8382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DCA3B3A-982C-4181-AFE3-01590FDE9401}"/>
                </a:ext>
              </a:extLst>
            </p:cNvPr>
            <p:cNvSpPr txBox="1"/>
            <p:nvPr/>
          </p:nvSpPr>
          <p:spPr>
            <a:xfrm>
              <a:off x="2954582" y="2046871"/>
              <a:ext cx="1821332" cy="2565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defTabSz="609585">
                <a:defRPr sz="1067">
                  <a:solidFill>
                    <a:srgbClr val="0033A0"/>
                  </a:solidFill>
                  <a:latin typeface="Arial" panose="020B0604020202020204"/>
                </a:defRPr>
              </a:lvl1pPr>
            </a:lstStyle>
            <a:p>
              <a:r>
                <a:rPr lang="en-US" dirty="0"/>
                <a:t>Continuous Integration (CI)</a:t>
              </a:r>
            </a:p>
          </p:txBody>
        </p:sp>
        <p:pic>
          <p:nvPicPr>
            <p:cNvPr id="4098" name="Picture 2" descr="GitHub Logos and Usage · GitHub">
              <a:extLst>
                <a:ext uri="{FF2B5EF4-FFF2-40B4-BE49-F238E27FC236}">
                  <a16:creationId xmlns:a16="http://schemas.microsoft.com/office/drawing/2014/main" id="{F913B2CF-B2DA-412F-863A-9C830CEFEC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256" y="823628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4230FD3-0A11-40C0-8FE8-CE7F736A6BFA}"/>
                </a:ext>
              </a:extLst>
            </p:cNvPr>
            <p:cNvSpPr txBox="1"/>
            <p:nvPr/>
          </p:nvSpPr>
          <p:spPr>
            <a:xfrm>
              <a:off x="2395452" y="1474975"/>
              <a:ext cx="738775" cy="16421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67" dirty="0">
                  <a:solidFill>
                    <a:schemeClr val="tx2"/>
                  </a:solidFill>
                </a:rPr>
                <a:t> GitHub</a:t>
              </a:r>
            </a:p>
          </p:txBody>
        </p:sp>
        <p:pic>
          <p:nvPicPr>
            <p:cNvPr id="4100" name="Picture 4" descr="5 Best Jenkins logo">
              <a:extLst>
                <a:ext uri="{FF2B5EF4-FFF2-40B4-BE49-F238E27FC236}">
                  <a16:creationId xmlns:a16="http://schemas.microsoft.com/office/drawing/2014/main" id="{686F82AB-D55B-41C9-B325-831382BD0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26615" y="769287"/>
              <a:ext cx="1179375" cy="809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F0E9EF3-CECF-465C-B1E0-6C3A86FA0270}"/>
                </a:ext>
              </a:extLst>
            </p:cNvPr>
            <p:cNvSpPr txBox="1"/>
            <p:nvPr/>
          </p:nvSpPr>
          <p:spPr>
            <a:xfrm>
              <a:off x="3180561" y="1759788"/>
              <a:ext cx="738775" cy="16421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67" dirty="0">
                  <a:solidFill>
                    <a:schemeClr val="tx2"/>
                  </a:solidFill>
                </a:rPr>
                <a:t> Jenkins</a:t>
              </a:r>
            </a:p>
          </p:txBody>
        </p:sp>
        <p:pic>
          <p:nvPicPr>
            <p:cNvPr id="4102" name="Picture 6" descr="Docker Icon of Flat style - Available in SVG, PNG, EPS, AI &amp; Icon ...">
              <a:extLst>
                <a:ext uri="{FF2B5EF4-FFF2-40B4-BE49-F238E27FC236}">
                  <a16:creationId xmlns:a16="http://schemas.microsoft.com/office/drawing/2014/main" id="{6D60B177-F566-4554-A951-5493183244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4391" y="845487"/>
              <a:ext cx="690563" cy="690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2FB8474-D60E-47C8-85DB-300AC02F270A}"/>
                </a:ext>
              </a:extLst>
            </p:cNvPr>
            <p:cNvSpPr txBox="1"/>
            <p:nvPr/>
          </p:nvSpPr>
          <p:spPr>
            <a:xfrm>
              <a:off x="3929861" y="1747088"/>
              <a:ext cx="738775" cy="16421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67" dirty="0">
                  <a:solidFill>
                    <a:schemeClr val="tx2"/>
                  </a:solidFill>
                </a:rPr>
                <a:t> Docker</a:t>
              </a:r>
            </a:p>
          </p:txBody>
        </p:sp>
        <p:pic>
          <p:nvPicPr>
            <p:cNvPr id="4104" name="Picture 8" descr="Welcome to Sonatype Help">
              <a:extLst>
                <a:ext uri="{FF2B5EF4-FFF2-40B4-BE49-F238E27FC236}">
                  <a16:creationId xmlns:a16="http://schemas.microsoft.com/office/drawing/2014/main" id="{F2FDB45A-1C8D-48F7-8BC8-35145B626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4191" y="934387"/>
              <a:ext cx="538163" cy="538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4230318-1175-471E-9300-F4C0CEE0B4EE}"/>
                </a:ext>
              </a:extLst>
            </p:cNvPr>
            <p:cNvSpPr txBox="1"/>
            <p:nvPr/>
          </p:nvSpPr>
          <p:spPr>
            <a:xfrm>
              <a:off x="4793461" y="1772488"/>
              <a:ext cx="1023139" cy="16421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67" dirty="0">
                  <a:solidFill>
                    <a:schemeClr val="tx2"/>
                  </a:solidFill>
                </a:rPr>
                <a:t> Nexus Repo</a:t>
              </a:r>
            </a:p>
          </p:txBody>
        </p:sp>
        <p:pic>
          <p:nvPicPr>
            <p:cNvPr id="4106" name="Picture 10" descr="Twistlock | OpsMatters">
              <a:extLst>
                <a:ext uri="{FF2B5EF4-FFF2-40B4-BE49-F238E27FC236}">
                  <a16:creationId xmlns:a16="http://schemas.microsoft.com/office/drawing/2014/main" id="{3D3B7961-5050-48D0-8996-3F095EDEE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7891" y="870887"/>
              <a:ext cx="588963" cy="588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F142089-E414-4736-B5FA-8A1C80832134}"/>
                </a:ext>
              </a:extLst>
            </p:cNvPr>
            <p:cNvSpPr txBox="1"/>
            <p:nvPr/>
          </p:nvSpPr>
          <p:spPr>
            <a:xfrm>
              <a:off x="6558761" y="1785188"/>
              <a:ext cx="1023139" cy="16421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67" dirty="0">
                  <a:solidFill>
                    <a:schemeClr val="tx2"/>
                  </a:solidFill>
                </a:rPr>
                <a:t>Twistlock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738DBC-0172-49DE-8737-42344B66E29F}"/>
                </a:ext>
              </a:extLst>
            </p:cNvPr>
            <p:cNvSpPr txBox="1"/>
            <p:nvPr/>
          </p:nvSpPr>
          <p:spPr>
            <a:xfrm>
              <a:off x="5631661" y="1785188"/>
              <a:ext cx="1023139" cy="16421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67" dirty="0">
                  <a:solidFill>
                    <a:schemeClr val="tx2"/>
                  </a:solidFill>
                </a:rPr>
                <a:t>Helm Chart</a:t>
              </a:r>
            </a:p>
          </p:txBody>
        </p:sp>
        <p:pic>
          <p:nvPicPr>
            <p:cNvPr id="4108" name="Picture 12" descr="Helm Deployments - kubedex.com">
              <a:extLst>
                <a:ext uri="{FF2B5EF4-FFF2-40B4-BE49-F238E27FC236}">
                  <a16:creationId xmlns:a16="http://schemas.microsoft.com/office/drawing/2014/main" id="{EE2EEB0F-B9B9-4FDB-86AE-50B0AE121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6991" y="896287"/>
              <a:ext cx="576263" cy="576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0B884D8-28D2-4FF5-8F9E-7067C724F40E}"/>
                </a:ext>
              </a:extLst>
            </p:cNvPr>
            <p:cNvCxnSpPr>
              <a:cxnSpLocks/>
            </p:cNvCxnSpPr>
            <p:nvPr/>
          </p:nvCxnSpPr>
          <p:spPr>
            <a:xfrm>
              <a:off x="4822003" y="1749477"/>
              <a:ext cx="1" cy="85682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D2D3FA5-D0A4-42A8-8658-26E86E79E3C4}"/>
                </a:ext>
              </a:extLst>
            </p:cNvPr>
            <p:cNvSpPr/>
            <p:nvPr/>
          </p:nvSpPr>
          <p:spPr>
            <a:xfrm>
              <a:off x="4353810" y="2811488"/>
              <a:ext cx="1206500" cy="60960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POC Stage</a:t>
              </a:r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</p:txBody>
        </p:sp>
        <p:pic>
          <p:nvPicPr>
            <p:cNvPr id="4110" name="Picture 14" descr="Octopus Deploy - Reviews, Pros &amp; Cons | Companies using Octopus Deploy">
              <a:extLst>
                <a:ext uri="{FF2B5EF4-FFF2-40B4-BE49-F238E27FC236}">
                  <a16:creationId xmlns:a16="http://schemas.microsoft.com/office/drawing/2014/main" id="{C7638278-B582-48E7-A346-4E8C20925F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3600" y="3025153"/>
              <a:ext cx="393700" cy="378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Right Brace 74">
              <a:extLst>
                <a:ext uri="{FF2B5EF4-FFF2-40B4-BE49-F238E27FC236}">
                  <a16:creationId xmlns:a16="http://schemas.microsoft.com/office/drawing/2014/main" id="{508CF458-88F1-47C6-849C-D5539DEC6EDF}"/>
                </a:ext>
              </a:extLst>
            </p:cNvPr>
            <p:cNvSpPr/>
            <p:nvPr/>
          </p:nvSpPr>
          <p:spPr>
            <a:xfrm>
              <a:off x="2794000" y="3022600"/>
              <a:ext cx="342900" cy="30861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CF4BD852-4548-4A24-A9F6-0F317A2362A1}"/>
                </a:ext>
              </a:extLst>
            </p:cNvPr>
            <p:cNvSpPr/>
            <p:nvPr/>
          </p:nvSpPr>
          <p:spPr>
            <a:xfrm>
              <a:off x="4386080" y="3707359"/>
              <a:ext cx="1206500" cy="60960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Dev Stage</a:t>
              </a:r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</p:txBody>
        </p:sp>
        <p:pic>
          <p:nvPicPr>
            <p:cNvPr id="79" name="Picture 14" descr="Octopus Deploy - Reviews, Pros &amp; Cons | Companies using Octopus Deploy">
              <a:extLst>
                <a:ext uri="{FF2B5EF4-FFF2-40B4-BE49-F238E27FC236}">
                  <a16:creationId xmlns:a16="http://schemas.microsoft.com/office/drawing/2014/main" id="{F681F326-EF89-4BC2-B444-8A265EF417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9000" y="3921023"/>
              <a:ext cx="393700" cy="378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E363B82F-403E-483A-94B1-8A6E01140376}"/>
                </a:ext>
              </a:extLst>
            </p:cNvPr>
            <p:cNvSpPr/>
            <p:nvPr/>
          </p:nvSpPr>
          <p:spPr>
            <a:xfrm>
              <a:off x="4386080" y="4656320"/>
              <a:ext cx="1206500" cy="60960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QA Stage</a:t>
              </a:r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</p:txBody>
        </p:sp>
        <p:pic>
          <p:nvPicPr>
            <p:cNvPr id="81" name="Picture 14" descr="Octopus Deploy - Reviews, Pros &amp; Cons | Companies using Octopus Deploy">
              <a:extLst>
                <a:ext uri="{FF2B5EF4-FFF2-40B4-BE49-F238E27FC236}">
                  <a16:creationId xmlns:a16="http://schemas.microsoft.com/office/drawing/2014/main" id="{0E8BBD48-B20B-44BE-9DA0-DFBDD6A311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9000" y="4867694"/>
              <a:ext cx="393700" cy="378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CD85FB8D-F4D0-46FB-8EFC-829335C5B127}"/>
                </a:ext>
              </a:extLst>
            </p:cNvPr>
            <p:cNvSpPr/>
            <p:nvPr/>
          </p:nvSpPr>
          <p:spPr>
            <a:xfrm>
              <a:off x="4343400" y="5549900"/>
              <a:ext cx="1282700" cy="60960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PROD Stage</a:t>
              </a:r>
            </a:p>
            <a:p>
              <a:pPr algn="ctr"/>
              <a:endParaRPr lang="en-GB" sz="1400" dirty="0"/>
            </a:p>
            <a:p>
              <a:pPr algn="ctr"/>
              <a:endParaRPr lang="en-GB" sz="1400" dirty="0"/>
            </a:p>
          </p:txBody>
        </p:sp>
        <p:pic>
          <p:nvPicPr>
            <p:cNvPr id="83" name="Picture 14" descr="Octopus Deploy - Reviews, Pros &amp; Cons | Companies using Octopus Deploy">
              <a:extLst>
                <a:ext uri="{FF2B5EF4-FFF2-40B4-BE49-F238E27FC236}">
                  <a16:creationId xmlns:a16="http://schemas.microsoft.com/office/drawing/2014/main" id="{01630D4B-1E5F-41C1-A312-51EA8CB3B5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1700" y="5769394"/>
              <a:ext cx="393700" cy="378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FF81705-F23C-41BF-84E3-BC716AB57264}"/>
                </a:ext>
              </a:extLst>
            </p:cNvPr>
            <p:cNvCxnSpPr>
              <a:cxnSpLocks/>
            </p:cNvCxnSpPr>
            <p:nvPr/>
          </p:nvCxnSpPr>
          <p:spPr>
            <a:xfrm>
              <a:off x="4890083" y="3389859"/>
              <a:ext cx="0" cy="31072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77AEE0B-1161-48CB-BC9B-87289C49B763}"/>
                </a:ext>
              </a:extLst>
            </p:cNvPr>
            <p:cNvCxnSpPr>
              <a:cxnSpLocks/>
            </p:cNvCxnSpPr>
            <p:nvPr/>
          </p:nvCxnSpPr>
          <p:spPr>
            <a:xfrm>
              <a:off x="4917774" y="4336529"/>
              <a:ext cx="0" cy="31072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919EEBA-DB85-4544-9663-7898780BBE92}"/>
                </a:ext>
              </a:extLst>
            </p:cNvPr>
            <p:cNvCxnSpPr>
              <a:cxnSpLocks/>
            </p:cNvCxnSpPr>
            <p:nvPr/>
          </p:nvCxnSpPr>
          <p:spPr>
            <a:xfrm>
              <a:off x="4892374" y="5308600"/>
              <a:ext cx="0" cy="24130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FBBD706D-CA0A-4ADA-99AD-2A03BCCDD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7935" y="718403"/>
              <a:ext cx="474375" cy="408399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E6645516-7FAD-40E8-8143-B30F7C0B0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0635" y="1510383"/>
              <a:ext cx="474375" cy="443588"/>
            </a:xfrm>
            <a:prstGeom prst="rect">
              <a:avLst/>
            </a:prstGeom>
          </p:spPr>
        </p:pic>
        <p:pic>
          <p:nvPicPr>
            <p:cNvPr id="4112" name="Picture 16" descr="Logo Resources - Octopus Deploy">
              <a:extLst>
                <a:ext uri="{FF2B5EF4-FFF2-40B4-BE49-F238E27FC236}">
                  <a16:creationId xmlns:a16="http://schemas.microsoft.com/office/drawing/2014/main" id="{3C6DC536-DE8C-4F86-BC22-5D1801B7A7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799" y="4507588"/>
              <a:ext cx="1330325" cy="381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Freeform 109">
              <a:extLst>
                <a:ext uri="{FF2B5EF4-FFF2-40B4-BE49-F238E27FC236}">
                  <a16:creationId xmlns:a16="http://schemas.microsoft.com/office/drawing/2014/main" id="{F376F8D7-FB33-412C-8189-69AD6D40CB1C}"/>
                </a:ext>
              </a:extLst>
            </p:cNvPr>
            <p:cNvSpPr/>
            <p:nvPr/>
          </p:nvSpPr>
          <p:spPr>
            <a:xfrm>
              <a:off x="8444894" y="2794000"/>
              <a:ext cx="2670292" cy="3537098"/>
            </a:xfrm>
            <a:custGeom>
              <a:avLst/>
              <a:gdLst>
                <a:gd name="connsiteX0" fmla="*/ 2235200 w 2235200"/>
                <a:gd name="connsiteY0" fmla="*/ 0 h 3543300"/>
                <a:gd name="connsiteX1" fmla="*/ 0 w 2235200"/>
                <a:gd name="connsiteY1" fmla="*/ 0 h 3543300"/>
                <a:gd name="connsiteX2" fmla="*/ 0 w 2235200"/>
                <a:gd name="connsiteY2" fmla="*/ 3543300 h 3543300"/>
                <a:gd name="connsiteX3" fmla="*/ 2209800 w 2235200"/>
                <a:gd name="connsiteY3" fmla="*/ 3543300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200" h="3543300">
                  <a:moveTo>
                    <a:pt x="2235200" y="0"/>
                  </a:moveTo>
                  <a:lnTo>
                    <a:pt x="0" y="0"/>
                  </a:lnTo>
                  <a:lnTo>
                    <a:pt x="0" y="3543300"/>
                  </a:lnTo>
                  <a:lnTo>
                    <a:pt x="2209800" y="3543300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33" dirty="0">
                <a:solidFill>
                  <a:srgbClr val="FFFFFF"/>
                </a:solidFill>
                <a:highlight>
                  <a:srgbClr val="0000FF"/>
                </a:highlight>
                <a:latin typeface="Arial" panose="020B0604020202020204"/>
              </a:endParaRPr>
            </a:p>
          </p:txBody>
        </p:sp>
        <p:pic>
          <p:nvPicPr>
            <p:cNvPr id="4116" name="Picture 20" descr="Design and Implement a Basic Kubernetes Application on Azure ...">
              <a:extLst>
                <a:ext uri="{FF2B5EF4-FFF2-40B4-BE49-F238E27FC236}">
                  <a16:creationId xmlns:a16="http://schemas.microsoft.com/office/drawing/2014/main" id="{41E346FA-09ED-415F-9A04-5709B221E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6570" y="4063999"/>
              <a:ext cx="1167930" cy="606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64A7623-B0EF-4675-8AAF-5753DB56EDB3}"/>
                </a:ext>
              </a:extLst>
            </p:cNvPr>
            <p:cNvCxnSpPr>
              <a:cxnSpLocks/>
            </p:cNvCxnSpPr>
            <p:nvPr/>
          </p:nvCxnSpPr>
          <p:spPr>
            <a:xfrm>
              <a:off x="5582354" y="3101373"/>
              <a:ext cx="51713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FE6C111-3C0E-4C41-8C60-16E326A07DA4}"/>
                </a:ext>
              </a:extLst>
            </p:cNvPr>
            <p:cNvCxnSpPr>
              <a:cxnSpLocks/>
            </p:cNvCxnSpPr>
            <p:nvPr/>
          </p:nvCxnSpPr>
          <p:spPr>
            <a:xfrm>
              <a:off x="5575300" y="5003800"/>
              <a:ext cx="280670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0AF2E08-0BD5-4D3C-A3E6-8D39283C4589}"/>
                </a:ext>
              </a:extLst>
            </p:cNvPr>
            <p:cNvCxnSpPr>
              <a:cxnSpLocks/>
            </p:cNvCxnSpPr>
            <p:nvPr/>
          </p:nvCxnSpPr>
          <p:spPr>
            <a:xfrm>
              <a:off x="5626100" y="5829300"/>
              <a:ext cx="169492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ed Rectangle 110">
              <a:extLst>
                <a:ext uri="{FF2B5EF4-FFF2-40B4-BE49-F238E27FC236}">
                  <a16:creationId xmlns:a16="http://schemas.microsoft.com/office/drawing/2014/main" id="{C9D07F95-C032-4F78-B73D-9020983AF2F6}"/>
                </a:ext>
              </a:extLst>
            </p:cNvPr>
            <p:cNvSpPr/>
            <p:nvPr/>
          </p:nvSpPr>
          <p:spPr>
            <a:xfrm>
              <a:off x="8557442" y="2897176"/>
              <a:ext cx="1782917" cy="525831"/>
            </a:xfrm>
            <a:prstGeom prst="roundRect">
              <a:avLst>
                <a:gd name="adj" fmla="val 4864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</a:rPr>
                <a:t>POC</a:t>
              </a:r>
            </a:p>
          </p:txBody>
        </p:sp>
        <p:pic>
          <p:nvPicPr>
            <p:cNvPr id="4114" name="Picture 18" descr="Kubernetes - Wikipedia">
              <a:extLst>
                <a:ext uri="{FF2B5EF4-FFF2-40B4-BE49-F238E27FC236}">
                  <a16:creationId xmlns:a16="http://schemas.microsoft.com/office/drawing/2014/main" id="{C4FC48CA-E897-4ABA-AE9C-44443EE46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5996" y="2946401"/>
              <a:ext cx="522453" cy="431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Rounded Rectangle 110">
              <a:extLst>
                <a:ext uri="{FF2B5EF4-FFF2-40B4-BE49-F238E27FC236}">
                  <a16:creationId xmlns:a16="http://schemas.microsoft.com/office/drawing/2014/main" id="{82C3EC59-D28E-4CAF-A93E-B927D2B5814E}"/>
                </a:ext>
              </a:extLst>
            </p:cNvPr>
            <p:cNvSpPr/>
            <p:nvPr/>
          </p:nvSpPr>
          <p:spPr>
            <a:xfrm>
              <a:off x="8512472" y="3575273"/>
              <a:ext cx="1782917" cy="661586"/>
            </a:xfrm>
            <a:prstGeom prst="roundRect">
              <a:avLst>
                <a:gd name="adj" fmla="val 4864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</a:rPr>
                <a:t>Dev</a:t>
              </a:r>
            </a:p>
          </p:txBody>
        </p:sp>
        <p:pic>
          <p:nvPicPr>
            <p:cNvPr id="111" name="Picture 18" descr="Kubernetes - Wikipedia">
              <a:extLst>
                <a:ext uri="{FF2B5EF4-FFF2-40B4-BE49-F238E27FC236}">
                  <a16:creationId xmlns:a16="http://schemas.microsoft.com/office/drawing/2014/main" id="{A686A87B-7688-4C3B-A02C-7AA1AE01D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8306" y="3660306"/>
              <a:ext cx="522453" cy="506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Rounded Rectangle 110">
              <a:extLst>
                <a:ext uri="{FF2B5EF4-FFF2-40B4-BE49-F238E27FC236}">
                  <a16:creationId xmlns:a16="http://schemas.microsoft.com/office/drawing/2014/main" id="{CAC01968-6CC5-41F2-8D68-E894D0FF3B89}"/>
                </a:ext>
              </a:extLst>
            </p:cNvPr>
            <p:cNvSpPr/>
            <p:nvPr/>
          </p:nvSpPr>
          <p:spPr>
            <a:xfrm>
              <a:off x="8532042" y="4328112"/>
              <a:ext cx="1782917" cy="623891"/>
            </a:xfrm>
            <a:prstGeom prst="roundRect">
              <a:avLst>
                <a:gd name="adj" fmla="val 4864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</a:rPr>
                <a:t>QA</a:t>
              </a:r>
            </a:p>
          </p:txBody>
        </p:sp>
        <p:pic>
          <p:nvPicPr>
            <p:cNvPr id="116" name="Picture 18" descr="Kubernetes - Wikipedia">
              <a:extLst>
                <a:ext uri="{FF2B5EF4-FFF2-40B4-BE49-F238E27FC236}">
                  <a16:creationId xmlns:a16="http://schemas.microsoft.com/office/drawing/2014/main" id="{D5557942-D731-4357-B802-461D7B16AE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896" y="4398156"/>
              <a:ext cx="522453" cy="506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Rounded Rectangle 110">
              <a:extLst>
                <a:ext uri="{FF2B5EF4-FFF2-40B4-BE49-F238E27FC236}">
                  <a16:creationId xmlns:a16="http://schemas.microsoft.com/office/drawing/2014/main" id="{E1B895FC-CAE9-468C-A672-A0D6EAF1BCFC}"/>
                </a:ext>
              </a:extLst>
            </p:cNvPr>
            <p:cNvSpPr/>
            <p:nvPr/>
          </p:nvSpPr>
          <p:spPr>
            <a:xfrm>
              <a:off x="8529752" y="5027862"/>
              <a:ext cx="1782917" cy="538738"/>
            </a:xfrm>
            <a:prstGeom prst="roundRect">
              <a:avLst>
                <a:gd name="adj" fmla="val 4864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</a:rPr>
                <a:t>PROD</a:t>
              </a:r>
            </a:p>
          </p:txBody>
        </p:sp>
        <p:pic>
          <p:nvPicPr>
            <p:cNvPr id="118" name="Picture 18" descr="Kubernetes - Wikipedia">
              <a:extLst>
                <a:ext uri="{FF2B5EF4-FFF2-40B4-BE49-F238E27FC236}">
                  <a16:creationId xmlns:a16="http://schemas.microsoft.com/office/drawing/2014/main" id="{AFA1F4C7-7CF8-4DB6-B764-7BC080DE6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5645" y="5037944"/>
              <a:ext cx="522453" cy="506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0337893-EF5E-4EC1-804B-84BA320C68F0}"/>
                </a:ext>
              </a:extLst>
            </p:cNvPr>
            <p:cNvSpPr txBox="1"/>
            <p:nvPr/>
          </p:nvSpPr>
          <p:spPr>
            <a:xfrm>
              <a:off x="10419561" y="4795088"/>
              <a:ext cx="1645439" cy="16421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67" dirty="0">
                  <a:solidFill>
                    <a:schemeClr val="tx2"/>
                  </a:solidFill>
                </a:rPr>
                <a:t> Azure Kubernetes Service</a:t>
              </a: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CB409CA-B9CE-4F2E-BC23-2FF3FD06BA87}"/>
                </a:ext>
              </a:extLst>
            </p:cNvPr>
            <p:cNvSpPr/>
            <p:nvPr/>
          </p:nvSpPr>
          <p:spPr>
            <a:xfrm>
              <a:off x="1517877" y="4098078"/>
              <a:ext cx="291033" cy="29025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F253745-66AB-4496-AC87-9AA639A94356}"/>
                </a:ext>
              </a:extLst>
            </p:cNvPr>
            <p:cNvSpPr/>
            <p:nvPr/>
          </p:nvSpPr>
          <p:spPr>
            <a:xfrm>
              <a:off x="11080977" y="3564678"/>
              <a:ext cx="291033" cy="29025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96827AF-1BA9-41D4-9431-DDDDCE148A9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74830" y="3371751"/>
            <a:ext cx="819150" cy="3810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8030C14-8C02-4856-894E-E248B2D18CFD}"/>
              </a:ext>
            </a:extLst>
          </p:cNvPr>
          <p:cNvSpPr txBox="1"/>
          <p:nvPr/>
        </p:nvSpPr>
        <p:spPr>
          <a:xfrm>
            <a:off x="6190461" y="4337888"/>
            <a:ext cx="1645439" cy="16421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67" dirty="0">
                <a:solidFill>
                  <a:schemeClr val="tx2"/>
                </a:solidFill>
              </a:rPr>
              <a:t> kubectl token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B8E6600F-CD53-405B-91C6-A7078DC0DB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89725" y="4584700"/>
            <a:ext cx="819150" cy="3810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1F37EF4-8CBE-427A-9345-5FF28BFE74A2}"/>
              </a:ext>
            </a:extLst>
          </p:cNvPr>
          <p:cNvSpPr txBox="1"/>
          <p:nvPr/>
        </p:nvSpPr>
        <p:spPr>
          <a:xfrm>
            <a:off x="6203161" y="5099888"/>
            <a:ext cx="1645439" cy="16421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67" dirty="0">
                <a:solidFill>
                  <a:schemeClr val="tx2"/>
                </a:solidFill>
              </a:rPr>
              <a:t> kubectl token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DD7F8D-D2BE-43D9-83C8-851134D52667}"/>
              </a:ext>
            </a:extLst>
          </p:cNvPr>
          <p:cNvSpPr txBox="1"/>
          <p:nvPr/>
        </p:nvSpPr>
        <p:spPr>
          <a:xfrm>
            <a:off x="6196290" y="6085700"/>
            <a:ext cx="1645439" cy="16421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67" dirty="0">
                <a:solidFill>
                  <a:schemeClr val="tx2"/>
                </a:solidFill>
              </a:rPr>
              <a:t> kubectl token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6C380F2B-5BD6-41CE-BF9E-DDF14CCA4D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00825" y="5410200"/>
            <a:ext cx="819150" cy="3810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176BDFB-4090-4CC8-8E55-FF60C0931BE1}"/>
              </a:ext>
            </a:extLst>
          </p:cNvPr>
          <p:cNvSpPr txBox="1"/>
          <p:nvPr/>
        </p:nvSpPr>
        <p:spPr>
          <a:xfrm>
            <a:off x="3145082" y="2834271"/>
            <a:ext cx="1084018" cy="4207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defTabSz="609585">
              <a:defRPr sz="1067">
                <a:solidFill>
                  <a:srgbClr val="0033A0"/>
                </a:solidFill>
                <a:latin typeface="Arial" panose="020B0604020202020204"/>
              </a:defRPr>
            </a:lvl1pPr>
          </a:lstStyle>
          <a:p>
            <a:pPr algn="ctr"/>
            <a:r>
              <a:rPr lang="en-US" dirty="0"/>
              <a:t>Promotion Approval</a:t>
            </a:r>
          </a:p>
        </p:txBody>
      </p:sp>
      <p:sp>
        <p:nvSpPr>
          <p:cNvPr id="72" name="Rounded Rectangle 34">
            <a:extLst>
              <a:ext uri="{FF2B5EF4-FFF2-40B4-BE49-F238E27FC236}">
                <a16:creationId xmlns:a16="http://schemas.microsoft.com/office/drawing/2014/main" id="{AAB68A7A-88D4-4D65-8E77-4E6F304972F5}"/>
              </a:ext>
            </a:extLst>
          </p:cNvPr>
          <p:cNvSpPr/>
          <p:nvPr/>
        </p:nvSpPr>
        <p:spPr>
          <a:xfrm rot="16200000">
            <a:off x="4680792" y="-405038"/>
            <a:ext cx="3919346" cy="1000628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endParaRPr lang="en-US" sz="1333" dirty="0">
              <a:solidFill>
                <a:srgbClr val="FFFFFF"/>
              </a:solidFill>
              <a:latin typeface="Arial" panose="020B0604020202020204"/>
            </a:endParaRPr>
          </a:p>
          <a:p>
            <a:pPr algn="ctr" defTabSz="609585">
              <a:defRPr/>
            </a:pPr>
            <a:endParaRPr lang="en-US" sz="1333" dirty="0">
              <a:solidFill>
                <a:srgbClr val="FFFFFF"/>
              </a:solidFill>
              <a:latin typeface="Arial" panose="020B0604020202020204"/>
            </a:endParaRPr>
          </a:p>
          <a:p>
            <a:pPr algn="ctr" defTabSz="609585">
              <a:defRPr/>
            </a:pPr>
            <a:endParaRPr lang="en-US" sz="1333" dirty="0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3CC4A78E-FBB8-44AE-9C65-A68B8355085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520" y="3644900"/>
            <a:ext cx="157819" cy="404611"/>
          </a:xfrm>
          <a:prstGeom prst="rect">
            <a:avLst/>
          </a:prstGeom>
        </p:spPr>
      </p:pic>
      <p:sp>
        <p:nvSpPr>
          <p:cNvPr id="74" name="Right Brace 73">
            <a:extLst>
              <a:ext uri="{FF2B5EF4-FFF2-40B4-BE49-F238E27FC236}">
                <a16:creationId xmlns:a16="http://schemas.microsoft.com/office/drawing/2014/main" id="{24C42FC5-801F-4551-9EC6-C9F89820260B}"/>
              </a:ext>
            </a:extLst>
          </p:cNvPr>
          <p:cNvSpPr/>
          <p:nvPr/>
        </p:nvSpPr>
        <p:spPr>
          <a:xfrm rot="10634348">
            <a:off x="3924300" y="3543671"/>
            <a:ext cx="342900" cy="571128"/>
          </a:xfrm>
          <a:prstGeom prst="rightBrace">
            <a:avLst>
              <a:gd name="adj1" fmla="val 225000"/>
              <a:gd name="adj2" fmla="val 56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7A537F8-BFBB-40E4-ACFC-81855160F4C5}"/>
              </a:ext>
            </a:extLst>
          </p:cNvPr>
          <p:cNvSpPr/>
          <p:nvPr/>
        </p:nvSpPr>
        <p:spPr>
          <a:xfrm>
            <a:off x="2986754" y="4036671"/>
            <a:ext cx="13185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accent5">
                    <a:lumMod val="25000"/>
                  </a:schemeClr>
                </a:solidFill>
              </a:rPr>
              <a:t>Application Lead</a:t>
            </a:r>
          </a:p>
        </p:txBody>
      </p:sp>
      <p:sp>
        <p:nvSpPr>
          <p:cNvPr id="77" name="Right Brace 76">
            <a:extLst>
              <a:ext uri="{FF2B5EF4-FFF2-40B4-BE49-F238E27FC236}">
                <a16:creationId xmlns:a16="http://schemas.microsoft.com/office/drawing/2014/main" id="{B06A234B-D7C4-4517-AE82-715ED4368880}"/>
              </a:ext>
            </a:extLst>
          </p:cNvPr>
          <p:cNvSpPr/>
          <p:nvPr/>
        </p:nvSpPr>
        <p:spPr>
          <a:xfrm rot="10634348">
            <a:off x="3911600" y="4470771"/>
            <a:ext cx="342900" cy="571128"/>
          </a:xfrm>
          <a:prstGeom prst="rightBrace">
            <a:avLst>
              <a:gd name="adj1" fmla="val 35192"/>
              <a:gd name="adj2" fmla="val 56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1585B0CB-D5FD-4496-A3FB-384699C0062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620" y="4457700"/>
            <a:ext cx="157819" cy="404611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D9F04626-C831-417D-AC4C-9280BF6DAFDA}"/>
              </a:ext>
            </a:extLst>
          </p:cNvPr>
          <p:cNvSpPr/>
          <p:nvPr/>
        </p:nvSpPr>
        <p:spPr>
          <a:xfrm>
            <a:off x="2897854" y="4849471"/>
            <a:ext cx="13185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accent5">
                    <a:lumMod val="25000"/>
                  </a:schemeClr>
                </a:solidFill>
              </a:rPr>
              <a:t>Application Lead</a:t>
            </a: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188A9F1E-4BAE-409E-B0CB-60FBB826EE11}"/>
              </a:ext>
            </a:extLst>
          </p:cNvPr>
          <p:cNvSpPr/>
          <p:nvPr/>
        </p:nvSpPr>
        <p:spPr>
          <a:xfrm rot="10634348">
            <a:off x="3937000" y="5410571"/>
            <a:ext cx="342900" cy="571128"/>
          </a:xfrm>
          <a:prstGeom prst="rightBrace">
            <a:avLst>
              <a:gd name="adj1" fmla="val 35192"/>
              <a:gd name="adj2" fmla="val 56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5E6413F0-020D-4EFB-8D35-4D260691AC6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20" y="5397500"/>
            <a:ext cx="157819" cy="404611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C3D1438E-E13D-4D53-9376-15D2DCD72F1E}"/>
              </a:ext>
            </a:extLst>
          </p:cNvPr>
          <p:cNvSpPr/>
          <p:nvPr/>
        </p:nvSpPr>
        <p:spPr>
          <a:xfrm>
            <a:off x="2923254" y="5789271"/>
            <a:ext cx="13185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>
                    <a:lumMod val="25000"/>
                  </a:schemeClr>
                </a:solidFill>
              </a:rPr>
              <a:t>QA Lead</a:t>
            </a:r>
          </a:p>
        </p:txBody>
      </p:sp>
      <p:sp>
        <p:nvSpPr>
          <p:cNvPr id="95" name="Rounded Rectangle 110">
            <a:extLst>
              <a:ext uri="{FF2B5EF4-FFF2-40B4-BE49-F238E27FC236}">
                <a16:creationId xmlns:a16="http://schemas.microsoft.com/office/drawing/2014/main" id="{A6177185-6C24-4D0A-90EA-34333BE94971}"/>
              </a:ext>
            </a:extLst>
          </p:cNvPr>
          <p:cNvSpPr/>
          <p:nvPr/>
        </p:nvSpPr>
        <p:spPr>
          <a:xfrm>
            <a:off x="8491652" y="5784700"/>
            <a:ext cx="1782917" cy="566220"/>
          </a:xfrm>
          <a:prstGeom prst="roundRect">
            <a:avLst>
              <a:gd name="adj" fmla="val 486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DR</a:t>
            </a:r>
          </a:p>
        </p:txBody>
      </p:sp>
      <p:pic>
        <p:nvPicPr>
          <p:cNvPr id="96" name="Picture 18" descr="Kubernetes - Wikipedia">
            <a:extLst>
              <a:ext uri="{FF2B5EF4-FFF2-40B4-BE49-F238E27FC236}">
                <a16:creationId xmlns:a16="http://schemas.microsoft.com/office/drawing/2014/main" id="{6584B19B-AEB0-4414-B3CA-89D80244E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631" y="5814603"/>
            <a:ext cx="522453" cy="5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ight Brace 96">
            <a:extLst>
              <a:ext uri="{FF2B5EF4-FFF2-40B4-BE49-F238E27FC236}">
                <a16:creationId xmlns:a16="http://schemas.microsoft.com/office/drawing/2014/main" id="{92528F3F-3580-4B12-AD1E-805352343C27}"/>
              </a:ext>
            </a:extLst>
          </p:cNvPr>
          <p:cNvSpPr/>
          <p:nvPr/>
        </p:nvSpPr>
        <p:spPr>
          <a:xfrm rot="10800000">
            <a:off x="7450738" y="5606321"/>
            <a:ext cx="1003300" cy="6374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374A112E-5272-4820-A7A3-D14A7960FF2D}"/>
              </a:ext>
            </a:extLst>
          </p:cNvPr>
          <p:cNvSpPr/>
          <p:nvPr/>
        </p:nvSpPr>
        <p:spPr>
          <a:xfrm>
            <a:off x="209861" y="6415790"/>
            <a:ext cx="1783829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8294728-06C7-458B-9523-D68ED42D9A86}"/>
              </a:ext>
            </a:extLst>
          </p:cNvPr>
          <p:cNvSpPr/>
          <p:nvPr/>
        </p:nvSpPr>
        <p:spPr>
          <a:xfrm>
            <a:off x="10269946" y="6280670"/>
            <a:ext cx="1436558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ight Brace 100">
            <a:extLst>
              <a:ext uri="{FF2B5EF4-FFF2-40B4-BE49-F238E27FC236}">
                <a16:creationId xmlns:a16="http://schemas.microsoft.com/office/drawing/2014/main" id="{C9F09897-2820-4B24-9F81-C3D8215DF3CF}"/>
              </a:ext>
            </a:extLst>
          </p:cNvPr>
          <p:cNvSpPr/>
          <p:nvPr/>
        </p:nvSpPr>
        <p:spPr>
          <a:xfrm rot="10800000">
            <a:off x="7440600" y="3260963"/>
            <a:ext cx="1003300" cy="637454"/>
          </a:xfrm>
          <a:prstGeom prst="rightBrace">
            <a:avLst>
              <a:gd name="adj1" fmla="val 8333"/>
              <a:gd name="adj2" fmla="val 547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631C8E3-AB43-4F1F-907E-99C1D8E6AFC7}"/>
              </a:ext>
            </a:extLst>
          </p:cNvPr>
          <p:cNvCxnSpPr>
            <a:cxnSpLocks/>
          </p:cNvCxnSpPr>
          <p:nvPr/>
        </p:nvCxnSpPr>
        <p:spPr>
          <a:xfrm flipV="1">
            <a:off x="5543239" y="4034286"/>
            <a:ext cx="467610" cy="150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ight Brace 102">
            <a:extLst>
              <a:ext uri="{FF2B5EF4-FFF2-40B4-BE49-F238E27FC236}">
                <a16:creationId xmlns:a16="http://schemas.microsoft.com/office/drawing/2014/main" id="{05FDBB31-AEB0-47E4-A199-832ECBB24BA6}"/>
              </a:ext>
            </a:extLst>
          </p:cNvPr>
          <p:cNvSpPr/>
          <p:nvPr/>
        </p:nvSpPr>
        <p:spPr>
          <a:xfrm>
            <a:off x="6106238" y="2844121"/>
            <a:ext cx="188719" cy="1428675"/>
          </a:xfrm>
          <a:prstGeom prst="rightBrace">
            <a:avLst>
              <a:gd name="adj1" fmla="val 14759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772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8A7A966-D0E6-40E9-90DD-18BE7693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Key Deliverables</a:t>
            </a:r>
            <a:endParaRPr lang="en-US" sz="2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77772F4-4982-476D-89C6-67AD4F70122F}"/>
              </a:ext>
            </a:extLst>
          </p:cNvPr>
          <p:cNvSpPr/>
          <p:nvPr/>
        </p:nvSpPr>
        <p:spPr>
          <a:xfrm>
            <a:off x="389744" y="6145967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60B5FBF-55ED-4BDF-A474-D9ED89C74AE9}"/>
              </a:ext>
            </a:extLst>
          </p:cNvPr>
          <p:cNvSpPr/>
          <p:nvPr/>
        </p:nvSpPr>
        <p:spPr>
          <a:xfrm>
            <a:off x="9116518" y="6298367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E1A6776-907A-494F-9D7D-687B32352054}"/>
              </a:ext>
            </a:extLst>
          </p:cNvPr>
          <p:cNvSpPr txBox="1"/>
          <p:nvPr/>
        </p:nvSpPr>
        <p:spPr>
          <a:xfrm>
            <a:off x="457200" y="835661"/>
            <a:ext cx="2448560" cy="716279"/>
          </a:xfrm>
          <a:prstGeom prst="roundRect">
            <a:avLst/>
          </a:prstGeom>
          <a:gradFill rotWithShape="1">
            <a:gsLst>
              <a:gs pos="0">
                <a:srgbClr val="A8CDD7">
                  <a:shade val="51000"/>
                  <a:satMod val="130000"/>
                </a:srgbClr>
              </a:gs>
              <a:gs pos="80000">
                <a:srgbClr val="A8CDD7">
                  <a:shade val="93000"/>
                  <a:satMod val="130000"/>
                </a:srgbClr>
              </a:gs>
              <a:gs pos="100000">
                <a:srgbClr val="A8CDD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8CDD7">
                <a:shade val="95000"/>
                <a:satMod val="105000"/>
              </a:srgbClr>
            </a:solidFill>
            <a:prstDash val="solid"/>
          </a:ln>
          <a:effectLst/>
        </p:spPr>
        <p:txBody>
          <a:bodyPr wrap="square" lIns="0" tIns="105331" rIns="0" bIns="105331" rtlCol="0" anchor="ctr">
            <a:noAutofit/>
          </a:bodyPr>
          <a:lstStyle>
            <a:defPPr>
              <a:defRPr lang="en-US"/>
            </a:defPPr>
            <a:lvl1pPr marR="0" lvl="0" indent="0" algn="ctr" defTabSz="109728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defTabSz="1462894">
              <a:defRPr/>
            </a:pPr>
            <a:r>
              <a:rPr lang="en-US" sz="2000" dirty="0">
                <a:solidFill>
                  <a:prstClr val="white"/>
                </a:solidFill>
                <a:latin typeface="Calibri Light" panose="020F0302020204030204"/>
              </a:rPr>
              <a:t>Design / Build Phase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2A9D1E1-5B87-4956-AF18-BDBFF1F66F8A}"/>
              </a:ext>
            </a:extLst>
          </p:cNvPr>
          <p:cNvSpPr/>
          <p:nvPr/>
        </p:nvSpPr>
        <p:spPr>
          <a:xfrm>
            <a:off x="645160" y="1802041"/>
            <a:ext cx="2072640" cy="4565031"/>
          </a:xfrm>
          <a:prstGeom prst="rect">
            <a:avLst/>
          </a:prstGeom>
          <a:gradFill rotWithShape="1">
            <a:gsLst>
              <a:gs pos="0">
                <a:srgbClr val="A8CDD7">
                  <a:tint val="50000"/>
                  <a:satMod val="300000"/>
                </a:srgbClr>
              </a:gs>
              <a:gs pos="35000">
                <a:srgbClr val="A8CDD7">
                  <a:tint val="37000"/>
                  <a:satMod val="300000"/>
                </a:srgbClr>
              </a:gs>
              <a:gs pos="100000">
                <a:srgbClr val="A8CDD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8CDD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121912" tIns="60956" rIns="121912" bIns="60956" rtlCol="0" anchor="t"/>
          <a:lstStyle/>
          <a:p>
            <a:pPr defTabSz="1462894">
              <a:defRPr/>
            </a:pPr>
            <a:endParaRPr lang="en-US" sz="933" kern="0" dirty="0">
              <a:solidFill>
                <a:srgbClr val="44546A"/>
              </a:solidFill>
              <a:latin typeface="Calibri Light" panose="020F0302020204030204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80D44B-8F14-4C7C-8F75-81555F6496A8}"/>
              </a:ext>
            </a:extLst>
          </p:cNvPr>
          <p:cNvSpPr txBox="1"/>
          <p:nvPr/>
        </p:nvSpPr>
        <p:spPr>
          <a:xfrm>
            <a:off x="795020" y="2021840"/>
            <a:ext cx="1772920" cy="51444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wrap="square" lIns="0" tIns="105331" rIns="0" bIns="105331" rtlCol="0" anchor="ctr">
            <a:noAutofit/>
          </a:bodyPr>
          <a:lstStyle>
            <a:defPPr>
              <a:defRPr lang="en-US"/>
            </a:defPPr>
            <a:lvl1pPr marR="0" lvl="0" indent="0" algn="ctr" defTabSz="109728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defTabSz="1462894"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Solution Design Document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C6F30B-6894-4232-A19C-4A754B750805}"/>
              </a:ext>
            </a:extLst>
          </p:cNvPr>
          <p:cNvSpPr txBox="1"/>
          <p:nvPr/>
        </p:nvSpPr>
        <p:spPr>
          <a:xfrm>
            <a:off x="795020" y="2964780"/>
            <a:ext cx="1772920" cy="51444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wrap="square" lIns="0" tIns="105331" rIns="0" bIns="105331" rtlCol="0" anchor="ctr">
            <a:noAutofit/>
          </a:bodyPr>
          <a:lstStyle>
            <a:defPPr>
              <a:defRPr lang="en-US"/>
            </a:defPPr>
            <a:lvl1pPr marR="0" lvl="0" indent="0" algn="ctr" defTabSz="14628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Arial" panose="020B0604020202020204" pitchFamily="34" charset="0"/>
              </a:defRPr>
            </a:lvl1pPr>
          </a:lstStyle>
          <a:p>
            <a:r>
              <a:rPr lang="en-US" dirty="0"/>
              <a:t>Network  &amp; NSG</a:t>
            </a:r>
          </a:p>
          <a:p>
            <a:r>
              <a:rPr lang="en-US" dirty="0"/>
              <a:t>Build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52383C4-A7C2-4C25-BF7F-B3542AE175D7}"/>
              </a:ext>
            </a:extLst>
          </p:cNvPr>
          <p:cNvSpPr txBox="1"/>
          <p:nvPr/>
        </p:nvSpPr>
        <p:spPr>
          <a:xfrm>
            <a:off x="795020" y="3790832"/>
            <a:ext cx="1772920" cy="51444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wrap="square" lIns="0" tIns="105331" rIns="0" bIns="105331" rtlCol="0" anchor="ctr">
            <a:noAutofit/>
          </a:bodyPr>
          <a:lstStyle>
            <a:defPPr>
              <a:defRPr lang="en-US"/>
            </a:defPPr>
            <a:lvl1pPr marR="0" lvl="0" indent="0" algn="ctr" defTabSz="14628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DevSecOps Build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E695C9E-88D9-44F0-AE91-0B99CC6DC105}"/>
              </a:ext>
            </a:extLst>
          </p:cNvPr>
          <p:cNvSpPr txBox="1"/>
          <p:nvPr/>
        </p:nvSpPr>
        <p:spPr>
          <a:xfrm>
            <a:off x="795020" y="4631288"/>
            <a:ext cx="1772920" cy="51444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wrap="square" lIns="0" tIns="105331" rIns="0" bIns="105331" rtlCol="0" anchor="ctr">
            <a:noAutofit/>
          </a:bodyPr>
          <a:lstStyle>
            <a:defPPr>
              <a:defRPr lang="en-US"/>
            </a:defPPr>
            <a:lvl1pPr marR="0" lvl="0" indent="0" algn="ctr" defTabSz="14628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Arial" panose="020B0604020202020204" pitchFamily="34" charset="0"/>
              </a:defRPr>
            </a:lvl1pPr>
          </a:lstStyle>
          <a:p>
            <a:r>
              <a:rPr lang="en-US" dirty="0"/>
              <a:t>AKS Build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3AAF78-5E94-421C-AC68-1EC717624AD8}"/>
              </a:ext>
            </a:extLst>
          </p:cNvPr>
          <p:cNvSpPr txBox="1"/>
          <p:nvPr/>
        </p:nvSpPr>
        <p:spPr>
          <a:xfrm>
            <a:off x="3617072" y="835660"/>
            <a:ext cx="2580584" cy="716278"/>
          </a:xfrm>
          <a:prstGeom prst="roundRect">
            <a:avLst/>
          </a:prstGeom>
          <a:solidFill>
            <a:srgbClr val="001693"/>
          </a:solidFill>
          <a:ln w="9525" cap="flat" cmpd="sng" algn="ctr">
            <a:solidFill>
              <a:srgbClr val="A8CDD7">
                <a:shade val="95000"/>
                <a:satMod val="105000"/>
              </a:srgbClr>
            </a:solidFill>
            <a:prstDash val="solid"/>
          </a:ln>
          <a:effectLst/>
        </p:spPr>
        <p:txBody>
          <a:bodyPr wrap="square" lIns="0" tIns="105331" rIns="0" bIns="105331" rtlCol="0" anchor="ctr">
            <a:noAutofit/>
          </a:bodyPr>
          <a:lstStyle>
            <a:defPPr>
              <a:defRPr lang="en-US"/>
            </a:defPPr>
            <a:lvl1pPr marR="0" lvl="0" indent="0" algn="ctr" defTabSz="14628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Execution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F47EFF-8FA1-490B-905F-F51151790B16}"/>
              </a:ext>
            </a:extLst>
          </p:cNvPr>
          <p:cNvSpPr/>
          <p:nvPr/>
        </p:nvSpPr>
        <p:spPr>
          <a:xfrm>
            <a:off x="3871044" y="1802041"/>
            <a:ext cx="2072640" cy="4565031"/>
          </a:xfrm>
          <a:prstGeom prst="rect">
            <a:avLst/>
          </a:prstGeom>
          <a:gradFill rotWithShape="1">
            <a:gsLst>
              <a:gs pos="0">
                <a:srgbClr val="A8CDD7">
                  <a:tint val="50000"/>
                  <a:satMod val="300000"/>
                </a:srgbClr>
              </a:gs>
              <a:gs pos="35000">
                <a:srgbClr val="A8CDD7">
                  <a:tint val="37000"/>
                  <a:satMod val="300000"/>
                </a:srgbClr>
              </a:gs>
              <a:gs pos="100000">
                <a:srgbClr val="A8CDD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8CDD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121912" tIns="60956" rIns="121912" bIns="60956" rtlCol="0" anchor="t"/>
          <a:lstStyle/>
          <a:p>
            <a:pPr defTabSz="1462894">
              <a:defRPr/>
            </a:pPr>
            <a:endParaRPr lang="en-US" sz="933" kern="0" dirty="0">
              <a:solidFill>
                <a:srgbClr val="44546A"/>
              </a:solidFill>
              <a:latin typeface="Calibri Light" panose="020F0302020204030204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6D5AA08-769F-49FB-8057-C7C2D0196617}"/>
              </a:ext>
            </a:extLst>
          </p:cNvPr>
          <p:cNvSpPr txBox="1"/>
          <p:nvPr/>
        </p:nvSpPr>
        <p:spPr>
          <a:xfrm>
            <a:off x="3945974" y="2021840"/>
            <a:ext cx="1922780" cy="51444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wrap="square" lIns="0" tIns="105331" rIns="0" bIns="105331" rtlCol="0" anchor="ctr">
            <a:noAutofit/>
          </a:bodyPr>
          <a:lstStyle>
            <a:defPPr>
              <a:defRPr lang="en-US"/>
            </a:defPPr>
            <a:lvl1pPr marR="0" lvl="0" indent="0" algn="ctr" defTabSz="14628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Arial" panose="020B0604020202020204" pitchFamily="34" charset="0"/>
              </a:defRPr>
            </a:lvl1pPr>
          </a:lstStyle>
          <a:p>
            <a:r>
              <a:rPr lang="en-US" dirty="0"/>
              <a:t>AKS Cluster Automation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C5E485-CDDF-4CC1-B4FD-176E6F6CCE0E}"/>
              </a:ext>
            </a:extLst>
          </p:cNvPr>
          <p:cNvSpPr txBox="1"/>
          <p:nvPr/>
        </p:nvSpPr>
        <p:spPr>
          <a:xfrm>
            <a:off x="3945974" y="2756079"/>
            <a:ext cx="1922780" cy="51444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wrap="square" lIns="0" tIns="105331" rIns="0" bIns="105331" rtlCol="0" anchor="ctr">
            <a:noAutofit/>
          </a:bodyPr>
          <a:lstStyle>
            <a:defPPr>
              <a:defRPr lang="en-US"/>
            </a:defPPr>
            <a:lvl1pPr marR="0" lvl="0" indent="0" algn="ctr" defTabSz="14628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Arial" panose="020B0604020202020204" pitchFamily="34" charset="0"/>
              </a:defRPr>
            </a:lvl1pPr>
          </a:lstStyle>
          <a:p>
            <a:r>
              <a:rPr lang="en-US" dirty="0"/>
              <a:t>ISTIO Integration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77272DD-7807-4B32-A223-22B10359A837}"/>
              </a:ext>
            </a:extLst>
          </p:cNvPr>
          <p:cNvSpPr txBox="1"/>
          <p:nvPr/>
        </p:nvSpPr>
        <p:spPr>
          <a:xfrm>
            <a:off x="3945974" y="3572312"/>
            <a:ext cx="1922780" cy="1121944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wrap="square" lIns="0" tIns="105331" rIns="0" bIns="105331" rtlCol="0" anchor="ctr">
            <a:noAutofit/>
          </a:bodyPr>
          <a:lstStyle>
            <a:defPPr>
              <a:defRPr lang="en-US"/>
            </a:defPPr>
            <a:lvl1pPr marR="0" lvl="0" indent="0" algn="ctr" defTabSz="14628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Arial" panose="020B0604020202020204" pitchFamily="34" charset="0"/>
              </a:defRPr>
            </a:lvl1pPr>
          </a:lstStyle>
          <a:p>
            <a:pPr defTabSz="1463003" fontAlgn="ctr">
              <a:defRPr/>
            </a:pPr>
            <a:endParaRPr lang="en-US" dirty="0"/>
          </a:p>
          <a:p>
            <a:pPr defTabSz="1463003" fontAlgn="ctr">
              <a:defRPr/>
            </a:pPr>
            <a:r>
              <a:rPr lang="en-US" dirty="0"/>
              <a:t>Log Management &amp;</a:t>
            </a:r>
          </a:p>
          <a:p>
            <a:pPr defTabSz="1463003" fontAlgn="ctr">
              <a:defRPr/>
            </a:pPr>
            <a:r>
              <a:rPr lang="en-US" dirty="0"/>
              <a:t> Tools Integration</a:t>
            </a:r>
          </a:p>
          <a:p>
            <a:pPr defTabSz="1463003" fontAlgn="ctr">
              <a:defRPr/>
            </a:pPr>
            <a:endParaRPr lang="en-US" dirty="0"/>
          </a:p>
          <a:p>
            <a:pPr defTabSz="1463003" fontAlgn="ctr">
              <a:defRPr/>
            </a:pPr>
            <a:r>
              <a:rPr lang="en-US" dirty="0"/>
              <a:t>AppD &amp; Splunk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DA70F9C-4B88-42B3-9BAE-9A79401D0391}"/>
              </a:ext>
            </a:extLst>
          </p:cNvPr>
          <p:cNvSpPr txBox="1"/>
          <p:nvPr/>
        </p:nvSpPr>
        <p:spPr>
          <a:xfrm>
            <a:off x="3955862" y="5122114"/>
            <a:ext cx="1922780" cy="51444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wrap="square" lIns="0" tIns="105331" rIns="0" bIns="105331" rtlCol="0" anchor="ctr">
            <a:noAutofit/>
          </a:bodyPr>
          <a:lstStyle>
            <a:defPPr>
              <a:defRPr lang="en-US"/>
            </a:defPPr>
            <a:lvl1pPr marR="0" lvl="0" indent="0" algn="ctr" defTabSz="14628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Arial" panose="020B0604020202020204" pitchFamily="34" charset="0"/>
              </a:defRPr>
            </a:lvl1pPr>
          </a:lstStyle>
          <a:p>
            <a:pPr defTabSz="1463003" fontAlgn="ctr">
              <a:defRPr/>
            </a:pPr>
            <a:r>
              <a:rPr lang="en-US" dirty="0"/>
              <a:t>JBOSS –Tomcat Image Setup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8948DCA-EEED-49AC-8FE2-F1A596887295}"/>
              </a:ext>
            </a:extLst>
          </p:cNvPr>
          <p:cNvSpPr txBox="1"/>
          <p:nvPr/>
        </p:nvSpPr>
        <p:spPr>
          <a:xfrm>
            <a:off x="6535934" y="835660"/>
            <a:ext cx="2580584" cy="716278"/>
          </a:xfrm>
          <a:prstGeom prst="roundRect">
            <a:avLst/>
          </a:prstGeom>
          <a:solidFill>
            <a:srgbClr val="B08200"/>
          </a:solidFill>
          <a:ln w="9525" cap="flat" cmpd="sng" algn="ctr">
            <a:solidFill>
              <a:srgbClr val="A8CDD7">
                <a:shade val="95000"/>
                <a:satMod val="105000"/>
              </a:srgbClr>
            </a:solidFill>
            <a:prstDash val="solid"/>
          </a:ln>
          <a:effectLst/>
        </p:spPr>
        <p:txBody>
          <a:bodyPr wrap="square" lIns="0" tIns="105331" rIns="0" bIns="105331" rtlCol="0" anchor="ctr">
            <a:noAutofit/>
          </a:bodyPr>
          <a:lstStyle>
            <a:defPPr>
              <a:defRPr lang="en-US"/>
            </a:defPPr>
            <a:lvl1pPr marR="0" lvl="0" indent="0" algn="ctr" defTabSz="14628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Arial" panose="020B0604020202020204" pitchFamily="34" charset="0"/>
              </a:defRPr>
            </a:lvl1pPr>
          </a:lstStyle>
          <a:p>
            <a:r>
              <a:rPr lang="en-US" dirty="0"/>
              <a:t>Validation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A887040-91C9-4460-8131-DB6200387C06}"/>
              </a:ext>
            </a:extLst>
          </p:cNvPr>
          <p:cNvSpPr/>
          <p:nvPr/>
        </p:nvSpPr>
        <p:spPr>
          <a:xfrm>
            <a:off x="6681784" y="1876405"/>
            <a:ext cx="2072640" cy="4565031"/>
          </a:xfrm>
          <a:prstGeom prst="rect">
            <a:avLst/>
          </a:prstGeom>
          <a:gradFill rotWithShape="1">
            <a:gsLst>
              <a:gs pos="0">
                <a:srgbClr val="A8CDD7">
                  <a:tint val="50000"/>
                  <a:satMod val="300000"/>
                </a:srgbClr>
              </a:gs>
              <a:gs pos="35000">
                <a:srgbClr val="A8CDD7">
                  <a:tint val="37000"/>
                  <a:satMod val="300000"/>
                </a:srgbClr>
              </a:gs>
              <a:gs pos="100000">
                <a:srgbClr val="A8CDD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8CDD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121912" tIns="60956" rIns="121912" bIns="60956" rtlCol="0" anchor="t"/>
          <a:lstStyle/>
          <a:p>
            <a:pPr defTabSz="1462894">
              <a:defRPr/>
            </a:pPr>
            <a:endParaRPr lang="en-US" sz="933" kern="0" dirty="0">
              <a:solidFill>
                <a:srgbClr val="44546A"/>
              </a:solidFill>
              <a:latin typeface="Calibri Light" panose="020F0302020204030204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6A065C9-6507-48AD-9874-3547D8A77002}"/>
              </a:ext>
            </a:extLst>
          </p:cNvPr>
          <p:cNvSpPr txBox="1"/>
          <p:nvPr/>
        </p:nvSpPr>
        <p:spPr>
          <a:xfrm>
            <a:off x="6756714" y="2140040"/>
            <a:ext cx="1922780" cy="51444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wrap="square" lIns="0" tIns="105331" rIns="0" bIns="105331" rtlCol="0" anchor="ctr">
            <a:noAutofit/>
          </a:bodyPr>
          <a:lstStyle>
            <a:defPPr>
              <a:defRPr lang="en-US"/>
            </a:defPPr>
            <a:lvl1pPr marR="0" lvl="0" indent="0" algn="ctr" defTabSz="14628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Arial" panose="020B0604020202020204" pitchFamily="34" charset="0"/>
              </a:defRPr>
            </a:lvl1pPr>
          </a:lstStyle>
          <a:p>
            <a:r>
              <a:rPr lang="en-US" dirty="0"/>
              <a:t>E2E Application Validation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1E4EDA9-6F60-4D78-A729-B6E546B139EC}"/>
              </a:ext>
            </a:extLst>
          </p:cNvPr>
          <p:cNvSpPr txBox="1"/>
          <p:nvPr/>
        </p:nvSpPr>
        <p:spPr>
          <a:xfrm>
            <a:off x="6756714" y="3093694"/>
            <a:ext cx="1922780" cy="51444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wrap="square" lIns="0" tIns="105331" rIns="0" bIns="105331" rtlCol="0" anchor="ctr">
            <a:noAutofit/>
          </a:bodyPr>
          <a:lstStyle>
            <a:defPPr>
              <a:defRPr lang="en-US"/>
            </a:defPPr>
            <a:lvl1pPr marR="0" lvl="0" indent="0" algn="ctr" defTabSz="14628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Security and Audit Review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35EDAD-B03C-475D-8182-75B5A4A0320F}"/>
              </a:ext>
            </a:extLst>
          </p:cNvPr>
          <p:cNvSpPr txBox="1"/>
          <p:nvPr/>
        </p:nvSpPr>
        <p:spPr>
          <a:xfrm>
            <a:off x="6756714" y="4051016"/>
            <a:ext cx="1922780" cy="51444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wrap="square" lIns="0" tIns="105331" rIns="0" bIns="105331" rtlCol="0" anchor="ctr">
            <a:noAutofit/>
          </a:bodyPr>
          <a:lstStyle>
            <a:defPPr>
              <a:defRPr lang="en-US"/>
            </a:defPPr>
            <a:lvl1pPr marR="0" lvl="0" indent="0" algn="ctr" defTabSz="14628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Arial" panose="020B0604020202020204" pitchFamily="34" charset="0"/>
              </a:defRPr>
            </a:lvl1pPr>
          </a:lstStyle>
          <a:p>
            <a:pPr defTabSz="1463003" fontAlgn="ctr">
              <a:defRPr/>
            </a:pPr>
            <a:r>
              <a:rPr lang="en-US" dirty="0"/>
              <a:t>Performance Testing and Metrics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4F9630D-29D4-44FE-99CE-6D4A70E219EA}"/>
              </a:ext>
            </a:extLst>
          </p:cNvPr>
          <p:cNvSpPr txBox="1"/>
          <p:nvPr/>
        </p:nvSpPr>
        <p:spPr>
          <a:xfrm>
            <a:off x="9454796" y="835660"/>
            <a:ext cx="2580584" cy="716278"/>
          </a:xfrm>
          <a:prstGeom prst="roundRect">
            <a:avLst/>
          </a:prstGeom>
          <a:solidFill>
            <a:srgbClr val="B08200"/>
          </a:solidFill>
          <a:ln w="9525" cap="flat" cmpd="sng" algn="ctr">
            <a:solidFill>
              <a:srgbClr val="A8CDD7">
                <a:shade val="95000"/>
                <a:satMod val="105000"/>
              </a:srgbClr>
            </a:solidFill>
            <a:prstDash val="solid"/>
          </a:ln>
          <a:effectLst/>
        </p:spPr>
        <p:txBody>
          <a:bodyPr wrap="square" lIns="0" tIns="105331" rIns="0" bIns="105331" rtlCol="0" anchor="ctr">
            <a:noAutofit/>
          </a:bodyPr>
          <a:lstStyle>
            <a:defPPr>
              <a:defRPr lang="en-US"/>
            </a:defPPr>
            <a:lvl1pPr marR="0" lvl="0" indent="0" algn="ctr" defTabSz="14628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Arial" panose="020B0604020202020204" pitchFamily="34" charset="0"/>
              </a:defRPr>
            </a:lvl1pPr>
          </a:lstStyle>
          <a:p>
            <a:r>
              <a:rPr lang="en-US" dirty="0"/>
              <a:t>Key Environments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5F3F013-8F96-4A8A-9CC8-D9CD56BA8007}"/>
              </a:ext>
            </a:extLst>
          </p:cNvPr>
          <p:cNvSpPr/>
          <p:nvPr/>
        </p:nvSpPr>
        <p:spPr>
          <a:xfrm>
            <a:off x="9662160" y="1859281"/>
            <a:ext cx="2072640" cy="4565031"/>
          </a:xfrm>
          <a:prstGeom prst="rect">
            <a:avLst/>
          </a:prstGeom>
          <a:gradFill rotWithShape="1">
            <a:gsLst>
              <a:gs pos="0">
                <a:srgbClr val="A8CDD7">
                  <a:tint val="50000"/>
                  <a:satMod val="300000"/>
                </a:srgbClr>
              </a:gs>
              <a:gs pos="35000">
                <a:srgbClr val="A8CDD7">
                  <a:tint val="37000"/>
                  <a:satMod val="300000"/>
                </a:srgbClr>
              </a:gs>
              <a:gs pos="100000">
                <a:srgbClr val="A8CDD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8CDD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121912" tIns="60956" rIns="121912" bIns="60956" rtlCol="0" anchor="t"/>
          <a:lstStyle/>
          <a:p>
            <a:pPr defTabSz="1462894">
              <a:defRPr/>
            </a:pPr>
            <a:endParaRPr lang="en-US" sz="933" kern="0" dirty="0">
              <a:solidFill>
                <a:srgbClr val="44546A"/>
              </a:solidFill>
              <a:latin typeface="Calibri Light" panose="020F0302020204030204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679A509-C859-4E87-B86A-11631B26395B}"/>
              </a:ext>
            </a:extLst>
          </p:cNvPr>
          <p:cNvSpPr txBox="1"/>
          <p:nvPr/>
        </p:nvSpPr>
        <p:spPr>
          <a:xfrm>
            <a:off x="9737090" y="2102620"/>
            <a:ext cx="1922780" cy="51444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wrap="square" lIns="0" tIns="105331" rIns="0" bIns="105331" rtlCol="0" anchor="ctr">
            <a:noAutofit/>
          </a:bodyPr>
          <a:lstStyle>
            <a:defPPr>
              <a:defRPr lang="en-US"/>
            </a:defPPr>
            <a:lvl1pPr marR="0" lvl="0" indent="0" algn="ctr" defTabSz="14628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Arial" panose="020B0604020202020204" pitchFamily="34" charset="0"/>
              </a:defRPr>
            </a:lvl1pPr>
          </a:lstStyle>
          <a:p>
            <a:r>
              <a:rPr lang="en-US" dirty="0"/>
              <a:t>POC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EB4103F-1C45-47EA-8B5F-F0393AE18F15}"/>
              </a:ext>
            </a:extLst>
          </p:cNvPr>
          <p:cNvSpPr txBox="1"/>
          <p:nvPr/>
        </p:nvSpPr>
        <p:spPr>
          <a:xfrm>
            <a:off x="9783698" y="2957324"/>
            <a:ext cx="1922780" cy="51444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wrap="square" lIns="0" tIns="105331" rIns="0" bIns="105331" rtlCol="0" anchor="ctr">
            <a:noAutofit/>
          </a:bodyPr>
          <a:lstStyle>
            <a:defPPr>
              <a:defRPr lang="en-US"/>
            </a:defPPr>
            <a:lvl1pPr marR="0" lvl="0" indent="0" algn="ctr" defTabSz="14628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DEV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62AA28E-6054-4DDA-A6CA-468F67E6DFE4}"/>
              </a:ext>
            </a:extLst>
          </p:cNvPr>
          <p:cNvSpPr txBox="1"/>
          <p:nvPr/>
        </p:nvSpPr>
        <p:spPr>
          <a:xfrm>
            <a:off x="9764218" y="3812028"/>
            <a:ext cx="1922780" cy="51444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wrap="square" lIns="0" tIns="105331" rIns="0" bIns="105331" rtlCol="0" anchor="ctr">
            <a:noAutofit/>
          </a:bodyPr>
          <a:lstStyle>
            <a:defPPr>
              <a:defRPr lang="en-US"/>
            </a:defPPr>
            <a:lvl1pPr marR="0" lvl="0" indent="0" algn="ctr" defTabSz="14628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Arial" panose="020B0604020202020204" pitchFamily="34" charset="0"/>
              </a:defRPr>
            </a:lvl1pPr>
          </a:lstStyle>
          <a:p>
            <a:r>
              <a:rPr lang="en-US" dirty="0"/>
              <a:t>QA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F8BB49-34CB-4C48-94EE-F16FF4A7B152}"/>
              </a:ext>
            </a:extLst>
          </p:cNvPr>
          <p:cNvSpPr txBox="1"/>
          <p:nvPr/>
        </p:nvSpPr>
        <p:spPr>
          <a:xfrm>
            <a:off x="9783698" y="4694256"/>
            <a:ext cx="1922780" cy="51444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wrap="square" lIns="0" tIns="105331" rIns="0" bIns="105331" rtlCol="0" anchor="ctr">
            <a:noAutofit/>
          </a:bodyPr>
          <a:lstStyle>
            <a:defPPr>
              <a:defRPr lang="en-US"/>
            </a:defPPr>
            <a:lvl1pPr marR="0" lvl="0" indent="0" algn="ctr" defTabSz="14628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PROD -UKS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D5AA000-AF9E-4D67-BBD1-100CB54C4EF9}"/>
              </a:ext>
            </a:extLst>
          </p:cNvPr>
          <p:cNvSpPr txBox="1"/>
          <p:nvPr/>
        </p:nvSpPr>
        <p:spPr>
          <a:xfrm>
            <a:off x="9764218" y="5548960"/>
            <a:ext cx="1922780" cy="51444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wrap="square" lIns="0" tIns="105331" rIns="0" bIns="105331" rtlCol="0" anchor="ctr">
            <a:noAutofit/>
          </a:bodyPr>
          <a:lstStyle>
            <a:defPPr>
              <a:defRPr lang="en-US"/>
            </a:defPPr>
            <a:lvl1pPr marR="0" lvl="0" indent="0" algn="ctr" defTabSz="14628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Arial" panose="020B0604020202020204" pitchFamily="34" charset="0"/>
              </a:defRPr>
            </a:lvl1pPr>
          </a:lstStyle>
          <a:p>
            <a:r>
              <a:rPr lang="en-US" dirty="0"/>
              <a:t>DR- UKW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BBB62E-29E0-480A-A9CC-7976D425BE69}"/>
              </a:ext>
            </a:extLst>
          </p:cNvPr>
          <p:cNvSpPr txBox="1"/>
          <p:nvPr/>
        </p:nvSpPr>
        <p:spPr>
          <a:xfrm>
            <a:off x="6776490" y="4885789"/>
            <a:ext cx="1922780" cy="51444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wrap="square" lIns="0" tIns="105331" rIns="0" bIns="105331" rtlCol="0" anchor="ctr">
            <a:noAutofit/>
          </a:bodyPr>
          <a:lstStyle>
            <a:defPPr>
              <a:defRPr lang="en-US"/>
            </a:defPPr>
            <a:lvl1pPr marR="0" lvl="0" indent="0" algn="ctr" defTabSz="14628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Arial" panose="020B0604020202020204" pitchFamily="34" charset="0"/>
              </a:defRPr>
            </a:lvl1pPr>
          </a:lstStyle>
          <a:p>
            <a:pPr defTabSz="1463003" fontAlgn="ctr">
              <a:defRPr/>
            </a:pPr>
            <a:r>
              <a:rPr lang="en-US" dirty="0"/>
              <a:t>Twistlock Scanning the Images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CD7D2E-10B8-4678-B4D2-BD72DCBD11C3}"/>
              </a:ext>
            </a:extLst>
          </p:cNvPr>
          <p:cNvSpPr txBox="1"/>
          <p:nvPr/>
        </p:nvSpPr>
        <p:spPr>
          <a:xfrm>
            <a:off x="795020" y="5429571"/>
            <a:ext cx="1772920" cy="51444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wrap="square" lIns="0" tIns="105331" rIns="0" bIns="105331" rtlCol="0" anchor="ctr">
            <a:noAutofit/>
          </a:bodyPr>
          <a:lstStyle>
            <a:defPPr>
              <a:defRPr lang="en-US"/>
            </a:defPPr>
            <a:lvl1pPr marR="0" lvl="0" indent="0" algn="ctr" defTabSz="14628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Arial" panose="020B0604020202020204" pitchFamily="34" charset="0"/>
              </a:defRPr>
            </a:lvl1pPr>
          </a:lstStyle>
          <a:p>
            <a:r>
              <a:rPr lang="en-US" dirty="0"/>
              <a:t>Azure internal LB</a:t>
            </a:r>
          </a:p>
        </p:txBody>
      </p:sp>
    </p:spTree>
    <p:extLst>
      <p:ext uri="{BB962C8B-B14F-4D97-AF65-F5344CB8AC3E}">
        <p14:creationId xmlns:p14="http://schemas.microsoft.com/office/powerpoint/2010/main" val="3715724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E2E224-3DA2-4FFC-9610-BA5FAFD6459C}"/>
              </a:ext>
            </a:extLst>
          </p:cNvPr>
          <p:cNvSpPr/>
          <p:nvPr/>
        </p:nvSpPr>
        <p:spPr>
          <a:xfrm>
            <a:off x="8364511" y="5636301"/>
            <a:ext cx="3462728" cy="854439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20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7EBC4FD-2CCF-4E4F-B993-578768AD0D64}"/>
              </a:ext>
            </a:extLst>
          </p:cNvPr>
          <p:cNvSpPr/>
          <p:nvPr/>
        </p:nvSpPr>
        <p:spPr>
          <a:xfrm>
            <a:off x="4962649" y="5359400"/>
            <a:ext cx="6970010" cy="878903"/>
          </a:xfrm>
          <a:prstGeom prst="rect">
            <a:avLst/>
          </a:prstGeom>
          <a:noFill/>
          <a:ln>
            <a:solidFill>
              <a:srgbClr val="E2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3DA6B-E896-49D7-8421-90BE6AD80182}"/>
              </a:ext>
            </a:extLst>
          </p:cNvPr>
          <p:cNvSpPr/>
          <p:nvPr/>
        </p:nvSpPr>
        <p:spPr>
          <a:xfrm>
            <a:off x="4945081" y="4021174"/>
            <a:ext cx="6976040" cy="124297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B72B0-5324-4605-B89D-59A7AB29F998}"/>
              </a:ext>
            </a:extLst>
          </p:cNvPr>
          <p:cNvSpPr/>
          <p:nvPr/>
        </p:nvSpPr>
        <p:spPr>
          <a:xfrm>
            <a:off x="4950691" y="2116747"/>
            <a:ext cx="6970010" cy="1840099"/>
          </a:xfrm>
          <a:prstGeom prst="rect">
            <a:avLst/>
          </a:prstGeom>
          <a:noFill/>
          <a:ln>
            <a:solidFill>
              <a:srgbClr val="FFC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38562-17C1-44BC-8BED-0EE6106423CA}"/>
              </a:ext>
            </a:extLst>
          </p:cNvPr>
          <p:cNvSpPr/>
          <p:nvPr/>
        </p:nvSpPr>
        <p:spPr>
          <a:xfrm>
            <a:off x="4950691" y="774589"/>
            <a:ext cx="6970010" cy="1232675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A7A966-D0E6-40E9-90DD-18BE7693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Overall Scope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662B82-79CA-412F-B867-F42DCC7C609B}"/>
              </a:ext>
            </a:extLst>
          </p:cNvPr>
          <p:cNvSpPr/>
          <p:nvPr/>
        </p:nvSpPr>
        <p:spPr>
          <a:xfrm rot="16200000">
            <a:off x="-110328" y="3262480"/>
            <a:ext cx="154959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ysClr val="windowText" lastClr="000000"/>
                </a:solidFill>
                <a:latin typeface="Calibri" panose="020F0502020204030204"/>
              </a:rPr>
              <a:t>AKS Migration</a:t>
            </a:r>
          </a:p>
        </p:txBody>
      </p:sp>
      <p:sp>
        <p:nvSpPr>
          <p:cNvPr id="9" name="Block Arc 18">
            <a:extLst>
              <a:ext uri="{FF2B5EF4-FFF2-40B4-BE49-F238E27FC236}">
                <a16:creationId xmlns:a16="http://schemas.microsoft.com/office/drawing/2014/main" id="{704946D3-5688-480F-AE3F-9E01F01EEF84}"/>
              </a:ext>
            </a:extLst>
          </p:cNvPr>
          <p:cNvSpPr/>
          <p:nvPr/>
        </p:nvSpPr>
        <p:spPr>
          <a:xfrm rot="5400000">
            <a:off x="-1040248" y="2681355"/>
            <a:ext cx="4549097" cy="1481305"/>
          </a:xfrm>
          <a:custGeom>
            <a:avLst/>
            <a:gdLst>
              <a:gd name="connsiteX0" fmla="*/ 130 w 4601301"/>
              <a:gd name="connsiteY0" fmla="*/ 1461970 h 2955360"/>
              <a:gd name="connsiteX1" fmla="*/ 2305696 w 4601301"/>
              <a:gd name="connsiteY1" fmla="*/ 3 h 2955360"/>
              <a:gd name="connsiteX2" fmla="*/ 4601302 w 4601301"/>
              <a:gd name="connsiteY2" fmla="*/ 1477680 h 2955360"/>
              <a:gd name="connsiteX3" fmla="*/ 3862461 w 4601301"/>
              <a:gd name="connsiteY3" fmla="*/ 1477680 h 2955360"/>
              <a:gd name="connsiteX4" fmla="*/ 2303173 w 4601301"/>
              <a:gd name="connsiteY4" fmla="*/ 738841 h 2955360"/>
              <a:gd name="connsiteX5" fmla="*/ 739002 w 4601301"/>
              <a:gd name="connsiteY5" fmla="*/ 1467016 h 2955360"/>
              <a:gd name="connsiteX6" fmla="*/ 130 w 4601301"/>
              <a:gd name="connsiteY6" fmla="*/ 1461970 h 2955360"/>
              <a:gd name="connsiteX0" fmla="*/ 0 w 4601172"/>
              <a:gd name="connsiteY0" fmla="*/ 1461970 h 1477680"/>
              <a:gd name="connsiteX1" fmla="*/ 2305566 w 4601172"/>
              <a:gd name="connsiteY1" fmla="*/ 3 h 1477680"/>
              <a:gd name="connsiteX2" fmla="*/ 4601172 w 4601172"/>
              <a:gd name="connsiteY2" fmla="*/ 1477680 h 1477680"/>
              <a:gd name="connsiteX3" fmla="*/ 3862331 w 4601172"/>
              <a:gd name="connsiteY3" fmla="*/ 1477680 h 1477680"/>
              <a:gd name="connsiteX4" fmla="*/ 2231926 w 4601172"/>
              <a:gd name="connsiteY4" fmla="*/ 515321 h 1477680"/>
              <a:gd name="connsiteX5" fmla="*/ 738872 w 4601172"/>
              <a:gd name="connsiteY5" fmla="*/ 1467016 h 1477680"/>
              <a:gd name="connsiteX6" fmla="*/ 0 w 4601172"/>
              <a:gd name="connsiteY6" fmla="*/ 1461970 h 1477680"/>
              <a:gd name="connsiteX0" fmla="*/ 0 w 4601172"/>
              <a:gd name="connsiteY0" fmla="*/ 1461970 h 1477680"/>
              <a:gd name="connsiteX1" fmla="*/ 2305566 w 4601172"/>
              <a:gd name="connsiteY1" fmla="*/ 3 h 1477680"/>
              <a:gd name="connsiteX2" fmla="*/ 4601172 w 4601172"/>
              <a:gd name="connsiteY2" fmla="*/ 1477680 h 1477680"/>
              <a:gd name="connsiteX3" fmla="*/ 3862331 w 4601172"/>
              <a:gd name="connsiteY3" fmla="*/ 1477680 h 1477680"/>
              <a:gd name="connsiteX4" fmla="*/ 2231926 w 4601172"/>
              <a:gd name="connsiteY4" fmla="*/ 271481 h 1477680"/>
              <a:gd name="connsiteX5" fmla="*/ 738872 w 4601172"/>
              <a:gd name="connsiteY5" fmla="*/ 1467016 h 1477680"/>
              <a:gd name="connsiteX6" fmla="*/ 0 w 4601172"/>
              <a:gd name="connsiteY6" fmla="*/ 1461970 h 1477680"/>
              <a:gd name="connsiteX0" fmla="*/ 0 w 4601172"/>
              <a:gd name="connsiteY0" fmla="*/ 1848049 h 1863759"/>
              <a:gd name="connsiteX1" fmla="*/ 2244606 w 4601172"/>
              <a:gd name="connsiteY1" fmla="*/ 2 h 1863759"/>
              <a:gd name="connsiteX2" fmla="*/ 4601172 w 4601172"/>
              <a:gd name="connsiteY2" fmla="*/ 1863759 h 1863759"/>
              <a:gd name="connsiteX3" fmla="*/ 3862331 w 4601172"/>
              <a:gd name="connsiteY3" fmla="*/ 1863759 h 1863759"/>
              <a:gd name="connsiteX4" fmla="*/ 2231926 w 4601172"/>
              <a:gd name="connsiteY4" fmla="*/ 657560 h 1863759"/>
              <a:gd name="connsiteX5" fmla="*/ 738872 w 4601172"/>
              <a:gd name="connsiteY5" fmla="*/ 1853095 h 1863759"/>
              <a:gd name="connsiteX6" fmla="*/ 0 w 4601172"/>
              <a:gd name="connsiteY6" fmla="*/ 1848049 h 1863759"/>
              <a:gd name="connsiteX0" fmla="*/ 0 w 4601172"/>
              <a:gd name="connsiteY0" fmla="*/ 1848049 h 1863759"/>
              <a:gd name="connsiteX1" fmla="*/ 2244606 w 4601172"/>
              <a:gd name="connsiteY1" fmla="*/ 2 h 1863759"/>
              <a:gd name="connsiteX2" fmla="*/ 4601172 w 4601172"/>
              <a:gd name="connsiteY2" fmla="*/ 1863759 h 1863759"/>
              <a:gd name="connsiteX3" fmla="*/ 3862331 w 4601172"/>
              <a:gd name="connsiteY3" fmla="*/ 1863759 h 1863759"/>
              <a:gd name="connsiteX4" fmla="*/ 2231926 w 4601172"/>
              <a:gd name="connsiteY4" fmla="*/ 657560 h 1863759"/>
              <a:gd name="connsiteX5" fmla="*/ 373115 w 4601172"/>
              <a:gd name="connsiteY5" fmla="*/ 1853095 h 1863759"/>
              <a:gd name="connsiteX6" fmla="*/ 0 w 4601172"/>
              <a:gd name="connsiteY6" fmla="*/ 1848049 h 1863759"/>
              <a:gd name="connsiteX0" fmla="*/ 0 w 4601172"/>
              <a:gd name="connsiteY0" fmla="*/ 1848049 h 1863759"/>
              <a:gd name="connsiteX1" fmla="*/ 2244606 w 4601172"/>
              <a:gd name="connsiteY1" fmla="*/ 2 h 1863759"/>
              <a:gd name="connsiteX2" fmla="*/ 4601172 w 4601172"/>
              <a:gd name="connsiteY2" fmla="*/ 1863759 h 1863759"/>
              <a:gd name="connsiteX3" fmla="*/ 3862331 w 4601172"/>
              <a:gd name="connsiteY3" fmla="*/ 1863759 h 1863759"/>
              <a:gd name="connsiteX4" fmla="*/ 2191289 w 4601172"/>
              <a:gd name="connsiteY4" fmla="*/ 301960 h 1863759"/>
              <a:gd name="connsiteX5" fmla="*/ 373115 w 4601172"/>
              <a:gd name="connsiteY5" fmla="*/ 1853095 h 1863759"/>
              <a:gd name="connsiteX6" fmla="*/ 0 w 4601172"/>
              <a:gd name="connsiteY6" fmla="*/ 1848049 h 1863759"/>
              <a:gd name="connsiteX0" fmla="*/ 0 w 4601172"/>
              <a:gd name="connsiteY0" fmla="*/ 1848049 h 1863759"/>
              <a:gd name="connsiteX1" fmla="*/ 2244606 w 4601172"/>
              <a:gd name="connsiteY1" fmla="*/ 2 h 1863759"/>
              <a:gd name="connsiteX2" fmla="*/ 4601172 w 4601172"/>
              <a:gd name="connsiteY2" fmla="*/ 1863759 h 1863759"/>
              <a:gd name="connsiteX3" fmla="*/ 4177294 w 4601172"/>
              <a:gd name="connsiteY3" fmla="*/ 1792639 h 1863759"/>
              <a:gd name="connsiteX4" fmla="*/ 2191289 w 4601172"/>
              <a:gd name="connsiteY4" fmla="*/ 301960 h 1863759"/>
              <a:gd name="connsiteX5" fmla="*/ 373115 w 4601172"/>
              <a:gd name="connsiteY5" fmla="*/ 1853095 h 1863759"/>
              <a:gd name="connsiteX6" fmla="*/ 0 w 4601172"/>
              <a:gd name="connsiteY6" fmla="*/ 1848049 h 1863759"/>
              <a:gd name="connsiteX0" fmla="*/ 0 w 4601172"/>
              <a:gd name="connsiteY0" fmla="*/ 1848049 h 1863759"/>
              <a:gd name="connsiteX1" fmla="*/ 2244606 w 4601172"/>
              <a:gd name="connsiteY1" fmla="*/ 2 h 1863759"/>
              <a:gd name="connsiteX2" fmla="*/ 4601172 w 4601172"/>
              <a:gd name="connsiteY2" fmla="*/ 1863759 h 1863759"/>
              <a:gd name="connsiteX3" fmla="*/ 4177294 w 4601172"/>
              <a:gd name="connsiteY3" fmla="*/ 1792639 h 1863759"/>
              <a:gd name="connsiteX4" fmla="*/ 2303052 w 4601172"/>
              <a:gd name="connsiteY4" fmla="*/ 362920 h 1863759"/>
              <a:gd name="connsiteX5" fmla="*/ 373115 w 4601172"/>
              <a:gd name="connsiteY5" fmla="*/ 1853095 h 1863759"/>
              <a:gd name="connsiteX6" fmla="*/ 0 w 4601172"/>
              <a:gd name="connsiteY6" fmla="*/ 1848049 h 1863759"/>
              <a:gd name="connsiteX0" fmla="*/ 0 w 4601172"/>
              <a:gd name="connsiteY0" fmla="*/ 1848049 h 1863759"/>
              <a:gd name="connsiteX1" fmla="*/ 2244606 w 4601172"/>
              <a:gd name="connsiteY1" fmla="*/ 2 h 1863759"/>
              <a:gd name="connsiteX2" fmla="*/ 4601172 w 4601172"/>
              <a:gd name="connsiteY2" fmla="*/ 1863759 h 1863759"/>
              <a:gd name="connsiteX3" fmla="*/ 4177294 w 4601172"/>
              <a:gd name="connsiteY3" fmla="*/ 1792639 h 1863759"/>
              <a:gd name="connsiteX4" fmla="*/ 2089695 w 4601172"/>
              <a:gd name="connsiteY4" fmla="*/ 362920 h 1863759"/>
              <a:gd name="connsiteX5" fmla="*/ 373115 w 4601172"/>
              <a:gd name="connsiteY5" fmla="*/ 1853095 h 1863759"/>
              <a:gd name="connsiteX6" fmla="*/ 0 w 4601172"/>
              <a:gd name="connsiteY6" fmla="*/ 1848049 h 1863759"/>
              <a:gd name="connsiteX0" fmla="*/ 0 w 4601172"/>
              <a:gd name="connsiteY0" fmla="*/ 1726130 h 1741840"/>
              <a:gd name="connsiteX1" fmla="*/ 2193809 w 4601172"/>
              <a:gd name="connsiteY1" fmla="*/ 3 h 1741840"/>
              <a:gd name="connsiteX2" fmla="*/ 4601172 w 4601172"/>
              <a:gd name="connsiteY2" fmla="*/ 1741840 h 1741840"/>
              <a:gd name="connsiteX3" fmla="*/ 4177294 w 4601172"/>
              <a:gd name="connsiteY3" fmla="*/ 1670720 h 1741840"/>
              <a:gd name="connsiteX4" fmla="*/ 2089695 w 4601172"/>
              <a:gd name="connsiteY4" fmla="*/ 241001 h 1741840"/>
              <a:gd name="connsiteX5" fmla="*/ 373115 w 4601172"/>
              <a:gd name="connsiteY5" fmla="*/ 1731176 h 1741840"/>
              <a:gd name="connsiteX6" fmla="*/ 0 w 4601172"/>
              <a:gd name="connsiteY6" fmla="*/ 1726130 h 1741840"/>
              <a:gd name="connsiteX0" fmla="*/ 0 w 4601172"/>
              <a:gd name="connsiteY0" fmla="*/ 1726130 h 1741840"/>
              <a:gd name="connsiteX1" fmla="*/ 2193809 w 4601172"/>
              <a:gd name="connsiteY1" fmla="*/ 3 h 1741840"/>
              <a:gd name="connsiteX2" fmla="*/ 4601172 w 4601172"/>
              <a:gd name="connsiteY2" fmla="*/ 1741840 h 1741840"/>
              <a:gd name="connsiteX3" fmla="*/ 4177294 w 4601172"/>
              <a:gd name="connsiteY3" fmla="*/ 1670720 h 1741840"/>
              <a:gd name="connsiteX4" fmla="*/ 2292895 w 4601172"/>
              <a:gd name="connsiteY4" fmla="*/ 281641 h 1741840"/>
              <a:gd name="connsiteX5" fmla="*/ 373115 w 4601172"/>
              <a:gd name="connsiteY5" fmla="*/ 1731176 h 1741840"/>
              <a:gd name="connsiteX6" fmla="*/ 0 w 4601172"/>
              <a:gd name="connsiteY6" fmla="*/ 1726130 h 1741840"/>
              <a:gd name="connsiteX0" fmla="*/ 0 w 4601172"/>
              <a:gd name="connsiteY0" fmla="*/ 1726130 h 1741840"/>
              <a:gd name="connsiteX1" fmla="*/ 2193809 w 4601172"/>
              <a:gd name="connsiteY1" fmla="*/ 3 h 1741840"/>
              <a:gd name="connsiteX2" fmla="*/ 4601172 w 4601172"/>
              <a:gd name="connsiteY2" fmla="*/ 1741840 h 1741840"/>
              <a:gd name="connsiteX3" fmla="*/ 4177294 w 4601172"/>
              <a:gd name="connsiteY3" fmla="*/ 1670720 h 1741840"/>
              <a:gd name="connsiteX4" fmla="*/ 2181135 w 4601172"/>
              <a:gd name="connsiteY4" fmla="*/ 241001 h 1741840"/>
              <a:gd name="connsiteX5" fmla="*/ 373115 w 4601172"/>
              <a:gd name="connsiteY5" fmla="*/ 1731176 h 1741840"/>
              <a:gd name="connsiteX6" fmla="*/ 0 w 4601172"/>
              <a:gd name="connsiteY6" fmla="*/ 1726130 h 1741840"/>
              <a:gd name="connsiteX0" fmla="*/ 0 w 4601172"/>
              <a:gd name="connsiteY0" fmla="*/ 1858209 h 1873919"/>
              <a:gd name="connsiteX1" fmla="*/ 2173489 w 4601172"/>
              <a:gd name="connsiteY1" fmla="*/ 2 h 1873919"/>
              <a:gd name="connsiteX2" fmla="*/ 4601172 w 4601172"/>
              <a:gd name="connsiteY2" fmla="*/ 1873919 h 1873919"/>
              <a:gd name="connsiteX3" fmla="*/ 4177294 w 4601172"/>
              <a:gd name="connsiteY3" fmla="*/ 1802799 h 1873919"/>
              <a:gd name="connsiteX4" fmla="*/ 2181135 w 4601172"/>
              <a:gd name="connsiteY4" fmla="*/ 373080 h 1873919"/>
              <a:gd name="connsiteX5" fmla="*/ 373115 w 4601172"/>
              <a:gd name="connsiteY5" fmla="*/ 1863255 h 1873919"/>
              <a:gd name="connsiteX6" fmla="*/ 0 w 4601172"/>
              <a:gd name="connsiteY6" fmla="*/ 1858209 h 1873919"/>
              <a:gd name="connsiteX0" fmla="*/ 0 w 4601172"/>
              <a:gd name="connsiteY0" fmla="*/ 1858209 h 1894239"/>
              <a:gd name="connsiteX1" fmla="*/ 2173489 w 4601172"/>
              <a:gd name="connsiteY1" fmla="*/ 2 h 1894239"/>
              <a:gd name="connsiteX2" fmla="*/ 4601172 w 4601172"/>
              <a:gd name="connsiteY2" fmla="*/ 1873919 h 1894239"/>
              <a:gd name="connsiteX3" fmla="*/ 4187457 w 4601172"/>
              <a:gd name="connsiteY3" fmla="*/ 1894239 h 1894239"/>
              <a:gd name="connsiteX4" fmla="*/ 2181135 w 4601172"/>
              <a:gd name="connsiteY4" fmla="*/ 373080 h 1894239"/>
              <a:gd name="connsiteX5" fmla="*/ 373115 w 4601172"/>
              <a:gd name="connsiteY5" fmla="*/ 1863255 h 1894239"/>
              <a:gd name="connsiteX6" fmla="*/ 0 w 4601172"/>
              <a:gd name="connsiteY6" fmla="*/ 1858209 h 1894239"/>
              <a:gd name="connsiteX0" fmla="*/ 0 w 4601172"/>
              <a:gd name="connsiteY0" fmla="*/ 1858209 h 1894239"/>
              <a:gd name="connsiteX1" fmla="*/ 2173489 w 4601172"/>
              <a:gd name="connsiteY1" fmla="*/ 2 h 1894239"/>
              <a:gd name="connsiteX2" fmla="*/ 4601172 w 4601172"/>
              <a:gd name="connsiteY2" fmla="*/ 1873919 h 1894239"/>
              <a:gd name="connsiteX3" fmla="*/ 4187457 w 4601172"/>
              <a:gd name="connsiteY3" fmla="*/ 1894239 h 1894239"/>
              <a:gd name="connsiteX4" fmla="*/ 2181135 w 4601172"/>
              <a:gd name="connsiteY4" fmla="*/ 373080 h 1894239"/>
              <a:gd name="connsiteX5" fmla="*/ 484878 w 4601172"/>
              <a:gd name="connsiteY5" fmla="*/ 1863255 h 1894239"/>
              <a:gd name="connsiteX6" fmla="*/ 0 w 4601172"/>
              <a:gd name="connsiteY6" fmla="*/ 1858209 h 1894239"/>
              <a:gd name="connsiteX0" fmla="*/ 0 w 4601172"/>
              <a:gd name="connsiteY0" fmla="*/ 1858209 h 1894239"/>
              <a:gd name="connsiteX1" fmla="*/ 2173489 w 4601172"/>
              <a:gd name="connsiteY1" fmla="*/ 2 h 1894239"/>
              <a:gd name="connsiteX2" fmla="*/ 4601172 w 4601172"/>
              <a:gd name="connsiteY2" fmla="*/ 1873919 h 1894239"/>
              <a:gd name="connsiteX3" fmla="*/ 4187457 w 4601172"/>
              <a:gd name="connsiteY3" fmla="*/ 1894239 h 1894239"/>
              <a:gd name="connsiteX4" fmla="*/ 2170978 w 4601172"/>
              <a:gd name="connsiteY4" fmla="*/ 312120 h 1894239"/>
              <a:gd name="connsiteX5" fmla="*/ 484878 w 4601172"/>
              <a:gd name="connsiteY5" fmla="*/ 1863255 h 1894239"/>
              <a:gd name="connsiteX6" fmla="*/ 0 w 4601172"/>
              <a:gd name="connsiteY6" fmla="*/ 1858209 h 1894239"/>
              <a:gd name="connsiteX0" fmla="*/ 0 w 4601172"/>
              <a:gd name="connsiteY0" fmla="*/ 1858209 h 1894239"/>
              <a:gd name="connsiteX1" fmla="*/ 2173489 w 4601172"/>
              <a:gd name="connsiteY1" fmla="*/ 2 h 1894239"/>
              <a:gd name="connsiteX2" fmla="*/ 4601172 w 4601172"/>
              <a:gd name="connsiteY2" fmla="*/ 1873919 h 1894239"/>
              <a:gd name="connsiteX3" fmla="*/ 4187457 w 4601172"/>
              <a:gd name="connsiteY3" fmla="*/ 1894239 h 1894239"/>
              <a:gd name="connsiteX4" fmla="*/ 2170978 w 4601172"/>
              <a:gd name="connsiteY4" fmla="*/ 312120 h 1894239"/>
              <a:gd name="connsiteX5" fmla="*/ 271521 w 4601172"/>
              <a:gd name="connsiteY5" fmla="*/ 1853095 h 1894239"/>
              <a:gd name="connsiteX6" fmla="*/ 0 w 4601172"/>
              <a:gd name="connsiteY6" fmla="*/ 1858209 h 1894239"/>
              <a:gd name="connsiteX0" fmla="*/ 0 w 4438615"/>
              <a:gd name="connsiteY0" fmla="*/ 1858211 h 1894241"/>
              <a:gd name="connsiteX1" fmla="*/ 2173489 w 4438615"/>
              <a:gd name="connsiteY1" fmla="*/ 4 h 1894241"/>
              <a:gd name="connsiteX2" fmla="*/ 4438615 w 4438615"/>
              <a:gd name="connsiteY2" fmla="*/ 1873921 h 1894241"/>
              <a:gd name="connsiteX3" fmla="*/ 4187457 w 4438615"/>
              <a:gd name="connsiteY3" fmla="*/ 1894241 h 1894241"/>
              <a:gd name="connsiteX4" fmla="*/ 2170978 w 4438615"/>
              <a:gd name="connsiteY4" fmla="*/ 312122 h 1894241"/>
              <a:gd name="connsiteX5" fmla="*/ 271521 w 4438615"/>
              <a:gd name="connsiteY5" fmla="*/ 1853097 h 1894241"/>
              <a:gd name="connsiteX6" fmla="*/ 0 w 4438615"/>
              <a:gd name="connsiteY6" fmla="*/ 1858211 h 1894241"/>
              <a:gd name="connsiteX0" fmla="*/ 0 w 4438615"/>
              <a:gd name="connsiteY0" fmla="*/ 1787093 h 1823123"/>
              <a:gd name="connsiteX1" fmla="*/ 2173489 w 4438615"/>
              <a:gd name="connsiteY1" fmla="*/ 6 h 1823123"/>
              <a:gd name="connsiteX2" fmla="*/ 4438615 w 4438615"/>
              <a:gd name="connsiteY2" fmla="*/ 1802803 h 1823123"/>
              <a:gd name="connsiteX3" fmla="*/ 4187457 w 4438615"/>
              <a:gd name="connsiteY3" fmla="*/ 1823123 h 1823123"/>
              <a:gd name="connsiteX4" fmla="*/ 2170978 w 4438615"/>
              <a:gd name="connsiteY4" fmla="*/ 241004 h 1823123"/>
              <a:gd name="connsiteX5" fmla="*/ 271521 w 4438615"/>
              <a:gd name="connsiteY5" fmla="*/ 1781979 h 1823123"/>
              <a:gd name="connsiteX6" fmla="*/ 0 w 4438615"/>
              <a:gd name="connsiteY6" fmla="*/ 1787093 h 1823123"/>
              <a:gd name="connsiteX0" fmla="*/ 0 w 4438615"/>
              <a:gd name="connsiteY0" fmla="*/ 1787093 h 1823123"/>
              <a:gd name="connsiteX1" fmla="*/ 2173489 w 4438615"/>
              <a:gd name="connsiteY1" fmla="*/ 6 h 1823123"/>
              <a:gd name="connsiteX2" fmla="*/ 4438615 w 4438615"/>
              <a:gd name="connsiteY2" fmla="*/ 1802803 h 1823123"/>
              <a:gd name="connsiteX3" fmla="*/ 4187457 w 4438615"/>
              <a:gd name="connsiteY3" fmla="*/ 1823123 h 1823123"/>
              <a:gd name="connsiteX4" fmla="*/ 2170978 w 4438615"/>
              <a:gd name="connsiteY4" fmla="*/ 302829 h 1823123"/>
              <a:gd name="connsiteX5" fmla="*/ 271521 w 4438615"/>
              <a:gd name="connsiteY5" fmla="*/ 1781979 h 1823123"/>
              <a:gd name="connsiteX6" fmla="*/ 0 w 4438615"/>
              <a:gd name="connsiteY6" fmla="*/ 1787093 h 1823123"/>
              <a:gd name="connsiteX0" fmla="*/ 0 w 4438615"/>
              <a:gd name="connsiteY0" fmla="*/ 1787093 h 1802803"/>
              <a:gd name="connsiteX1" fmla="*/ 2173489 w 4438615"/>
              <a:gd name="connsiteY1" fmla="*/ 6 h 1802803"/>
              <a:gd name="connsiteX2" fmla="*/ 4438615 w 4438615"/>
              <a:gd name="connsiteY2" fmla="*/ 1802803 h 1802803"/>
              <a:gd name="connsiteX3" fmla="*/ 4167631 w 4438615"/>
              <a:gd name="connsiteY3" fmla="*/ 1773663 h 1802803"/>
              <a:gd name="connsiteX4" fmla="*/ 2170978 w 4438615"/>
              <a:gd name="connsiteY4" fmla="*/ 302829 h 1802803"/>
              <a:gd name="connsiteX5" fmla="*/ 271521 w 4438615"/>
              <a:gd name="connsiteY5" fmla="*/ 1781979 h 1802803"/>
              <a:gd name="connsiteX6" fmla="*/ 0 w 4438615"/>
              <a:gd name="connsiteY6" fmla="*/ 1787093 h 1802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38615" h="1802803">
                <a:moveTo>
                  <a:pt x="0" y="1787093"/>
                </a:moveTo>
                <a:cubicBezTo>
                  <a:pt x="13428" y="975904"/>
                  <a:pt x="1433720" y="-2612"/>
                  <a:pt x="2173489" y="6"/>
                </a:cubicBezTo>
                <a:cubicBezTo>
                  <a:pt x="2913258" y="2624"/>
                  <a:pt x="4438615" y="987968"/>
                  <a:pt x="4438615" y="1802803"/>
                </a:cubicBezTo>
                <a:lnTo>
                  <a:pt x="4167631" y="1773663"/>
                </a:lnTo>
                <a:cubicBezTo>
                  <a:pt x="4167631" y="1366079"/>
                  <a:pt x="3032556" y="303487"/>
                  <a:pt x="2170978" y="302829"/>
                </a:cubicBezTo>
                <a:cubicBezTo>
                  <a:pt x="1316223" y="302176"/>
                  <a:pt x="283858" y="1377665"/>
                  <a:pt x="271521" y="1781979"/>
                </a:cubicBezTo>
                <a:lnTo>
                  <a:pt x="0" y="1787093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0F375E-D215-4F84-8EA0-8D936BD150C0}"/>
              </a:ext>
            </a:extLst>
          </p:cNvPr>
          <p:cNvSpPr>
            <a:spLocks noChangeAspect="1"/>
          </p:cNvSpPr>
          <p:nvPr/>
        </p:nvSpPr>
        <p:spPr>
          <a:xfrm>
            <a:off x="412210" y="906225"/>
            <a:ext cx="1033842" cy="9784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2617"/>
            <a:endParaRPr lang="en-US" sz="3199" dirty="0">
              <a:solidFill>
                <a:schemeClr val="tx2"/>
              </a:solidFill>
              <a:highlight>
                <a:srgbClr val="0000FF"/>
              </a:highlight>
              <a:latin typeface="Arial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55D605-2F96-4D3B-9371-2137B0D2BCB1}"/>
              </a:ext>
            </a:extLst>
          </p:cNvPr>
          <p:cNvSpPr>
            <a:spLocks noChangeAspect="1"/>
          </p:cNvSpPr>
          <p:nvPr/>
        </p:nvSpPr>
        <p:spPr>
          <a:xfrm>
            <a:off x="1213429" y="2215138"/>
            <a:ext cx="1033842" cy="978408"/>
          </a:xfrm>
          <a:prstGeom prst="ellipse">
            <a:avLst/>
          </a:prstGeom>
          <a:solidFill>
            <a:srgbClr val="EE77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2617"/>
            <a:endParaRPr lang="en-US" sz="3199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1B8428-6125-4804-BD9C-2972DB3EF5A1}"/>
              </a:ext>
            </a:extLst>
          </p:cNvPr>
          <p:cNvSpPr>
            <a:spLocks noChangeAspect="1"/>
          </p:cNvSpPr>
          <p:nvPr/>
        </p:nvSpPr>
        <p:spPr>
          <a:xfrm>
            <a:off x="1265834" y="3760050"/>
            <a:ext cx="1033842" cy="9784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2617"/>
            <a:endParaRPr lang="en-US" sz="3199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BDEB0E-7AE5-4B23-B386-718E6D2983EB}"/>
              </a:ext>
            </a:extLst>
          </p:cNvPr>
          <p:cNvSpPr>
            <a:spLocks noChangeAspect="1"/>
          </p:cNvSpPr>
          <p:nvPr/>
        </p:nvSpPr>
        <p:spPr>
          <a:xfrm>
            <a:off x="466357" y="5005896"/>
            <a:ext cx="1033842" cy="978408"/>
          </a:xfrm>
          <a:prstGeom prst="ellipse">
            <a:avLst/>
          </a:prstGeom>
          <a:solidFill>
            <a:srgbClr val="E2AC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2617"/>
            <a:endParaRPr lang="en-US" sz="3199" dirty="0">
              <a:solidFill>
                <a:schemeClr val="tx2"/>
              </a:solidFill>
              <a:latin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139154-09A7-45BA-A22C-8F85E09F7F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56" y="5302610"/>
            <a:ext cx="548961" cy="5489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08C286-E06C-4618-9D05-EB54F5F470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53" y="2423472"/>
            <a:ext cx="582095" cy="5820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1A75F2-2735-40EF-A64C-CFBB9ACF01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21" y="4023826"/>
            <a:ext cx="472989" cy="472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A74B2A8-7319-4064-BB15-AEF42E66F2C4}"/>
              </a:ext>
            </a:extLst>
          </p:cNvPr>
          <p:cNvSpPr/>
          <p:nvPr/>
        </p:nvSpPr>
        <p:spPr>
          <a:xfrm>
            <a:off x="1451998" y="1091925"/>
            <a:ext cx="20074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2617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cs typeface="Calibri" panose="020F0502020204030204" pitchFamily="34" charset="0"/>
              </a:rPr>
              <a:t>Build Environment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7ED4F5-B8AA-4A64-B094-19C63A50FC7F}"/>
              </a:ext>
            </a:extLst>
          </p:cNvPr>
          <p:cNvSpPr/>
          <p:nvPr/>
        </p:nvSpPr>
        <p:spPr>
          <a:xfrm>
            <a:off x="2208483" y="2418778"/>
            <a:ext cx="20584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2617"/>
            <a:r>
              <a:rPr lang="en-US" sz="1600" b="1" dirty="0">
                <a:solidFill>
                  <a:srgbClr val="DE6F00"/>
                </a:solidFill>
                <a:cs typeface="Calibri" panose="020F0502020204030204" pitchFamily="34" charset="0"/>
              </a:rPr>
              <a:t>Migrate Application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19C2CC-CE72-44FF-8093-301A51C875F2}"/>
              </a:ext>
            </a:extLst>
          </p:cNvPr>
          <p:cNvSpPr/>
          <p:nvPr/>
        </p:nvSpPr>
        <p:spPr>
          <a:xfrm>
            <a:off x="2321265" y="3914575"/>
            <a:ext cx="1670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2617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</a:rPr>
              <a:t>Security</a:t>
            </a:r>
          </a:p>
          <a:p>
            <a:pPr defTabSz="812617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</a:rPr>
              <a:t>and Compliance Governance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C234B9-A403-4CAC-A4E0-AFF1265A2845}"/>
              </a:ext>
            </a:extLst>
          </p:cNvPr>
          <p:cNvSpPr/>
          <p:nvPr/>
        </p:nvSpPr>
        <p:spPr>
          <a:xfrm>
            <a:off x="1591666" y="5248349"/>
            <a:ext cx="20834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2617"/>
            <a:r>
              <a:rPr lang="en-US" sz="1600" b="1" dirty="0">
                <a:solidFill>
                  <a:srgbClr val="E2AC00"/>
                </a:solidFill>
                <a:cs typeface="Calibri" panose="020F0502020204030204" pitchFamily="34" charset="0"/>
              </a:rPr>
              <a:t>Self Service</a:t>
            </a:r>
          </a:p>
        </p:txBody>
      </p:sp>
      <p:sp>
        <p:nvSpPr>
          <p:cNvPr id="22" name="Freeform 53">
            <a:extLst>
              <a:ext uri="{FF2B5EF4-FFF2-40B4-BE49-F238E27FC236}">
                <a16:creationId xmlns:a16="http://schemas.microsoft.com/office/drawing/2014/main" id="{2F07949D-C4F3-42D6-A50C-4C14870CF3BF}"/>
              </a:ext>
            </a:extLst>
          </p:cNvPr>
          <p:cNvSpPr/>
          <p:nvPr/>
        </p:nvSpPr>
        <p:spPr>
          <a:xfrm>
            <a:off x="3855991" y="786411"/>
            <a:ext cx="1177096" cy="274320"/>
          </a:xfrm>
          <a:custGeom>
            <a:avLst/>
            <a:gdLst>
              <a:gd name="connsiteX0" fmla="*/ 0 w 882822"/>
              <a:gd name="connsiteY0" fmla="*/ 22015 h 220151"/>
              <a:gd name="connsiteX1" fmla="*/ 22015 w 882822"/>
              <a:gd name="connsiteY1" fmla="*/ 0 h 220151"/>
              <a:gd name="connsiteX2" fmla="*/ 860807 w 882822"/>
              <a:gd name="connsiteY2" fmla="*/ 0 h 220151"/>
              <a:gd name="connsiteX3" fmla="*/ 882822 w 882822"/>
              <a:gd name="connsiteY3" fmla="*/ 22015 h 220151"/>
              <a:gd name="connsiteX4" fmla="*/ 882822 w 882822"/>
              <a:gd name="connsiteY4" fmla="*/ 198136 h 220151"/>
              <a:gd name="connsiteX5" fmla="*/ 860807 w 882822"/>
              <a:gd name="connsiteY5" fmla="*/ 220151 h 220151"/>
              <a:gd name="connsiteX6" fmla="*/ 22015 w 882822"/>
              <a:gd name="connsiteY6" fmla="*/ 220151 h 220151"/>
              <a:gd name="connsiteX7" fmla="*/ 0 w 882822"/>
              <a:gd name="connsiteY7" fmla="*/ 198136 h 220151"/>
              <a:gd name="connsiteX8" fmla="*/ 0 w 882822"/>
              <a:gd name="connsiteY8" fmla="*/ 22015 h 22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2822" h="220151">
                <a:moveTo>
                  <a:pt x="0" y="22015"/>
                </a:moveTo>
                <a:cubicBezTo>
                  <a:pt x="0" y="9856"/>
                  <a:pt x="9856" y="0"/>
                  <a:pt x="22015" y="0"/>
                </a:cubicBezTo>
                <a:lnTo>
                  <a:pt x="860807" y="0"/>
                </a:lnTo>
                <a:cubicBezTo>
                  <a:pt x="872966" y="0"/>
                  <a:pt x="882822" y="9856"/>
                  <a:pt x="882822" y="22015"/>
                </a:cubicBezTo>
                <a:lnTo>
                  <a:pt x="882822" y="198136"/>
                </a:lnTo>
                <a:cubicBezTo>
                  <a:pt x="882822" y="210295"/>
                  <a:pt x="872966" y="220151"/>
                  <a:pt x="860807" y="220151"/>
                </a:cubicBezTo>
                <a:lnTo>
                  <a:pt x="22015" y="220151"/>
                </a:lnTo>
                <a:cubicBezTo>
                  <a:pt x="9856" y="220151"/>
                  <a:pt x="0" y="210295"/>
                  <a:pt x="0" y="198136"/>
                </a:cubicBezTo>
                <a:lnTo>
                  <a:pt x="0" y="22015"/>
                </a:lnTo>
                <a:close/>
              </a:path>
            </a:pathLst>
          </a:custGeom>
          <a:solidFill>
            <a:srgbClr val="E1FFEC"/>
          </a:solidFill>
          <a:ln w="63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15371" tIns="15371" rIns="15371" bIns="15371" numCol="1" spcCol="1270" anchor="ctr" anchorCtr="0">
            <a:noAutofit/>
          </a:bodyPr>
          <a:lstStyle/>
          <a:p>
            <a:pPr algn="ctr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ysClr val="windowText" lastClr="000000"/>
                </a:solidFill>
              </a:rPr>
              <a:t>Cloud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3" name="Freeform 54">
            <a:extLst>
              <a:ext uri="{FF2B5EF4-FFF2-40B4-BE49-F238E27FC236}">
                <a16:creationId xmlns:a16="http://schemas.microsoft.com/office/drawing/2014/main" id="{90B3C4BB-7862-481D-BD0D-7F1F7AFAD5EC}"/>
              </a:ext>
            </a:extLst>
          </p:cNvPr>
          <p:cNvSpPr/>
          <p:nvPr/>
        </p:nvSpPr>
        <p:spPr>
          <a:xfrm>
            <a:off x="3855991" y="1096288"/>
            <a:ext cx="1172961" cy="274320"/>
          </a:xfrm>
          <a:custGeom>
            <a:avLst/>
            <a:gdLst>
              <a:gd name="connsiteX0" fmla="*/ 0 w 879721"/>
              <a:gd name="connsiteY0" fmla="*/ 22024 h 220244"/>
              <a:gd name="connsiteX1" fmla="*/ 22024 w 879721"/>
              <a:gd name="connsiteY1" fmla="*/ 0 h 220244"/>
              <a:gd name="connsiteX2" fmla="*/ 857697 w 879721"/>
              <a:gd name="connsiteY2" fmla="*/ 0 h 220244"/>
              <a:gd name="connsiteX3" fmla="*/ 879721 w 879721"/>
              <a:gd name="connsiteY3" fmla="*/ 22024 h 220244"/>
              <a:gd name="connsiteX4" fmla="*/ 879721 w 879721"/>
              <a:gd name="connsiteY4" fmla="*/ 198220 h 220244"/>
              <a:gd name="connsiteX5" fmla="*/ 857697 w 879721"/>
              <a:gd name="connsiteY5" fmla="*/ 220244 h 220244"/>
              <a:gd name="connsiteX6" fmla="*/ 22024 w 879721"/>
              <a:gd name="connsiteY6" fmla="*/ 220244 h 220244"/>
              <a:gd name="connsiteX7" fmla="*/ 0 w 879721"/>
              <a:gd name="connsiteY7" fmla="*/ 198220 h 220244"/>
              <a:gd name="connsiteX8" fmla="*/ 0 w 879721"/>
              <a:gd name="connsiteY8" fmla="*/ 22024 h 22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721" h="220244">
                <a:moveTo>
                  <a:pt x="0" y="22024"/>
                </a:moveTo>
                <a:cubicBezTo>
                  <a:pt x="0" y="9860"/>
                  <a:pt x="9860" y="0"/>
                  <a:pt x="22024" y="0"/>
                </a:cubicBezTo>
                <a:lnTo>
                  <a:pt x="857697" y="0"/>
                </a:lnTo>
                <a:cubicBezTo>
                  <a:pt x="869861" y="0"/>
                  <a:pt x="879721" y="9860"/>
                  <a:pt x="879721" y="22024"/>
                </a:cubicBezTo>
                <a:lnTo>
                  <a:pt x="879721" y="198220"/>
                </a:lnTo>
                <a:cubicBezTo>
                  <a:pt x="879721" y="210384"/>
                  <a:pt x="869861" y="220244"/>
                  <a:pt x="857697" y="220244"/>
                </a:cubicBezTo>
                <a:lnTo>
                  <a:pt x="22024" y="220244"/>
                </a:lnTo>
                <a:cubicBezTo>
                  <a:pt x="9860" y="220244"/>
                  <a:pt x="0" y="210384"/>
                  <a:pt x="0" y="198220"/>
                </a:cubicBezTo>
                <a:lnTo>
                  <a:pt x="0" y="22024"/>
                </a:lnTo>
                <a:close/>
              </a:path>
            </a:pathLst>
          </a:custGeom>
          <a:solidFill>
            <a:srgbClr val="E1FFEC"/>
          </a:solidFill>
          <a:ln w="63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15375" tIns="15375" rIns="15375" bIns="15375" numCol="1" spcCol="1270" anchor="ctr" anchorCtr="0">
            <a:noAutofit/>
          </a:bodyPr>
          <a:lstStyle/>
          <a:p>
            <a:pPr algn="ctr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ysClr val="windowText" lastClr="000000"/>
                </a:solidFill>
              </a:rPr>
              <a:t>Target Environments</a:t>
            </a:r>
          </a:p>
        </p:txBody>
      </p:sp>
      <p:sp>
        <p:nvSpPr>
          <p:cNvPr id="24" name="Freeform 55">
            <a:extLst>
              <a:ext uri="{FF2B5EF4-FFF2-40B4-BE49-F238E27FC236}">
                <a16:creationId xmlns:a16="http://schemas.microsoft.com/office/drawing/2014/main" id="{FE8000F9-AB35-49FB-96C8-3E4975B0619E}"/>
              </a:ext>
            </a:extLst>
          </p:cNvPr>
          <p:cNvSpPr/>
          <p:nvPr/>
        </p:nvSpPr>
        <p:spPr>
          <a:xfrm>
            <a:off x="3855991" y="1406288"/>
            <a:ext cx="1172961" cy="274320"/>
          </a:xfrm>
          <a:custGeom>
            <a:avLst/>
            <a:gdLst>
              <a:gd name="connsiteX0" fmla="*/ 0 w 879721"/>
              <a:gd name="connsiteY0" fmla="*/ 22024 h 220244"/>
              <a:gd name="connsiteX1" fmla="*/ 22024 w 879721"/>
              <a:gd name="connsiteY1" fmla="*/ 0 h 220244"/>
              <a:gd name="connsiteX2" fmla="*/ 857697 w 879721"/>
              <a:gd name="connsiteY2" fmla="*/ 0 h 220244"/>
              <a:gd name="connsiteX3" fmla="*/ 879721 w 879721"/>
              <a:gd name="connsiteY3" fmla="*/ 22024 h 220244"/>
              <a:gd name="connsiteX4" fmla="*/ 879721 w 879721"/>
              <a:gd name="connsiteY4" fmla="*/ 198220 h 220244"/>
              <a:gd name="connsiteX5" fmla="*/ 857697 w 879721"/>
              <a:gd name="connsiteY5" fmla="*/ 220244 h 220244"/>
              <a:gd name="connsiteX6" fmla="*/ 22024 w 879721"/>
              <a:gd name="connsiteY6" fmla="*/ 220244 h 220244"/>
              <a:gd name="connsiteX7" fmla="*/ 0 w 879721"/>
              <a:gd name="connsiteY7" fmla="*/ 198220 h 220244"/>
              <a:gd name="connsiteX8" fmla="*/ 0 w 879721"/>
              <a:gd name="connsiteY8" fmla="*/ 22024 h 22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721" h="220244">
                <a:moveTo>
                  <a:pt x="0" y="22024"/>
                </a:moveTo>
                <a:cubicBezTo>
                  <a:pt x="0" y="9860"/>
                  <a:pt x="9860" y="0"/>
                  <a:pt x="22024" y="0"/>
                </a:cubicBezTo>
                <a:lnTo>
                  <a:pt x="857697" y="0"/>
                </a:lnTo>
                <a:cubicBezTo>
                  <a:pt x="869861" y="0"/>
                  <a:pt x="879721" y="9860"/>
                  <a:pt x="879721" y="22024"/>
                </a:cubicBezTo>
                <a:lnTo>
                  <a:pt x="879721" y="198220"/>
                </a:lnTo>
                <a:cubicBezTo>
                  <a:pt x="879721" y="210384"/>
                  <a:pt x="869861" y="220244"/>
                  <a:pt x="857697" y="220244"/>
                </a:cubicBezTo>
                <a:lnTo>
                  <a:pt x="22024" y="220244"/>
                </a:lnTo>
                <a:cubicBezTo>
                  <a:pt x="9860" y="220244"/>
                  <a:pt x="0" y="210384"/>
                  <a:pt x="0" y="198220"/>
                </a:cubicBezTo>
                <a:lnTo>
                  <a:pt x="0" y="22024"/>
                </a:lnTo>
                <a:close/>
              </a:path>
            </a:pathLst>
          </a:custGeom>
          <a:solidFill>
            <a:srgbClr val="E1FFEC"/>
          </a:solidFill>
          <a:ln w="63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15375" tIns="15375" rIns="15375" bIns="15375" numCol="1" spcCol="1270" anchor="ctr" anchorCtr="0">
            <a:noAutofit/>
          </a:bodyPr>
          <a:lstStyle/>
          <a:p>
            <a:pPr algn="ctr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ysClr val="windowText" lastClr="000000"/>
                </a:solidFill>
              </a:rPr>
              <a:t>Cloud Model</a:t>
            </a:r>
          </a:p>
        </p:txBody>
      </p:sp>
      <p:sp>
        <p:nvSpPr>
          <p:cNvPr id="25" name="Freeform 56">
            <a:extLst>
              <a:ext uri="{FF2B5EF4-FFF2-40B4-BE49-F238E27FC236}">
                <a16:creationId xmlns:a16="http://schemas.microsoft.com/office/drawing/2014/main" id="{5BE94394-7CE8-4671-AE9E-BF79ADE3B944}"/>
              </a:ext>
            </a:extLst>
          </p:cNvPr>
          <p:cNvSpPr/>
          <p:nvPr/>
        </p:nvSpPr>
        <p:spPr>
          <a:xfrm>
            <a:off x="3855991" y="1725524"/>
            <a:ext cx="1172961" cy="274320"/>
          </a:xfrm>
          <a:custGeom>
            <a:avLst/>
            <a:gdLst>
              <a:gd name="connsiteX0" fmla="*/ 0 w 879721"/>
              <a:gd name="connsiteY0" fmla="*/ 22024 h 220244"/>
              <a:gd name="connsiteX1" fmla="*/ 22024 w 879721"/>
              <a:gd name="connsiteY1" fmla="*/ 0 h 220244"/>
              <a:gd name="connsiteX2" fmla="*/ 857697 w 879721"/>
              <a:gd name="connsiteY2" fmla="*/ 0 h 220244"/>
              <a:gd name="connsiteX3" fmla="*/ 879721 w 879721"/>
              <a:gd name="connsiteY3" fmla="*/ 22024 h 220244"/>
              <a:gd name="connsiteX4" fmla="*/ 879721 w 879721"/>
              <a:gd name="connsiteY4" fmla="*/ 198220 h 220244"/>
              <a:gd name="connsiteX5" fmla="*/ 857697 w 879721"/>
              <a:gd name="connsiteY5" fmla="*/ 220244 h 220244"/>
              <a:gd name="connsiteX6" fmla="*/ 22024 w 879721"/>
              <a:gd name="connsiteY6" fmla="*/ 220244 h 220244"/>
              <a:gd name="connsiteX7" fmla="*/ 0 w 879721"/>
              <a:gd name="connsiteY7" fmla="*/ 198220 h 220244"/>
              <a:gd name="connsiteX8" fmla="*/ 0 w 879721"/>
              <a:gd name="connsiteY8" fmla="*/ 22024 h 22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721" h="220244">
                <a:moveTo>
                  <a:pt x="0" y="22024"/>
                </a:moveTo>
                <a:cubicBezTo>
                  <a:pt x="0" y="9860"/>
                  <a:pt x="9860" y="0"/>
                  <a:pt x="22024" y="0"/>
                </a:cubicBezTo>
                <a:lnTo>
                  <a:pt x="857697" y="0"/>
                </a:lnTo>
                <a:cubicBezTo>
                  <a:pt x="869861" y="0"/>
                  <a:pt x="879721" y="9860"/>
                  <a:pt x="879721" y="22024"/>
                </a:cubicBezTo>
                <a:lnTo>
                  <a:pt x="879721" y="198220"/>
                </a:lnTo>
                <a:cubicBezTo>
                  <a:pt x="879721" y="210384"/>
                  <a:pt x="869861" y="220244"/>
                  <a:pt x="857697" y="220244"/>
                </a:cubicBezTo>
                <a:lnTo>
                  <a:pt x="22024" y="220244"/>
                </a:lnTo>
                <a:cubicBezTo>
                  <a:pt x="9860" y="220244"/>
                  <a:pt x="0" y="210384"/>
                  <a:pt x="0" y="198220"/>
                </a:cubicBezTo>
                <a:lnTo>
                  <a:pt x="0" y="22024"/>
                </a:lnTo>
                <a:close/>
              </a:path>
            </a:pathLst>
          </a:custGeom>
          <a:solidFill>
            <a:srgbClr val="E1FFEC"/>
          </a:solidFill>
          <a:ln w="63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15375" tIns="15375" rIns="15375" bIns="15375" numCol="1" spcCol="1270" anchor="ctr" anchorCtr="0">
            <a:noAutofit/>
          </a:bodyPr>
          <a:lstStyle/>
          <a:p>
            <a:pPr algn="ctr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ysClr val="windowText" lastClr="000000"/>
                </a:solidFill>
              </a:rPr>
              <a:t>Service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4513BD-C7C5-4637-8339-8B7F56A76D0D}"/>
              </a:ext>
            </a:extLst>
          </p:cNvPr>
          <p:cNvSpPr txBox="1"/>
          <p:nvPr/>
        </p:nvSpPr>
        <p:spPr>
          <a:xfrm>
            <a:off x="5415979" y="797621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sz="900" kern="0" dirty="0">
                <a:solidFill>
                  <a:prstClr val="black"/>
                </a:solidFill>
                <a:latin typeface="Calibri" panose="020F0502020204030204"/>
              </a:rPr>
              <a:t>Azure Public Cloud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7B11CB-F413-48DC-97C5-A3E977801156}"/>
              </a:ext>
            </a:extLst>
          </p:cNvPr>
          <p:cNvSpPr txBox="1"/>
          <p:nvPr/>
        </p:nvSpPr>
        <p:spPr>
          <a:xfrm>
            <a:off x="5426492" y="1124035"/>
            <a:ext cx="12731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sz="900" kern="0" dirty="0">
                <a:solidFill>
                  <a:prstClr val="black"/>
                </a:solidFill>
                <a:latin typeface="Calibri" panose="020F0502020204030204"/>
              </a:rPr>
              <a:t>POC,DEV,QA and PROD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62020D-0CF6-4E2D-BC4E-11A9797BFBAE}"/>
              </a:ext>
            </a:extLst>
          </p:cNvPr>
          <p:cNvSpPr txBox="1"/>
          <p:nvPr/>
        </p:nvSpPr>
        <p:spPr>
          <a:xfrm>
            <a:off x="5423857" y="1429628"/>
            <a:ext cx="40637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900" kern="0" dirty="0">
                <a:solidFill>
                  <a:prstClr val="black"/>
                </a:solidFill>
                <a:latin typeface="Calibri" panose="020F0502020204030204"/>
              </a:rPr>
              <a:t>Platform As A Service (PAAS)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D0C631-ACB3-4938-94EE-7B50B5E04FDF}"/>
              </a:ext>
            </a:extLst>
          </p:cNvPr>
          <p:cNvSpPr txBox="1"/>
          <p:nvPr/>
        </p:nvSpPr>
        <p:spPr>
          <a:xfrm>
            <a:off x="5423857" y="1745670"/>
            <a:ext cx="13756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sz="900" kern="0" dirty="0">
                <a:solidFill>
                  <a:prstClr val="black"/>
                </a:solidFill>
                <a:latin typeface="Calibri" panose="020F0502020204030204"/>
              </a:rPr>
              <a:t>Azure Kubernetes Service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433ACD-D6AF-496E-B936-981AF4A87186}"/>
              </a:ext>
            </a:extLst>
          </p:cNvPr>
          <p:cNvSpPr txBox="1"/>
          <p:nvPr/>
        </p:nvSpPr>
        <p:spPr>
          <a:xfrm>
            <a:off x="5383557" y="4025438"/>
            <a:ext cx="4597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sz="900" kern="0" dirty="0">
                <a:solidFill>
                  <a:prstClr val="black"/>
                </a:solidFill>
                <a:latin typeface="Calibri" panose="020F0502020204030204"/>
              </a:rPr>
              <a:t>Standard AKS Networking, Azure CNI Model, Network Security Group, Integrate with Azure AD.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8B21AD-A98B-4DC1-BA2F-CFC2CCB718D1}"/>
              </a:ext>
            </a:extLst>
          </p:cNvPr>
          <p:cNvSpPr txBox="1"/>
          <p:nvPr/>
        </p:nvSpPr>
        <p:spPr>
          <a:xfrm>
            <a:off x="5401486" y="4309244"/>
            <a:ext cx="2787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sz="900" kern="0" dirty="0">
                <a:solidFill>
                  <a:prstClr val="black"/>
                </a:solidFill>
                <a:latin typeface="Calibri" panose="020F0502020204030204"/>
              </a:rPr>
              <a:t>ISTIO ServiceMesh Enablement, Azure Service Principles</a:t>
            </a:r>
          </a:p>
        </p:txBody>
      </p:sp>
      <p:pic>
        <p:nvPicPr>
          <p:cNvPr id="33" name="Graphic 26">
            <a:extLst>
              <a:ext uri="{FF2B5EF4-FFF2-40B4-BE49-F238E27FC236}">
                <a16:creationId xmlns:a16="http://schemas.microsoft.com/office/drawing/2014/main" id="{AA2587C9-365F-492F-ABE0-30FD418156D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07436" y="1082448"/>
            <a:ext cx="251688" cy="251688"/>
          </a:xfrm>
          <a:prstGeom prst="rect">
            <a:avLst/>
          </a:prstGeom>
        </p:spPr>
      </p:pic>
      <p:pic>
        <p:nvPicPr>
          <p:cNvPr id="34" name="Graphic 74">
            <a:extLst>
              <a:ext uri="{FF2B5EF4-FFF2-40B4-BE49-F238E27FC236}">
                <a16:creationId xmlns:a16="http://schemas.microsoft.com/office/drawing/2014/main" id="{C49F600A-900B-480E-A809-284A0706A4F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07436" y="1429992"/>
            <a:ext cx="238936" cy="238936"/>
          </a:xfrm>
          <a:prstGeom prst="rect">
            <a:avLst/>
          </a:prstGeom>
        </p:spPr>
      </p:pic>
      <p:pic>
        <p:nvPicPr>
          <p:cNvPr id="35" name="Graphic 71">
            <a:extLst>
              <a:ext uri="{FF2B5EF4-FFF2-40B4-BE49-F238E27FC236}">
                <a16:creationId xmlns:a16="http://schemas.microsoft.com/office/drawing/2014/main" id="{5919ABF4-7D68-43EE-8C90-9524048B7FF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07436" y="4009820"/>
            <a:ext cx="244608" cy="244608"/>
          </a:xfrm>
          <a:prstGeom prst="rect">
            <a:avLst/>
          </a:prstGeom>
        </p:spPr>
      </p:pic>
      <p:pic>
        <p:nvPicPr>
          <p:cNvPr id="36" name="Graphic 8">
            <a:extLst>
              <a:ext uri="{FF2B5EF4-FFF2-40B4-BE49-F238E27FC236}">
                <a16:creationId xmlns:a16="http://schemas.microsoft.com/office/drawing/2014/main" id="{AF62DE80-E750-442E-9EBD-50745C268CC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07436" y="4311119"/>
            <a:ext cx="241492" cy="24149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C82E9B0-E569-4F42-8DB1-0E9C832120E3}"/>
              </a:ext>
            </a:extLst>
          </p:cNvPr>
          <p:cNvSpPr txBox="1"/>
          <p:nvPr/>
        </p:nvSpPr>
        <p:spPr>
          <a:xfrm>
            <a:off x="5401486" y="4644417"/>
            <a:ext cx="2457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sz="900" kern="0" dirty="0">
                <a:solidFill>
                  <a:prstClr val="black"/>
                </a:solidFill>
                <a:latin typeface="Calibri" panose="020F0502020204030204"/>
              </a:rPr>
              <a:t> TwistLock for Application image scanning setup.</a:t>
            </a:r>
          </a:p>
        </p:txBody>
      </p:sp>
      <p:sp>
        <p:nvSpPr>
          <p:cNvPr id="39" name="Freeform 110">
            <a:extLst>
              <a:ext uri="{FF2B5EF4-FFF2-40B4-BE49-F238E27FC236}">
                <a16:creationId xmlns:a16="http://schemas.microsoft.com/office/drawing/2014/main" id="{D6ECADB1-4EA3-4579-8A8A-13F5981BCEE6}"/>
              </a:ext>
            </a:extLst>
          </p:cNvPr>
          <p:cNvSpPr/>
          <p:nvPr/>
        </p:nvSpPr>
        <p:spPr>
          <a:xfrm>
            <a:off x="3855991" y="4028564"/>
            <a:ext cx="1172961" cy="274320"/>
          </a:xfrm>
          <a:custGeom>
            <a:avLst/>
            <a:gdLst>
              <a:gd name="connsiteX0" fmla="*/ 0 w 879721"/>
              <a:gd name="connsiteY0" fmla="*/ 22024 h 220244"/>
              <a:gd name="connsiteX1" fmla="*/ 22024 w 879721"/>
              <a:gd name="connsiteY1" fmla="*/ 0 h 220244"/>
              <a:gd name="connsiteX2" fmla="*/ 857697 w 879721"/>
              <a:gd name="connsiteY2" fmla="*/ 0 h 220244"/>
              <a:gd name="connsiteX3" fmla="*/ 879721 w 879721"/>
              <a:gd name="connsiteY3" fmla="*/ 22024 h 220244"/>
              <a:gd name="connsiteX4" fmla="*/ 879721 w 879721"/>
              <a:gd name="connsiteY4" fmla="*/ 198220 h 220244"/>
              <a:gd name="connsiteX5" fmla="*/ 857697 w 879721"/>
              <a:gd name="connsiteY5" fmla="*/ 220244 h 220244"/>
              <a:gd name="connsiteX6" fmla="*/ 22024 w 879721"/>
              <a:gd name="connsiteY6" fmla="*/ 220244 h 220244"/>
              <a:gd name="connsiteX7" fmla="*/ 0 w 879721"/>
              <a:gd name="connsiteY7" fmla="*/ 198220 h 220244"/>
              <a:gd name="connsiteX8" fmla="*/ 0 w 879721"/>
              <a:gd name="connsiteY8" fmla="*/ 22024 h 22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721" h="220244">
                <a:moveTo>
                  <a:pt x="0" y="22024"/>
                </a:moveTo>
                <a:cubicBezTo>
                  <a:pt x="0" y="9860"/>
                  <a:pt x="9860" y="0"/>
                  <a:pt x="22024" y="0"/>
                </a:cubicBezTo>
                <a:lnTo>
                  <a:pt x="857697" y="0"/>
                </a:lnTo>
                <a:cubicBezTo>
                  <a:pt x="869861" y="0"/>
                  <a:pt x="879721" y="9860"/>
                  <a:pt x="879721" y="22024"/>
                </a:cubicBezTo>
                <a:lnTo>
                  <a:pt x="879721" y="198220"/>
                </a:lnTo>
                <a:cubicBezTo>
                  <a:pt x="879721" y="210384"/>
                  <a:pt x="869861" y="220244"/>
                  <a:pt x="857697" y="220244"/>
                </a:cubicBezTo>
                <a:lnTo>
                  <a:pt x="22024" y="220244"/>
                </a:lnTo>
                <a:cubicBezTo>
                  <a:pt x="9860" y="220244"/>
                  <a:pt x="0" y="210384"/>
                  <a:pt x="0" y="198220"/>
                </a:cubicBezTo>
                <a:lnTo>
                  <a:pt x="0" y="22024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15375" tIns="15375" rIns="15375" bIns="15375" numCol="1" spcCol="1270" anchor="ctr" anchorCtr="0">
            <a:noAutofit/>
          </a:bodyPr>
          <a:lstStyle/>
          <a:p>
            <a:pPr algn="ctr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ysClr val="windowText" lastClr="000000"/>
                </a:solidFill>
              </a:rPr>
              <a:t>Infrastructure Level</a:t>
            </a:r>
          </a:p>
        </p:txBody>
      </p:sp>
      <p:sp>
        <p:nvSpPr>
          <p:cNvPr id="40" name="Freeform 111">
            <a:extLst>
              <a:ext uri="{FF2B5EF4-FFF2-40B4-BE49-F238E27FC236}">
                <a16:creationId xmlns:a16="http://schemas.microsoft.com/office/drawing/2014/main" id="{5A0FE1B6-A2B8-46ED-B978-EACE8A9ECE8F}"/>
              </a:ext>
            </a:extLst>
          </p:cNvPr>
          <p:cNvSpPr/>
          <p:nvPr/>
        </p:nvSpPr>
        <p:spPr>
          <a:xfrm>
            <a:off x="3855991" y="4338564"/>
            <a:ext cx="1172961" cy="274320"/>
          </a:xfrm>
          <a:custGeom>
            <a:avLst/>
            <a:gdLst>
              <a:gd name="connsiteX0" fmla="*/ 0 w 879721"/>
              <a:gd name="connsiteY0" fmla="*/ 22024 h 220244"/>
              <a:gd name="connsiteX1" fmla="*/ 22024 w 879721"/>
              <a:gd name="connsiteY1" fmla="*/ 0 h 220244"/>
              <a:gd name="connsiteX2" fmla="*/ 857697 w 879721"/>
              <a:gd name="connsiteY2" fmla="*/ 0 h 220244"/>
              <a:gd name="connsiteX3" fmla="*/ 879721 w 879721"/>
              <a:gd name="connsiteY3" fmla="*/ 22024 h 220244"/>
              <a:gd name="connsiteX4" fmla="*/ 879721 w 879721"/>
              <a:gd name="connsiteY4" fmla="*/ 198220 h 220244"/>
              <a:gd name="connsiteX5" fmla="*/ 857697 w 879721"/>
              <a:gd name="connsiteY5" fmla="*/ 220244 h 220244"/>
              <a:gd name="connsiteX6" fmla="*/ 22024 w 879721"/>
              <a:gd name="connsiteY6" fmla="*/ 220244 h 220244"/>
              <a:gd name="connsiteX7" fmla="*/ 0 w 879721"/>
              <a:gd name="connsiteY7" fmla="*/ 198220 h 220244"/>
              <a:gd name="connsiteX8" fmla="*/ 0 w 879721"/>
              <a:gd name="connsiteY8" fmla="*/ 22024 h 22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721" h="220244">
                <a:moveTo>
                  <a:pt x="0" y="22024"/>
                </a:moveTo>
                <a:cubicBezTo>
                  <a:pt x="0" y="9860"/>
                  <a:pt x="9860" y="0"/>
                  <a:pt x="22024" y="0"/>
                </a:cubicBezTo>
                <a:lnTo>
                  <a:pt x="857697" y="0"/>
                </a:lnTo>
                <a:cubicBezTo>
                  <a:pt x="869861" y="0"/>
                  <a:pt x="879721" y="9860"/>
                  <a:pt x="879721" y="22024"/>
                </a:cubicBezTo>
                <a:lnTo>
                  <a:pt x="879721" y="198220"/>
                </a:lnTo>
                <a:cubicBezTo>
                  <a:pt x="879721" y="210384"/>
                  <a:pt x="869861" y="220244"/>
                  <a:pt x="857697" y="220244"/>
                </a:cubicBezTo>
                <a:lnTo>
                  <a:pt x="22024" y="220244"/>
                </a:lnTo>
                <a:cubicBezTo>
                  <a:pt x="9860" y="220244"/>
                  <a:pt x="0" y="210384"/>
                  <a:pt x="0" y="198220"/>
                </a:cubicBezTo>
                <a:lnTo>
                  <a:pt x="0" y="22024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15375" tIns="15375" rIns="15375" bIns="15375" numCol="1" spcCol="1270" anchor="ctr" anchorCtr="0">
            <a:noAutofit/>
          </a:bodyPr>
          <a:lstStyle/>
          <a:p>
            <a:pPr algn="ctr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ysClr val="windowText" lastClr="000000"/>
                </a:solidFill>
              </a:rPr>
              <a:t>AKS Cluster Level</a:t>
            </a:r>
          </a:p>
        </p:txBody>
      </p:sp>
      <p:sp>
        <p:nvSpPr>
          <p:cNvPr id="41" name="Freeform 112">
            <a:extLst>
              <a:ext uri="{FF2B5EF4-FFF2-40B4-BE49-F238E27FC236}">
                <a16:creationId xmlns:a16="http://schemas.microsoft.com/office/drawing/2014/main" id="{DB28B146-E85D-406E-86B3-FC78EF253031}"/>
              </a:ext>
            </a:extLst>
          </p:cNvPr>
          <p:cNvSpPr/>
          <p:nvPr/>
        </p:nvSpPr>
        <p:spPr>
          <a:xfrm>
            <a:off x="3855991" y="4648563"/>
            <a:ext cx="1172961" cy="274320"/>
          </a:xfrm>
          <a:custGeom>
            <a:avLst/>
            <a:gdLst>
              <a:gd name="connsiteX0" fmla="*/ 0 w 879721"/>
              <a:gd name="connsiteY0" fmla="*/ 22024 h 220244"/>
              <a:gd name="connsiteX1" fmla="*/ 22024 w 879721"/>
              <a:gd name="connsiteY1" fmla="*/ 0 h 220244"/>
              <a:gd name="connsiteX2" fmla="*/ 857697 w 879721"/>
              <a:gd name="connsiteY2" fmla="*/ 0 h 220244"/>
              <a:gd name="connsiteX3" fmla="*/ 879721 w 879721"/>
              <a:gd name="connsiteY3" fmla="*/ 22024 h 220244"/>
              <a:gd name="connsiteX4" fmla="*/ 879721 w 879721"/>
              <a:gd name="connsiteY4" fmla="*/ 198220 h 220244"/>
              <a:gd name="connsiteX5" fmla="*/ 857697 w 879721"/>
              <a:gd name="connsiteY5" fmla="*/ 220244 h 220244"/>
              <a:gd name="connsiteX6" fmla="*/ 22024 w 879721"/>
              <a:gd name="connsiteY6" fmla="*/ 220244 h 220244"/>
              <a:gd name="connsiteX7" fmla="*/ 0 w 879721"/>
              <a:gd name="connsiteY7" fmla="*/ 198220 h 220244"/>
              <a:gd name="connsiteX8" fmla="*/ 0 w 879721"/>
              <a:gd name="connsiteY8" fmla="*/ 22024 h 22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721" h="220244">
                <a:moveTo>
                  <a:pt x="0" y="22024"/>
                </a:moveTo>
                <a:cubicBezTo>
                  <a:pt x="0" y="9860"/>
                  <a:pt x="9860" y="0"/>
                  <a:pt x="22024" y="0"/>
                </a:cubicBezTo>
                <a:lnTo>
                  <a:pt x="857697" y="0"/>
                </a:lnTo>
                <a:cubicBezTo>
                  <a:pt x="869861" y="0"/>
                  <a:pt x="879721" y="9860"/>
                  <a:pt x="879721" y="22024"/>
                </a:cubicBezTo>
                <a:lnTo>
                  <a:pt x="879721" y="198220"/>
                </a:lnTo>
                <a:cubicBezTo>
                  <a:pt x="879721" y="210384"/>
                  <a:pt x="869861" y="220244"/>
                  <a:pt x="857697" y="220244"/>
                </a:cubicBezTo>
                <a:lnTo>
                  <a:pt x="22024" y="220244"/>
                </a:lnTo>
                <a:cubicBezTo>
                  <a:pt x="9860" y="220244"/>
                  <a:pt x="0" y="210384"/>
                  <a:pt x="0" y="198220"/>
                </a:cubicBezTo>
                <a:lnTo>
                  <a:pt x="0" y="22024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15375" tIns="15375" rIns="15375" bIns="15375" numCol="1" spcCol="1270" anchor="ctr" anchorCtr="0">
            <a:noAutofit/>
          </a:bodyPr>
          <a:lstStyle/>
          <a:p>
            <a:pPr algn="ctr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ysClr val="windowText" lastClr="000000"/>
                </a:solidFill>
              </a:rPr>
              <a:t>Application Level</a:t>
            </a:r>
          </a:p>
        </p:txBody>
      </p:sp>
      <p:sp>
        <p:nvSpPr>
          <p:cNvPr id="42" name="Freeform 115">
            <a:extLst>
              <a:ext uri="{FF2B5EF4-FFF2-40B4-BE49-F238E27FC236}">
                <a16:creationId xmlns:a16="http://schemas.microsoft.com/office/drawing/2014/main" id="{17ECA0DD-B77D-4427-97DE-63CFB92AD633}"/>
              </a:ext>
            </a:extLst>
          </p:cNvPr>
          <p:cNvSpPr/>
          <p:nvPr/>
        </p:nvSpPr>
        <p:spPr>
          <a:xfrm>
            <a:off x="3845607" y="3561183"/>
            <a:ext cx="1172961" cy="274320"/>
          </a:xfrm>
          <a:custGeom>
            <a:avLst/>
            <a:gdLst>
              <a:gd name="connsiteX0" fmla="*/ 0 w 879721"/>
              <a:gd name="connsiteY0" fmla="*/ 22024 h 220244"/>
              <a:gd name="connsiteX1" fmla="*/ 22024 w 879721"/>
              <a:gd name="connsiteY1" fmla="*/ 0 h 220244"/>
              <a:gd name="connsiteX2" fmla="*/ 857697 w 879721"/>
              <a:gd name="connsiteY2" fmla="*/ 0 h 220244"/>
              <a:gd name="connsiteX3" fmla="*/ 879721 w 879721"/>
              <a:gd name="connsiteY3" fmla="*/ 22024 h 220244"/>
              <a:gd name="connsiteX4" fmla="*/ 879721 w 879721"/>
              <a:gd name="connsiteY4" fmla="*/ 198220 h 220244"/>
              <a:gd name="connsiteX5" fmla="*/ 857697 w 879721"/>
              <a:gd name="connsiteY5" fmla="*/ 220244 h 220244"/>
              <a:gd name="connsiteX6" fmla="*/ 22024 w 879721"/>
              <a:gd name="connsiteY6" fmla="*/ 220244 h 220244"/>
              <a:gd name="connsiteX7" fmla="*/ 0 w 879721"/>
              <a:gd name="connsiteY7" fmla="*/ 198220 h 220244"/>
              <a:gd name="connsiteX8" fmla="*/ 0 w 879721"/>
              <a:gd name="connsiteY8" fmla="*/ 22024 h 22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721" h="220244">
                <a:moveTo>
                  <a:pt x="0" y="22024"/>
                </a:moveTo>
                <a:cubicBezTo>
                  <a:pt x="0" y="9860"/>
                  <a:pt x="9860" y="0"/>
                  <a:pt x="22024" y="0"/>
                </a:cubicBezTo>
                <a:lnTo>
                  <a:pt x="857697" y="0"/>
                </a:lnTo>
                <a:cubicBezTo>
                  <a:pt x="869861" y="0"/>
                  <a:pt x="879721" y="9860"/>
                  <a:pt x="879721" y="22024"/>
                </a:cubicBezTo>
                <a:lnTo>
                  <a:pt x="879721" y="198220"/>
                </a:lnTo>
                <a:cubicBezTo>
                  <a:pt x="879721" y="210384"/>
                  <a:pt x="869861" y="220244"/>
                  <a:pt x="857697" y="220244"/>
                </a:cubicBezTo>
                <a:lnTo>
                  <a:pt x="22024" y="220244"/>
                </a:lnTo>
                <a:cubicBezTo>
                  <a:pt x="9860" y="220244"/>
                  <a:pt x="0" y="210384"/>
                  <a:pt x="0" y="198220"/>
                </a:cubicBezTo>
                <a:lnTo>
                  <a:pt x="0" y="22024"/>
                </a:lnTo>
                <a:close/>
              </a:path>
            </a:pathLst>
          </a:custGeom>
          <a:solidFill>
            <a:srgbClr val="FDEFE3"/>
          </a:solidFill>
          <a:ln w="6350" cap="flat" cmpd="sng" algn="ctr">
            <a:solidFill>
              <a:srgbClr val="FFCD9B"/>
            </a:solidFill>
            <a:prstDash val="solid"/>
            <a:miter lim="800000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15375" tIns="15375" rIns="15375" bIns="15375" numCol="1" spcCol="1270" anchor="ctr" anchorCtr="0">
            <a:noAutofit/>
          </a:bodyPr>
          <a:lstStyle/>
          <a:p>
            <a:pPr algn="ctr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ysClr val="windowText" lastClr="000000"/>
                </a:solidFill>
              </a:rPr>
              <a:t>Orchestration</a:t>
            </a:r>
          </a:p>
        </p:txBody>
      </p:sp>
      <p:sp>
        <p:nvSpPr>
          <p:cNvPr id="44" name="Freeform 117">
            <a:extLst>
              <a:ext uri="{FF2B5EF4-FFF2-40B4-BE49-F238E27FC236}">
                <a16:creationId xmlns:a16="http://schemas.microsoft.com/office/drawing/2014/main" id="{C8F5C3A7-CA74-46AB-BBAB-2AB34F1825D2}"/>
              </a:ext>
            </a:extLst>
          </p:cNvPr>
          <p:cNvSpPr/>
          <p:nvPr/>
        </p:nvSpPr>
        <p:spPr>
          <a:xfrm>
            <a:off x="3855991" y="5343624"/>
            <a:ext cx="1172961" cy="274320"/>
          </a:xfrm>
          <a:custGeom>
            <a:avLst/>
            <a:gdLst>
              <a:gd name="connsiteX0" fmla="*/ 0 w 879721"/>
              <a:gd name="connsiteY0" fmla="*/ 22024 h 220244"/>
              <a:gd name="connsiteX1" fmla="*/ 22024 w 879721"/>
              <a:gd name="connsiteY1" fmla="*/ 0 h 220244"/>
              <a:gd name="connsiteX2" fmla="*/ 857697 w 879721"/>
              <a:gd name="connsiteY2" fmla="*/ 0 h 220244"/>
              <a:gd name="connsiteX3" fmla="*/ 879721 w 879721"/>
              <a:gd name="connsiteY3" fmla="*/ 22024 h 220244"/>
              <a:gd name="connsiteX4" fmla="*/ 879721 w 879721"/>
              <a:gd name="connsiteY4" fmla="*/ 198220 h 220244"/>
              <a:gd name="connsiteX5" fmla="*/ 857697 w 879721"/>
              <a:gd name="connsiteY5" fmla="*/ 220244 h 220244"/>
              <a:gd name="connsiteX6" fmla="*/ 22024 w 879721"/>
              <a:gd name="connsiteY6" fmla="*/ 220244 h 220244"/>
              <a:gd name="connsiteX7" fmla="*/ 0 w 879721"/>
              <a:gd name="connsiteY7" fmla="*/ 198220 h 220244"/>
              <a:gd name="connsiteX8" fmla="*/ 0 w 879721"/>
              <a:gd name="connsiteY8" fmla="*/ 22024 h 22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721" h="220244">
                <a:moveTo>
                  <a:pt x="0" y="22024"/>
                </a:moveTo>
                <a:cubicBezTo>
                  <a:pt x="0" y="9860"/>
                  <a:pt x="9860" y="0"/>
                  <a:pt x="22024" y="0"/>
                </a:cubicBezTo>
                <a:lnTo>
                  <a:pt x="857697" y="0"/>
                </a:lnTo>
                <a:cubicBezTo>
                  <a:pt x="869861" y="0"/>
                  <a:pt x="879721" y="9860"/>
                  <a:pt x="879721" y="22024"/>
                </a:cubicBezTo>
                <a:lnTo>
                  <a:pt x="879721" y="198220"/>
                </a:lnTo>
                <a:cubicBezTo>
                  <a:pt x="879721" y="210384"/>
                  <a:pt x="869861" y="220244"/>
                  <a:pt x="857697" y="220244"/>
                </a:cubicBezTo>
                <a:lnTo>
                  <a:pt x="22024" y="220244"/>
                </a:lnTo>
                <a:cubicBezTo>
                  <a:pt x="9860" y="220244"/>
                  <a:pt x="0" y="210384"/>
                  <a:pt x="0" y="198220"/>
                </a:cubicBezTo>
                <a:lnTo>
                  <a:pt x="0" y="22024"/>
                </a:lnTo>
                <a:close/>
              </a:path>
            </a:pathLst>
          </a:custGeom>
          <a:solidFill>
            <a:srgbClr val="FFF4D5"/>
          </a:soli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15375" tIns="15375" rIns="15375" bIns="15375" numCol="1" spcCol="1270" anchor="ctr" anchorCtr="0">
            <a:noAutofit/>
          </a:bodyPr>
          <a:lstStyle/>
          <a:p>
            <a:pPr algn="ctr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ysClr val="windowText" lastClr="000000"/>
                </a:solidFill>
              </a:rPr>
              <a:t>CMDB</a:t>
            </a:r>
          </a:p>
        </p:txBody>
      </p:sp>
      <p:sp>
        <p:nvSpPr>
          <p:cNvPr id="45" name="Freeform 118">
            <a:extLst>
              <a:ext uri="{FF2B5EF4-FFF2-40B4-BE49-F238E27FC236}">
                <a16:creationId xmlns:a16="http://schemas.microsoft.com/office/drawing/2014/main" id="{8A858AB4-81EF-4EDF-A685-D67324FF79C3}"/>
              </a:ext>
            </a:extLst>
          </p:cNvPr>
          <p:cNvSpPr/>
          <p:nvPr/>
        </p:nvSpPr>
        <p:spPr>
          <a:xfrm>
            <a:off x="3868691" y="4968184"/>
            <a:ext cx="1172961" cy="274320"/>
          </a:xfrm>
          <a:custGeom>
            <a:avLst/>
            <a:gdLst>
              <a:gd name="connsiteX0" fmla="*/ 0 w 879721"/>
              <a:gd name="connsiteY0" fmla="*/ 22024 h 220244"/>
              <a:gd name="connsiteX1" fmla="*/ 22024 w 879721"/>
              <a:gd name="connsiteY1" fmla="*/ 0 h 220244"/>
              <a:gd name="connsiteX2" fmla="*/ 857697 w 879721"/>
              <a:gd name="connsiteY2" fmla="*/ 0 h 220244"/>
              <a:gd name="connsiteX3" fmla="*/ 879721 w 879721"/>
              <a:gd name="connsiteY3" fmla="*/ 22024 h 220244"/>
              <a:gd name="connsiteX4" fmla="*/ 879721 w 879721"/>
              <a:gd name="connsiteY4" fmla="*/ 198220 h 220244"/>
              <a:gd name="connsiteX5" fmla="*/ 857697 w 879721"/>
              <a:gd name="connsiteY5" fmla="*/ 220244 h 220244"/>
              <a:gd name="connsiteX6" fmla="*/ 22024 w 879721"/>
              <a:gd name="connsiteY6" fmla="*/ 220244 h 220244"/>
              <a:gd name="connsiteX7" fmla="*/ 0 w 879721"/>
              <a:gd name="connsiteY7" fmla="*/ 198220 h 220244"/>
              <a:gd name="connsiteX8" fmla="*/ 0 w 879721"/>
              <a:gd name="connsiteY8" fmla="*/ 22024 h 22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721" h="220244">
                <a:moveTo>
                  <a:pt x="0" y="22024"/>
                </a:moveTo>
                <a:cubicBezTo>
                  <a:pt x="0" y="9860"/>
                  <a:pt x="9860" y="0"/>
                  <a:pt x="22024" y="0"/>
                </a:cubicBezTo>
                <a:lnTo>
                  <a:pt x="857697" y="0"/>
                </a:lnTo>
                <a:cubicBezTo>
                  <a:pt x="869861" y="0"/>
                  <a:pt x="879721" y="9860"/>
                  <a:pt x="879721" y="22024"/>
                </a:cubicBezTo>
                <a:lnTo>
                  <a:pt x="879721" y="198220"/>
                </a:lnTo>
                <a:cubicBezTo>
                  <a:pt x="879721" y="210384"/>
                  <a:pt x="869861" y="220244"/>
                  <a:pt x="857697" y="220244"/>
                </a:cubicBezTo>
                <a:lnTo>
                  <a:pt x="22024" y="220244"/>
                </a:lnTo>
                <a:cubicBezTo>
                  <a:pt x="9860" y="220244"/>
                  <a:pt x="0" y="210384"/>
                  <a:pt x="0" y="198220"/>
                </a:cubicBezTo>
                <a:lnTo>
                  <a:pt x="0" y="22024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15375" tIns="15375" rIns="15375" bIns="15375" numCol="1" spcCol="1270" anchor="ctr" anchorCtr="0">
            <a:noAutofit/>
          </a:bodyPr>
          <a:lstStyle/>
          <a:p>
            <a:pPr algn="ctr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ysClr val="windowText" lastClr="000000"/>
                </a:solidFill>
              </a:rPr>
              <a:t>Identity</a:t>
            </a:r>
          </a:p>
        </p:txBody>
      </p:sp>
      <p:sp>
        <p:nvSpPr>
          <p:cNvPr id="46" name="Freeform 119">
            <a:extLst>
              <a:ext uri="{FF2B5EF4-FFF2-40B4-BE49-F238E27FC236}">
                <a16:creationId xmlns:a16="http://schemas.microsoft.com/office/drawing/2014/main" id="{A90A7151-E318-4412-B7F3-443CD3F79EAC}"/>
              </a:ext>
            </a:extLst>
          </p:cNvPr>
          <p:cNvSpPr/>
          <p:nvPr/>
        </p:nvSpPr>
        <p:spPr>
          <a:xfrm>
            <a:off x="3862341" y="5773484"/>
            <a:ext cx="1172961" cy="263561"/>
          </a:xfrm>
          <a:custGeom>
            <a:avLst/>
            <a:gdLst>
              <a:gd name="connsiteX0" fmla="*/ 0 w 879721"/>
              <a:gd name="connsiteY0" fmla="*/ 22024 h 220244"/>
              <a:gd name="connsiteX1" fmla="*/ 22024 w 879721"/>
              <a:gd name="connsiteY1" fmla="*/ 0 h 220244"/>
              <a:gd name="connsiteX2" fmla="*/ 857697 w 879721"/>
              <a:gd name="connsiteY2" fmla="*/ 0 h 220244"/>
              <a:gd name="connsiteX3" fmla="*/ 879721 w 879721"/>
              <a:gd name="connsiteY3" fmla="*/ 22024 h 220244"/>
              <a:gd name="connsiteX4" fmla="*/ 879721 w 879721"/>
              <a:gd name="connsiteY4" fmla="*/ 198220 h 220244"/>
              <a:gd name="connsiteX5" fmla="*/ 857697 w 879721"/>
              <a:gd name="connsiteY5" fmla="*/ 220244 h 220244"/>
              <a:gd name="connsiteX6" fmla="*/ 22024 w 879721"/>
              <a:gd name="connsiteY6" fmla="*/ 220244 h 220244"/>
              <a:gd name="connsiteX7" fmla="*/ 0 w 879721"/>
              <a:gd name="connsiteY7" fmla="*/ 198220 h 220244"/>
              <a:gd name="connsiteX8" fmla="*/ 0 w 879721"/>
              <a:gd name="connsiteY8" fmla="*/ 22024 h 22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721" h="220244">
                <a:moveTo>
                  <a:pt x="0" y="22024"/>
                </a:moveTo>
                <a:cubicBezTo>
                  <a:pt x="0" y="9860"/>
                  <a:pt x="9860" y="0"/>
                  <a:pt x="22024" y="0"/>
                </a:cubicBezTo>
                <a:lnTo>
                  <a:pt x="857697" y="0"/>
                </a:lnTo>
                <a:cubicBezTo>
                  <a:pt x="869861" y="0"/>
                  <a:pt x="879721" y="9860"/>
                  <a:pt x="879721" y="22024"/>
                </a:cubicBezTo>
                <a:lnTo>
                  <a:pt x="879721" y="198220"/>
                </a:lnTo>
                <a:cubicBezTo>
                  <a:pt x="879721" y="210384"/>
                  <a:pt x="869861" y="220244"/>
                  <a:pt x="857697" y="220244"/>
                </a:cubicBezTo>
                <a:lnTo>
                  <a:pt x="22024" y="220244"/>
                </a:lnTo>
                <a:cubicBezTo>
                  <a:pt x="9860" y="220244"/>
                  <a:pt x="0" y="210384"/>
                  <a:pt x="0" y="198220"/>
                </a:cubicBezTo>
                <a:lnTo>
                  <a:pt x="0" y="22024"/>
                </a:lnTo>
                <a:close/>
              </a:path>
            </a:pathLst>
          </a:custGeom>
          <a:solidFill>
            <a:srgbClr val="FFF4D5"/>
          </a:soli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15375" tIns="15375" rIns="15375" bIns="15375" numCol="1" spcCol="1270" anchor="ctr" anchorCtr="0">
            <a:noAutofit/>
          </a:bodyPr>
          <a:lstStyle/>
          <a:p>
            <a:pPr algn="ctr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ysClr val="windowText" lastClr="000000"/>
                </a:solidFill>
              </a:rPr>
              <a:t>Audit</a:t>
            </a:r>
          </a:p>
        </p:txBody>
      </p:sp>
      <p:sp>
        <p:nvSpPr>
          <p:cNvPr id="47" name="Freeform 120">
            <a:extLst>
              <a:ext uri="{FF2B5EF4-FFF2-40B4-BE49-F238E27FC236}">
                <a16:creationId xmlns:a16="http://schemas.microsoft.com/office/drawing/2014/main" id="{349C52FA-0DF0-4D9B-A5EF-EAAF2DBF6087}"/>
              </a:ext>
            </a:extLst>
          </p:cNvPr>
          <p:cNvSpPr/>
          <p:nvPr/>
        </p:nvSpPr>
        <p:spPr>
          <a:xfrm>
            <a:off x="3855991" y="2118069"/>
            <a:ext cx="1172961" cy="274320"/>
          </a:xfrm>
          <a:custGeom>
            <a:avLst/>
            <a:gdLst>
              <a:gd name="connsiteX0" fmla="*/ 0 w 879721"/>
              <a:gd name="connsiteY0" fmla="*/ 22024 h 220244"/>
              <a:gd name="connsiteX1" fmla="*/ 22024 w 879721"/>
              <a:gd name="connsiteY1" fmla="*/ 0 h 220244"/>
              <a:gd name="connsiteX2" fmla="*/ 857697 w 879721"/>
              <a:gd name="connsiteY2" fmla="*/ 0 h 220244"/>
              <a:gd name="connsiteX3" fmla="*/ 879721 w 879721"/>
              <a:gd name="connsiteY3" fmla="*/ 22024 h 220244"/>
              <a:gd name="connsiteX4" fmla="*/ 879721 w 879721"/>
              <a:gd name="connsiteY4" fmla="*/ 198220 h 220244"/>
              <a:gd name="connsiteX5" fmla="*/ 857697 w 879721"/>
              <a:gd name="connsiteY5" fmla="*/ 220244 h 220244"/>
              <a:gd name="connsiteX6" fmla="*/ 22024 w 879721"/>
              <a:gd name="connsiteY6" fmla="*/ 220244 h 220244"/>
              <a:gd name="connsiteX7" fmla="*/ 0 w 879721"/>
              <a:gd name="connsiteY7" fmla="*/ 198220 h 220244"/>
              <a:gd name="connsiteX8" fmla="*/ 0 w 879721"/>
              <a:gd name="connsiteY8" fmla="*/ 22024 h 22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721" h="220244">
                <a:moveTo>
                  <a:pt x="0" y="22024"/>
                </a:moveTo>
                <a:cubicBezTo>
                  <a:pt x="0" y="9860"/>
                  <a:pt x="9860" y="0"/>
                  <a:pt x="22024" y="0"/>
                </a:cubicBezTo>
                <a:lnTo>
                  <a:pt x="857697" y="0"/>
                </a:lnTo>
                <a:cubicBezTo>
                  <a:pt x="869861" y="0"/>
                  <a:pt x="879721" y="9860"/>
                  <a:pt x="879721" y="22024"/>
                </a:cubicBezTo>
                <a:lnTo>
                  <a:pt x="879721" y="198220"/>
                </a:lnTo>
                <a:cubicBezTo>
                  <a:pt x="879721" y="210384"/>
                  <a:pt x="869861" y="220244"/>
                  <a:pt x="857697" y="220244"/>
                </a:cubicBezTo>
                <a:lnTo>
                  <a:pt x="22024" y="220244"/>
                </a:lnTo>
                <a:cubicBezTo>
                  <a:pt x="9860" y="220244"/>
                  <a:pt x="0" y="210384"/>
                  <a:pt x="0" y="198220"/>
                </a:cubicBezTo>
                <a:lnTo>
                  <a:pt x="0" y="22024"/>
                </a:lnTo>
                <a:close/>
              </a:path>
            </a:pathLst>
          </a:custGeom>
          <a:solidFill>
            <a:srgbClr val="FDEFE3"/>
          </a:solidFill>
          <a:ln w="6350" cap="flat" cmpd="sng" algn="ctr">
            <a:solidFill>
              <a:srgbClr val="FFCD9B"/>
            </a:solidFill>
            <a:prstDash val="solid"/>
            <a:miter lim="800000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15375" tIns="15375" rIns="15375" bIns="15375" numCol="1" spcCol="1270" anchor="ctr" anchorCtr="0">
            <a:noAutofit/>
          </a:bodyPr>
          <a:lstStyle/>
          <a:p>
            <a:pPr algn="ctr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ysClr val="windowText" lastClr="000000"/>
                </a:solidFill>
              </a:rPr>
              <a:t>Migration Approach</a:t>
            </a:r>
          </a:p>
        </p:txBody>
      </p:sp>
      <p:sp>
        <p:nvSpPr>
          <p:cNvPr id="48" name="Freeform 121">
            <a:extLst>
              <a:ext uri="{FF2B5EF4-FFF2-40B4-BE49-F238E27FC236}">
                <a16:creationId xmlns:a16="http://schemas.microsoft.com/office/drawing/2014/main" id="{13D3AB1F-F9FE-4C2B-BFB5-7838703BF8E0}"/>
              </a:ext>
            </a:extLst>
          </p:cNvPr>
          <p:cNvSpPr/>
          <p:nvPr/>
        </p:nvSpPr>
        <p:spPr>
          <a:xfrm>
            <a:off x="3845606" y="2481853"/>
            <a:ext cx="1172961" cy="274320"/>
          </a:xfrm>
          <a:custGeom>
            <a:avLst/>
            <a:gdLst>
              <a:gd name="connsiteX0" fmla="*/ 0 w 879721"/>
              <a:gd name="connsiteY0" fmla="*/ 22024 h 220244"/>
              <a:gd name="connsiteX1" fmla="*/ 22024 w 879721"/>
              <a:gd name="connsiteY1" fmla="*/ 0 h 220244"/>
              <a:gd name="connsiteX2" fmla="*/ 857697 w 879721"/>
              <a:gd name="connsiteY2" fmla="*/ 0 h 220244"/>
              <a:gd name="connsiteX3" fmla="*/ 879721 w 879721"/>
              <a:gd name="connsiteY3" fmla="*/ 22024 h 220244"/>
              <a:gd name="connsiteX4" fmla="*/ 879721 w 879721"/>
              <a:gd name="connsiteY4" fmla="*/ 198220 h 220244"/>
              <a:gd name="connsiteX5" fmla="*/ 857697 w 879721"/>
              <a:gd name="connsiteY5" fmla="*/ 220244 h 220244"/>
              <a:gd name="connsiteX6" fmla="*/ 22024 w 879721"/>
              <a:gd name="connsiteY6" fmla="*/ 220244 h 220244"/>
              <a:gd name="connsiteX7" fmla="*/ 0 w 879721"/>
              <a:gd name="connsiteY7" fmla="*/ 198220 h 220244"/>
              <a:gd name="connsiteX8" fmla="*/ 0 w 879721"/>
              <a:gd name="connsiteY8" fmla="*/ 22024 h 22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721" h="220244">
                <a:moveTo>
                  <a:pt x="0" y="22024"/>
                </a:moveTo>
                <a:cubicBezTo>
                  <a:pt x="0" y="9860"/>
                  <a:pt x="9860" y="0"/>
                  <a:pt x="22024" y="0"/>
                </a:cubicBezTo>
                <a:lnTo>
                  <a:pt x="857697" y="0"/>
                </a:lnTo>
                <a:cubicBezTo>
                  <a:pt x="869861" y="0"/>
                  <a:pt x="879721" y="9860"/>
                  <a:pt x="879721" y="22024"/>
                </a:cubicBezTo>
                <a:lnTo>
                  <a:pt x="879721" y="198220"/>
                </a:lnTo>
                <a:cubicBezTo>
                  <a:pt x="879721" y="210384"/>
                  <a:pt x="869861" y="220244"/>
                  <a:pt x="857697" y="220244"/>
                </a:cubicBezTo>
                <a:lnTo>
                  <a:pt x="22024" y="220244"/>
                </a:lnTo>
                <a:cubicBezTo>
                  <a:pt x="9860" y="220244"/>
                  <a:pt x="0" y="210384"/>
                  <a:pt x="0" y="198220"/>
                </a:cubicBezTo>
                <a:lnTo>
                  <a:pt x="0" y="22024"/>
                </a:lnTo>
                <a:close/>
              </a:path>
            </a:pathLst>
          </a:custGeom>
          <a:solidFill>
            <a:srgbClr val="FDEFE3"/>
          </a:solidFill>
          <a:ln w="6350" cap="flat" cmpd="sng" algn="ctr">
            <a:solidFill>
              <a:srgbClr val="FFCD9B"/>
            </a:solidFill>
            <a:prstDash val="solid"/>
            <a:miter lim="800000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15375" tIns="15375" rIns="15375" bIns="15375" numCol="1" spcCol="1270" anchor="ctr" anchorCtr="0">
            <a:noAutofit/>
          </a:bodyPr>
          <a:lstStyle/>
          <a:p>
            <a:pPr algn="ctr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ysClr val="windowText" lastClr="000000"/>
                </a:solidFill>
              </a:rPr>
              <a:t>Tooling/Integration</a:t>
            </a:r>
          </a:p>
        </p:txBody>
      </p:sp>
      <p:sp>
        <p:nvSpPr>
          <p:cNvPr id="49" name="Freeform 122">
            <a:extLst>
              <a:ext uri="{FF2B5EF4-FFF2-40B4-BE49-F238E27FC236}">
                <a16:creationId xmlns:a16="http://schemas.microsoft.com/office/drawing/2014/main" id="{CBB60A70-BC4F-4FC7-8F76-D0B2810A12CB}"/>
              </a:ext>
            </a:extLst>
          </p:cNvPr>
          <p:cNvSpPr/>
          <p:nvPr/>
        </p:nvSpPr>
        <p:spPr>
          <a:xfrm>
            <a:off x="3855991" y="2829285"/>
            <a:ext cx="1172961" cy="274320"/>
          </a:xfrm>
          <a:custGeom>
            <a:avLst/>
            <a:gdLst>
              <a:gd name="connsiteX0" fmla="*/ 0 w 879721"/>
              <a:gd name="connsiteY0" fmla="*/ 22024 h 220244"/>
              <a:gd name="connsiteX1" fmla="*/ 22024 w 879721"/>
              <a:gd name="connsiteY1" fmla="*/ 0 h 220244"/>
              <a:gd name="connsiteX2" fmla="*/ 857697 w 879721"/>
              <a:gd name="connsiteY2" fmla="*/ 0 h 220244"/>
              <a:gd name="connsiteX3" fmla="*/ 879721 w 879721"/>
              <a:gd name="connsiteY3" fmla="*/ 22024 h 220244"/>
              <a:gd name="connsiteX4" fmla="*/ 879721 w 879721"/>
              <a:gd name="connsiteY4" fmla="*/ 198220 h 220244"/>
              <a:gd name="connsiteX5" fmla="*/ 857697 w 879721"/>
              <a:gd name="connsiteY5" fmla="*/ 220244 h 220244"/>
              <a:gd name="connsiteX6" fmla="*/ 22024 w 879721"/>
              <a:gd name="connsiteY6" fmla="*/ 220244 h 220244"/>
              <a:gd name="connsiteX7" fmla="*/ 0 w 879721"/>
              <a:gd name="connsiteY7" fmla="*/ 198220 h 220244"/>
              <a:gd name="connsiteX8" fmla="*/ 0 w 879721"/>
              <a:gd name="connsiteY8" fmla="*/ 22024 h 22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721" h="220244">
                <a:moveTo>
                  <a:pt x="0" y="22024"/>
                </a:moveTo>
                <a:cubicBezTo>
                  <a:pt x="0" y="9860"/>
                  <a:pt x="9860" y="0"/>
                  <a:pt x="22024" y="0"/>
                </a:cubicBezTo>
                <a:lnTo>
                  <a:pt x="857697" y="0"/>
                </a:lnTo>
                <a:cubicBezTo>
                  <a:pt x="869861" y="0"/>
                  <a:pt x="879721" y="9860"/>
                  <a:pt x="879721" y="22024"/>
                </a:cubicBezTo>
                <a:lnTo>
                  <a:pt x="879721" y="198220"/>
                </a:lnTo>
                <a:cubicBezTo>
                  <a:pt x="879721" y="210384"/>
                  <a:pt x="869861" y="220244"/>
                  <a:pt x="857697" y="220244"/>
                </a:cubicBezTo>
                <a:lnTo>
                  <a:pt x="22024" y="220244"/>
                </a:lnTo>
                <a:cubicBezTo>
                  <a:pt x="9860" y="220244"/>
                  <a:pt x="0" y="210384"/>
                  <a:pt x="0" y="198220"/>
                </a:cubicBezTo>
                <a:lnTo>
                  <a:pt x="0" y="22024"/>
                </a:lnTo>
                <a:close/>
              </a:path>
            </a:pathLst>
          </a:custGeom>
          <a:solidFill>
            <a:srgbClr val="FDEFE3"/>
          </a:solidFill>
          <a:ln w="6350" cap="flat" cmpd="sng" algn="ctr">
            <a:solidFill>
              <a:srgbClr val="FFCD9B"/>
            </a:solidFill>
            <a:prstDash val="solid"/>
            <a:miter lim="800000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15375" tIns="15375" rIns="15375" bIns="15375" numCol="1" spcCol="1270" anchor="ctr" anchorCtr="0">
            <a:noAutofit/>
          </a:bodyPr>
          <a:lstStyle/>
          <a:p>
            <a:pPr algn="ctr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ysClr val="windowText" lastClr="000000"/>
                </a:solidFill>
              </a:rPr>
              <a:t>Monitoring</a:t>
            </a:r>
          </a:p>
        </p:txBody>
      </p:sp>
      <p:pic>
        <p:nvPicPr>
          <p:cNvPr id="50" name="Graphic 53">
            <a:extLst>
              <a:ext uri="{FF2B5EF4-FFF2-40B4-BE49-F238E27FC236}">
                <a16:creationId xmlns:a16="http://schemas.microsoft.com/office/drawing/2014/main" id="{A990B246-626E-467E-8BAC-E22EE69FCF5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95923" y="3580301"/>
            <a:ext cx="227553" cy="22755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254779A-E357-4CA9-B4F0-8EE542AA5EF1}"/>
              </a:ext>
            </a:extLst>
          </p:cNvPr>
          <p:cNvSpPr txBox="1"/>
          <p:nvPr/>
        </p:nvSpPr>
        <p:spPr>
          <a:xfrm>
            <a:off x="5411628" y="3571568"/>
            <a:ext cx="6006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900" kern="0" dirty="0">
                <a:solidFill>
                  <a:prstClr val="black"/>
                </a:solidFill>
                <a:latin typeface="Calibri" panose="020F0502020204030204"/>
              </a:rPr>
              <a:t>container, Azure Kubernetes Service</a:t>
            </a:r>
          </a:p>
        </p:txBody>
      </p:sp>
      <p:pic>
        <p:nvPicPr>
          <p:cNvPr id="52" name="Graphic 47">
            <a:extLst>
              <a:ext uri="{FF2B5EF4-FFF2-40B4-BE49-F238E27FC236}">
                <a16:creationId xmlns:a16="http://schemas.microsoft.com/office/drawing/2014/main" id="{8276502A-D042-49C1-B18A-D14C7AE79CB1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107436" y="2131994"/>
            <a:ext cx="223803" cy="223803"/>
          </a:xfrm>
          <a:prstGeom prst="rect">
            <a:avLst/>
          </a:prstGeom>
        </p:spPr>
      </p:pic>
      <p:pic>
        <p:nvPicPr>
          <p:cNvPr id="53" name="Graphic 10">
            <a:extLst>
              <a:ext uri="{FF2B5EF4-FFF2-40B4-BE49-F238E27FC236}">
                <a16:creationId xmlns:a16="http://schemas.microsoft.com/office/drawing/2014/main" id="{31177592-E876-4B73-91DA-9B2810FD2C1A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097051" y="2507327"/>
            <a:ext cx="228968" cy="228968"/>
          </a:xfrm>
          <a:prstGeom prst="rect">
            <a:avLst/>
          </a:prstGeom>
        </p:spPr>
      </p:pic>
      <p:pic>
        <p:nvPicPr>
          <p:cNvPr id="54" name="Graphic 30">
            <a:extLst>
              <a:ext uri="{FF2B5EF4-FFF2-40B4-BE49-F238E27FC236}">
                <a16:creationId xmlns:a16="http://schemas.microsoft.com/office/drawing/2014/main" id="{96C0C49C-7111-4DC6-857C-89F17EBBEF56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07436" y="2818133"/>
            <a:ext cx="229736" cy="22973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39EBFAC-FC92-42CC-851A-337F16E69208}"/>
              </a:ext>
            </a:extLst>
          </p:cNvPr>
          <p:cNvSpPr txBox="1"/>
          <p:nvPr/>
        </p:nvSpPr>
        <p:spPr>
          <a:xfrm>
            <a:off x="5428451" y="2144448"/>
            <a:ext cx="4904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900" kern="0" dirty="0">
                <a:solidFill>
                  <a:prstClr val="black"/>
                </a:solidFill>
                <a:latin typeface="Calibri" panose="020F0502020204030204"/>
              </a:rPr>
              <a:t>Migrate the Monolithic Java Based Application to Containars.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81E6D6-508D-4410-9B93-A73E7CCC0397}"/>
              </a:ext>
            </a:extLst>
          </p:cNvPr>
          <p:cNvSpPr txBox="1"/>
          <p:nvPr/>
        </p:nvSpPr>
        <p:spPr>
          <a:xfrm>
            <a:off x="5416519" y="2507673"/>
            <a:ext cx="6261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/>
            </a:lvl1pPr>
          </a:lstStyle>
          <a:p>
            <a:pPr defTabSz="1219170">
              <a:defRPr/>
            </a:pPr>
            <a:r>
              <a:rPr lang="en-US" sz="900" kern="0" dirty="0">
                <a:solidFill>
                  <a:prstClr val="black"/>
                </a:solidFill>
                <a:latin typeface="Calibri" panose="020F0502020204030204"/>
              </a:rPr>
              <a:t>DevSecOps, CI/CD Tools, GIT, Jenkins, Octopus, Nexus and Twistlock. Azure Load Balancer (ALB)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D2DEA7-57BD-4402-852F-54266EA6B30D}"/>
              </a:ext>
            </a:extLst>
          </p:cNvPr>
          <p:cNvSpPr txBox="1"/>
          <p:nvPr/>
        </p:nvSpPr>
        <p:spPr>
          <a:xfrm>
            <a:off x="5414200" y="2804208"/>
            <a:ext cx="6518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900" kern="0" dirty="0">
                <a:solidFill>
                  <a:prstClr val="black"/>
                </a:solidFill>
                <a:latin typeface="Calibri" panose="020F0502020204030204"/>
              </a:rPr>
              <a:t>Splunk, AppDynamics and Azure Monitor</a:t>
            </a:r>
          </a:p>
        </p:txBody>
      </p:sp>
      <p:pic>
        <p:nvPicPr>
          <p:cNvPr id="59" name="Graphic 14">
            <a:extLst>
              <a:ext uri="{FF2B5EF4-FFF2-40B4-BE49-F238E27FC236}">
                <a16:creationId xmlns:a16="http://schemas.microsoft.com/office/drawing/2014/main" id="{4458C93B-B4AD-44D8-B242-4974398865E8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107436" y="5381576"/>
            <a:ext cx="227047" cy="227047"/>
          </a:xfrm>
          <a:prstGeom prst="rect">
            <a:avLst/>
          </a:prstGeom>
        </p:spPr>
      </p:pic>
      <p:pic>
        <p:nvPicPr>
          <p:cNvPr id="60" name="Graphic 36">
            <a:extLst>
              <a:ext uri="{FF2B5EF4-FFF2-40B4-BE49-F238E27FC236}">
                <a16:creationId xmlns:a16="http://schemas.microsoft.com/office/drawing/2014/main" id="{57789275-2BCB-4135-9605-27BC9A241AFD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120136" y="4981501"/>
            <a:ext cx="228832" cy="228832"/>
          </a:xfrm>
          <a:prstGeom prst="rect">
            <a:avLst/>
          </a:prstGeom>
        </p:spPr>
      </p:pic>
      <p:pic>
        <p:nvPicPr>
          <p:cNvPr id="61" name="Graphic 51">
            <a:extLst>
              <a:ext uri="{FF2B5EF4-FFF2-40B4-BE49-F238E27FC236}">
                <a16:creationId xmlns:a16="http://schemas.microsoft.com/office/drawing/2014/main" id="{50BE98BE-E493-4433-9BE3-71FFEF0402C2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113786" y="5787840"/>
            <a:ext cx="226880" cy="22688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61F8F40-D682-491B-A1A8-C5D6076CAD07}"/>
              </a:ext>
            </a:extLst>
          </p:cNvPr>
          <p:cNvSpPr txBox="1"/>
          <p:nvPr/>
        </p:nvSpPr>
        <p:spPr>
          <a:xfrm>
            <a:off x="5401772" y="5318292"/>
            <a:ext cx="65189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900" kern="0" dirty="0">
                <a:solidFill>
                  <a:prstClr val="black"/>
                </a:solidFill>
                <a:latin typeface="Calibri" panose="020F0502020204030204"/>
              </a:rPr>
              <a:t>ITSM tools – ServiceNow CMDB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96CF7A-104E-4A3F-A268-A8D173387BBA}"/>
              </a:ext>
            </a:extLst>
          </p:cNvPr>
          <p:cNvSpPr txBox="1"/>
          <p:nvPr/>
        </p:nvSpPr>
        <p:spPr>
          <a:xfrm>
            <a:off x="5443378" y="4959175"/>
            <a:ext cx="5770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900" kern="0" dirty="0">
                <a:solidFill>
                  <a:prstClr val="black"/>
                </a:solidFill>
                <a:latin typeface="Calibri" panose="020F0502020204030204"/>
              </a:rPr>
              <a:t>Azure Active Directory, IAM, Single Sign On, Azure Active Directory B2C, Azure Active Directory Domain Services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C50D71-54CE-4994-9934-6C587C4687D5}"/>
              </a:ext>
            </a:extLst>
          </p:cNvPr>
          <p:cNvSpPr txBox="1"/>
          <p:nvPr/>
        </p:nvSpPr>
        <p:spPr>
          <a:xfrm>
            <a:off x="5410572" y="5758471"/>
            <a:ext cx="502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900" kern="0" dirty="0">
                <a:solidFill>
                  <a:prstClr val="black"/>
                </a:solidFill>
                <a:latin typeface="Calibri" panose="020F0502020204030204"/>
              </a:rPr>
              <a:t>Security Manual Audit, Twistlock and Monitoring logging options ( Cloud Prisma, AppDynamics and Splunk)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1B162469-BB1F-4350-999C-76F94EBA675D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36" y="4630689"/>
            <a:ext cx="261882" cy="249668"/>
          </a:xfrm>
          <a:prstGeom prst="rect">
            <a:avLst/>
          </a:prstGeom>
        </p:spPr>
      </p:pic>
      <p:sp>
        <p:nvSpPr>
          <p:cNvPr id="67" name="Freeform 85">
            <a:extLst>
              <a:ext uri="{FF2B5EF4-FFF2-40B4-BE49-F238E27FC236}">
                <a16:creationId xmlns:a16="http://schemas.microsoft.com/office/drawing/2014/main" id="{1AAC93FE-516D-4149-BFD0-A70B33B518AC}"/>
              </a:ext>
            </a:extLst>
          </p:cNvPr>
          <p:cNvSpPr/>
          <p:nvPr/>
        </p:nvSpPr>
        <p:spPr>
          <a:xfrm>
            <a:off x="3845606" y="3197325"/>
            <a:ext cx="1172961" cy="274320"/>
          </a:xfrm>
          <a:custGeom>
            <a:avLst/>
            <a:gdLst>
              <a:gd name="connsiteX0" fmla="*/ 0 w 879721"/>
              <a:gd name="connsiteY0" fmla="*/ 22024 h 220244"/>
              <a:gd name="connsiteX1" fmla="*/ 22024 w 879721"/>
              <a:gd name="connsiteY1" fmla="*/ 0 h 220244"/>
              <a:gd name="connsiteX2" fmla="*/ 857697 w 879721"/>
              <a:gd name="connsiteY2" fmla="*/ 0 h 220244"/>
              <a:gd name="connsiteX3" fmla="*/ 879721 w 879721"/>
              <a:gd name="connsiteY3" fmla="*/ 22024 h 220244"/>
              <a:gd name="connsiteX4" fmla="*/ 879721 w 879721"/>
              <a:gd name="connsiteY4" fmla="*/ 198220 h 220244"/>
              <a:gd name="connsiteX5" fmla="*/ 857697 w 879721"/>
              <a:gd name="connsiteY5" fmla="*/ 220244 h 220244"/>
              <a:gd name="connsiteX6" fmla="*/ 22024 w 879721"/>
              <a:gd name="connsiteY6" fmla="*/ 220244 h 220244"/>
              <a:gd name="connsiteX7" fmla="*/ 0 w 879721"/>
              <a:gd name="connsiteY7" fmla="*/ 198220 h 220244"/>
              <a:gd name="connsiteX8" fmla="*/ 0 w 879721"/>
              <a:gd name="connsiteY8" fmla="*/ 22024 h 22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721" h="220244">
                <a:moveTo>
                  <a:pt x="0" y="22024"/>
                </a:moveTo>
                <a:cubicBezTo>
                  <a:pt x="0" y="9860"/>
                  <a:pt x="9860" y="0"/>
                  <a:pt x="22024" y="0"/>
                </a:cubicBezTo>
                <a:lnTo>
                  <a:pt x="857697" y="0"/>
                </a:lnTo>
                <a:cubicBezTo>
                  <a:pt x="869861" y="0"/>
                  <a:pt x="879721" y="9860"/>
                  <a:pt x="879721" y="22024"/>
                </a:cubicBezTo>
                <a:lnTo>
                  <a:pt x="879721" y="198220"/>
                </a:lnTo>
                <a:cubicBezTo>
                  <a:pt x="879721" y="210384"/>
                  <a:pt x="869861" y="220244"/>
                  <a:pt x="857697" y="220244"/>
                </a:cubicBezTo>
                <a:lnTo>
                  <a:pt x="22024" y="220244"/>
                </a:lnTo>
                <a:cubicBezTo>
                  <a:pt x="9860" y="220244"/>
                  <a:pt x="0" y="210384"/>
                  <a:pt x="0" y="198220"/>
                </a:cubicBezTo>
                <a:lnTo>
                  <a:pt x="0" y="22024"/>
                </a:lnTo>
                <a:close/>
              </a:path>
            </a:pathLst>
          </a:custGeom>
          <a:solidFill>
            <a:srgbClr val="FDEFE3"/>
          </a:solidFill>
          <a:ln w="6350" cap="flat" cmpd="sng" algn="ctr">
            <a:solidFill>
              <a:srgbClr val="FFCD9B"/>
            </a:solidFill>
            <a:prstDash val="solid"/>
            <a:miter lim="800000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15375" tIns="15375" rIns="15375" bIns="15375" numCol="1" spcCol="1270" anchor="ctr" anchorCtr="0">
            <a:noAutofit/>
          </a:bodyPr>
          <a:lstStyle/>
          <a:p>
            <a:pPr algn="ctr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ysClr val="windowText" lastClr="000000"/>
                </a:solidFill>
              </a:rPr>
              <a:t>Provisioning</a:t>
            </a:r>
          </a:p>
        </p:txBody>
      </p:sp>
      <p:pic>
        <p:nvPicPr>
          <p:cNvPr id="68" name="Graphic 44">
            <a:extLst>
              <a:ext uri="{FF2B5EF4-FFF2-40B4-BE49-F238E27FC236}">
                <a16:creationId xmlns:a16="http://schemas.microsoft.com/office/drawing/2014/main" id="{280E69C9-3949-4AC9-8CBF-293439F7383F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108357" y="3196203"/>
            <a:ext cx="229448" cy="22944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567D037-FA82-434C-9B5C-1BFDA062B137}"/>
              </a:ext>
            </a:extLst>
          </p:cNvPr>
          <p:cNvSpPr txBox="1"/>
          <p:nvPr/>
        </p:nvSpPr>
        <p:spPr>
          <a:xfrm>
            <a:off x="5369318" y="3178869"/>
            <a:ext cx="6670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900" kern="0" dirty="0">
                <a:solidFill>
                  <a:prstClr val="black"/>
                </a:solidFill>
                <a:latin typeface="Calibri" panose="020F0502020204030204"/>
              </a:rPr>
              <a:t>Azure Automation (CLI/Powershell/ARM Templates), / Azure Portal</a:t>
            </a:r>
          </a:p>
        </p:txBody>
      </p:sp>
      <p:pic>
        <p:nvPicPr>
          <p:cNvPr id="2050" name="Picture 2" descr="Cloud Infrastructure">
            <a:extLst>
              <a:ext uri="{FF2B5EF4-FFF2-40B4-BE49-F238E27FC236}">
                <a16:creationId xmlns:a16="http://schemas.microsoft.com/office/drawing/2014/main" id="{2ECA8C44-7B98-4271-B454-38356348E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1" y="1117601"/>
            <a:ext cx="5461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AutoShape 4" descr="Azure Vector Logo - Download Free SVG Icon | Worldvectorlogo">
            <a:extLst>
              <a:ext uri="{FF2B5EF4-FFF2-40B4-BE49-F238E27FC236}">
                <a16:creationId xmlns:a16="http://schemas.microsoft.com/office/drawing/2014/main" id="{1F68B4F7-320A-4D0D-ACB0-471E8B7949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49" name="Picture 2048">
            <a:extLst>
              <a:ext uri="{FF2B5EF4-FFF2-40B4-BE49-F238E27FC236}">
                <a16:creationId xmlns:a16="http://schemas.microsoft.com/office/drawing/2014/main" id="{91189D3D-0333-4819-BC63-0E1E2DB4B9CF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130799" y="813479"/>
            <a:ext cx="280987" cy="229508"/>
          </a:xfrm>
          <a:prstGeom prst="rect">
            <a:avLst/>
          </a:prstGeom>
        </p:spPr>
      </p:pic>
      <p:pic>
        <p:nvPicPr>
          <p:cNvPr id="2054" name="Picture 6" descr="Azure Kubernetes Service - Reviews, Pros &amp; Cons | Companies using ...">
            <a:extLst>
              <a:ext uri="{FF2B5EF4-FFF2-40B4-BE49-F238E27FC236}">
                <a16:creationId xmlns:a16="http://schemas.microsoft.com/office/drawing/2014/main" id="{8B8614C6-BE9D-4116-894C-11F110AB2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00" y="1701800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C37B13B4-63D7-0744-B51E-2781938DDA87}"/>
              </a:ext>
            </a:extLst>
          </p:cNvPr>
          <p:cNvSpPr/>
          <p:nvPr/>
        </p:nvSpPr>
        <p:spPr>
          <a:xfrm>
            <a:off x="10127530" y="6041353"/>
            <a:ext cx="2064470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24E52B-978C-98CF-AB7B-F12C00152198}"/>
              </a:ext>
            </a:extLst>
          </p:cNvPr>
          <p:cNvSpPr/>
          <p:nvPr/>
        </p:nvSpPr>
        <p:spPr>
          <a:xfrm>
            <a:off x="395926" y="6221691"/>
            <a:ext cx="2073897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18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60" y="283125"/>
            <a:ext cx="11180064" cy="44967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Virtualization Vs Containerization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47955" y="1497747"/>
            <a:ext cx="11096091" cy="506859"/>
            <a:chOff x="410966" y="1212351"/>
            <a:chExt cx="8322068" cy="380144"/>
          </a:xfrm>
        </p:grpSpPr>
        <p:sp>
          <p:nvSpPr>
            <p:cNvPr id="8" name="Donut 7"/>
            <p:cNvSpPr/>
            <p:nvPr/>
          </p:nvSpPr>
          <p:spPr>
            <a:xfrm>
              <a:off x="4381928" y="1212351"/>
              <a:ext cx="380144" cy="380144"/>
            </a:xfrm>
            <a:prstGeom prst="don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Open Sans Bold"/>
                <a:cs typeface="Open Sans Bold"/>
              </a:endParaRPr>
            </a:p>
          </p:txBody>
        </p:sp>
        <p:cxnSp>
          <p:nvCxnSpPr>
            <p:cNvPr id="9" name="Straight Connector 8"/>
            <p:cNvCxnSpPr>
              <a:stCxn id="8" idx="2"/>
            </p:cNvCxnSpPr>
            <p:nvPr/>
          </p:nvCxnSpPr>
          <p:spPr>
            <a:xfrm flipH="1">
              <a:off x="410966" y="1402423"/>
              <a:ext cx="3970962" cy="0"/>
            </a:xfrm>
            <a:prstGeom prst="line">
              <a:avLst/>
            </a:prstGeom>
            <a:ln w="57150" cmpd="sng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4762072" y="1402423"/>
              <a:ext cx="3970962" cy="0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044015" y="2500890"/>
            <a:ext cx="2103971" cy="2424701"/>
            <a:chOff x="3613623" y="1880171"/>
            <a:chExt cx="1916753" cy="2208944"/>
          </a:xfrm>
        </p:grpSpPr>
        <p:sp>
          <p:nvSpPr>
            <p:cNvPr id="12" name="Rectangle 11"/>
            <p:cNvSpPr/>
            <p:nvPr/>
          </p:nvSpPr>
          <p:spPr>
            <a:xfrm>
              <a:off x="3800815" y="1880171"/>
              <a:ext cx="1542370" cy="22089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latin typeface="Open Sans Bold"/>
                <a:cs typeface="Open Sans Bold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13623" y="2434976"/>
              <a:ext cx="1916753" cy="10993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latin typeface="Open Sans Bold"/>
                <a:cs typeface="Open Sans Bold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0750" y="1964707"/>
              <a:ext cx="1379619" cy="20113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latin typeface="Open Sans Bold"/>
                <a:cs typeface="Open Sans Bold"/>
              </a:endParaRPr>
            </a:p>
          </p:txBody>
        </p:sp>
      </p:grpSp>
      <p:cxnSp>
        <p:nvCxnSpPr>
          <p:cNvPr id="15" name="Straight Connector 14"/>
          <p:cNvCxnSpPr>
            <a:stCxn id="8" idx="4"/>
            <a:endCxn id="12" idx="0"/>
          </p:cNvCxnSpPr>
          <p:nvPr/>
        </p:nvCxnSpPr>
        <p:spPr>
          <a:xfrm>
            <a:off x="6096001" y="2004606"/>
            <a:ext cx="1" cy="496284"/>
          </a:xfrm>
          <a:prstGeom prst="line">
            <a:avLst/>
          </a:prstGeom>
          <a:ln w="127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96001" y="5066622"/>
            <a:ext cx="1" cy="496284"/>
          </a:xfrm>
          <a:prstGeom prst="line">
            <a:avLst/>
          </a:prstGeom>
          <a:ln w="127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32405" y="2957829"/>
            <a:ext cx="1219200" cy="1219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608995" fontAlgn="base">
              <a:spcBef>
                <a:spcPts val="1600"/>
              </a:spcBef>
            </a:pPr>
            <a:r>
              <a:rPr lang="en-US" sz="8800" dirty="0">
                <a:solidFill>
                  <a:schemeClr val="accent1"/>
                </a:solidFill>
              </a:rPr>
              <a:t>v</a:t>
            </a:r>
            <a:r>
              <a:rPr lang="en-US" sz="6400" dirty="0">
                <a:solidFill>
                  <a:schemeClr val="accent1"/>
                </a:solidFill>
              </a:rPr>
              <a:t>s</a:t>
            </a:r>
            <a:endParaRPr lang="en-US" sz="6400" dirty="0">
              <a:solidFill>
                <a:schemeClr val="tx2"/>
              </a:solidFill>
              <a:cs typeface="Open Sans Light"/>
            </a:endParaRPr>
          </a:p>
        </p:txBody>
      </p:sp>
      <p:pic>
        <p:nvPicPr>
          <p:cNvPr id="18" name="Picture 2" descr="Image result for Virtual Machines  icon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5" t="16934" r="17406" b="32369"/>
          <a:stretch/>
        </p:blipFill>
        <p:spPr bwMode="auto">
          <a:xfrm>
            <a:off x="547955" y="1001463"/>
            <a:ext cx="818236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366463" y="1001463"/>
            <a:ext cx="1219200" cy="1219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608995" fontAlgn="base"/>
            <a:r>
              <a:rPr lang="en-US" sz="2133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</a:p>
          <a:p>
            <a:pPr defTabSz="608995" fontAlgn="base"/>
            <a:r>
              <a:rPr lang="en-US" sz="2133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Machines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08700" y="1141576"/>
            <a:ext cx="1219200" cy="1219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608995" fontAlgn="base"/>
            <a:r>
              <a:rPr lang="en-US" sz="2133" b="1" dirty="0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endParaRPr lang="en-US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38978" y="978949"/>
            <a:ext cx="1032345" cy="77222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42478" y="2472397"/>
            <a:ext cx="1469205" cy="1217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Needs a hypervisor and a full OS inside each VM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21294" y="2472397"/>
            <a:ext cx="1104857" cy="1217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Bigger footprint – RAM, Storage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99465" y="2472397"/>
            <a:ext cx="1375136" cy="1217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Tend to be slower – 2 file systems, 2 operating systems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42479" y="3255024"/>
            <a:ext cx="4632960" cy="0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181547" y="2000115"/>
            <a:ext cx="0" cy="957715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531745" y="2000115"/>
            <a:ext cx="0" cy="957715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11085" y="3255024"/>
            <a:ext cx="4632960" cy="0"/>
          </a:xfrm>
          <a:prstGeom prst="line">
            <a:avLst/>
          </a:prstGeom>
          <a:ln w="127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05090" y="2349109"/>
            <a:ext cx="633765" cy="1217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Tend to be faster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15451" y="2349109"/>
            <a:ext cx="633765" cy="1217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Smaller footprint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7679951" y="2000115"/>
            <a:ext cx="0" cy="957715"/>
          </a:xfrm>
          <a:prstGeom prst="line">
            <a:avLst/>
          </a:prstGeom>
          <a:ln w="12700" cmpd="sng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556680" y="2000115"/>
            <a:ext cx="0" cy="957715"/>
          </a:xfrm>
          <a:prstGeom prst="line">
            <a:avLst/>
          </a:prstGeom>
          <a:ln w="12700" cmpd="sng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28228" y="2349109"/>
            <a:ext cx="1221265" cy="1217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Less sophisticated resource management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9901223" y="2000115"/>
            <a:ext cx="0" cy="957715"/>
          </a:xfrm>
          <a:prstGeom prst="line">
            <a:avLst/>
          </a:prstGeom>
          <a:ln w="12700" cmpd="sng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035979" y="2349109"/>
            <a:ext cx="1740931" cy="1217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Resource isolation and allocation of VMs but is much more portable and efficient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112051" y="3427605"/>
            <a:ext cx="3439558" cy="2551116"/>
            <a:chOff x="1203339" y="1953031"/>
            <a:chExt cx="3292606" cy="4218867"/>
          </a:xfrm>
        </p:grpSpPr>
        <p:sp>
          <p:nvSpPr>
            <p:cNvPr id="37" name="Snip and Round Single Corner Rectangle 36"/>
            <p:cNvSpPr/>
            <p:nvPr/>
          </p:nvSpPr>
          <p:spPr>
            <a:xfrm>
              <a:off x="1203343" y="1953031"/>
              <a:ext cx="1360236" cy="544383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67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VM1</a:t>
              </a:r>
            </a:p>
          </p:txBody>
        </p:sp>
        <p:sp>
          <p:nvSpPr>
            <p:cNvPr id="38" name="Snip and Round Single Corner Rectangle 37"/>
            <p:cNvSpPr/>
            <p:nvPr/>
          </p:nvSpPr>
          <p:spPr>
            <a:xfrm>
              <a:off x="3107927" y="1953031"/>
              <a:ext cx="1360236" cy="544383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67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VM2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203343" y="2565444"/>
              <a:ext cx="1360236" cy="1769210"/>
              <a:chOff x="925645" y="2797267"/>
              <a:chExt cx="1046335" cy="1628897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925645" y="2797267"/>
                <a:ext cx="1046335" cy="50120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584856">
                  <a:defRPr/>
                </a:pPr>
                <a:r>
                  <a:rPr lang="en-US" sz="1467" kern="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 1 - N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925645" y="3361111"/>
                <a:ext cx="1046335" cy="50120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584856">
                  <a:defRPr/>
                </a:pPr>
                <a:r>
                  <a:rPr lang="en-US" sz="1467" kern="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Bins/Libs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925645" y="3924955"/>
                <a:ext cx="1046335" cy="50120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584856">
                  <a:defRPr/>
                </a:pPr>
                <a:r>
                  <a:rPr lang="en-US" sz="1467" kern="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Guest OS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114784" y="2565444"/>
              <a:ext cx="1360236" cy="1769212"/>
              <a:chOff x="925645" y="2797267"/>
              <a:chExt cx="1046335" cy="162889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925645" y="2797267"/>
                <a:ext cx="1046335" cy="50120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584856">
                  <a:defRPr/>
                </a:pPr>
                <a:r>
                  <a:rPr lang="en-US" sz="1467" kern="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 1 - N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925645" y="3361111"/>
                <a:ext cx="1046335" cy="50120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584856">
                  <a:defRPr/>
                </a:pPr>
                <a:r>
                  <a:rPr lang="en-US" sz="1467" kern="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Bins/Libs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925645" y="3924957"/>
                <a:ext cx="1046335" cy="50120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584856">
                  <a:defRPr/>
                </a:pPr>
                <a:r>
                  <a:rPr lang="en-US" sz="1467" kern="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Guest OS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03339" y="4402685"/>
              <a:ext cx="3292606" cy="5443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584856">
                <a:defRPr/>
              </a:pPr>
              <a:r>
                <a:rPr lang="en-US" sz="1467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Hypervisor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203339" y="5015100"/>
              <a:ext cx="3292606" cy="5443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584856">
                <a:defRPr/>
              </a:pPr>
              <a:r>
                <a:rPr lang="en-US" sz="1467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 OS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03339" y="5627515"/>
              <a:ext cx="3292606" cy="5443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584856">
                <a:defRPr/>
              </a:pPr>
              <a:r>
                <a:rPr lang="en-US" sz="1467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569797" y="3427603"/>
            <a:ext cx="3439563" cy="2551116"/>
            <a:chOff x="1203339" y="1953031"/>
            <a:chExt cx="3292611" cy="3610803"/>
          </a:xfrm>
          <a:solidFill>
            <a:schemeClr val="accent1"/>
          </a:solidFill>
        </p:grpSpPr>
        <p:sp>
          <p:nvSpPr>
            <p:cNvPr id="51" name="Snip and Round Single Corner Rectangle 50"/>
            <p:cNvSpPr/>
            <p:nvPr/>
          </p:nvSpPr>
          <p:spPr>
            <a:xfrm>
              <a:off x="1203343" y="1953031"/>
              <a:ext cx="1360236" cy="544383"/>
            </a:xfrm>
            <a:prstGeom prst="snipRoundRect">
              <a:avLst>
                <a:gd name="adj1" fmla="val 0"/>
                <a:gd name="adj2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67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Container1</a:t>
              </a:r>
            </a:p>
          </p:txBody>
        </p:sp>
        <p:sp>
          <p:nvSpPr>
            <p:cNvPr id="52" name="Snip and Round Single Corner Rectangle 51"/>
            <p:cNvSpPr/>
            <p:nvPr/>
          </p:nvSpPr>
          <p:spPr>
            <a:xfrm>
              <a:off x="3135714" y="1953031"/>
              <a:ext cx="1360236" cy="544383"/>
            </a:xfrm>
            <a:prstGeom prst="snipRoundRect">
              <a:avLst>
                <a:gd name="adj1" fmla="val 0"/>
                <a:gd name="adj2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67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Container2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203343" y="2565445"/>
              <a:ext cx="1360236" cy="1156797"/>
              <a:chOff x="925645" y="2797267"/>
              <a:chExt cx="1046335" cy="1065053"/>
            </a:xfrm>
            <a:grpFill/>
          </p:grpSpPr>
          <p:sp>
            <p:nvSpPr>
              <p:cNvPr id="60" name="Rectangle 59"/>
              <p:cNvSpPr/>
              <p:nvPr/>
            </p:nvSpPr>
            <p:spPr>
              <a:xfrm>
                <a:off x="925645" y="2797267"/>
                <a:ext cx="1046335" cy="501209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584856">
                  <a:defRPr/>
                </a:pPr>
                <a:r>
                  <a:rPr lang="en-US" sz="1467" kern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 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925645" y="3361111"/>
                <a:ext cx="1046335" cy="501209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584856">
                  <a:defRPr/>
                </a:pPr>
                <a:r>
                  <a:rPr lang="en-US" sz="1467" kern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Bins/Libs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114784" y="2565443"/>
              <a:ext cx="1360236" cy="1156796"/>
              <a:chOff x="925645" y="2797267"/>
              <a:chExt cx="1046335" cy="1065053"/>
            </a:xfrm>
            <a:grpFill/>
          </p:grpSpPr>
          <p:sp>
            <p:nvSpPr>
              <p:cNvPr id="58" name="Rectangle 57"/>
              <p:cNvSpPr/>
              <p:nvPr/>
            </p:nvSpPr>
            <p:spPr>
              <a:xfrm>
                <a:off x="925645" y="2797267"/>
                <a:ext cx="1046335" cy="501209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584856">
                  <a:defRPr/>
                </a:pPr>
                <a:r>
                  <a:rPr lang="en-US" sz="1467" kern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 2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925645" y="3361111"/>
                <a:ext cx="1046335" cy="501209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584856">
                  <a:defRPr/>
                </a:pPr>
                <a:r>
                  <a:rPr lang="en-US" sz="1467" kern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Bins/Libs</a:t>
                </a:r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1203339" y="3794620"/>
              <a:ext cx="3292606" cy="544383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584856">
                <a:defRPr/>
              </a:pPr>
              <a:r>
                <a:rPr lang="en-US" sz="1467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 Engine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03339" y="4407035"/>
              <a:ext cx="3292606" cy="544383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584856">
                <a:defRPr/>
              </a:pPr>
              <a:r>
                <a:rPr lang="en-US" sz="1467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 OS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203339" y="5019451"/>
              <a:ext cx="3292606" cy="544383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584856">
                <a:defRPr/>
              </a:pPr>
              <a:r>
                <a:rPr lang="en-US" sz="1467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3575" y="1904500"/>
            <a:ext cx="739712" cy="528365"/>
          </a:xfrm>
          <a:prstGeom prst="rect">
            <a:avLst/>
          </a:prstGeom>
        </p:spPr>
      </p:pic>
      <p:pic>
        <p:nvPicPr>
          <p:cNvPr id="63" name="Picture 12" descr="Image result for RAM, Storage icon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664" y="1906908"/>
            <a:ext cx="589489" cy="58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4" descr="Image result for slow icon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255" y="1903175"/>
            <a:ext cx="673976" cy="67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Related image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181" y="2019844"/>
            <a:ext cx="491067" cy="25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0" descr="Image result for resource management icon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101" b="39453"/>
          <a:stretch/>
        </p:blipFill>
        <p:spPr bwMode="auto">
          <a:xfrm>
            <a:off x="8934719" y="1967977"/>
            <a:ext cx="653780" cy="35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2" descr="Image result for Smaller icon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484" y="1978793"/>
            <a:ext cx="337899" cy="33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6" descr="Image result for efficiency icon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519" y="1978793"/>
            <a:ext cx="337899" cy="33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9A274D3E-1B4D-81D2-E4FB-E1C2F1379933}"/>
              </a:ext>
            </a:extLst>
          </p:cNvPr>
          <p:cNvSpPr/>
          <p:nvPr/>
        </p:nvSpPr>
        <p:spPr>
          <a:xfrm>
            <a:off x="9874209" y="6275526"/>
            <a:ext cx="2064470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65F335-F7B5-B5B2-D988-2DBEA197FD0F}"/>
              </a:ext>
            </a:extLst>
          </p:cNvPr>
          <p:cNvSpPr/>
          <p:nvPr/>
        </p:nvSpPr>
        <p:spPr>
          <a:xfrm>
            <a:off x="395926" y="6221691"/>
            <a:ext cx="2073897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77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  <a:cs typeface="Calibri" panose="020F0502020204030204" pitchFamily="34" charset="0"/>
              </a:rPr>
              <a:t>Our Point of View – Journey to PasS</a:t>
            </a:r>
            <a:endParaRPr lang="en-US" sz="24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8149" y="944499"/>
            <a:ext cx="3304878" cy="5065776"/>
          </a:xfrm>
          <a:prstGeom prst="rect">
            <a:avLst/>
          </a:prstGeom>
          <a:solidFill>
            <a:srgbClr val="ABC3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0927" y="941311"/>
            <a:ext cx="4182475" cy="5065776"/>
          </a:xfrm>
          <a:prstGeom prst="rect">
            <a:avLst/>
          </a:prstGeom>
          <a:solidFill>
            <a:srgbClr val="C1D3FF"/>
          </a:solidFill>
          <a:ln>
            <a:noFill/>
          </a:ln>
          <a:effectLst>
            <a:outerShdw blurRad="50800" dist="520700" dir="10800000" algn="r" rotWithShape="0">
              <a:schemeClr val="bg1">
                <a:lumMod val="8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6510" y="939363"/>
            <a:ext cx="3716383" cy="50657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19134" y="6040038"/>
            <a:ext cx="11216640" cy="1631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" name="Freeform 8"/>
          <p:cNvSpPr/>
          <p:nvPr/>
        </p:nvSpPr>
        <p:spPr>
          <a:xfrm>
            <a:off x="878353" y="1574243"/>
            <a:ext cx="9688052" cy="2014247"/>
          </a:xfrm>
          <a:custGeom>
            <a:avLst/>
            <a:gdLst>
              <a:gd name="connsiteX0" fmla="*/ 0 w 7266039"/>
              <a:gd name="connsiteY0" fmla="*/ 0 h 1510685"/>
              <a:gd name="connsiteX1" fmla="*/ 1858297 w 7266039"/>
              <a:gd name="connsiteY1" fmla="*/ 1297858 h 1510685"/>
              <a:gd name="connsiteX2" fmla="*/ 7266039 w 7266039"/>
              <a:gd name="connsiteY2" fmla="*/ 1494503 h 151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6039" h="1510685">
                <a:moveTo>
                  <a:pt x="0" y="0"/>
                </a:moveTo>
                <a:cubicBezTo>
                  <a:pt x="323645" y="524387"/>
                  <a:pt x="647291" y="1048774"/>
                  <a:pt x="1858297" y="1297858"/>
                </a:cubicBezTo>
                <a:cubicBezTo>
                  <a:pt x="3069303" y="1546942"/>
                  <a:pt x="5167671" y="1520722"/>
                  <a:pt x="7266039" y="1494503"/>
                </a:cubicBezTo>
              </a:path>
            </a:pathLst>
          </a:custGeom>
          <a:noFill/>
          <a:ln w="19050">
            <a:solidFill>
              <a:srgbClr val="DF7A1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Freeform 9"/>
          <p:cNvSpPr/>
          <p:nvPr/>
        </p:nvSpPr>
        <p:spPr>
          <a:xfrm flipV="1">
            <a:off x="878353" y="3766571"/>
            <a:ext cx="9688052" cy="2014247"/>
          </a:xfrm>
          <a:custGeom>
            <a:avLst/>
            <a:gdLst>
              <a:gd name="connsiteX0" fmla="*/ 0 w 7266039"/>
              <a:gd name="connsiteY0" fmla="*/ 0 h 1510685"/>
              <a:gd name="connsiteX1" fmla="*/ 1858297 w 7266039"/>
              <a:gd name="connsiteY1" fmla="*/ 1297858 h 1510685"/>
              <a:gd name="connsiteX2" fmla="*/ 7266039 w 7266039"/>
              <a:gd name="connsiteY2" fmla="*/ 1494503 h 151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6039" h="1510685">
                <a:moveTo>
                  <a:pt x="0" y="0"/>
                </a:moveTo>
                <a:cubicBezTo>
                  <a:pt x="323645" y="524387"/>
                  <a:pt x="647291" y="1048774"/>
                  <a:pt x="1858297" y="1297858"/>
                </a:cubicBezTo>
                <a:cubicBezTo>
                  <a:pt x="3069303" y="1546942"/>
                  <a:pt x="5167671" y="1520722"/>
                  <a:pt x="7266039" y="1494503"/>
                </a:cubicBezTo>
              </a:path>
            </a:pathLst>
          </a:custGeom>
          <a:noFill/>
          <a:ln w="19050">
            <a:solidFill>
              <a:srgbClr val="0033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098573" y="1934362"/>
            <a:ext cx="168905" cy="168905"/>
          </a:xfrm>
          <a:prstGeom prst="ellipse">
            <a:avLst/>
          </a:prstGeom>
          <a:solidFill>
            <a:srgbClr val="DF7A1C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800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1547327" y="2466042"/>
            <a:ext cx="168905" cy="168905"/>
          </a:xfrm>
          <a:prstGeom prst="ellipse">
            <a:avLst/>
          </a:prstGeom>
          <a:solidFill>
            <a:srgbClr val="DF7A1C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1067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2129494" y="2842546"/>
            <a:ext cx="168905" cy="168905"/>
          </a:xfrm>
          <a:prstGeom prst="ellipse">
            <a:avLst/>
          </a:prstGeom>
          <a:solidFill>
            <a:srgbClr val="DF7A1C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1067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4" name="Rectangle 13"/>
          <p:cNvSpPr/>
          <p:nvPr/>
        </p:nvSpPr>
        <p:spPr>
          <a:xfrm rot="19764238">
            <a:off x="1600229" y="1745993"/>
            <a:ext cx="2265852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E74A21"/>
                </a:solidFill>
                <a:latin typeface="Arial" panose="020B0604020202020204"/>
              </a:rPr>
              <a:t>-- App Portfolio rationalization</a:t>
            </a:r>
          </a:p>
        </p:txBody>
      </p:sp>
      <p:sp>
        <p:nvSpPr>
          <p:cNvPr id="15" name="Rectangle 14"/>
          <p:cNvSpPr/>
          <p:nvPr/>
        </p:nvSpPr>
        <p:spPr>
          <a:xfrm rot="19620000">
            <a:off x="2132504" y="2032473"/>
            <a:ext cx="2388439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E74A21"/>
                </a:solidFill>
                <a:latin typeface="Arial" panose="020B0604020202020204"/>
                <a:ea typeface="Segoe UI" pitchFamily="34" charset="0"/>
                <a:cs typeface="Segoe UI" pitchFamily="34" charset="0"/>
              </a:rPr>
              <a:t>-- Modernize Legacy in Cloud</a:t>
            </a:r>
            <a:endParaRPr lang="en-US" sz="1100" kern="0" dirty="0">
              <a:solidFill>
                <a:srgbClr val="E74A21"/>
              </a:solidFill>
              <a:latin typeface="Arial" panose="020B0604020202020204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3599888" y="3300798"/>
            <a:ext cx="168905" cy="168905"/>
          </a:xfrm>
          <a:prstGeom prst="ellipse">
            <a:avLst/>
          </a:prstGeom>
          <a:solidFill>
            <a:srgbClr val="DF7A1C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1067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7" name="Rectangle 16"/>
          <p:cNvSpPr/>
          <p:nvPr/>
        </p:nvSpPr>
        <p:spPr>
          <a:xfrm rot="19620000">
            <a:off x="3482065" y="2354072"/>
            <a:ext cx="3013231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E74A21"/>
                </a:solidFill>
                <a:latin typeface="Arial" panose="020B0604020202020204"/>
              </a:rPr>
              <a:t>-- Adopt  Core Cloud Native Services</a:t>
            </a: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261310" y="3429069"/>
            <a:ext cx="168905" cy="168905"/>
          </a:xfrm>
          <a:prstGeom prst="ellipse">
            <a:avLst/>
          </a:prstGeom>
          <a:solidFill>
            <a:srgbClr val="DF7A1C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1067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9" name="Rectangle 18"/>
          <p:cNvSpPr/>
          <p:nvPr/>
        </p:nvSpPr>
        <p:spPr>
          <a:xfrm rot="19620000">
            <a:off x="5111482" y="2643254"/>
            <a:ext cx="2631576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E74A21"/>
                </a:solidFill>
                <a:latin typeface="Arial" panose="020B0604020202020204"/>
              </a:rPr>
              <a:t>-- Adopt Containerization,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4241827" y="3352203"/>
            <a:ext cx="168905" cy="168905"/>
          </a:xfrm>
          <a:prstGeom prst="ellipse">
            <a:avLst/>
          </a:prstGeom>
          <a:solidFill>
            <a:srgbClr val="DF7A1C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1067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1" name="Rectangle 20"/>
          <p:cNvSpPr/>
          <p:nvPr/>
        </p:nvSpPr>
        <p:spPr>
          <a:xfrm rot="19620000">
            <a:off x="4199141" y="2622193"/>
            <a:ext cx="2265852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E74A21"/>
                </a:solidFill>
                <a:latin typeface="Arial" panose="020B0604020202020204"/>
              </a:rPr>
              <a:t>-- APM</a:t>
            </a: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6107348" y="3471415"/>
            <a:ext cx="168905" cy="168905"/>
          </a:xfrm>
          <a:prstGeom prst="ellipse">
            <a:avLst/>
          </a:prstGeom>
          <a:solidFill>
            <a:srgbClr val="DF7A1C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1067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3" name="Rectangle 22"/>
          <p:cNvSpPr/>
          <p:nvPr/>
        </p:nvSpPr>
        <p:spPr>
          <a:xfrm rot="19620000">
            <a:off x="7278465" y="2712360"/>
            <a:ext cx="2265852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E74A21"/>
                </a:solidFill>
                <a:latin typeface="Arial" panose="020B0604020202020204"/>
              </a:rPr>
              <a:t>-- Optimize the code for DevOps</a:t>
            </a:r>
          </a:p>
        </p:txBody>
      </p:sp>
      <p:sp>
        <p:nvSpPr>
          <p:cNvPr id="24" name="Rectangle 23"/>
          <p:cNvSpPr/>
          <p:nvPr/>
        </p:nvSpPr>
        <p:spPr>
          <a:xfrm rot="19620000">
            <a:off x="6015692" y="2679752"/>
            <a:ext cx="2566289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E74A21"/>
                </a:solidFill>
                <a:latin typeface="Arial" panose="020B0604020202020204"/>
              </a:rPr>
              <a:t>-- Use IaC  for self-service</a:t>
            </a: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7338188" y="3447526"/>
            <a:ext cx="168905" cy="168905"/>
          </a:xfrm>
          <a:prstGeom prst="ellipse">
            <a:avLst/>
          </a:prstGeom>
          <a:solidFill>
            <a:srgbClr val="DF7A1C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1067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8391320" y="3478423"/>
            <a:ext cx="168905" cy="168905"/>
          </a:xfrm>
          <a:prstGeom prst="ellipse">
            <a:avLst/>
          </a:prstGeom>
          <a:solidFill>
            <a:srgbClr val="DF7A1C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1067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7" name="Rectangle 26"/>
          <p:cNvSpPr/>
          <p:nvPr/>
        </p:nvSpPr>
        <p:spPr>
          <a:xfrm rot="19620000">
            <a:off x="8323136" y="2742996"/>
            <a:ext cx="2265852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E74A21"/>
                </a:solidFill>
                <a:latin typeface="Arial" panose="020B0604020202020204"/>
              </a:rPr>
              <a:t>-- Ops-independent CI/CD</a:t>
            </a: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546795" y="3473447"/>
            <a:ext cx="168905" cy="168905"/>
          </a:xfrm>
          <a:prstGeom prst="ellipse">
            <a:avLst/>
          </a:prstGeom>
          <a:solidFill>
            <a:srgbClr val="DF7A1C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1067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9" name="Rectangle 28"/>
          <p:cNvSpPr/>
          <p:nvPr/>
        </p:nvSpPr>
        <p:spPr>
          <a:xfrm rot="19620000">
            <a:off x="9505347" y="2719040"/>
            <a:ext cx="2353273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E74A21"/>
                </a:solidFill>
                <a:latin typeface="Arial" panose="020B0604020202020204"/>
              </a:rPr>
              <a:t>-- Zero downtime Deployments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46925" y="5474017"/>
            <a:ext cx="2234586" cy="24622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defTabSz="609585">
              <a:defRPr sz="1600" b="1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</a:defRPr>
            </a:lvl1pPr>
          </a:lstStyle>
          <a:p>
            <a:r>
              <a:rPr lang="en-US" dirty="0"/>
              <a:t>Cloud Democratization</a:t>
            </a:r>
          </a:p>
        </p:txBody>
      </p:sp>
      <p:sp>
        <p:nvSpPr>
          <p:cNvPr id="31" name="Rectangle 30"/>
          <p:cNvSpPr/>
          <p:nvPr/>
        </p:nvSpPr>
        <p:spPr>
          <a:xfrm rot="2475275">
            <a:off x="1455589" y="5216501"/>
            <a:ext cx="1415660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0033CC"/>
                </a:solidFill>
                <a:latin typeface="Arial" panose="020B0604020202020204"/>
                <a:cs typeface="Segoe UI" pitchFamily="34" charset="0"/>
              </a:rPr>
              <a:t>-- Lift &amp; Shift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1132427" y="5184298"/>
            <a:ext cx="168905" cy="168905"/>
          </a:xfrm>
          <a:prstGeom prst="ellipse">
            <a:avLst/>
          </a:prstGeom>
          <a:solidFill>
            <a:srgbClr val="0460A9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800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1475240" y="4795319"/>
            <a:ext cx="168905" cy="168905"/>
          </a:xfrm>
          <a:prstGeom prst="ellipse">
            <a:avLst/>
          </a:prstGeom>
          <a:solidFill>
            <a:srgbClr val="0460A9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800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2720102" y="4099982"/>
            <a:ext cx="168905" cy="168905"/>
          </a:xfrm>
          <a:prstGeom prst="ellipse">
            <a:avLst/>
          </a:prstGeom>
          <a:solidFill>
            <a:srgbClr val="0460A9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800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35" name="Rectangle 34"/>
          <p:cNvSpPr/>
          <p:nvPr/>
        </p:nvSpPr>
        <p:spPr>
          <a:xfrm rot="2475275">
            <a:off x="2516877" y="4957770"/>
            <a:ext cx="2538293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0033CC"/>
                </a:solidFill>
                <a:latin typeface="Arial" panose="020B0604020202020204"/>
                <a:cs typeface="Segoe UI" pitchFamily="34" charset="0"/>
              </a:rPr>
              <a:t>-- Event Correlation and Reduction</a:t>
            </a:r>
          </a:p>
        </p:txBody>
      </p:sp>
      <p:sp>
        <p:nvSpPr>
          <p:cNvPr id="36" name="Rectangle 35"/>
          <p:cNvSpPr/>
          <p:nvPr/>
        </p:nvSpPr>
        <p:spPr>
          <a:xfrm rot="2460000">
            <a:off x="3003575" y="4783704"/>
            <a:ext cx="2407809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0033CC"/>
                </a:solidFill>
                <a:latin typeface="Arial" panose="020B0604020202020204"/>
                <a:cs typeface="Segoe UI" pitchFamily="34" charset="0"/>
              </a:rPr>
              <a:t>-- RBA / Change Automation</a:t>
            </a: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3189043" y="4001703"/>
            <a:ext cx="168905" cy="168905"/>
          </a:xfrm>
          <a:prstGeom prst="ellipse">
            <a:avLst/>
          </a:prstGeom>
          <a:solidFill>
            <a:srgbClr val="0460A9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800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3785088" y="3855725"/>
            <a:ext cx="168905" cy="168905"/>
          </a:xfrm>
          <a:prstGeom prst="ellipse">
            <a:avLst/>
          </a:prstGeom>
          <a:solidFill>
            <a:srgbClr val="0460A9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800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39" name="Rectangle 38"/>
          <p:cNvSpPr/>
          <p:nvPr/>
        </p:nvSpPr>
        <p:spPr>
          <a:xfrm rot="2460000">
            <a:off x="3553631" y="4664092"/>
            <a:ext cx="2407809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0033CC"/>
                </a:solidFill>
                <a:latin typeface="Arial" panose="020B0604020202020204"/>
                <a:cs typeface="Segoe UI" pitchFamily="34" charset="0"/>
              </a:rPr>
              <a:t>-- Log Analytics</a:t>
            </a: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4241826" y="3795895"/>
            <a:ext cx="168905" cy="168905"/>
          </a:xfrm>
          <a:prstGeom prst="ellipse">
            <a:avLst/>
          </a:prstGeom>
          <a:solidFill>
            <a:srgbClr val="0460A9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800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1" name="Rectangle 40"/>
          <p:cNvSpPr/>
          <p:nvPr/>
        </p:nvSpPr>
        <p:spPr>
          <a:xfrm rot="2460000">
            <a:off x="4039168" y="4651635"/>
            <a:ext cx="2407809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0033CC"/>
                </a:solidFill>
                <a:latin typeface="Arial" panose="020B0604020202020204"/>
                <a:cs typeface="Segoe UI" pitchFamily="34" charset="0"/>
              </a:rPr>
              <a:t>-- AI / ML Infusion</a:t>
            </a:r>
          </a:p>
        </p:txBody>
      </p:sp>
      <p:sp>
        <p:nvSpPr>
          <p:cNvPr id="42" name="Rectangle 41"/>
          <p:cNvSpPr/>
          <p:nvPr/>
        </p:nvSpPr>
        <p:spPr>
          <a:xfrm rot="2460000">
            <a:off x="4914482" y="4336782"/>
            <a:ext cx="1734541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0033CC"/>
                </a:solidFill>
                <a:latin typeface="Arial" panose="020B0604020202020204"/>
                <a:cs typeface="Segoe UI" pitchFamily="34" charset="0"/>
              </a:rPr>
              <a:t>-- Catalogue Building</a:t>
            </a: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5006411" y="3740407"/>
            <a:ext cx="168905" cy="168905"/>
          </a:xfrm>
          <a:prstGeom prst="ellipse">
            <a:avLst/>
          </a:prstGeom>
          <a:solidFill>
            <a:srgbClr val="0460A9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800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5697302" y="3740407"/>
            <a:ext cx="168905" cy="168905"/>
          </a:xfrm>
          <a:prstGeom prst="ellipse">
            <a:avLst/>
          </a:prstGeom>
          <a:solidFill>
            <a:srgbClr val="0460A9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800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5" name="Rectangle 44"/>
          <p:cNvSpPr/>
          <p:nvPr/>
        </p:nvSpPr>
        <p:spPr>
          <a:xfrm rot="2460000">
            <a:off x="5628287" y="4287092"/>
            <a:ext cx="1610587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0033CC"/>
                </a:solidFill>
                <a:latin typeface="Arial" panose="020B0604020202020204"/>
                <a:cs typeface="Segoe UI" pitchFamily="34" charset="0"/>
              </a:rPr>
              <a:t>-- Build </a:t>
            </a:r>
            <a:r>
              <a:rPr lang="en-US" sz="1100" kern="0" dirty="0" err="1">
                <a:solidFill>
                  <a:srgbClr val="0033CC"/>
                </a:solidFill>
                <a:latin typeface="Arial" panose="020B0604020202020204"/>
                <a:cs typeface="Segoe UI" pitchFamily="34" charset="0"/>
              </a:rPr>
              <a:t>IaC</a:t>
            </a:r>
            <a:r>
              <a:rPr lang="en-US" sz="1100" kern="0" dirty="0">
                <a:solidFill>
                  <a:srgbClr val="0033CC"/>
                </a:solidFill>
                <a:latin typeface="Arial" panose="020B0604020202020204"/>
                <a:cs typeface="Segoe UI" pitchFamily="34" charset="0"/>
              </a:rPr>
              <a:t> Pipelines</a:t>
            </a:r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6425791" y="3699969"/>
            <a:ext cx="168905" cy="168905"/>
          </a:xfrm>
          <a:prstGeom prst="ellipse">
            <a:avLst/>
          </a:prstGeom>
          <a:solidFill>
            <a:srgbClr val="0460A9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800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7" name="Rectangle 46"/>
          <p:cNvSpPr/>
          <p:nvPr/>
        </p:nvSpPr>
        <p:spPr>
          <a:xfrm rot="2460000">
            <a:off x="6403947" y="4139038"/>
            <a:ext cx="1196456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0033CC"/>
                </a:solidFill>
                <a:latin typeface="Arial" panose="020B0604020202020204"/>
                <a:cs typeface="Segoe UI" pitchFamily="34" charset="0"/>
              </a:rPr>
              <a:t>-- Self-healing</a:t>
            </a:r>
          </a:p>
        </p:txBody>
      </p:sp>
      <p:sp>
        <p:nvSpPr>
          <p:cNvPr id="48" name="Rectangle 47"/>
          <p:cNvSpPr/>
          <p:nvPr/>
        </p:nvSpPr>
        <p:spPr>
          <a:xfrm rot="2460000">
            <a:off x="7246932" y="4309044"/>
            <a:ext cx="1902163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0033CC"/>
                </a:solidFill>
                <a:latin typeface="Arial" panose="020B0604020202020204"/>
                <a:cs typeface="Segoe UI" pitchFamily="34" charset="0"/>
              </a:rPr>
              <a:t>-- Intelligent Environments</a:t>
            </a:r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7362474" y="3679293"/>
            <a:ext cx="168905" cy="168905"/>
          </a:xfrm>
          <a:prstGeom prst="ellipse">
            <a:avLst/>
          </a:prstGeom>
          <a:solidFill>
            <a:srgbClr val="0460A9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800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8391320" y="3665941"/>
            <a:ext cx="168905" cy="168905"/>
          </a:xfrm>
          <a:prstGeom prst="ellipse">
            <a:avLst/>
          </a:prstGeom>
          <a:solidFill>
            <a:srgbClr val="0460A9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800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1" name="Rectangle 50"/>
          <p:cNvSpPr/>
          <p:nvPr/>
        </p:nvSpPr>
        <p:spPr>
          <a:xfrm rot="2460000">
            <a:off x="8271223" y="4371431"/>
            <a:ext cx="2095058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0033CC"/>
                </a:solidFill>
                <a:latin typeface="Arial" panose="020B0604020202020204"/>
                <a:cs typeface="Segoe UI" pitchFamily="34" charset="0"/>
              </a:rPr>
              <a:t>-- Blue Green Environments</a:t>
            </a: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9573846" y="3691602"/>
            <a:ext cx="168905" cy="168905"/>
          </a:xfrm>
          <a:prstGeom prst="ellipse">
            <a:avLst/>
          </a:prstGeom>
          <a:solidFill>
            <a:srgbClr val="0460A9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800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3" name="Rectangle 52"/>
          <p:cNvSpPr/>
          <p:nvPr/>
        </p:nvSpPr>
        <p:spPr>
          <a:xfrm rot="2460000">
            <a:off x="9329836" y="4579300"/>
            <a:ext cx="2666810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0033CC"/>
                </a:solidFill>
                <a:latin typeface="Arial" panose="020B0604020202020204"/>
                <a:cs typeface="Segoe UI" pitchFamily="34" charset="0"/>
              </a:rPr>
              <a:t>-- Immutable self-healing environments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148772" y="1584558"/>
            <a:ext cx="2566408" cy="24622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defTabSz="609585"/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</a:rPr>
              <a:t>Application Modernization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524412" y="3350052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sz="1400" b="1" dirty="0">
                <a:solidFill>
                  <a:srgbClr val="C00000"/>
                </a:solidFill>
                <a:latin typeface="Arial" panose="020B0604020202020204"/>
              </a:rPr>
              <a:t>App Path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505947" y="3601645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sz="1400" b="1" dirty="0">
                <a:solidFill>
                  <a:srgbClr val="0033CC"/>
                </a:solidFill>
                <a:latin typeface="Arial" panose="020B0604020202020204"/>
              </a:rPr>
              <a:t>Cloud Path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47863" y="936824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</a:rPr>
              <a:t>TRADITIONAL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64845" y="95373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</a:rPr>
              <a:t>DEVSECOPS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361418" y="9428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</a:rPr>
              <a:t>LESS OPS</a:t>
            </a: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821419" y="4470830"/>
            <a:ext cx="168905" cy="168905"/>
          </a:xfrm>
          <a:prstGeom prst="ellipse">
            <a:avLst/>
          </a:prstGeom>
          <a:solidFill>
            <a:srgbClr val="0460A9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800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61" name="Rectangle 60"/>
          <p:cNvSpPr/>
          <p:nvPr/>
        </p:nvSpPr>
        <p:spPr>
          <a:xfrm rot="2475275">
            <a:off x="1784232" y="5049357"/>
            <a:ext cx="1675091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0033CC"/>
                </a:solidFill>
                <a:latin typeface="Arial" panose="020B0604020202020204"/>
                <a:cs typeface="Segoe UI" pitchFamily="34" charset="0"/>
              </a:rPr>
              <a:t>-- Modernize Platforms</a:t>
            </a:r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251359" y="4278371"/>
            <a:ext cx="168905" cy="168905"/>
          </a:xfrm>
          <a:prstGeom prst="ellipse">
            <a:avLst/>
          </a:prstGeom>
          <a:solidFill>
            <a:srgbClr val="0460A9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800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63" name="Rectangle 62"/>
          <p:cNvSpPr/>
          <p:nvPr/>
        </p:nvSpPr>
        <p:spPr>
          <a:xfrm rot="2475275">
            <a:off x="2219309" y="4797548"/>
            <a:ext cx="1415660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0033CC"/>
                </a:solidFill>
                <a:latin typeface="Arial" panose="020B0604020202020204"/>
                <a:cs typeface="Segoe UI" pitchFamily="34" charset="0"/>
              </a:rPr>
              <a:t>-Modernize Data</a:t>
            </a: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2895410" y="3144205"/>
            <a:ext cx="168905" cy="168905"/>
          </a:xfrm>
          <a:prstGeom prst="ellipse">
            <a:avLst/>
          </a:prstGeom>
          <a:solidFill>
            <a:srgbClr val="DF7A1C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1067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65" name="Rectangle 64"/>
          <p:cNvSpPr/>
          <p:nvPr/>
        </p:nvSpPr>
        <p:spPr>
          <a:xfrm rot="19620000">
            <a:off x="2859444" y="2330760"/>
            <a:ext cx="2388439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E74A21"/>
                </a:solidFill>
                <a:latin typeface="Arial" panose="020B0604020202020204"/>
                <a:ea typeface="Segoe UI" pitchFamily="34" charset="0"/>
                <a:cs typeface="Segoe UI" pitchFamily="34" charset="0"/>
              </a:rPr>
              <a:t>-- Modernize Applications</a:t>
            </a:r>
            <a:endParaRPr lang="en-US" sz="1100" kern="0" dirty="0">
              <a:solidFill>
                <a:srgbClr val="E74A21"/>
              </a:solidFill>
              <a:latin typeface="Arial" panose="020B0604020202020204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959506" y="6007063"/>
            <a:ext cx="848265" cy="277841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algn="ctr" defTabSz="461323">
              <a:defRPr/>
            </a:pPr>
            <a:r>
              <a:rPr lang="en-US" sz="1200" kern="0" dirty="0">
                <a:solidFill>
                  <a:srgbClr val="141414"/>
                </a:solidFill>
                <a:latin typeface="Arial" panose="020B0604020202020204"/>
                <a:ea typeface="Segoe UI" pitchFamily="34" charset="0"/>
                <a:cs typeface="Segoe UI" pitchFamily="34" charset="0"/>
              </a:rPr>
              <a:t>Maturity</a:t>
            </a:r>
            <a:endParaRPr lang="en-US" sz="1200" kern="0" dirty="0">
              <a:solidFill>
                <a:srgbClr val="141414"/>
              </a:solidFill>
              <a:latin typeface="Arial" panose="020B0604020202020204"/>
            </a:endParaRPr>
          </a:p>
        </p:txBody>
      </p:sp>
      <p:sp>
        <p:nvSpPr>
          <p:cNvPr id="67" name="Rectangle 66"/>
          <p:cNvSpPr/>
          <p:nvPr/>
        </p:nvSpPr>
        <p:spPr>
          <a:xfrm rot="16200000">
            <a:off x="-129341" y="3518909"/>
            <a:ext cx="944240" cy="277841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algn="ctr" defTabSz="461323">
              <a:defRPr/>
            </a:pPr>
            <a:r>
              <a:rPr lang="en-US" sz="1200" kern="0" dirty="0">
                <a:solidFill>
                  <a:srgbClr val="141414"/>
                </a:solidFill>
                <a:latin typeface="Arial" panose="020B0604020202020204"/>
                <a:ea typeface="Segoe UI" pitchFamily="34" charset="0"/>
                <a:cs typeface="Segoe UI" pitchFamily="34" charset="0"/>
              </a:rPr>
              <a:t>Synergy</a:t>
            </a:r>
            <a:endParaRPr lang="en-US" sz="1200" kern="0" dirty="0">
              <a:solidFill>
                <a:srgbClr val="141414"/>
              </a:solidFill>
              <a:latin typeface="Arial" panose="020B0604020202020204"/>
            </a:endParaRPr>
          </a:p>
        </p:txBody>
      </p:sp>
      <p:sp>
        <p:nvSpPr>
          <p:cNvPr id="68" name="Rectangle 67"/>
          <p:cNvSpPr/>
          <p:nvPr/>
        </p:nvSpPr>
        <p:spPr>
          <a:xfrm rot="19914805">
            <a:off x="1117870" y="1316186"/>
            <a:ext cx="2265852" cy="254886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051" kern="0" dirty="0">
                <a:solidFill>
                  <a:srgbClr val="E74A21"/>
                </a:solidFill>
                <a:latin typeface="Arial" panose="020B0604020202020204"/>
              </a:rPr>
              <a:t>-- App Assessment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509022" y="941360"/>
            <a:ext cx="21294" cy="511129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3F30A04-4533-4EC1-A21B-F2CBE9934B8A}"/>
              </a:ext>
            </a:extLst>
          </p:cNvPr>
          <p:cNvSpPr/>
          <p:nvPr/>
        </p:nvSpPr>
        <p:spPr>
          <a:xfrm>
            <a:off x="389744" y="6145967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F9FCEB8-F0BC-A47A-74A7-E8F8589BE299}"/>
              </a:ext>
            </a:extLst>
          </p:cNvPr>
          <p:cNvSpPr/>
          <p:nvPr/>
        </p:nvSpPr>
        <p:spPr>
          <a:xfrm>
            <a:off x="10127530" y="6041353"/>
            <a:ext cx="2064470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08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  <a:cs typeface="Calibri" panose="020F0502020204030204" pitchFamily="34" charset="0"/>
              </a:rPr>
              <a:t>AKS Building the Framework</a:t>
            </a:r>
            <a:br>
              <a:rPr lang="en-US" sz="2400" dirty="0">
                <a:latin typeface="+mn-lt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cs typeface="Calibri" panose="020F0502020204030204" pitchFamily="34" charset="0"/>
              </a:rPr>
              <a:t>Modular approach, meeting the customer in journey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3F30A04-4533-4EC1-A21B-F2CBE9934B8A}"/>
              </a:ext>
            </a:extLst>
          </p:cNvPr>
          <p:cNvSpPr/>
          <p:nvPr/>
        </p:nvSpPr>
        <p:spPr>
          <a:xfrm>
            <a:off x="389744" y="6145967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DB18FE-BC5D-4B32-9373-42EA688F9FA4}"/>
              </a:ext>
            </a:extLst>
          </p:cNvPr>
          <p:cNvSpPr/>
          <p:nvPr/>
        </p:nvSpPr>
        <p:spPr>
          <a:xfrm>
            <a:off x="512064" y="1836757"/>
            <a:ext cx="2540000" cy="111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Define strategy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72A1D1-C755-482D-BA7B-74D2BBAE5353}"/>
              </a:ext>
            </a:extLst>
          </p:cNvPr>
          <p:cNvSpPr/>
          <p:nvPr/>
        </p:nvSpPr>
        <p:spPr>
          <a:xfrm>
            <a:off x="3688480" y="1836757"/>
            <a:ext cx="7559040" cy="1198880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CC2335D-E73E-46EF-9B84-6A0450A1BF85}"/>
              </a:ext>
            </a:extLst>
          </p:cNvPr>
          <p:cNvSpPr/>
          <p:nvPr/>
        </p:nvSpPr>
        <p:spPr>
          <a:xfrm>
            <a:off x="3895344" y="1953597"/>
            <a:ext cx="1967376" cy="924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Plan &amp; Design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3460CD6-E87C-4091-994F-D069138B5AD8}"/>
              </a:ext>
            </a:extLst>
          </p:cNvPr>
          <p:cNvSpPr/>
          <p:nvPr/>
        </p:nvSpPr>
        <p:spPr>
          <a:xfrm>
            <a:off x="6394704" y="1973917"/>
            <a:ext cx="1967376" cy="924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Ready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D68A96E-4BAB-4456-9C65-1F5BF42DB255}"/>
              </a:ext>
            </a:extLst>
          </p:cNvPr>
          <p:cNvSpPr/>
          <p:nvPr/>
        </p:nvSpPr>
        <p:spPr>
          <a:xfrm>
            <a:off x="8894064" y="1973917"/>
            <a:ext cx="1967376" cy="924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Adopt :Migrate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7D2EA2C-CBEF-4660-85E3-2478B7B03CA3}"/>
              </a:ext>
            </a:extLst>
          </p:cNvPr>
          <p:cNvSpPr/>
          <p:nvPr/>
        </p:nvSpPr>
        <p:spPr>
          <a:xfrm>
            <a:off x="4968640" y="3629996"/>
            <a:ext cx="4998720" cy="1198880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A9614B3-7659-4727-816A-B2A24583DDA2}"/>
              </a:ext>
            </a:extLst>
          </p:cNvPr>
          <p:cNvCxnSpPr>
            <a:stCxn id="75" idx="1"/>
          </p:cNvCxnSpPr>
          <p:nvPr/>
        </p:nvCxnSpPr>
        <p:spPr>
          <a:xfrm flipH="1">
            <a:off x="3895344" y="4229436"/>
            <a:ext cx="1073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14D75F7-57D5-4245-A10F-259D679A3074}"/>
              </a:ext>
            </a:extLst>
          </p:cNvPr>
          <p:cNvCxnSpPr>
            <a:stCxn id="75" idx="3"/>
          </p:cNvCxnSpPr>
          <p:nvPr/>
        </p:nvCxnSpPr>
        <p:spPr>
          <a:xfrm>
            <a:off x="9967360" y="4229436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52FF6EA-EC5C-48B9-8EDB-6C866A4E023E}"/>
              </a:ext>
            </a:extLst>
          </p:cNvPr>
          <p:cNvSpPr/>
          <p:nvPr/>
        </p:nvSpPr>
        <p:spPr>
          <a:xfrm>
            <a:off x="5411016" y="3767156"/>
            <a:ext cx="1967376" cy="924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Govern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5C8168F-B1F9-4BC3-95FF-E6E4BDBC3605}"/>
              </a:ext>
            </a:extLst>
          </p:cNvPr>
          <p:cNvSpPr/>
          <p:nvPr/>
        </p:nvSpPr>
        <p:spPr>
          <a:xfrm>
            <a:off x="7755144" y="3784646"/>
            <a:ext cx="1967376" cy="924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F5E0D-B344-380D-8317-E2FE3FAAB5E5}"/>
              </a:ext>
            </a:extLst>
          </p:cNvPr>
          <p:cNvSpPr/>
          <p:nvPr/>
        </p:nvSpPr>
        <p:spPr>
          <a:xfrm>
            <a:off x="10127530" y="6041353"/>
            <a:ext cx="2064470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61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2B230FC-7839-4065-AB22-DEB6FF079DC4}"/>
              </a:ext>
            </a:extLst>
          </p:cNvPr>
          <p:cNvGrpSpPr/>
          <p:nvPr/>
        </p:nvGrpSpPr>
        <p:grpSpPr>
          <a:xfrm>
            <a:off x="406219" y="164728"/>
            <a:ext cx="11260043" cy="5262888"/>
            <a:chOff x="406219" y="164728"/>
            <a:chExt cx="11260043" cy="5262888"/>
          </a:xfrm>
        </p:grpSpPr>
        <p:sp>
          <p:nvSpPr>
            <p:cNvPr id="7" name="TextBox 6"/>
            <p:cNvSpPr txBox="1"/>
            <p:nvPr/>
          </p:nvSpPr>
          <p:spPr>
            <a:xfrm>
              <a:off x="406219" y="164728"/>
              <a:ext cx="6689821" cy="600779"/>
            </a:xfrm>
            <a:prstGeom prst="rect">
              <a:avLst/>
            </a:prstGeom>
          </p:spPr>
          <p:txBody>
            <a:bodyPr vert="horz" lIns="91416" tIns="45708" rIns="91416" bIns="45708" rtlCol="0" anchor="t" anchorCtr="0">
              <a:noAutofit/>
            </a:bodyPr>
            <a:lstStyle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2000" b="1"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r>
                <a:rPr lang="en-US" sz="3200" dirty="0"/>
                <a:t>Azure Build Environments</a:t>
              </a:r>
              <a:endParaRPr lang="en-US" sz="3200" b="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0A79C7-A39B-4045-AC77-1CFA9A07CA90}"/>
                </a:ext>
              </a:extLst>
            </p:cNvPr>
            <p:cNvSpPr txBox="1"/>
            <p:nvPr/>
          </p:nvSpPr>
          <p:spPr>
            <a:xfrm>
              <a:off x="639374" y="1627910"/>
              <a:ext cx="1050033" cy="42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85">
                <a:defRPr/>
              </a:pPr>
              <a:r>
                <a:rPr lang="en-US" sz="1067" dirty="0">
                  <a:solidFill>
                    <a:srgbClr val="232F3E"/>
                  </a:solidFill>
                  <a:latin typeface="Arial" panose="020B0604020202020204"/>
                </a:rPr>
                <a:t>Azure Build Team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369709-160E-E84B-B089-C6365313F4B5}"/>
                </a:ext>
              </a:extLst>
            </p:cNvPr>
            <p:cNvSpPr txBox="1"/>
            <p:nvPr/>
          </p:nvSpPr>
          <p:spPr>
            <a:xfrm>
              <a:off x="495118" y="4520619"/>
              <a:ext cx="1099385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85">
                <a:defRPr/>
              </a:pPr>
              <a:r>
                <a:rPr lang="en-US" sz="1067" dirty="0">
                  <a:solidFill>
                    <a:srgbClr val="232F3E"/>
                  </a:solidFill>
                  <a:latin typeface="Arial" panose="020B0604020202020204"/>
                </a:rPr>
                <a:t>Azure Cloud</a:t>
              </a:r>
            </a:p>
          </p:txBody>
        </p:sp>
        <p:cxnSp>
          <p:nvCxnSpPr>
            <p:cNvPr id="18" name="Straight Arrow Connector 17"/>
            <p:cNvCxnSpPr>
              <a:cxnSpLocks/>
              <a:endCxn id="35" idx="0"/>
            </p:cNvCxnSpPr>
            <p:nvPr/>
          </p:nvCxnSpPr>
          <p:spPr>
            <a:xfrm flipV="1">
              <a:off x="1444052" y="1292703"/>
              <a:ext cx="525761" cy="92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176124" y="1815464"/>
              <a:ext cx="841897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100"/>
              </a:lvl1pPr>
            </a:lstStyle>
            <a:p>
              <a:pPr defTabSz="609585">
                <a:defRPr/>
              </a:pPr>
              <a:r>
                <a:rPr lang="en-US" sz="933" dirty="0">
                  <a:solidFill>
                    <a:srgbClr val="0033A0"/>
                  </a:solidFill>
                  <a:latin typeface="Arial" panose="020B0604020202020204"/>
                </a:rPr>
                <a:t>Provisioning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618645" y="3892124"/>
              <a:ext cx="6222049" cy="1060876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>
                <a:defRPr/>
              </a:pPr>
              <a:endParaRPr lang="en-US" sz="1333" dirty="0">
                <a:solidFill>
                  <a:srgbClr val="FFFFFF"/>
                </a:solidFill>
                <a:latin typeface="Arial" panose="020B0604020202020204"/>
              </a:endParaRPr>
            </a:p>
            <a:p>
              <a:pPr algn="ctr" defTabSz="609585">
                <a:defRPr/>
              </a:pPr>
              <a:endParaRPr lang="en-US" sz="1333" dirty="0">
                <a:solidFill>
                  <a:srgbClr val="FFFFFF"/>
                </a:solidFill>
                <a:latin typeface="Arial" panose="020B0604020202020204"/>
              </a:endParaRPr>
            </a:p>
            <a:p>
              <a:pPr algn="ctr" defTabSz="609585">
                <a:defRPr/>
              </a:pPr>
              <a:endParaRPr lang="en-US" sz="1333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1292575" y="4295580"/>
              <a:ext cx="554668" cy="8896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992682" y="5044071"/>
              <a:ext cx="3789820" cy="256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100"/>
              </a:lvl1pPr>
            </a:lstStyle>
            <a:p>
              <a:pPr defTabSz="609585">
                <a:defRPr/>
              </a:pPr>
              <a:r>
                <a:rPr lang="en-US" sz="1067" dirty="0">
                  <a:solidFill>
                    <a:srgbClr val="0033A0"/>
                  </a:solidFill>
                  <a:latin typeface="Arial" panose="020B0604020202020204"/>
                </a:rPr>
                <a:t>Governance, Security, compliance and Spend Management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 rot="16200000">
              <a:off x="3185543" y="-397975"/>
              <a:ext cx="949893" cy="3381355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>
                <a:defRPr/>
              </a:pPr>
              <a:endParaRPr lang="en-US" sz="1333" dirty="0">
                <a:solidFill>
                  <a:srgbClr val="FFFFFF"/>
                </a:solidFill>
                <a:latin typeface="Arial" panose="020B0604020202020204"/>
              </a:endParaRPr>
            </a:p>
            <a:p>
              <a:pPr algn="ctr" defTabSz="609585">
                <a:defRPr/>
              </a:pPr>
              <a:endParaRPr lang="en-US" sz="1333" dirty="0">
                <a:solidFill>
                  <a:srgbClr val="FFFFFF"/>
                </a:solidFill>
                <a:latin typeface="Arial" panose="020B0604020202020204"/>
              </a:endParaRPr>
            </a:p>
            <a:p>
              <a:pPr algn="ctr" defTabSz="609585">
                <a:defRPr/>
              </a:pPr>
              <a:endParaRPr lang="en-US" sz="1333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cxnSp>
          <p:nvCxnSpPr>
            <p:cNvPr id="37" name="Elbow Connector 36"/>
            <p:cNvCxnSpPr>
              <a:cxnSpLocks/>
              <a:stCxn id="35" idx="1"/>
            </p:cNvCxnSpPr>
            <p:nvPr/>
          </p:nvCxnSpPr>
          <p:spPr>
            <a:xfrm rot="16200000" flipH="1">
              <a:off x="2677414" y="2750725"/>
              <a:ext cx="1966154" cy="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04766" y="2216107"/>
              <a:ext cx="1290738" cy="2565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pPr defTabSz="609585">
                <a:defRPr/>
              </a:pPr>
              <a:r>
                <a:rPr lang="en-US" sz="1067" dirty="0">
                  <a:solidFill>
                    <a:srgbClr val="0033A0"/>
                  </a:solidFill>
                  <a:latin typeface="Arial" panose="020B0604020202020204"/>
                </a:rPr>
                <a:t>Build Environment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51011" y="4433345"/>
              <a:ext cx="643179" cy="32842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67" dirty="0">
                  <a:solidFill>
                    <a:schemeClr val="tx2"/>
                  </a:solidFill>
                </a:rPr>
                <a:t>Azure RBAC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59761" y="4515688"/>
              <a:ext cx="738775" cy="16421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67" dirty="0">
                  <a:solidFill>
                    <a:schemeClr val="tx2"/>
                  </a:solidFill>
                </a:rPr>
                <a:t> Policy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01806" y="1529132"/>
              <a:ext cx="979435" cy="164212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067" dirty="0">
                  <a:solidFill>
                    <a:schemeClr val="tx2"/>
                  </a:solidFill>
                </a:rPr>
                <a:t>ARM Templates</a:t>
              </a: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3" y="4072525"/>
              <a:ext cx="779520" cy="446111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6472" y="994203"/>
              <a:ext cx="445830" cy="47059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5157" y="4028826"/>
              <a:ext cx="419159" cy="41915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31646" y="4055015"/>
              <a:ext cx="366785" cy="352115"/>
            </a:xfrm>
            <a:prstGeom prst="rect">
              <a:avLst/>
            </a:prstGeom>
          </p:spPr>
        </p:pic>
        <p:sp>
          <p:nvSpPr>
            <p:cNvPr id="104" name="Rounded Rectangle 103"/>
            <p:cNvSpPr/>
            <p:nvPr/>
          </p:nvSpPr>
          <p:spPr>
            <a:xfrm rot="16200000">
              <a:off x="9616174" y="2928312"/>
              <a:ext cx="1143001" cy="2957175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>
                <a:defRPr/>
              </a:pPr>
              <a:endParaRPr lang="en-US" sz="1333" dirty="0">
                <a:solidFill>
                  <a:srgbClr val="FFFFFF"/>
                </a:solidFill>
                <a:latin typeface="Arial" panose="020B0604020202020204"/>
              </a:endParaRPr>
            </a:p>
            <a:p>
              <a:pPr algn="ctr" defTabSz="609585">
                <a:defRPr/>
              </a:pPr>
              <a:endParaRPr lang="en-US" sz="1333" dirty="0">
                <a:solidFill>
                  <a:srgbClr val="FFFFFF"/>
                </a:solidFill>
                <a:latin typeface="Arial" panose="020B0604020202020204"/>
              </a:endParaRPr>
            </a:p>
            <a:p>
              <a:pPr algn="ctr" defTabSz="609585">
                <a:defRPr/>
              </a:pPr>
              <a:endParaRPr lang="en-US" sz="1333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1616776" y="1942974"/>
              <a:ext cx="291033" cy="290257"/>
            </a:xfrm>
            <a:prstGeom prst="ellipse">
              <a:avLst/>
            </a:prstGeom>
            <a:solidFill>
              <a:schemeClr val="accent6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7" name="Oval 106"/>
            <p:cNvSpPr/>
            <p:nvPr/>
          </p:nvSpPr>
          <p:spPr>
            <a:xfrm>
              <a:off x="3867377" y="2739178"/>
              <a:ext cx="291033" cy="290257"/>
            </a:xfrm>
            <a:prstGeom prst="ellipse">
              <a:avLst/>
            </a:prstGeom>
            <a:solidFill>
              <a:schemeClr val="accent6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675782" y="1949094"/>
              <a:ext cx="237105" cy="28732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867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967122" y="2757209"/>
              <a:ext cx="237105" cy="28732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867" dirty="0">
                  <a:solidFill>
                    <a:schemeClr val="tx2"/>
                  </a:solidFill>
                </a:rPr>
                <a:t>2</a:t>
              </a:r>
            </a:p>
          </p:txBody>
        </p:sp>
        <p:pic>
          <p:nvPicPr>
            <p:cNvPr id="3074" name="Picture 2" descr="Create a Windows VM in the Azure Portal changes -">
              <a:extLst>
                <a:ext uri="{FF2B5EF4-FFF2-40B4-BE49-F238E27FC236}">
                  <a16:creationId xmlns:a16="http://schemas.microsoft.com/office/drawing/2014/main" id="{B3096365-CC00-4058-8A43-17F8094B9E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3262" y="990599"/>
              <a:ext cx="843438" cy="629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Automated Deployments with Azure Resource Manager Templates, Azure ...">
              <a:extLst>
                <a:ext uri="{FF2B5EF4-FFF2-40B4-BE49-F238E27FC236}">
                  <a16:creationId xmlns:a16="http://schemas.microsoft.com/office/drawing/2014/main" id="{8F752EAA-85B3-43CC-9BD0-F46D6FEC1A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800" y="1065867"/>
              <a:ext cx="736600" cy="500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Azure Virtual Network | Secure Your Applications using VPC | Edureka">
              <a:extLst>
                <a:ext uri="{FF2B5EF4-FFF2-40B4-BE49-F238E27FC236}">
                  <a16:creationId xmlns:a16="http://schemas.microsoft.com/office/drawing/2014/main" id="{0050F5D6-4FF3-4CC0-82B0-B594668FF7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6299" y="4101059"/>
              <a:ext cx="703263" cy="380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1209A5B-691A-48D8-8725-A577FA5063B4}"/>
                </a:ext>
              </a:extLst>
            </p:cNvPr>
            <p:cNvSpPr txBox="1"/>
            <p:nvPr/>
          </p:nvSpPr>
          <p:spPr>
            <a:xfrm>
              <a:off x="3173311" y="4560345"/>
              <a:ext cx="1500289" cy="16421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67" dirty="0">
                  <a:solidFill>
                    <a:schemeClr val="tx2"/>
                  </a:solidFill>
                </a:rPr>
                <a:t>Azure virtual Network</a:t>
              </a:r>
            </a:p>
          </p:txBody>
        </p:sp>
        <p:pic>
          <p:nvPicPr>
            <p:cNvPr id="3080" name="Picture 8" descr="Microsoft Azure Color | NSG">
              <a:extLst>
                <a:ext uri="{FF2B5EF4-FFF2-40B4-BE49-F238E27FC236}">
                  <a16:creationId xmlns:a16="http://schemas.microsoft.com/office/drawing/2014/main" id="{D4CA0E3D-0965-4913-8813-EC08B5FAB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9945" y="4013200"/>
              <a:ext cx="364543" cy="484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6F738C3-AB7D-422D-BDEE-66CA6CFA00D6}"/>
                </a:ext>
              </a:extLst>
            </p:cNvPr>
            <p:cNvSpPr txBox="1"/>
            <p:nvPr/>
          </p:nvSpPr>
          <p:spPr>
            <a:xfrm>
              <a:off x="4583011" y="4560345"/>
              <a:ext cx="1500289" cy="32842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67" dirty="0">
                  <a:solidFill>
                    <a:schemeClr val="tx2"/>
                  </a:solidFill>
                </a:rPr>
                <a:t>Azure Network Security Group</a:t>
              </a:r>
            </a:p>
          </p:txBody>
        </p:sp>
        <p:pic>
          <p:nvPicPr>
            <p:cNvPr id="3082" name="Picture 10" descr="What is a Node resource group in Azure Kubernetes Service?">
              <a:extLst>
                <a:ext uri="{FF2B5EF4-FFF2-40B4-BE49-F238E27FC236}">
                  <a16:creationId xmlns:a16="http://schemas.microsoft.com/office/drawing/2014/main" id="{3BE55F55-0716-4FCF-BFA9-A29734660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6014" y="4064001"/>
              <a:ext cx="1493579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C18471B-ED36-4388-89AE-07E725CDC020}"/>
                </a:ext>
              </a:extLst>
            </p:cNvPr>
            <p:cNvSpPr txBox="1"/>
            <p:nvPr/>
          </p:nvSpPr>
          <p:spPr>
            <a:xfrm>
              <a:off x="6094311" y="4573045"/>
              <a:ext cx="1500289" cy="32842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67" dirty="0">
                  <a:solidFill>
                    <a:schemeClr val="tx2"/>
                  </a:solidFill>
                </a:rPr>
                <a:t>Azure Kubernetes Service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7B0103E-D63F-48B3-AAFC-3CDE25E518EF}"/>
                </a:ext>
              </a:extLst>
            </p:cNvPr>
            <p:cNvCxnSpPr>
              <a:cxnSpLocks/>
              <a:endCxn id="104" idx="0"/>
            </p:cNvCxnSpPr>
            <p:nvPr/>
          </p:nvCxnSpPr>
          <p:spPr>
            <a:xfrm>
              <a:off x="7908352" y="4405131"/>
              <a:ext cx="800735" cy="176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B940299-67BE-41CE-AC40-1331F9F25C93}"/>
                </a:ext>
              </a:extLst>
            </p:cNvPr>
            <p:cNvSpPr txBox="1"/>
            <p:nvPr/>
          </p:nvSpPr>
          <p:spPr>
            <a:xfrm>
              <a:off x="9253782" y="5171071"/>
              <a:ext cx="1999265" cy="256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100"/>
              </a:lvl1pPr>
            </a:lstStyle>
            <a:p>
              <a:pPr defTabSz="609585">
                <a:defRPr/>
              </a:pPr>
              <a:r>
                <a:rPr lang="en-US" sz="1067" dirty="0">
                  <a:solidFill>
                    <a:srgbClr val="0033A0"/>
                  </a:solidFill>
                  <a:latin typeface="Arial" panose="020B0604020202020204"/>
                </a:rPr>
                <a:t>Load Balancer and Monitoring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9129881-D781-4B95-86DE-1835C1F41A6E}"/>
                </a:ext>
              </a:extLst>
            </p:cNvPr>
            <p:cNvSpPr/>
            <p:nvPr/>
          </p:nvSpPr>
          <p:spPr>
            <a:xfrm>
              <a:off x="9823677" y="3386878"/>
              <a:ext cx="291033" cy="290257"/>
            </a:xfrm>
            <a:prstGeom prst="ellipse">
              <a:avLst/>
            </a:prstGeom>
            <a:solidFill>
              <a:schemeClr val="accent6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D8067C8-C467-4173-ACCA-ECB5D457CFD9}"/>
                </a:ext>
              </a:extLst>
            </p:cNvPr>
            <p:cNvSpPr txBox="1"/>
            <p:nvPr/>
          </p:nvSpPr>
          <p:spPr>
            <a:xfrm>
              <a:off x="9923422" y="3404909"/>
              <a:ext cx="237105" cy="28732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867" dirty="0">
                  <a:solidFill>
                    <a:schemeClr val="tx2"/>
                  </a:solidFill>
                </a:rPr>
                <a:t>3</a:t>
              </a:r>
            </a:p>
          </p:txBody>
        </p:sp>
        <p:pic>
          <p:nvPicPr>
            <p:cNvPr id="3084" name="Picture 12" descr="Microsoft Azure Color | Load Balancer (feature)">
              <a:extLst>
                <a:ext uri="{FF2B5EF4-FFF2-40B4-BE49-F238E27FC236}">
                  <a16:creationId xmlns:a16="http://schemas.microsoft.com/office/drawing/2014/main" id="{2FE7BC69-E5F1-4E79-8E4E-0BB5BEC82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8800" y="3924300"/>
              <a:ext cx="690563" cy="690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5ECEE53-554C-486A-A412-46F46CF1D1BE}"/>
                </a:ext>
              </a:extLst>
            </p:cNvPr>
            <p:cNvSpPr txBox="1"/>
            <p:nvPr/>
          </p:nvSpPr>
          <p:spPr>
            <a:xfrm>
              <a:off x="9066111" y="4700045"/>
              <a:ext cx="1500289" cy="16421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67" dirty="0">
                  <a:solidFill>
                    <a:schemeClr val="tx2"/>
                  </a:solidFill>
                </a:rPr>
                <a:t>Azure Load Balancer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35390F2-5A5C-4DB0-B460-74D8101A0A5A}"/>
                </a:ext>
              </a:extLst>
            </p:cNvPr>
            <p:cNvSpPr txBox="1"/>
            <p:nvPr/>
          </p:nvSpPr>
          <p:spPr>
            <a:xfrm>
              <a:off x="10460754" y="4527657"/>
              <a:ext cx="936292" cy="42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67" dirty="0">
                  <a:solidFill>
                    <a:schemeClr val="tx2"/>
                  </a:solidFill>
                </a:rPr>
                <a:t>Azure Monitor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34A48427-D7FA-4131-A5FD-B72C16231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637411" y="3970145"/>
              <a:ext cx="546176" cy="508071"/>
            </a:xfrm>
            <a:prstGeom prst="rect">
              <a:avLst/>
            </a:prstGeom>
          </p:spPr>
        </p:pic>
      </p:grpSp>
      <p:pic>
        <p:nvPicPr>
          <p:cNvPr id="145" name="Picture 144">
            <a:extLst>
              <a:ext uri="{FF2B5EF4-FFF2-40B4-BE49-F238E27FC236}">
                <a16:creationId xmlns:a16="http://schemas.microsoft.com/office/drawing/2014/main" id="{B88EB3A0-97F3-4725-8526-CB607BEF79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1825" y="1107106"/>
            <a:ext cx="474375" cy="408399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4BFE7E-3A3A-4536-9065-C0063C7FA852}"/>
              </a:ext>
            </a:extLst>
          </p:cNvPr>
          <p:cNvSpPr/>
          <p:nvPr/>
        </p:nvSpPr>
        <p:spPr>
          <a:xfrm>
            <a:off x="389744" y="6145967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27C3FB-D621-8F71-0D2E-F1E716B5099C}"/>
              </a:ext>
            </a:extLst>
          </p:cNvPr>
          <p:cNvSpPr/>
          <p:nvPr/>
        </p:nvSpPr>
        <p:spPr>
          <a:xfrm>
            <a:off x="10127530" y="6041353"/>
            <a:ext cx="2064470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81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EEEA-502A-4F77-A14B-6D97BD67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AKS Topology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89B62-71BD-4528-B75E-24B7F7692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387" y="784224"/>
            <a:ext cx="1089508" cy="6508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C9CEDCA-4510-4B0B-8925-4F49AF55FE62}"/>
              </a:ext>
            </a:extLst>
          </p:cNvPr>
          <p:cNvSpPr txBox="1"/>
          <p:nvPr/>
        </p:nvSpPr>
        <p:spPr>
          <a:xfrm>
            <a:off x="6852766" y="1098507"/>
            <a:ext cx="1393330" cy="256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defTabSz="609585">
              <a:defRPr/>
            </a:pPr>
            <a:r>
              <a:rPr lang="en-US" sz="1067" dirty="0">
                <a:solidFill>
                  <a:srgbClr val="0033A0"/>
                </a:solidFill>
                <a:latin typeface="Arial" panose="020B0604020202020204"/>
              </a:rPr>
              <a:t>Management Group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8E406E7-9E24-4A49-93B9-4A07C477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62" y="2420937"/>
            <a:ext cx="447675" cy="3905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5336D64-894E-48DD-88A8-247461BF8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262" y="2433637"/>
            <a:ext cx="447675" cy="3905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976E33-A79D-4695-B18F-D9444DD5111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534141" y="1435099"/>
            <a:ext cx="0" cy="596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F0FBD7-59AC-4D4D-BA9A-79995DED9183}"/>
              </a:ext>
            </a:extLst>
          </p:cNvPr>
          <p:cNvCxnSpPr>
            <a:cxnSpLocks/>
          </p:cNvCxnSpPr>
          <p:nvPr/>
        </p:nvCxnSpPr>
        <p:spPr>
          <a:xfrm>
            <a:off x="3517900" y="2166937"/>
            <a:ext cx="1854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B7C1D5-449D-4FE5-B362-29C5AC96400C}"/>
              </a:ext>
            </a:extLst>
          </p:cNvPr>
          <p:cNvCxnSpPr>
            <a:cxnSpLocks/>
          </p:cNvCxnSpPr>
          <p:nvPr/>
        </p:nvCxnSpPr>
        <p:spPr>
          <a:xfrm>
            <a:off x="3530841" y="2184400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EEB6C0-911B-4F2F-8BEE-2BC0B5956E43}"/>
              </a:ext>
            </a:extLst>
          </p:cNvPr>
          <p:cNvCxnSpPr>
            <a:cxnSpLocks/>
          </p:cNvCxnSpPr>
          <p:nvPr/>
        </p:nvCxnSpPr>
        <p:spPr>
          <a:xfrm>
            <a:off x="5359641" y="2184400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E5BF3BE-E083-4772-A64C-FA17D5513C4F}"/>
              </a:ext>
            </a:extLst>
          </p:cNvPr>
          <p:cNvSpPr txBox="1"/>
          <p:nvPr/>
        </p:nvSpPr>
        <p:spPr>
          <a:xfrm>
            <a:off x="7106766" y="2368507"/>
            <a:ext cx="1003801" cy="256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defTabSz="609585">
              <a:defRPr/>
            </a:pPr>
            <a:r>
              <a:rPr lang="en-US" sz="1067" dirty="0">
                <a:solidFill>
                  <a:srgbClr val="0033A0"/>
                </a:solidFill>
                <a:latin typeface="Arial" panose="020B0604020202020204"/>
              </a:rPr>
              <a:t>Subscriptions</a:t>
            </a:r>
          </a:p>
        </p:txBody>
      </p:sp>
      <p:pic>
        <p:nvPicPr>
          <p:cNvPr id="5122" name="Picture 2" descr="Azure Patterns Collection">
            <a:extLst>
              <a:ext uri="{FF2B5EF4-FFF2-40B4-BE49-F238E27FC236}">
                <a16:creationId xmlns:a16="http://schemas.microsoft.com/office/drawing/2014/main" id="{27A5CE97-94A0-4D6C-9D99-BDC49EFD3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3149600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Azure Patterns Collection">
            <a:extLst>
              <a:ext uri="{FF2B5EF4-FFF2-40B4-BE49-F238E27FC236}">
                <a16:creationId xmlns:a16="http://schemas.microsoft.com/office/drawing/2014/main" id="{A8F1561F-9692-4F39-A5EB-027843CE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3187700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04C49D7-7C76-493F-AECD-A5F8C2A090DF}"/>
              </a:ext>
            </a:extLst>
          </p:cNvPr>
          <p:cNvSpPr txBox="1"/>
          <p:nvPr/>
        </p:nvSpPr>
        <p:spPr>
          <a:xfrm>
            <a:off x="7005166" y="3282907"/>
            <a:ext cx="1221809" cy="256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defTabSz="609585">
              <a:defRPr/>
            </a:pPr>
            <a:r>
              <a:rPr lang="en-US" sz="1067" dirty="0">
                <a:solidFill>
                  <a:srgbClr val="0033A0"/>
                </a:solidFill>
                <a:latin typeface="Arial" panose="020B0604020202020204"/>
              </a:rPr>
              <a:t> Resource Group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CDE3B94-D089-4F1F-AAFC-FB369C6E13F5}"/>
              </a:ext>
            </a:extLst>
          </p:cNvPr>
          <p:cNvCxnSpPr>
            <a:cxnSpLocks/>
          </p:cNvCxnSpPr>
          <p:nvPr/>
        </p:nvCxnSpPr>
        <p:spPr>
          <a:xfrm>
            <a:off x="3530841" y="2832100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9677988-D08C-47ED-A49D-CF47AD8CB5E1}"/>
              </a:ext>
            </a:extLst>
          </p:cNvPr>
          <p:cNvCxnSpPr>
            <a:cxnSpLocks/>
          </p:cNvCxnSpPr>
          <p:nvPr/>
        </p:nvCxnSpPr>
        <p:spPr>
          <a:xfrm>
            <a:off x="5372341" y="2844800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4" name="Picture 4" descr="Azure Icon Resources - 2yamaha.com">
            <a:extLst>
              <a:ext uri="{FF2B5EF4-FFF2-40B4-BE49-F238E27FC236}">
                <a16:creationId xmlns:a16="http://schemas.microsoft.com/office/drawing/2014/main" id="{43AF368B-980E-42E5-8FB6-344DFC78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4137466"/>
            <a:ext cx="933450" cy="47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Azure Icon Resources - 2yamaha.com">
            <a:extLst>
              <a:ext uri="{FF2B5EF4-FFF2-40B4-BE49-F238E27FC236}">
                <a16:creationId xmlns:a16="http://schemas.microsoft.com/office/drawing/2014/main" id="{73EE2E80-8936-4674-8AF6-B83ECD667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4137466"/>
            <a:ext cx="933450" cy="47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B766DC5-7188-4971-BCEA-8ABECE04E8FB}"/>
              </a:ext>
            </a:extLst>
          </p:cNvPr>
          <p:cNvSpPr txBox="1"/>
          <p:nvPr/>
        </p:nvSpPr>
        <p:spPr>
          <a:xfrm>
            <a:off x="7068666" y="4311607"/>
            <a:ext cx="1180131" cy="256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defTabSz="609585">
              <a:defRPr/>
            </a:pPr>
            <a:r>
              <a:rPr lang="en-US" sz="1067" dirty="0">
                <a:solidFill>
                  <a:srgbClr val="0033A0"/>
                </a:solidFill>
                <a:latin typeface="Arial" panose="020B0604020202020204"/>
              </a:rPr>
              <a:t>Virtual Networks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76B7569-E311-4E34-92CE-A4A4C88AA916}"/>
              </a:ext>
            </a:extLst>
          </p:cNvPr>
          <p:cNvCxnSpPr>
            <a:cxnSpLocks/>
          </p:cNvCxnSpPr>
          <p:nvPr/>
        </p:nvCxnSpPr>
        <p:spPr>
          <a:xfrm>
            <a:off x="5397741" y="3771900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4432478-BFCB-43FB-AFDE-5B4740318B26}"/>
              </a:ext>
            </a:extLst>
          </p:cNvPr>
          <p:cNvCxnSpPr>
            <a:cxnSpLocks/>
          </p:cNvCxnSpPr>
          <p:nvPr/>
        </p:nvCxnSpPr>
        <p:spPr>
          <a:xfrm>
            <a:off x="3543541" y="3784600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3BB9C15-D253-45D5-8840-2C199C48B24F}"/>
              </a:ext>
            </a:extLst>
          </p:cNvPr>
          <p:cNvCxnSpPr>
            <a:cxnSpLocks/>
          </p:cNvCxnSpPr>
          <p:nvPr/>
        </p:nvCxnSpPr>
        <p:spPr>
          <a:xfrm>
            <a:off x="3607041" y="4737100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5411D9-D0AF-48F1-90FD-3F9753E93D5C}"/>
              </a:ext>
            </a:extLst>
          </p:cNvPr>
          <p:cNvCxnSpPr>
            <a:cxnSpLocks/>
          </p:cNvCxnSpPr>
          <p:nvPr/>
        </p:nvCxnSpPr>
        <p:spPr>
          <a:xfrm>
            <a:off x="5499341" y="4737100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144582-8F80-4BBF-A0E2-C4DFA4A92AD2}"/>
              </a:ext>
            </a:extLst>
          </p:cNvPr>
          <p:cNvCxnSpPr/>
          <p:nvPr/>
        </p:nvCxnSpPr>
        <p:spPr>
          <a:xfrm>
            <a:off x="3035300" y="5041900"/>
            <a:ext cx="119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1134CB7-1B48-4749-8E9A-5D6809D1A715}"/>
              </a:ext>
            </a:extLst>
          </p:cNvPr>
          <p:cNvCxnSpPr/>
          <p:nvPr/>
        </p:nvCxnSpPr>
        <p:spPr>
          <a:xfrm>
            <a:off x="5016500" y="5054600"/>
            <a:ext cx="119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FE8C6B6-5FEB-4F44-A4A6-4D0612597D35}"/>
              </a:ext>
            </a:extLst>
          </p:cNvPr>
          <p:cNvCxnSpPr>
            <a:cxnSpLocks/>
          </p:cNvCxnSpPr>
          <p:nvPr/>
        </p:nvCxnSpPr>
        <p:spPr>
          <a:xfrm>
            <a:off x="3048241" y="5054600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3AFE08D-9A39-4BB9-9E2E-BFF74F7DFFAF}"/>
              </a:ext>
            </a:extLst>
          </p:cNvPr>
          <p:cNvCxnSpPr>
            <a:cxnSpLocks/>
          </p:cNvCxnSpPr>
          <p:nvPr/>
        </p:nvCxnSpPr>
        <p:spPr>
          <a:xfrm>
            <a:off x="3607041" y="5054600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D5F79C9-0B57-4F3B-BE2E-DBAD3964F6F1}"/>
              </a:ext>
            </a:extLst>
          </p:cNvPr>
          <p:cNvCxnSpPr>
            <a:cxnSpLocks/>
          </p:cNvCxnSpPr>
          <p:nvPr/>
        </p:nvCxnSpPr>
        <p:spPr>
          <a:xfrm>
            <a:off x="4216641" y="5041900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E986CC-1A5D-4D10-AA3C-D56BEF56A5D2}"/>
              </a:ext>
            </a:extLst>
          </p:cNvPr>
          <p:cNvCxnSpPr>
            <a:cxnSpLocks/>
          </p:cNvCxnSpPr>
          <p:nvPr/>
        </p:nvCxnSpPr>
        <p:spPr>
          <a:xfrm>
            <a:off x="5512041" y="5041900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95DA896-9FDC-4318-A8D4-67F8BB903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9237" y="5283200"/>
            <a:ext cx="576263" cy="34148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5022FA8-7054-4C2A-8B80-B02735D308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8037" y="5295900"/>
            <a:ext cx="576263" cy="34148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77C8A28-A92B-4934-BF7F-86C10BB19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7637" y="5308600"/>
            <a:ext cx="576263" cy="34148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D5EA91C8-E7A4-44FD-961E-6462EE853F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8437" y="5283200"/>
            <a:ext cx="576263" cy="341489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98A8CC55-63B5-460C-B6FF-6D1F244B63EA}"/>
              </a:ext>
            </a:extLst>
          </p:cNvPr>
          <p:cNvSpPr txBox="1"/>
          <p:nvPr/>
        </p:nvSpPr>
        <p:spPr>
          <a:xfrm>
            <a:off x="7373466" y="5175207"/>
            <a:ext cx="615874" cy="256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defTabSz="609585">
              <a:defRPr/>
            </a:pPr>
            <a:r>
              <a:rPr lang="en-US" sz="1067" dirty="0">
                <a:solidFill>
                  <a:srgbClr val="0033A0"/>
                </a:solidFill>
                <a:latin typeface="Arial" panose="020B0604020202020204"/>
              </a:rPr>
              <a:t>Subnet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784B420-C0B3-4D93-BB5F-88C4C6685C9D}"/>
              </a:ext>
            </a:extLst>
          </p:cNvPr>
          <p:cNvSpPr txBox="1"/>
          <p:nvPr/>
        </p:nvSpPr>
        <p:spPr>
          <a:xfrm>
            <a:off x="6916266" y="5873707"/>
            <a:ext cx="1768433" cy="256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defTabSz="609585">
              <a:defRPr/>
            </a:pPr>
            <a:r>
              <a:rPr lang="en-US" sz="1067" dirty="0">
                <a:solidFill>
                  <a:srgbClr val="0033A0"/>
                </a:solidFill>
                <a:latin typeface="Arial" panose="020B0604020202020204"/>
              </a:rPr>
              <a:t>Azure Kubernetes Service</a:t>
            </a:r>
          </a:p>
        </p:txBody>
      </p:sp>
      <p:pic>
        <p:nvPicPr>
          <p:cNvPr id="5126" name="Picture 6" descr="Windows Server Container on an AKS (Azure Kubernetes Service ...">
            <a:extLst>
              <a:ext uri="{FF2B5EF4-FFF2-40B4-BE49-F238E27FC236}">
                <a16:creationId xmlns:a16="http://schemas.microsoft.com/office/drawing/2014/main" id="{325EE216-BA64-478E-A4FC-E0C6B05BD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790582"/>
            <a:ext cx="498474" cy="41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6" descr="Windows Server Container on an AKS (Azure Kubernetes Service ...">
            <a:extLst>
              <a:ext uri="{FF2B5EF4-FFF2-40B4-BE49-F238E27FC236}">
                <a16:creationId xmlns:a16="http://schemas.microsoft.com/office/drawing/2014/main" id="{CEE07506-B7CA-4792-A4BD-91ADBA385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00" y="5777882"/>
            <a:ext cx="498474" cy="41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6" descr="Windows Server Container on an AKS (Azure Kubernetes Service ...">
            <a:extLst>
              <a:ext uri="{FF2B5EF4-FFF2-40B4-BE49-F238E27FC236}">
                <a16:creationId xmlns:a16="http://schemas.microsoft.com/office/drawing/2014/main" id="{A2EB3626-8720-49F7-8D76-C3FE06053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5765182"/>
            <a:ext cx="498474" cy="41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Windows Server Container on an AKS (Azure Kubernetes Service ...">
            <a:extLst>
              <a:ext uri="{FF2B5EF4-FFF2-40B4-BE49-F238E27FC236}">
                <a16:creationId xmlns:a16="http://schemas.microsoft.com/office/drawing/2014/main" id="{96005C94-C904-44ED-98F5-F8CAD0389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752482"/>
            <a:ext cx="498474" cy="41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892302F-0C74-4070-8871-A69218C47B17}"/>
              </a:ext>
            </a:extLst>
          </p:cNvPr>
          <p:cNvSpPr/>
          <p:nvPr/>
        </p:nvSpPr>
        <p:spPr>
          <a:xfrm>
            <a:off x="389744" y="6145967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41C4DC-BAB1-2921-5E68-2A631C5EBBA9}"/>
              </a:ext>
            </a:extLst>
          </p:cNvPr>
          <p:cNvSpPr/>
          <p:nvPr/>
        </p:nvSpPr>
        <p:spPr>
          <a:xfrm>
            <a:off x="10127530" y="6041353"/>
            <a:ext cx="2064470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398298"/>
      </p:ext>
    </p:extLst>
  </p:cSld>
  <p:clrMapOvr>
    <a:masterClrMapping/>
  </p:clrMapOvr>
</p:sld>
</file>

<file path=ppt/theme/theme1.xml><?xml version="1.0" encoding="utf-8"?>
<a:theme xmlns:a="http://schemas.openxmlformats.org/drawingml/2006/main" name="5_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ase Study - Cost Optimization" id="{EDDDECDD-AE89-460F-BB24-3B32FE56B2BB}" vid="{CC36705A-614F-47D4-94A3-0AB4371D0B12}"/>
    </a:ext>
  </a:extLst>
</a:theme>
</file>

<file path=ppt/theme/theme2.xml><?xml version="1.0" encoding="utf-8"?>
<a:theme xmlns:a="http://schemas.openxmlformats.org/drawingml/2006/main" name="Cognizantnewbrand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newbrand" id="{34464321-73E4-410E-B743-CF8D3DC5F44C}" vid="{66CDC2FA-A042-42D3-A5C3-2B3348401B6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C8EE6C61844141B9CCDB05442E90F5" ma:contentTypeVersion="10" ma:contentTypeDescription="Create a new document." ma:contentTypeScope="" ma:versionID="b41b22412262a5193f0dda14940f470d">
  <xsd:schema xmlns:xsd="http://www.w3.org/2001/XMLSchema" xmlns:xs="http://www.w3.org/2001/XMLSchema" xmlns:p="http://schemas.microsoft.com/office/2006/metadata/properties" xmlns:ns2="8c4ed883-d4ff-4b34-b287-37b7557885a0" xmlns:ns3="1663e42d-2fbf-489d-8377-2f9ba6169089" targetNamespace="http://schemas.microsoft.com/office/2006/metadata/properties" ma:root="true" ma:fieldsID="250ea6a65c9fdf166b2265a146d5c03e" ns2:_="" ns3:_="">
    <xsd:import namespace="8c4ed883-d4ff-4b34-b287-37b7557885a0"/>
    <xsd:import namespace="1663e42d-2fbf-489d-8377-2f9ba61690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4ed883-d4ff-4b34-b287-37b7557885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63e42d-2fbf-489d-8377-2f9ba616908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9E9EBC-F071-44B9-AA1A-FF1622C55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4ed883-d4ff-4b34-b287-37b7557885a0"/>
    <ds:schemaRef ds:uri="1663e42d-2fbf-489d-8377-2f9ba61690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4DFB31-EDEF-4E37-85A1-E0CFA374C907}">
  <ds:schemaRefs>
    <ds:schemaRef ds:uri="http://schemas.microsoft.com/office/2006/metadata/properties"/>
    <ds:schemaRef ds:uri="8c4ed883-d4ff-4b34-b287-37b7557885a0"/>
    <ds:schemaRef ds:uri="http://purl.org/dc/elements/1.1/"/>
    <ds:schemaRef ds:uri="1663e42d-2fbf-489d-8377-2f9ba6169089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7DA230E-2AD8-4282-ABAE-F08F029EEC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4145</TotalTime>
  <Words>1726</Words>
  <Application>Microsoft Office PowerPoint</Application>
  <PresentationFormat>Widescreen</PresentationFormat>
  <Paragraphs>580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Open Sans Bold</vt:lpstr>
      <vt:lpstr>Segoe UI Light</vt:lpstr>
      <vt:lpstr>5_Cognizant</vt:lpstr>
      <vt:lpstr>Cognizantnewbrand</vt:lpstr>
      <vt:lpstr>Industry Trend - Applications Are Becoming Digitally Free-Will </vt:lpstr>
      <vt:lpstr>Cloud Migrate Strategy</vt:lpstr>
      <vt:lpstr>AKS Business Benefits </vt:lpstr>
      <vt:lpstr>Overall Scope</vt:lpstr>
      <vt:lpstr>Virtualization Vs Containerization</vt:lpstr>
      <vt:lpstr>Our Point of View – Journey to PasS</vt:lpstr>
      <vt:lpstr>AKS Building the Framework Modular approach, meeting the customer in journey</vt:lpstr>
      <vt:lpstr>PowerPoint Presentation</vt:lpstr>
      <vt:lpstr>AKS Topology</vt:lpstr>
      <vt:lpstr>Key Tools Integrated</vt:lpstr>
      <vt:lpstr>AKS Networking</vt:lpstr>
      <vt:lpstr>AKS NSG –Non Production </vt:lpstr>
      <vt:lpstr>AKS NSG –Production </vt:lpstr>
      <vt:lpstr>AKS Load Balancer (Strategic)</vt:lpstr>
      <vt:lpstr>AKS Load Balancer (Strategic)</vt:lpstr>
      <vt:lpstr>AKS Load Balancer (CommsHub)</vt:lpstr>
      <vt:lpstr>AKS Storage (Strategic)</vt:lpstr>
      <vt:lpstr>AKS Integrate with Azure Key Vault(Strategic)</vt:lpstr>
      <vt:lpstr> ISTIO Cluster –Non Production </vt:lpstr>
      <vt:lpstr> ISTIO Cluster –Production </vt:lpstr>
      <vt:lpstr>AKS Cluster Setup -  ISTIO – Service Mesh</vt:lpstr>
      <vt:lpstr>ISTIO – Ingress Option B –DNS Based</vt:lpstr>
      <vt:lpstr>ISTIO – Ingress Option A –Prefix Based</vt:lpstr>
      <vt:lpstr>AKS Ingress Options</vt:lpstr>
      <vt:lpstr>AKS Splunk Connectivity</vt:lpstr>
      <vt:lpstr>AKS App Dynamics Connectivity</vt:lpstr>
      <vt:lpstr>AKS Twistlock Connectivity</vt:lpstr>
      <vt:lpstr>Monitoring &amp; Alerting</vt:lpstr>
      <vt:lpstr>Cloud Native Monitoring &amp; Alerting ( Strategic - Proposed) </vt:lpstr>
      <vt:lpstr>BCDR  (Active – Passive – Tier 3 App)  - Extended</vt:lpstr>
      <vt:lpstr>BCDR  (Active – Passive – Tier 3 App)  - Application Cluster</vt:lpstr>
      <vt:lpstr>PowerPoint Presentation</vt:lpstr>
      <vt:lpstr>Key Deliverables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Managed Azure Kubernetes Service Migration</dc:title>
  <dc:creator>Manoharan, Shanmugakumar</dc:creator>
  <cp:lastModifiedBy>SHANMUGAKUMAR MANOHARAN</cp:lastModifiedBy>
  <cp:revision>120</cp:revision>
  <dcterms:created xsi:type="dcterms:W3CDTF">2020-05-03T14:44:56Z</dcterms:created>
  <dcterms:modified xsi:type="dcterms:W3CDTF">2023-08-03T07:25:38Z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0x01010000C8EE6C61844141B9CCDB05442E90F5</vt:lpwstr>
  </property>
  <property fmtid="{D5CDD505-2E9C-101B-9397-08002B2CF9AE}" pid="3" name="MSIP_Label_67599526-06ca-49cc-9fa9-5307800a949a_Enabled">
    <vt:lpwstr>true</vt:lpwstr>
  </property>
  <property fmtid="{D5CDD505-2E9C-101B-9397-08002B2CF9AE}" pid="4" name="MSIP_Label_67599526-06ca-49cc-9fa9-5307800a949a_SetDate">
    <vt:lpwstr>2021-09-23T13:51:01Z</vt:lpwstr>
  </property>
  <property fmtid="{D5CDD505-2E9C-101B-9397-08002B2CF9AE}" pid="5" name="MSIP_Label_67599526-06ca-49cc-9fa9-5307800a949a_Method">
    <vt:lpwstr>Standard</vt:lpwstr>
  </property>
  <property fmtid="{D5CDD505-2E9C-101B-9397-08002B2CF9AE}" pid="6" name="MSIP_Label_67599526-06ca-49cc-9fa9-5307800a949a_Name">
    <vt:lpwstr>67599526-06ca-49cc-9fa9-5307800a949a</vt:lpwstr>
  </property>
  <property fmtid="{D5CDD505-2E9C-101B-9397-08002B2CF9AE}" pid="7" name="MSIP_Label_67599526-06ca-49cc-9fa9-5307800a949a_SiteId">
    <vt:lpwstr>fabb61b8-3afe-4e75-b934-a47f782b8cd7</vt:lpwstr>
  </property>
  <property fmtid="{D5CDD505-2E9C-101B-9397-08002B2CF9AE}" pid="8" name="MSIP_Label_67599526-06ca-49cc-9fa9-5307800a949a_ActionId">
    <vt:lpwstr>7129a326-cdc5-4be8-83a4-3f306134a1e4</vt:lpwstr>
  </property>
  <property fmtid="{D5CDD505-2E9C-101B-9397-08002B2CF9AE}" pid="9" name="MSIP_Label_67599526-06ca-49cc-9fa9-5307800a949a_ContentBits">
    <vt:lpwstr>0</vt:lpwstr>
  </property>
</Properties>
</file>