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1" r:id="rId9"/>
    <p:sldId id="272" r:id="rId10"/>
    <p:sldId id="273" r:id="rId11"/>
    <p:sldId id="274" r:id="rId12"/>
    <p:sldId id="262" r:id="rId13"/>
    <p:sldId id="277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05" autoAdjust="0"/>
  </p:normalViewPr>
  <p:slideViewPr>
    <p:cSldViewPr snapToGrid="0">
      <p:cViewPr varScale="1">
        <p:scale>
          <a:sx n="69" d="100"/>
          <a:sy n="69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B061EB-E3E7-4E63-A69B-1FF71E1892F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6B98AE-AA30-439E-9868-5D258083263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dirty="0">
              <a:solidFill>
                <a:schemeClr val="accent3">
                  <a:lumMod val="50000"/>
                </a:schemeClr>
              </a:solidFill>
            </a:rPr>
            <a:t>Physical machines in your on Prem Environment</a:t>
          </a:r>
          <a:endParaRPr lang="en-US" sz="1800" dirty="0">
            <a:solidFill>
              <a:schemeClr val="accent3">
                <a:lumMod val="50000"/>
              </a:schemeClr>
            </a:solidFill>
          </a:endParaRPr>
        </a:p>
      </dgm:t>
    </dgm:pt>
    <dgm:pt modelId="{D2E213FB-78B3-49A9-AC30-B75516CA0CE0}" type="parTrans" cxnId="{82EE6696-E7F6-45F0-8E21-33C5D03CE1EB}">
      <dgm:prSet/>
      <dgm:spPr/>
      <dgm:t>
        <a:bodyPr/>
        <a:lstStyle/>
        <a:p>
          <a:endParaRPr lang="en-US"/>
        </a:p>
      </dgm:t>
    </dgm:pt>
    <dgm:pt modelId="{BEEB8D23-1CB0-457F-B993-305DC33737F3}" type="sibTrans" cxnId="{82EE6696-E7F6-45F0-8E21-33C5D03CE1EB}">
      <dgm:prSet/>
      <dgm:spPr/>
      <dgm:t>
        <a:bodyPr/>
        <a:lstStyle/>
        <a:p>
          <a:endParaRPr lang="en-US"/>
        </a:p>
      </dgm:t>
    </dgm:pt>
    <dgm:pt modelId="{E7A42482-FECB-4C29-BD8B-23E42D40A09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kern="1200" dirty="0">
              <a:solidFill>
                <a:srgbClr val="DC8095">
                  <a:lumMod val="50000"/>
                </a:srgbClr>
              </a:solidFill>
              <a:latin typeface="Grandview"/>
              <a:ea typeface="+mn-ea"/>
              <a:cs typeface="+mn-cs"/>
            </a:rPr>
            <a:t>Virtual Machines in your On Prem Environment</a:t>
          </a:r>
          <a:endParaRPr lang="en-US" sz="1800" kern="1200" dirty="0">
            <a:solidFill>
              <a:srgbClr val="DC8095">
                <a:lumMod val="50000"/>
              </a:srgbClr>
            </a:solidFill>
            <a:latin typeface="Grandview"/>
            <a:ea typeface="+mn-ea"/>
            <a:cs typeface="+mn-cs"/>
          </a:endParaRPr>
        </a:p>
      </dgm:t>
    </dgm:pt>
    <dgm:pt modelId="{AFF333AA-8419-4B92-89C7-0A34AC83555D}" type="parTrans" cxnId="{028A4BBC-D87C-4CBA-AB18-1932D31CB316}">
      <dgm:prSet/>
      <dgm:spPr/>
      <dgm:t>
        <a:bodyPr/>
        <a:lstStyle/>
        <a:p>
          <a:endParaRPr lang="en-US"/>
        </a:p>
      </dgm:t>
    </dgm:pt>
    <dgm:pt modelId="{B42F76A9-8A40-4201-9C9C-25B3920A0540}" type="sibTrans" cxnId="{028A4BBC-D87C-4CBA-AB18-1932D31CB316}">
      <dgm:prSet/>
      <dgm:spPr/>
      <dgm:t>
        <a:bodyPr/>
        <a:lstStyle/>
        <a:p>
          <a:endParaRPr lang="en-US"/>
        </a:p>
      </dgm:t>
    </dgm:pt>
    <dgm:pt modelId="{75371089-2E94-4AF1-B7BF-3016D0257FE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kern="1200" dirty="0">
              <a:solidFill>
                <a:srgbClr val="DC8095">
                  <a:lumMod val="50000"/>
                </a:srgbClr>
              </a:solidFill>
              <a:latin typeface="Grandview"/>
              <a:ea typeface="+mn-ea"/>
              <a:cs typeface="+mn-cs"/>
            </a:rPr>
            <a:t>VM’s in  Multi-cloud Environment</a:t>
          </a:r>
          <a:endParaRPr lang="en-US" sz="1800" kern="1200" dirty="0">
            <a:solidFill>
              <a:srgbClr val="DC8095">
                <a:lumMod val="50000"/>
              </a:srgbClr>
            </a:solidFill>
            <a:latin typeface="Grandview"/>
            <a:ea typeface="+mn-ea"/>
            <a:cs typeface="+mn-cs"/>
          </a:endParaRPr>
        </a:p>
      </dgm:t>
    </dgm:pt>
    <dgm:pt modelId="{7EBFC3F1-8E91-4BA7-BF19-A53EDEA937CF}" type="parTrans" cxnId="{EE5D9C9F-59FE-4CE5-9286-0E414CAD52B6}">
      <dgm:prSet/>
      <dgm:spPr/>
      <dgm:t>
        <a:bodyPr/>
        <a:lstStyle/>
        <a:p>
          <a:endParaRPr lang="en-US"/>
        </a:p>
      </dgm:t>
    </dgm:pt>
    <dgm:pt modelId="{D7147A64-83AC-4D84-9F83-B7E424A3CD39}" type="sibTrans" cxnId="{EE5D9C9F-59FE-4CE5-9286-0E414CAD52B6}">
      <dgm:prSet/>
      <dgm:spPr/>
      <dgm:t>
        <a:bodyPr/>
        <a:lstStyle/>
        <a:p>
          <a:endParaRPr lang="en-US"/>
        </a:p>
      </dgm:t>
    </dgm:pt>
    <dgm:pt modelId="{6457E5D1-753F-437E-9601-EB8BF20BC18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kern="1200" dirty="0">
              <a:solidFill>
                <a:srgbClr val="DC8095">
                  <a:lumMod val="50000"/>
                </a:srgbClr>
              </a:solidFill>
              <a:latin typeface="Grandview"/>
              <a:ea typeface="+mn-ea"/>
              <a:cs typeface="+mn-cs"/>
            </a:rPr>
            <a:t>On-prem and Multicloud Kubernetes Clusters</a:t>
          </a:r>
          <a:endParaRPr lang="en-US" sz="1800" kern="1200" dirty="0">
            <a:solidFill>
              <a:srgbClr val="DC8095">
                <a:lumMod val="50000"/>
              </a:srgbClr>
            </a:solidFill>
            <a:latin typeface="Grandview"/>
            <a:ea typeface="+mn-ea"/>
            <a:cs typeface="+mn-cs"/>
          </a:endParaRPr>
        </a:p>
      </dgm:t>
    </dgm:pt>
    <dgm:pt modelId="{FAE25C4B-9908-4FB6-A428-664F5FD3234E}" type="parTrans" cxnId="{0D7D772C-68A4-4DA4-BEEF-2916DEC733AC}">
      <dgm:prSet/>
      <dgm:spPr/>
      <dgm:t>
        <a:bodyPr/>
        <a:lstStyle/>
        <a:p>
          <a:endParaRPr lang="en-US"/>
        </a:p>
      </dgm:t>
    </dgm:pt>
    <dgm:pt modelId="{FDA7965F-A965-4F05-AB6C-2D525EE5FEE6}" type="sibTrans" cxnId="{0D7D772C-68A4-4DA4-BEEF-2916DEC733AC}">
      <dgm:prSet/>
      <dgm:spPr/>
      <dgm:t>
        <a:bodyPr/>
        <a:lstStyle/>
        <a:p>
          <a:endParaRPr lang="en-US"/>
        </a:p>
      </dgm:t>
    </dgm:pt>
    <dgm:pt modelId="{2C195FCE-C2A2-410E-8FBB-F7EFB733D94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kern="1200" dirty="0">
              <a:solidFill>
                <a:srgbClr val="DC8095">
                  <a:lumMod val="50000"/>
                </a:srgbClr>
              </a:solidFill>
              <a:latin typeface="Grandview"/>
              <a:ea typeface="+mn-ea"/>
              <a:cs typeface="+mn-cs"/>
            </a:rPr>
            <a:t>SQL Servers</a:t>
          </a:r>
          <a:endParaRPr lang="en-US" sz="1800" kern="1200" dirty="0">
            <a:solidFill>
              <a:srgbClr val="DC8095">
                <a:lumMod val="50000"/>
              </a:srgbClr>
            </a:solidFill>
            <a:latin typeface="Grandview"/>
            <a:ea typeface="+mn-ea"/>
            <a:cs typeface="+mn-cs"/>
          </a:endParaRPr>
        </a:p>
      </dgm:t>
    </dgm:pt>
    <dgm:pt modelId="{2972B445-C473-4F1B-8729-AA1DAB24328B}" type="parTrans" cxnId="{CE9E1BCB-B3C8-4E48-8ADB-80F0FBF580AC}">
      <dgm:prSet/>
      <dgm:spPr/>
      <dgm:t>
        <a:bodyPr/>
        <a:lstStyle/>
        <a:p>
          <a:endParaRPr lang="en-US"/>
        </a:p>
      </dgm:t>
    </dgm:pt>
    <dgm:pt modelId="{83501041-2639-4A85-9395-4BB8EA7E5E0D}" type="sibTrans" cxnId="{CE9E1BCB-B3C8-4E48-8ADB-80F0FBF580AC}">
      <dgm:prSet/>
      <dgm:spPr/>
      <dgm:t>
        <a:bodyPr/>
        <a:lstStyle/>
        <a:p>
          <a:endParaRPr lang="en-US"/>
        </a:p>
      </dgm:t>
    </dgm:pt>
    <dgm:pt modelId="{44FBB67B-CBA6-4247-933E-C5DBBE77D99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kern="1200" dirty="0">
              <a:solidFill>
                <a:srgbClr val="DC8095">
                  <a:lumMod val="50000"/>
                </a:srgbClr>
              </a:solidFill>
              <a:latin typeface="Grandview"/>
              <a:ea typeface="+mn-ea"/>
              <a:cs typeface="+mn-cs"/>
            </a:rPr>
            <a:t>Edge- Azure Stack</a:t>
          </a:r>
          <a:endParaRPr lang="en-US" sz="1800" kern="1200" dirty="0">
            <a:solidFill>
              <a:srgbClr val="DC8095">
                <a:lumMod val="50000"/>
              </a:srgbClr>
            </a:solidFill>
            <a:latin typeface="Grandview"/>
            <a:ea typeface="+mn-ea"/>
            <a:cs typeface="+mn-cs"/>
          </a:endParaRPr>
        </a:p>
      </dgm:t>
    </dgm:pt>
    <dgm:pt modelId="{03E0DEA5-6759-467E-AB25-9594949AE54C}" type="parTrans" cxnId="{102F30F5-A671-4846-8BBB-2B586266BD0F}">
      <dgm:prSet/>
      <dgm:spPr/>
      <dgm:t>
        <a:bodyPr/>
        <a:lstStyle/>
        <a:p>
          <a:endParaRPr lang="en-US"/>
        </a:p>
      </dgm:t>
    </dgm:pt>
    <dgm:pt modelId="{A101BFF2-544E-4BDB-AFFC-EA8A9747520E}" type="sibTrans" cxnId="{102F30F5-A671-4846-8BBB-2B586266BD0F}">
      <dgm:prSet/>
      <dgm:spPr/>
      <dgm:t>
        <a:bodyPr/>
        <a:lstStyle/>
        <a:p>
          <a:endParaRPr lang="en-US"/>
        </a:p>
      </dgm:t>
    </dgm:pt>
    <dgm:pt modelId="{51D974C2-5C71-4FAE-9B4F-BD5BBBBB272B}" type="pres">
      <dgm:prSet presAssocID="{74B061EB-E3E7-4E63-A69B-1FF71E1892F6}" presName="root" presStyleCnt="0">
        <dgm:presLayoutVars>
          <dgm:dir/>
          <dgm:resizeHandles val="exact"/>
        </dgm:presLayoutVars>
      </dgm:prSet>
      <dgm:spPr/>
    </dgm:pt>
    <dgm:pt modelId="{CCA7E274-D5F7-4740-A5D8-05D04CF49CAB}" type="pres">
      <dgm:prSet presAssocID="{946B98AE-AA30-439E-9868-5D2580832635}" presName="compNode" presStyleCnt="0"/>
      <dgm:spPr/>
    </dgm:pt>
    <dgm:pt modelId="{AB2A98CE-C9C5-45F8-87F9-9143D7A75A18}" type="pres">
      <dgm:prSet presAssocID="{946B98AE-AA30-439E-9868-5D258083263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0B8B54E-CC6A-4A6D-BEF6-6FA6FCB16F7A}" type="pres">
      <dgm:prSet presAssocID="{946B98AE-AA30-439E-9868-5D2580832635}" presName="spaceRect" presStyleCnt="0"/>
      <dgm:spPr/>
    </dgm:pt>
    <dgm:pt modelId="{5B878B95-141E-4B37-898A-BD4051BCBAF7}" type="pres">
      <dgm:prSet presAssocID="{946B98AE-AA30-439E-9868-5D2580832635}" presName="textRect" presStyleLbl="revTx" presStyleIdx="0" presStyleCnt="6">
        <dgm:presLayoutVars>
          <dgm:chMax val="1"/>
          <dgm:chPref val="1"/>
        </dgm:presLayoutVars>
      </dgm:prSet>
      <dgm:spPr/>
    </dgm:pt>
    <dgm:pt modelId="{888CE95F-C211-4679-9CBB-D80951ECD7E2}" type="pres">
      <dgm:prSet presAssocID="{BEEB8D23-1CB0-457F-B993-305DC33737F3}" presName="sibTrans" presStyleCnt="0"/>
      <dgm:spPr/>
    </dgm:pt>
    <dgm:pt modelId="{82E56DAF-4DE5-402A-B23B-7F83C628931C}" type="pres">
      <dgm:prSet presAssocID="{E7A42482-FECB-4C29-BD8B-23E42D40A091}" presName="compNode" presStyleCnt="0"/>
      <dgm:spPr/>
    </dgm:pt>
    <dgm:pt modelId="{1863CBBE-C1E2-4440-84AF-96A1E92A1046}" type="pres">
      <dgm:prSet presAssocID="{E7A42482-FECB-4C29-BD8B-23E42D40A09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32AA265B-F2D3-474C-9E10-D7B69F7A300B}" type="pres">
      <dgm:prSet presAssocID="{E7A42482-FECB-4C29-BD8B-23E42D40A091}" presName="spaceRect" presStyleCnt="0"/>
      <dgm:spPr/>
    </dgm:pt>
    <dgm:pt modelId="{89BF544F-B833-4B8F-987E-782413F125BA}" type="pres">
      <dgm:prSet presAssocID="{E7A42482-FECB-4C29-BD8B-23E42D40A091}" presName="textRect" presStyleLbl="revTx" presStyleIdx="1" presStyleCnt="6">
        <dgm:presLayoutVars>
          <dgm:chMax val="1"/>
          <dgm:chPref val="1"/>
        </dgm:presLayoutVars>
      </dgm:prSet>
      <dgm:spPr/>
    </dgm:pt>
    <dgm:pt modelId="{67B7A32C-2AD7-4DCA-B9B0-0FD02F425125}" type="pres">
      <dgm:prSet presAssocID="{B42F76A9-8A40-4201-9C9C-25B3920A0540}" presName="sibTrans" presStyleCnt="0"/>
      <dgm:spPr/>
    </dgm:pt>
    <dgm:pt modelId="{4F2526FF-0DB9-4B18-86C0-0BD0FEC84331}" type="pres">
      <dgm:prSet presAssocID="{75371089-2E94-4AF1-B7BF-3016D0257FEC}" presName="compNode" presStyleCnt="0"/>
      <dgm:spPr/>
    </dgm:pt>
    <dgm:pt modelId="{2D2D9A2D-DE74-4FA2-9FF8-6AA53355A5AD}" type="pres">
      <dgm:prSet presAssocID="{75371089-2E94-4AF1-B7BF-3016D0257FE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CFB0DBA2-73AD-49FF-9ED8-981A6212878F}" type="pres">
      <dgm:prSet presAssocID="{75371089-2E94-4AF1-B7BF-3016D0257FEC}" presName="spaceRect" presStyleCnt="0"/>
      <dgm:spPr/>
    </dgm:pt>
    <dgm:pt modelId="{3273D373-AB5F-42AA-8E49-028D5FF917CA}" type="pres">
      <dgm:prSet presAssocID="{75371089-2E94-4AF1-B7BF-3016D0257FEC}" presName="textRect" presStyleLbl="revTx" presStyleIdx="2" presStyleCnt="6">
        <dgm:presLayoutVars>
          <dgm:chMax val="1"/>
          <dgm:chPref val="1"/>
        </dgm:presLayoutVars>
      </dgm:prSet>
      <dgm:spPr/>
    </dgm:pt>
    <dgm:pt modelId="{5C5F3174-1656-4195-ACFF-5348B813283F}" type="pres">
      <dgm:prSet presAssocID="{D7147A64-83AC-4D84-9F83-B7E424A3CD39}" presName="sibTrans" presStyleCnt="0"/>
      <dgm:spPr/>
    </dgm:pt>
    <dgm:pt modelId="{4B230160-8D43-4A92-A25A-12E25752F161}" type="pres">
      <dgm:prSet presAssocID="{6457E5D1-753F-437E-9601-EB8BF20BC188}" presName="compNode" presStyleCnt="0"/>
      <dgm:spPr/>
    </dgm:pt>
    <dgm:pt modelId="{63F717DF-94BA-4D86-B6D2-BD8D98B00784}" type="pres">
      <dgm:prSet presAssocID="{6457E5D1-753F-437E-9601-EB8BF20BC18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F49F0019-7B31-49E3-98B4-2679D1BABA85}" type="pres">
      <dgm:prSet presAssocID="{6457E5D1-753F-437E-9601-EB8BF20BC188}" presName="spaceRect" presStyleCnt="0"/>
      <dgm:spPr/>
    </dgm:pt>
    <dgm:pt modelId="{51C388FB-3E6A-46DF-B633-356EF853902C}" type="pres">
      <dgm:prSet presAssocID="{6457E5D1-753F-437E-9601-EB8BF20BC188}" presName="textRect" presStyleLbl="revTx" presStyleIdx="3" presStyleCnt="6">
        <dgm:presLayoutVars>
          <dgm:chMax val="1"/>
          <dgm:chPref val="1"/>
        </dgm:presLayoutVars>
      </dgm:prSet>
      <dgm:spPr/>
    </dgm:pt>
    <dgm:pt modelId="{4BACA100-684F-47C1-BD29-3B67CBB728CD}" type="pres">
      <dgm:prSet presAssocID="{FDA7965F-A965-4F05-AB6C-2D525EE5FEE6}" presName="sibTrans" presStyleCnt="0"/>
      <dgm:spPr/>
    </dgm:pt>
    <dgm:pt modelId="{008F5935-77BF-4D38-AAD5-2CD7EE128BE2}" type="pres">
      <dgm:prSet presAssocID="{2C195FCE-C2A2-410E-8FBB-F7EFB733D94E}" presName="compNode" presStyleCnt="0"/>
      <dgm:spPr/>
    </dgm:pt>
    <dgm:pt modelId="{ACD78B8C-CE79-400B-A972-90F8D32AC80E}" type="pres">
      <dgm:prSet presAssocID="{2C195FCE-C2A2-410E-8FBB-F7EFB733D94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20604F3-7F85-4707-9458-60C5B3040F25}" type="pres">
      <dgm:prSet presAssocID="{2C195FCE-C2A2-410E-8FBB-F7EFB733D94E}" presName="spaceRect" presStyleCnt="0"/>
      <dgm:spPr/>
    </dgm:pt>
    <dgm:pt modelId="{5F33E650-1960-40D0-A684-BAF5A1E468AA}" type="pres">
      <dgm:prSet presAssocID="{2C195FCE-C2A2-410E-8FBB-F7EFB733D94E}" presName="textRect" presStyleLbl="revTx" presStyleIdx="4" presStyleCnt="6">
        <dgm:presLayoutVars>
          <dgm:chMax val="1"/>
          <dgm:chPref val="1"/>
        </dgm:presLayoutVars>
      </dgm:prSet>
      <dgm:spPr/>
    </dgm:pt>
    <dgm:pt modelId="{B930B3C8-5EDA-44E2-B44E-BDC9D2595215}" type="pres">
      <dgm:prSet presAssocID="{83501041-2639-4A85-9395-4BB8EA7E5E0D}" presName="sibTrans" presStyleCnt="0"/>
      <dgm:spPr/>
    </dgm:pt>
    <dgm:pt modelId="{4733DBDD-C863-4522-BF09-20660B2EDDFF}" type="pres">
      <dgm:prSet presAssocID="{44FBB67B-CBA6-4247-933E-C5DBBE77D99F}" presName="compNode" presStyleCnt="0"/>
      <dgm:spPr/>
    </dgm:pt>
    <dgm:pt modelId="{354AF935-DE46-4241-92D5-1C28D012F9F2}" type="pres">
      <dgm:prSet presAssocID="{44FBB67B-CBA6-4247-933E-C5DBBE77D99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9902B03F-01B1-45B2-ADB9-32BE9FEEB10D}" type="pres">
      <dgm:prSet presAssocID="{44FBB67B-CBA6-4247-933E-C5DBBE77D99F}" presName="spaceRect" presStyleCnt="0"/>
      <dgm:spPr/>
    </dgm:pt>
    <dgm:pt modelId="{8E40FC32-EACA-4643-958E-8E15E167F428}" type="pres">
      <dgm:prSet presAssocID="{44FBB67B-CBA6-4247-933E-C5DBBE77D99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2B36202C-BB09-46F0-9D37-3C409BE82250}" type="presOf" srcId="{2C195FCE-C2A2-410E-8FBB-F7EFB733D94E}" destId="{5F33E650-1960-40D0-A684-BAF5A1E468AA}" srcOrd="0" destOrd="0" presId="urn:microsoft.com/office/officeart/2018/2/layout/IconLabelList"/>
    <dgm:cxn modelId="{0D7D772C-68A4-4DA4-BEEF-2916DEC733AC}" srcId="{74B061EB-E3E7-4E63-A69B-1FF71E1892F6}" destId="{6457E5D1-753F-437E-9601-EB8BF20BC188}" srcOrd="3" destOrd="0" parTransId="{FAE25C4B-9908-4FB6-A428-664F5FD3234E}" sibTransId="{FDA7965F-A965-4F05-AB6C-2D525EE5FEE6}"/>
    <dgm:cxn modelId="{D8CE9A2C-CC4C-4151-BE8C-E10E2F9A5D82}" type="presOf" srcId="{946B98AE-AA30-439E-9868-5D2580832635}" destId="{5B878B95-141E-4B37-898A-BD4051BCBAF7}" srcOrd="0" destOrd="0" presId="urn:microsoft.com/office/officeart/2018/2/layout/IconLabelList"/>
    <dgm:cxn modelId="{09F3D97C-124A-4678-8902-08F3595400E2}" type="presOf" srcId="{E7A42482-FECB-4C29-BD8B-23E42D40A091}" destId="{89BF544F-B833-4B8F-987E-782413F125BA}" srcOrd="0" destOrd="0" presId="urn:microsoft.com/office/officeart/2018/2/layout/IconLabelList"/>
    <dgm:cxn modelId="{82EE6696-E7F6-45F0-8E21-33C5D03CE1EB}" srcId="{74B061EB-E3E7-4E63-A69B-1FF71E1892F6}" destId="{946B98AE-AA30-439E-9868-5D2580832635}" srcOrd="0" destOrd="0" parTransId="{D2E213FB-78B3-49A9-AC30-B75516CA0CE0}" sibTransId="{BEEB8D23-1CB0-457F-B993-305DC33737F3}"/>
    <dgm:cxn modelId="{EE5D9C9F-59FE-4CE5-9286-0E414CAD52B6}" srcId="{74B061EB-E3E7-4E63-A69B-1FF71E1892F6}" destId="{75371089-2E94-4AF1-B7BF-3016D0257FEC}" srcOrd="2" destOrd="0" parTransId="{7EBFC3F1-8E91-4BA7-BF19-A53EDEA937CF}" sibTransId="{D7147A64-83AC-4D84-9F83-B7E424A3CD39}"/>
    <dgm:cxn modelId="{8DB910B2-9EB8-4F3A-B4CE-FE9A8015BC3A}" type="presOf" srcId="{44FBB67B-CBA6-4247-933E-C5DBBE77D99F}" destId="{8E40FC32-EACA-4643-958E-8E15E167F428}" srcOrd="0" destOrd="0" presId="urn:microsoft.com/office/officeart/2018/2/layout/IconLabelList"/>
    <dgm:cxn modelId="{A653C0BB-B187-4EED-8084-899755F4BE2F}" type="presOf" srcId="{6457E5D1-753F-437E-9601-EB8BF20BC188}" destId="{51C388FB-3E6A-46DF-B633-356EF853902C}" srcOrd="0" destOrd="0" presId="urn:microsoft.com/office/officeart/2018/2/layout/IconLabelList"/>
    <dgm:cxn modelId="{028A4BBC-D87C-4CBA-AB18-1932D31CB316}" srcId="{74B061EB-E3E7-4E63-A69B-1FF71E1892F6}" destId="{E7A42482-FECB-4C29-BD8B-23E42D40A091}" srcOrd="1" destOrd="0" parTransId="{AFF333AA-8419-4B92-89C7-0A34AC83555D}" sibTransId="{B42F76A9-8A40-4201-9C9C-25B3920A0540}"/>
    <dgm:cxn modelId="{CE9E1BCB-B3C8-4E48-8ADB-80F0FBF580AC}" srcId="{74B061EB-E3E7-4E63-A69B-1FF71E1892F6}" destId="{2C195FCE-C2A2-410E-8FBB-F7EFB733D94E}" srcOrd="4" destOrd="0" parTransId="{2972B445-C473-4F1B-8729-AA1DAB24328B}" sibTransId="{83501041-2639-4A85-9395-4BB8EA7E5E0D}"/>
    <dgm:cxn modelId="{4F8DDACD-6C24-4FD1-B167-2FD7B4409258}" type="presOf" srcId="{75371089-2E94-4AF1-B7BF-3016D0257FEC}" destId="{3273D373-AB5F-42AA-8E49-028D5FF917CA}" srcOrd="0" destOrd="0" presId="urn:microsoft.com/office/officeart/2018/2/layout/IconLabelList"/>
    <dgm:cxn modelId="{E4D78CEA-43A7-4465-B12D-246F2AEA74D4}" type="presOf" srcId="{74B061EB-E3E7-4E63-A69B-1FF71E1892F6}" destId="{51D974C2-5C71-4FAE-9B4F-BD5BBBBB272B}" srcOrd="0" destOrd="0" presId="urn:microsoft.com/office/officeart/2018/2/layout/IconLabelList"/>
    <dgm:cxn modelId="{102F30F5-A671-4846-8BBB-2B586266BD0F}" srcId="{74B061EB-E3E7-4E63-A69B-1FF71E1892F6}" destId="{44FBB67B-CBA6-4247-933E-C5DBBE77D99F}" srcOrd="5" destOrd="0" parTransId="{03E0DEA5-6759-467E-AB25-9594949AE54C}" sibTransId="{A101BFF2-544E-4BDB-AFFC-EA8A9747520E}"/>
    <dgm:cxn modelId="{D4C8D241-17F7-410A-AB82-8B9F8705DDF1}" type="presParOf" srcId="{51D974C2-5C71-4FAE-9B4F-BD5BBBBB272B}" destId="{CCA7E274-D5F7-4740-A5D8-05D04CF49CAB}" srcOrd="0" destOrd="0" presId="urn:microsoft.com/office/officeart/2018/2/layout/IconLabelList"/>
    <dgm:cxn modelId="{7B6971D8-12E8-45FA-BC10-4F2538A77F0D}" type="presParOf" srcId="{CCA7E274-D5F7-4740-A5D8-05D04CF49CAB}" destId="{AB2A98CE-C9C5-45F8-87F9-9143D7A75A18}" srcOrd="0" destOrd="0" presId="urn:microsoft.com/office/officeart/2018/2/layout/IconLabelList"/>
    <dgm:cxn modelId="{F8101EE1-C94C-4001-A73B-1F2C49BF0854}" type="presParOf" srcId="{CCA7E274-D5F7-4740-A5D8-05D04CF49CAB}" destId="{10B8B54E-CC6A-4A6D-BEF6-6FA6FCB16F7A}" srcOrd="1" destOrd="0" presId="urn:microsoft.com/office/officeart/2018/2/layout/IconLabelList"/>
    <dgm:cxn modelId="{BF1E6494-2623-4C62-BC2B-4A05FDDB6E32}" type="presParOf" srcId="{CCA7E274-D5F7-4740-A5D8-05D04CF49CAB}" destId="{5B878B95-141E-4B37-898A-BD4051BCBAF7}" srcOrd="2" destOrd="0" presId="urn:microsoft.com/office/officeart/2018/2/layout/IconLabelList"/>
    <dgm:cxn modelId="{93C98868-180C-4751-AD74-DC3165C5C89E}" type="presParOf" srcId="{51D974C2-5C71-4FAE-9B4F-BD5BBBBB272B}" destId="{888CE95F-C211-4679-9CBB-D80951ECD7E2}" srcOrd="1" destOrd="0" presId="urn:microsoft.com/office/officeart/2018/2/layout/IconLabelList"/>
    <dgm:cxn modelId="{4B349E86-8539-44DF-9BA8-000D3B5705E8}" type="presParOf" srcId="{51D974C2-5C71-4FAE-9B4F-BD5BBBBB272B}" destId="{82E56DAF-4DE5-402A-B23B-7F83C628931C}" srcOrd="2" destOrd="0" presId="urn:microsoft.com/office/officeart/2018/2/layout/IconLabelList"/>
    <dgm:cxn modelId="{B9207CFB-76CE-4C9A-9246-635C34CFE111}" type="presParOf" srcId="{82E56DAF-4DE5-402A-B23B-7F83C628931C}" destId="{1863CBBE-C1E2-4440-84AF-96A1E92A1046}" srcOrd="0" destOrd="0" presId="urn:microsoft.com/office/officeart/2018/2/layout/IconLabelList"/>
    <dgm:cxn modelId="{9E5FAAAD-EA39-40C9-9258-97189855C0C1}" type="presParOf" srcId="{82E56DAF-4DE5-402A-B23B-7F83C628931C}" destId="{32AA265B-F2D3-474C-9E10-D7B69F7A300B}" srcOrd="1" destOrd="0" presId="urn:microsoft.com/office/officeart/2018/2/layout/IconLabelList"/>
    <dgm:cxn modelId="{DE5E8F1F-25F5-4BEB-B59E-F6B98594C116}" type="presParOf" srcId="{82E56DAF-4DE5-402A-B23B-7F83C628931C}" destId="{89BF544F-B833-4B8F-987E-782413F125BA}" srcOrd="2" destOrd="0" presId="urn:microsoft.com/office/officeart/2018/2/layout/IconLabelList"/>
    <dgm:cxn modelId="{CEE62781-FF89-4284-832C-327BF5E6AB47}" type="presParOf" srcId="{51D974C2-5C71-4FAE-9B4F-BD5BBBBB272B}" destId="{67B7A32C-2AD7-4DCA-B9B0-0FD02F425125}" srcOrd="3" destOrd="0" presId="urn:microsoft.com/office/officeart/2018/2/layout/IconLabelList"/>
    <dgm:cxn modelId="{8EC793E3-6F62-498A-A7D1-A1DBF628E9DF}" type="presParOf" srcId="{51D974C2-5C71-4FAE-9B4F-BD5BBBBB272B}" destId="{4F2526FF-0DB9-4B18-86C0-0BD0FEC84331}" srcOrd="4" destOrd="0" presId="urn:microsoft.com/office/officeart/2018/2/layout/IconLabelList"/>
    <dgm:cxn modelId="{0ECB2CAD-D2A6-4B65-96E5-8238A7D2F7F4}" type="presParOf" srcId="{4F2526FF-0DB9-4B18-86C0-0BD0FEC84331}" destId="{2D2D9A2D-DE74-4FA2-9FF8-6AA53355A5AD}" srcOrd="0" destOrd="0" presId="urn:microsoft.com/office/officeart/2018/2/layout/IconLabelList"/>
    <dgm:cxn modelId="{69546836-E6E0-4270-B6B9-D606AB0DDB56}" type="presParOf" srcId="{4F2526FF-0DB9-4B18-86C0-0BD0FEC84331}" destId="{CFB0DBA2-73AD-49FF-9ED8-981A6212878F}" srcOrd="1" destOrd="0" presId="urn:microsoft.com/office/officeart/2018/2/layout/IconLabelList"/>
    <dgm:cxn modelId="{F7569088-B606-4E57-9C7D-DC05CFA50853}" type="presParOf" srcId="{4F2526FF-0DB9-4B18-86C0-0BD0FEC84331}" destId="{3273D373-AB5F-42AA-8E49-028D5FF917CA}" srcOrd="2" destOrd="0" presId="urn:microsoft.com/office/officeart/2018/2/layout/IconLabelList"/>
    <dgm:cxn modelId="{DE329DA0-FA5A-4EDE-9D59-62B19851B673}" type="presParOf" srcId="{51D974C2-5C71-4FAE-9B4F-BD5BBBBB272B}" destId="{5C5F3174-1656-4195-ACFF-5348B813283F}" srcOrd="5" destOrd="0" presId="urn:microsoft.com/office/officeart/2018/2/layout/IconLabelList"/>
    <dgm:cxn modelId="{49BE2EAE-8415-47E2-8AD7-E2324D5565D1}" type="presParOf" srcId="{51D974C2-5C71-4FAE-9B4F-BD5BBBBB272B}" destId="{4B230160-8D43-4A92-A25A-12E25752F161}" srcOrd="6" destOrd="0" presId="urn:microsoft.com/office/officeart/2018/2/layout/IconLabelList"/>
    <dgm:cxn modelId="{7F9FEDBF-95F7-4DE5-8EF1-22D9A7814019}" type="presParOf" srcId="{4B230160-8D43-4A92-A25A-12E25752F161}" destId="{63F717DF-94BA-4D86-B6D2-BD8D98B00784}" srcOrd="0" destOrd="0" presId="urn:microsoft.com/office/officeart/2018/2/layout/IconLabelList"/>
    <dgm:cxn modelId="{0D7F5B47-DD32-4F73-850F-1994535C059E}" type="presParOf" srcId="{4B230160-8D43-4A92-A25A-12E25752F161}" destId="{F49F0019-7B31-49E3-98B4-2679D1BABA85}" srcOrd="1" destOrd="0" presId="urn:microsoft.com/office/officeart/2018/2/layout/IconLabelList"/>
    <dgm:cxn modelId="{10899E1F-38B7-498C-AD33-812A7AF67F69}" type="presParOf" srcId="{4B230160-8D43-4A92-A25A-12E25752F161}" destId="{51C388FB-3E6A-46DF-B633-356EF853902C}" srcOrd="2" destOrd="0" presId="urn:microsoft.com/office/officeart/2018/2/layout/IconLabelList"/>
    <dgm:cxn modelId="{6F933EB5-4537-4791-88ED-6DA3C8B2E671}" type="presParOf" srcId="{51D974C2-5C71-4FAE-9B4F-BD5BBBBB272B}" destId="{4BACA100-684F-47C1-BD29-3B67CBB728CD}" srcOrd="7" destOrd="0" presId="urn:microsoft.com/office/officeart/2018/2/layout/IconLabelList"/>
    <dgm:cxn modelId="{A3BEEAEB-A560-4F76-A721-3C4E9D0C0B43}" type="presParOf" srcId="{51D974C2-5C71-4FAE-9B4F-BD5BBBBB272B}" destId="{008F5935-77BF-4D38-AAD5-2CD7EE128BE2}" srcOrd="8" destOrd="0" presId="urn:microsoft.com/office/officeart/2018/2/layout/IconLabelList"/>
    <dgm:cxn modelId="{A4C13A8F-FFD1-42A6-9CB0-9AC410D14036}" type="presParOf" srcId="{008F5935-77BF-4D38-AAD5-2CD7EE128BE2}" destId="{ACD78B8C-CE79-400B-A972-90F8D32AC80E}" srcOrd="0" destOrd="0" presId="urn:microsoft.com/office/officeart/2018/2/layout/IconLabelList"/>
    <dgm:cxn modelId="{A33E9B8A-D2A7-4819-91D0-ECE9FC957D9F}" type="presParOf" srcId="{008F5935-77BF-4D38-AAD5-2CD7EE128BE2}" destId="{620604F3-7F85-4707-9458-60C5B3040F25}" srcOrd="1" destOrd="0" presId="urn:microsoft.com/office/officeart/2018/2/layout/IconLabelList"/>
    <dgm:cxn modelId="{D53E96FB-2DF6-479B-B4A4-A853CBFF863E}" type="presParOf" srcId="{008F5935-77BF-4D38-AAD5-2CD7EE128BE2}" destId="{5F33E650-1960-40D0-A684-BAF5A1E468AA}" srcOrd="2" destOrd="0" presId="urn:microsoft.com/office/officeart/2018/2/layout/IconLabelList"/>
    <dgm:cxn modelId="{D2FF0BD5-D13F-4541-AA2E-F8492BCA7E94}" type="presParOf" srcId="{51D974C2-5C71-4FAE-9B4F-BD5BBBBB272B}" destId="{B930B3C8-5EDA-44E2-B44E-BDC9D2595215}" srcOrd="9" destOrd="0" presId="urn:microsoft.com/office/officeart/2018/2/layout/IconLabelList"/>
    <dgm:cxn modelId="{0BCFEB19-0856-4960-A61F-D831B9D08276}" type="presParOf" srcId="{51D974C2-5C71-4FAE-9B4F-BD5BBBBB272B}" destId="{4733DBDD-C863-4522-BF09-20660B2EDDFF}" srcOrd="10" destOrd="0" presId="urn:microsoft.com/office/officeart/2018/2/layout/IconLabelList"/>
    <dgm:cxn modelId="{A1DA49C3-4147-4DBD-B4C5-85E1A45C0A1F}" type="presParOf" srcId="{4733DBDD-C863-4522-BF09-20660B2EDDFF}" destId="{354AF935-DE46-4241-92D5-1C28D012F9F2}" srcOrd="0" destOrd="0" presId="urn:microsoft.com/office/officeart/2018/2/layout/IconLabelList"/>
    <dgm:cxn modelId="{F5136703-CDEC-42CF-B6EE-777912031E11}" type="presParOf" srcId="{4733DBDD-C863-4522-BF09-20660B2EDDFF}" destId="{9902B03F-01B1-45B2-ADB9-32BE9FEEB10D}" srcOrd="1" destOrd="0" presId="urn:microsoft.com/office/officeart/2018/2/layout/IconLabelList"/>
    <dgm:cxn modelId="{647FE25A-24B1-4BCF-BECC-BC32A2EBF0AD}" type="presParOf" srcId="{4733DBDD-C863-4522-BF09-20660B2EDDFF}" destId="{8E40FC32-EACA-4643-958E-8E15E167F42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A98CE-C9C5-45F8-87F9-9143D7A75A18}">
      <dsp:nvSpPr>
        <dsp:cNvPr id="0" name=""/>
        <dsp:cNvSpPr/>
      </dsp:nvSpPr>
      <dsp:spPr>
        <a:xfrm>
          <a:off x="433574" y="733617"/>
          <a:ext cx="701630" cy="70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78B95-141E-4B37-898A-BD4051BCBAF7}">
      <dsp:nvSpPr>
        <dsp:cNvPr id="0" name=""/>
        <dsp:cNvSpPr/>
      </dsp:nvSpPr>
      <dsp:spPr>
        <a:xfrm>
          <a:off x="4799" y="1727704"/>
          <a:ext cx="1559179" cy="954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accent3">
                  <a:lumMod val="50000"/>
                </a:schemeClr>
              </a:solidFill>
            </a:rPr>
            <a:t>Physical machines in your on Prem Environment</a:t>
          </a:r>
          <a:endParaRPr lang="en-US" sz="1800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4799" y="1727704"/>
        <a:ext cx="1559179" cy="954997"/>
      </dsp:txXfrm>
    </dsp:sp>
    <dsp:sp modelId="{1863CBBE-C1E2-4440-84AF-96A1E92A1046}">
      <dsp:nvSpPr>
        <dsp:cNvPr id="0" name=""/>
        <dsp:cNvSpPr/>
      </dsp:nvSpPr>
      <dsp:spPr>
        <a:xfrm>
          <a:off x="2265610" y="733617"/>
          <a:ext cx="701630" cy="701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F544F-B833-4B8F-987E-782413F125BA}">
      <dsp:nvSpPr>
        <dsp:cNvPr id="0" name=""/>
        <dsp:cNvSpPr/>
      </dsp:nvSpPr>
      <dsp:spPr>
        <a:xfrm>
          <a:off x="1836835" y="1727704"/>
          <a:ext cx="1559179" cy="954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rgbClr val="DC8095">
                  <a:lumMod val="50000"/>
                </a:srgbClr>
              </a:solidFill>
              <a:latin typeface="Grandview"/>
              <a:ea typeface="+mn-ea"/>
              <a:cs typeface="+mn-cs"/>
            </a:rPr>
            <a:t>Virtual Machines in your On Prem Environment</a:t>
          </a:r>
          <a:endParaRPr lang="en-US" sz="1800" kern="1200" dirty="0">
            <a:solidFill>
              <a:srgbClr val="DC8095">
                <a:lumMod val="50000"/>
              </a:srgbClr>
            </a:solidFill>
            <a:latin typeface="Grandview"/>
            <a:ea typeface="+mn-ea"/>
            <a:cs typeface="+mn-cs"/>
          </a:endParaRPr>
        </a:p>
      </dsp:txBody>
      <dsp:txXfrm>
        <a:off x="1836835" y="1727704"/>
        <a:ext cx="1559179" cy="954997"/>
      </dsp:txXfrm>
    </dsp:sp>
    <dsp:sp modelId="{2D2D9A2D-DE74-4FA2-9FF8-6AA53355A5AD}">
      <dsp:nvSpPr>
        <dsp:cNvPr id="0" name=""/>
        <dsp:cNvSpPr/>
      </dsp:nvSpPr>
      <dsp:spPr>
        <a:xfrm>
          <a:off x="4097646" y="733617"/>
          <a:ext cx="701630" cy="7016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73D373-AB5F-42AA-8E49-028D5FF917CA}">
      <dsp:nvSpPr>
        <dsp:cNvPr id="0" name=""/>
        <dsp:cNvSpPr/>
      </dsp:nvSpPr>
      <dsp:spPr>
        <a:xfrm>
          <a:off x="3668872" y="1727704"/>
          <a:ext cx="1559179" cy="954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rgbClr val="DC8095">
                  <a:lumMod val="50000"/>
                </a:srgbClr>
              </a:solidFill>
              <a:latin typeface="Grandview"/>
              <a:ea typeface="+mn-ea"/>
              <a:cs typeface="+mn-cs"/>
            </a:rPr>
            <a:t>VM’s in  Multi-cloud Environment</a:t>
          </a:r>
          <a:endParaRPr lang="en-US" sz="1800" kern="1200" dirty="0">
            <a:solidFill>
              <a:srgbClr val="DC8095">
                <a:lumMod val="50000"/>
              </a:srgbClr>
            </a:solidFill>
            <a:latin typeface="Grandview"/>
            <a:ea typeface="+mn-ea"/>
            <a:cs typeface="+mn-cs"/>
          </a:endParaRPr>
        </a:p>
      </dsp:txBody>
      <dsp:txXfrm>
        <a:off x="3668872" y="1727704"/>
        <a:ext cx="1559179" cy="954997"/>
      </dsp:txXfrm>
    </dsp:sp>
    <dsp:sp modelId="{63F717DF-94BA-4D86-B6D2-BD8D98B00784}">
      <dsp:nvSpPr>
        <dsp:cNvPr id="0" name=""/>
        <dsp:cNvSpPr/>
      </dsp:nvSpPr>
      <dsp:spPr>
        <a:xfrm>
          <a:off x="5929682" y="733617"/>
          <a:ext cx="701630" cy="7016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388FB-3E6A-46DF-B633-356EF853902C}">
      <dsp:nvSpPr>
        <dsp:cNvPr id="0" name=""/>
        <dsp:cNvSpPr/>
      </dsp:nvSpPr>
      <dsp:spPr>
        <a:xfrm>
          <a:off x="5500908" y="1727704"/>
          <a:ext cx="1559179" cy="954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rgbClr val="DC8095">
                  <a:lumMod val="50000"/>
                </a:srgbClr>
              </a:solidFill>
              <a:latin typeface="Grandview"/>
              <a:ea typeface="+mn-ea"/>
              <a:cs typeface="+mn-cs"/>
            </a:rPr>
            <a:t>On-prem and Multicloud Kubernetes Clusters</a:t>
          </a:r>
          <a:endParaRPr lang="en-US" sz="1800" kern="1200" dirty="0">
            <a:solidFill>
              <a:srgbClr val="DC8095">
                <a:lumMod val="50000"/>
              </a:srgbClr>
            </a:solidFill>
            <a:latin typeface="Grandview"/>
            <a:ea typeface="+mn-ea"/>
            <a:cs typeface="+mn-cs"/>
          </a:endParaRPr>
        </a:p>
      </dsp:txBody>
      <dsp:txXfrm>
        <a:off x="5500908" y="1727704"/>
        <a:ext cx="1559179" cy="954997"/>
      </dsp:txXfrm>
    </dsp:sp>
    <dsp:sp modelId="{ACD78B8C-CE79-400B-A972-90F8D32AC80E}">
      <dsp:nvSpPr>
        <dsp:cNvPr id="0" name=""/>
        <dsp:cNvSpPr/>
      </dsp:nvSpPr>
      <dsp:spPr>
        <a:xfrm>
          <a:off x="7761718" y="733617"/>
          <a:ext cx="701630" cy="7016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3E650-1960-40D0-A684-BAF5A1E468AA}">
      <dsp:nvSpPr>
        <dsp:cNvPr id="0" name=""/>
        <dsp:cNvSpPr/>
      </dsp:nvSpPr>
      <dsp:spPr>
        <a:xfrm>
          <a:off x="7332944" y="1727704"/>
          <a:ext cx="1559179" cy="954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rgbClr val="DC8095">
                  <a:lumMod val="50000"/>
                </a:srgbClr>
              </a:solidFill>
              <a:latin typeface="Grandview"/>
              <a:ea typeface="+mn-ea"/>
              <a:cs typeface="+mn-cs"/>
            </a:rPr>
            <a:t>SQL Servers</a:t>
          </a:r>
          <a:endParaRPr lang="en-US" sz="1800" kern="1200" dirty="0">
            <a:solidFill>
              <a:srgbClr val="DC8095">
                <a:lumMod val="50000"/>
              </a:srgbClr>
            </a:solidFill>
            <a:latin typeface="Grandview"/>
            <a:ea typeface="+mn-ea"/>
            <a:cs typeface="+mn-cs"/>
          </a:endParaRPr>
        </a:p>
      </dsp:txBody>
      <dsp:txXfrm>
        <a:off x="7332944" y="1727704"/>
        <a:ext cx="1559179" cy="954997"/>
      </dsp:txXfrm>
    </dsp:sp>
    <dsp:sp modelId="{354AF935-DE46-4241-92D5-1C28D012F9F2}">
      <dsp:nvSpPr>
        <dsp:cNvPr id="0" name=""/>
        <dsp:cNvSpPr/>
      </dsp:nvSpPr>
      <dsp:spPr>
        <a:xfrm>
          <a:off x="9593754" y="733617"/>
          <a:ext cx="701630" cy="70163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0FC32-EACA-4643-958E-8E15E167F428}">
      <dsp:nvSpPr>
        <dsp:cNvPr id="0" name=""/>
        <dsp:cNvSpPr/>
      </dsp:nvSpPr>
      <dsp:spPr>
        <a:xfrm>
          <a:off x="9164980" y="1727704"/>
          <a:ext cx="1559179" cy="954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rgbClr val="DC8095">
                  <a:lumMod val="50000"/>
                </a:srgbClr>
              </a:solidFill>
              <a:latin typeface="Grandview"/>
              <a:ea typeface="+mn-ea"/>
              <a:cs typeface="+mn-cs"/>
            </a:rPr>
            <a:t>Edge- Azure Stack</a:t>
          </a:r>
          <a:endParaRPr lang="en-US" sz="1800" kern="1200" dirty="0">
            <a:solidFill>
              <a:srgbClr val="DC8095">
                <a:lumMod val="50000"/>
              </a:srgbClr>
            </a:solidFill>
            <a:latin typeface="Grandview"/>
            <a:ea typeface="+mn-ea"/>
            <a:cs typeface="+mn-cs"/>
          </a:endParaRPr>
        </a:p>
      </dsp:txBody>
      <dsp:txXfrm>
        <a:off x="9164980" y="1727704"/>
        <a:ext cx="1559179" cy="954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5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94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95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20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5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99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98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0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7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0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86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697" r:id="rId6"/>
    <p:sldLayoutId id="2147483693" r:id="rId7"/>
    <p:sldLayoutId id="2147483694" r:id="rId8"/>
    <p:sldLayoutId id="2147483695" r:id="rId9"/>
    <p:sldLayoutId id="2147483696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0.jpeg"/><Relationship Id="rId7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jpe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learn.microsoft.com/en-us/training/paths/manage-hybrid-infrastructure-with-azure-arc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0.jpeg"/><Relationship Id="rId7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5ECF02-0C11-4320-A868-5EC7DD53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C74A336-DE5D-4AE0-9A50-8D93C4AA4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1A81C9-7A36-4A04-B14C-A45B899E4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E1DE35-5349-4B57-B255-C07C69270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AFE9588-5F4B-41DF-9FF6-6B496924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CC9B87-707A-4D04-9336-B1418878A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16">
              <a:extLst>
                <a:ext uri="{FF2B5EF4-FFF2-40B4-BE49-F238E27FC236}">
                  <a16:creationId xmlns:a16="http://schemas.microsoft.com/office/drawing/2014/main" id="{58CF5CAA-7C4D-408A-B1A8-E98C0E663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17">
              <a:extLst>
                <a:ext uri="{FF2B5EF4-FFF2-40B4-BE49-F238E27FC236}">
                  <a16:creationId xmlns:a16="http://schemas.microsoft.com/office/drawing/2014/main" id="{B462EA1B-90F8-4C08-AE36-FFBA2B45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8">
              <a:extLst>
                <a:ext uri="{FF2B5EF4-FFF2-40B4-BE49-F238E27FC236}">
                  <a16:creationId xmlns:a16="http://schemas.microsoft.com/office/drawing/2014/main" id="{9F7B5623-96F7-42F0-BAC5-78D6789E0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9">
              <a:extLst>
                <a:ext uri="{FF2B5EF4-FFF2-40B4-BE49-F238E27FC236}">
                  <a16:creationId xmlns:a16="http://schemas.microsoft.com/office/drawing/2014/main" id="{685D83B1-1723-4710-8FC5-18EDC879E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20">
              <a:extLst>
                <a:ext uri="{FF2B5EF4-FFF2-40B4-BE49-F238E27FC236}">
                  <a16:creationId xmlns:a16="http://schemas.microsoft.com/office/drawing/2014/main" id="{6998838C-DFB6-48F7-A18D-30469E816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21">
              <a:extLst>
                <a:ext uri="{FF2B5EF4-FFF2-40B4-BE49-F238E27FC236}">
                  <a16:creationId xmlns:a16="http://schemas.microsoft.com/office/drawing/2014/main" id="{9BDB9A78-94CB-422D-B92E-65FD273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5DBD01-426B-424D-815A-96518F60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0218DF-D55B-4D41-AE23-F1E64BAC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D61EB8-98CC-4243-9E20-33CAC65B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35F0944-B143-45B0-8B72-6CE34D461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68EF7F-67D0-463D-AB84-EA24D18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E17074E-4E65-4CBD-B1B0-9C18D6F7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C905ED-EF46-4349-9E9B-217431094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91F234-1C65-45AC-8CCE-A1C4AE49C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D46B3DB-5DBB-41CF-9FA5-010ECA0C3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2A3FF8-F172-47ED-84C6-802C85C1C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933982-9CB6-4199-B123-A3669A4FE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CA832CD-B214-4ABC-AC95-A3DA116A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7EBA147-C4BA-4B48-B61D-CA24B8B06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8253B7-461E-48CC-B871-8A255EE3D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DE46C3-C2E1-4492-AC59-870160A3C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0052E9-B440-4C1E-BC41-39957D59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F119B-638C-42B1-8400-709B94F1E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6299ED-D998-4895-9CCF-02427F195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4442675-84C9-45C8-9524-ABE4E2507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BE3E63-4FA5-4EBD-9F3B-E29F5128A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F0753E91-DF19-4FA4-BFBF-221696B8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56" y="-28737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2FD7E-F158-4062-B9FA-5FF732729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3156" y="178472"/>
            <a:ext cx="5415521" cy="1079001"/>
          </a:xfrm>
        </p:spPr>
        <p:txBody>
          <a:bodyPr>
            <a:normAutofit fontScale="90000"/>
          </a:bodyPr>
          <a:lstStyle/>
          <a:p>
            <a:r>
              <a:rPr lang="en-GB" sz="7200" b="1" dirty="0">
                <a:solidFill>
                  <a:srgbClr val="002060"/>
                </a:solidFill>
              </a:rPr>
              <a:t>Azure Arc</a:t>
            </a:r>
          </a:p>
        </p:txBody>
      </p:sp>
      <p:pic>
        <p:nvPicPr>
          <p:cNvPr id="4" name="Picture 3" descr="A digital map">
            <a:extLst>
              <a:ext uri="{FF2B5EF4-FFF2-40B4-BE49-F238E27FC236}">
                <a16:creationId xmlns:a16="http://schemas.microsoft.com/office/drawing/2014/main" id="{BC5F15BB-F1AB-44DC-A7E4-D33ADAED5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03" r="10410" b="-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4BFAE212-0BCD-4F1C-B06B-8A359F60C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454" y="1766771"/>
            <a:ext cx="5004398" cy="281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515B50-D4E5-4837-9DA1-5AE58AAD502A}"/>
              </a:ext>
            </a:extLst>
          </p:cNvPr>
          <p:cNvSpPr txBox="1"/>
          <p:nvPr/>
        </p:nvSpPr>
        <p:spPr>
          <a:xfrm>
            <a:off x="9235602" y="6279453"/>
            <a:ext cx="271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By Shan CloudOps</a:t>
            </a:r>
          </a:p>
        </p:txBody>
      </p:sp>
    </p:spTree>
    <p:extLst>
      <p:ext uri="{BB962C8B-B14F-4D97-AF65-F5344CB8AC3E}">
        <p14:creationId xmlns:p14="http://schemas.microsoft.com/office/powerpoint/2010/main" val="2201618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E963D1-A443-56C6-F05F-51067A05D186}"/>
              </a:ext>
            </a:extLst>
          </p:cNvPr>
          <p:cNvSpPr/>
          <p:nvPr/>
        </p:nvSpPr>
        <p:spPr>
          <a:xfrm>
            <a:off x="3182653" y="4060201"/>
            <a:ext cx="7940750" cy="6269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B05FB-CE23-37A0-D0C8-FEB01194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4486"/>
            <a:ext cx="10611627" cy="373274"/>
          </a:xfrm>
        </p:spPr>
        <p:txBody>
          <a:bodyPr anchor="ctr">
            <a:noAutofit/>
          </a:bodyPr>
          <a:lstStyle/>
          <a:p>
            <a:r>
              <a:rPr lang="en-GB" sz="3200" dirty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Why will you use Azure ARC ??</a:t>
            </a:r>
          </a:p>
        </p:txBody>
      </p:sp>
      <p:pic>
        <p:nvPicPr>
          <p:cNvPr id="6" name="Picture 2" descr="Administrator - Free computer icons">
            <a:extLst>
              <a:ext uri="{FF2B5EF4-FFF2-40B4-BE49-F238E27FC236}">
                <a16:creationId xmlns:a16="http://schemas.microsoft.com/office/drawing/2014/main" id="{00604BE3-E620-9888-A205-E25844D17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240" y="955882"/>
            <a:ext cx="998776" cy="99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7E516CEC-CE2D-C5E5-7C02-971E97F7C0C4}"/>
              </a:ext>
            </a:extLst>
          </p:cNvPr>
          <p:cNvSpPr/>
          <p:nvPr/>
        </p:nvSpPr>
        <p:spPr>
          <a:xfrm rot="16200000">
            <a:off x="7013422" y="489351"/>
            <a:ext cx="1851930" cy="4674747"/>
          </a:xfrm>
          <a:prstGeom prst="rightBrace">
            <a:avLst>
              <a:gd name="adj1" fmla="val 8333"/>
              <a:gd name="adj2" fmla="val 143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71250A-967B-C689-2CAA-0AEE20C9CB63}"/>
              </a:ext>
            </a:extLst>
          </p:cNvPr>
          <p:cNvSpPr/>
          <p:nvPr/>
        </p:nvSpPr>
        <p:spPr>
          <a:xfrm>
            <a:off x="3281680" y="876404"/>
            <a:ext cx="3098800" cy="9987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8" descr="InterSystems and Azure | InterSystems">
            <a:extLst>
              <a:ext uri="{FF2B5EF4-FFF2-40B4-BE49-F238E27FC236}">
                <a16:creationId xmlns:a16="http://schemas.microsoft.com/office/drawing/2014/main" id="{74882A3D-9409-A710-91CB-6198E1B1B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245" y="912401"/>
            <a:ext cx="1654968" cy="92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4859C7C-87D2-3A65-6B05-C0A661157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672" y="3061552"/>
            <a:ext cx="847725" cy="9048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7002DB-1DE2-EEE9-EAA2-730B542FF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978" y="3102491"/>
            <a:ext cx="847725" cy="9048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BE2FEE9-9694-2F7D-207D-44692B322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1167" y="3061551"/>
            <a:ext cx="847725" cy="9048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88DF59D-4C7C-D5D3-F716-13804A481C64}"/>
              </a:ext>
            </a:extLst>
          </p:cNvPr>
          <p:cNvSpPr txBox="1"/>
          <p:nvPr/>
        </p:nvSpPr>
        <p:spPr>
          <a:xfrm>
            <a:off x="6364225" y="2356823"/>
            <a:ext cx="369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ARC –Enabled Servers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6008C6-D818-2E2E-120A-15DBAF5CE56F}"/>
              </a:ext>
            </a:extLst>
          </p:cNvPr>
          <p:cNvCxnSpPr>
            <a:cxnSpLocks/>
          </p:cNvCxnSpPr>
          <p:nvPr/>
        </p:nvCxnSpPr>
        <p:spPr>
          <a:xfrm>
            <a:off x="2499360" y="1466263"/>
            <a:ext cx="782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A89AE9-ECEF-6567-E388-A7DBC5555D20}"/>
              </a:ext>
            </a:extLst>
          </p:cNvPr>
          <p:cNvCxnSpPr>
            <a:cxnSpLocks/>
          </p:cNvCxnSpPr>
          <p:nvPr/>
        </p:nvCxnSpPr>
        <p:spPr>
          <a:xfrm>
            <a:off x="3545840" y="1875180"/>
            <a:ext cx="0" cy="769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VM symbol | Microsoft Azure Mono">
            <a:extLst>
              <a:ext uri="{FF2B5EF4-FFF2-40B4-BE49-F238E27FC236}">
                <a16:creationId xmlns:a16="http://schemas.microsoft.com/office/drawing/2014/main" id="{E3518A05-7E57-871A-58A3-50357F4FA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802" y="2670759"/>
            <a:ext cx="804076" cy="75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F514FB1-2E8D-565A-D1FE-7E2A77D0DCCD}"/>
              </a:ext>
            </a:extLst>
          </p:cNvPr>
          <p:cNvSpPr txBox="1"/>
          <p:nvPr/>
        </p:nvSpPr>
        <p:spPr>
          <a:xfrm>
            <a:off x="2451689" y="2235910"/>
            <a:ext cx="369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Azure VM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242FE5B-18AD-9962-8673-285DF5FA17A7}"/>
              </a:ext>
            </a:extLst>
          </p:cNvPr>
          <p:cNvCxnSpPr>
            <a:cxnSpLocks/>
          </p:cNvCxnSpPr>
          <p:nvPr/>
        </p:nvCxnSpPr>
        <p:spPr>
          <a:xfrm>
            <a:off x="3545840" y="3408093"/>
            <a:ext cx="0" cy="370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 descr="Creating Custom Azure Log Analytics Logs - System Center Automation">
            <a:extLst>
              <a:ext uri="{FF2B5EF4-FFF2-40B4-BE49-F238E27FC236}">
                <a16:creationId xmlns:a16="http://schemas.microsoft.com/office/drawing/2014/main" id="{FACB5085-2031-32F4-35D5-F1C17B7A6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464" y="4034443"/>
            <a:ext cx="841760" cy="68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CA539000-3435-163E-75EB-02020CB553A7}"/>
              </a:ext>
            </a:extLst>
          </p:cNvPr>
          <p:cNvSpPr/>
          <p:nvPr/>
        </p:nvSpPr>
        <p:spPr>
          <a:xfrm>
            <a:off x="1229359" y="2766392"/>
            <a:ext cx="1606455" cy="493378"/>
          </a:xfrm>
          <a:prstGeom prst="snip1Rect">
            <a:avLst/>
          </a:prstGeom>
          <a:solidFill>
            <a:srgbClr val="0070C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Centralized Management Console</a:t>
            </a:r>
          </a:p>
        </p:txBody>
      </p:sp>
      <p:sp>
        <p:nvSpPr>
          <p:cNvPr id="14" name="Rectangle: Single Corner Snipped 13">
            <a:extLst>
              <a:ext uri="{FF2B5EF4-FFF2-40B4-BE49-F238E27FC236}">
                <a16:creationId xmlns:a16="http://schemas.microsoft.com/office/drawing/2014/main" id="{7987A615-CB71-0EB1-B7B2-082A70CB73BB}"/>
              </a:ext>
            </a:extLst>
          </p:cNvPr>
          <p:cNvSpPr/>
          <p:nvPr/>
        </p:nvSpPr>
        <p:spPr>
          <a:xfrm>
            <a:off x="1229359" y="4139241"/>
            <a:ext cx="1708856" cy="369332"/>
          </a:xfrm>
          <a:prstGeom prst="snip1Rect">
            <a:avLst/>
          </a:prstGeom>
          <a:solidFill>
            <a:srgbClr val="0070C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Deployment Of Extension</a:t>
            </a:r>
          </a:p>
        </p:txBody>
      </p:sp>
      <p:sp>
        <p:nvSpPr>
          <p:cNvPr id="15" name="Rectangle: Single Corner Snipped 14">
            <a:extLst>
              <a:ext uri="{FF2B5EF4-FFF2-40B4-BE49-F238E27FC236}">
                <a16:creationId xmlns:a16="http://schemas.microsoft.com/office/drawing/2014/main" id="{F84CB0B2-1EF7-3355-E45A-50FA2C78B403}"/>
              </a:ext>
            </a:extLst>
          </p:cNvPr>
          <p:cNvSpPr/>
          <p:nvPr/>
        </p:nvSpPr>
        <p:spPr>
          <a:xfrm>
            <a:off x="1250265" y="5074097"/>
            <a:ext cx="1708856" cy="493378"/>
          </a:xfrm>
          <a:prstGeom prst="snip1Rect">
            <a:avLst/>
          </a:prstGeom>
          <a:solidFill>
            <a:srgbClr val="0070C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Onboarding Security Tools</a:t>
            </a:r>
          </a:p>
        </p:txBody>
      </p:sp>
      <p:sp>
        <p:nvSpPr>
          <p:cNvPr id="16" name="Rectangle: Single Corner Snipped 15">
            <a:extLst>
              <a:ext uri="{FF2B5EF4-FFF2-40B4-BE49-F238E27FC236}">
                <a16:creationId xmlns:a16="http://schemas.microsoft.com/office/drawing/2014/main" id="{799F5E65-0012-9CC1-9A67-5B5D6B8C6B6D}"/>
              </a:ext>
            </a:extLst>
          </p:cNvPr>
          <p:cNvSpPr/>
          <p:nvPr/>
        </p:nvSpPr>
        <p:spPr>
          <a:xfrm>
            <a:off x="1250265" y="6007063"/>
            <a:ext cx="1708856" cy="493378"/>
          </a:xfrm>
          <a:prstGeom prst="snip1Rect">
            <a:avLst/>
          </a:prstGeom>
          <a:solidFill>
            <a:srgbClr val="0070C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Enabling Governance Needs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83E6495-8A83-FCD1-472D-124E4962E7E2}"/>
              </a:ext>
            </a:extLst>
          </p:cNvPr>
          <p:cNvSpPr/>
          <p:nvPr/>
        </p:nvSpPr>
        <p:spPr>
          <a:xfrm>
            <a:off x="599440" y="2807742"/>
            <a:ext cx="538445" cy="41067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2D7574-2BD7-5264-2E1E-A58221651D39}"/>
              </a:ext>
            </a:extLst>
          </p:cNvPr>
          <p:cNvSpPr/>
          <p:nvPr/>
        </p:nvSpPr>
        <p:spPr>
          <a:xfrm>
            <a:off x="599440" y="4127298"/>
            <a:ext cx="538445" cy="41067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991859-A973-1A9F-E6D0-CDE03C810125}"/>
              </a:ext>
            </a:extLst>
          </p:cNvPr>
          <p:cNvSpPr/>
          <p:nvPr/>
        </p:nvSpPr>
        <p:spPr>
          <a:xfrm>
            <a:off x="3182653" y="5014159"/>
            <a:ext cx="7940750" cy="6269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6" name="Picture 6" descr="How to configure Microsoft Defender for Endpoint Advanced Features – EMS  Route – Shehan Perera">
            <a:extLst>
              <a:ext uri="{FF2B5EF4-FFF2-40B4-BE49-F238E27FC236}">
                <a16:creationId xmlns:a16="http://schemas.microsoft.com/office/drawing/2014/main" id="{E0A8ECE4-140B-2C99-E1CD-C5DC03828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534" y="4968877"/>
            <a:ext cx="1265621" cy="73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04B944A5-23A0-5647-DC4A-18B5FAC03F33}"/>
              </a:ext>
            </a:extLst>
          </p:cNvPr>
          <p:cNvSpPr/>
          <p:nvPr/>
        </p:nvSpPr>
        <p:spPr>
          <a:xfrm>
            <a:off x="640079" y="5122281"/>
            <a:ext cx="538445" cy="41067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AE6E3F-53E7-F5F0-953F-FE4B0894BDFE}"/>
              </a:ext>
            </a:extLst>
          </p:cNvPr>
          <p:cNvSpPr/>
          <p:nvPr/>
        </p:nvSpPr>
        <p:spPr>
          <a:xfrm>
            <a:off x="3182653" y="5856082"/>
            <a:ext cx="7940750" cy="6269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9" name="Picture 8" descr="Auto Install Azure Monitor Agent with Azure Policy -">
            <a:extLst>
              <a:ext uri="{FF2B5EF4-FFF2-40B4-BE49-F238E27FC236}">
                <a16:creationId xmlns:a16="http://schemas.microsoft.com/office/drawing/2014/main" id="{4E1AB6CF-8669-20CE-E70B-F7684DFEB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135" y="5903107"/>
            <a:ext cx="1265621" cy="63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B19E23A5-F975-B10F-648A-6A890A0C9679}"/>
              </a:ext>
            </a:extLst>
          </p:cNvPr>
          <p:cNvSpPr/>
          <p:nvPr/>
        </p:nvSpPr>
        <p:spPr>
          <a:xfrm>
            <a:off x="599440" y="6099718"/>
            <a:ext cx="538445" cy="41067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45907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05FB-CE23-37A0-D0C8-FEB01194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4486"/>
            <a:ext cx="10611627" cy="373274"/>
          </a:xfrm>
        </p:spPr>
        <p:txBody>
          <a:bodyPr anchor="ctr">
            <a:noAutofit/>
          </a:bodyPr>
          <a:lstStyle/>
          <a:p>
            <a:r>
              <a:rPr lang="en-GB" sz="3200" dirty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Connectivity Method – Azure Private Link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9B8695-C21D-F735-A64F-B06BB6BA9C55}"/>
              </a:ext>
            </a:extLst>
          </p:cNvPr>
          <p:cNvSpPr/>
          <p:nvPr/>
        </p:nvSpPr>
        <p:spPr>
          <a:xfrm>
            <a:off x="130097" y="2837986"/>
            <a:ext cx="3048001" cy="2062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E40BF7-BFE8-9EA3-D97C-0FE45733F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97" y="3293210"/>
            <a:ext cx="1600200" cy="115252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A713AF-AA5F-6184-629A-89A5F543C7B3}"/>
              </a:ext>
            </a:extLst>
          </p:cNvPr>
          <p:cNvCxnSpPr>
            <a:stCxn id="3" idx="3"/>
          </p:cNvCxnSpPr>
          <p:nvPr/>
        </p:nvCxnSpPr>
        <p:spPr>
          <a:xfrm flipV="1">
            <a:off x="3178098" y="3869472"/>
            <a:ext cx="1973765" cy="2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3838660-CED3-E631-9625-0E7EC330FC97}"/>
              </a:ext>
            </a:extLst>
          </p:cNvPr>
          <p:cNvSpPr/>
          <p:nvPr/>
        </p:nvSpPr>
        <p:spPr>
          <a:xfrm>
            <a:off x="5151863" y="2837984"/>
            <a:ext cx="2324099" cy="2062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229797A-21D1-1D2B-309F-322CEEDB4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34" y="3586545"/>
            <a:ext cx="1070192" cy="55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EA86596-C441-8B38-0016-248DBC180AF6}"/>
              </a:ext>
            </a:extLst>
          </p:cNvPr>
          <p:cNvSpPr txBox="1"/>
          <p:nvPr/>
        </p:nvSpPr>
        <p:spPr>
          <a:xfrm>
            <a:off x="2319502" y="4246717"/>
            <a:ext cx="3690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Azure Express Route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0670AC43-77DD-5085-1188-BCC92ED79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858" y="2618833"/>
            <a:ext cx="911599" cy="55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D4A1BE3-CE78-E6E6-1CDC-646DAFEDC8D8}"/>
              </a:ext>
            </a:extLst>
          </p:cNvPr>
          <p:cNvSpPr txBox="1"/>
          <p:nvPr/>
        </p:nvSpPr>
        <p:spPr>
          <a:xfrm>
            <a:off x="4958624" y="2460739"/>
            <a:ext cx="3690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Azure Virtual Network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9CCCB38E-F03A-FF29-AA75-DEF952C9A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591" y="3431996"/>
            <a:ext cx="1758339" cy="91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6F47A42-A087-B43B-34D1-29489E952F77}"/>
              </a:ext>
            </a:extLst>
          </p:cNvPr>
          <p:cNvSpPr txBox="1"/>
          <p:nvPr/>
        </p:nvSpPr>
        <p:spPr>
          <a:xfrm>
            <a:off x="5550777" y="4485456"/>
            <a:ext cx="3690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Azure Private Link</a:t>
            </a:r>
          </a:p>
        </p:txBody>
      </p:sp>
      <p:pic>
        <p:nvPicPr>
          <p:cNvPr id="37" name="Picture 8" descr="Image result for Azure Arc Logo">
            <a:extLst>
              <a:ext uri="{FF2B5EF4-FFF2-40B4-BE49-F238E27FC236}">
                <a16:creationId xmlns:a16="http://schemas.microsoft.com/office/drawing/2014/main" id="{CD9EF1DD-FB86-E613-E193-C92F4E70C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4930" y="3647619"/>
            <a:ext cx="1313302" cy="69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7CEE63-1600-BA8F-F84B-4915FA9870AB}"/>
              </a:ext>
            </a:extLst>
          </p:cNvPr>
          <p:cNvCxnSpPr>
            <a:cxnSpLocks/>
          </p:cNvCxnSpPr>
          <p:nvPr/>
        </p:nvCxnSpPr>
        <p:spPr>
          <a:xfrm>
            <a:off x="7874181" y="4049528"/>
            <a:ext cx="775398" cy="95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3D0471BA-DF83-DCCF-3441-9000D687A2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55245" y="2783457"/>
            <a:ext cx="447675" cy="52387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2CA6757-7909-7381-C73D-634B7A74D87A}"/>
              </a:ext>
            </a:extLst>
          </p:cNvPr>
          <p:cNvSpPr txBox="1"/>
          <p:nvPr/>
        </p:nvSpPr>
        <p:spPr>
          <a:xfrm>
            <a:off x="11070386" y="2895717"/>
            <a:ext cx="1058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Extensions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459BC7-49A1-9043-5F6E-255A5DB34C00}"/>
              </a:ext>
            </a:extLst>
          </p:cNvPr>
          <p:cNvSpPr txBox="1"/>
          <p:nvPr/>
        </p:nvSpPr>
        <p:spPr>
          <a:xfrm>
            <a:off x="11070386" y="3818695"/>
            <a:ext cx="1058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Azure Policy</a:t>
            </a:r>
          </a:p>
          <a:p>
            <a:pPr algn="ctr"/>
            <a:r>
              <a:rPr lang="en-GB" sz="1200" dirty="0"/>
              <a:t>Guest Config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20BC0C5B-C6BC-DC2F-B263-0CC3289037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67200" y="3766010"/>
            <a:ext cx="447675" cy="514350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199B88F-68E8-2D9B-9DAC-ED6362589AD9}"/>
              </a:ext>
            </a:extLst>
          </p:cNvPr>
          <p:cNvCxnSpPr>
            <a:cxnSpLocks/>
          </p:cNvCxnSpPr>
          <p:nvPr/>
        </p:nvCxnSpPr>
        <p:spPr>
          <a:xfrm flipV="1">
            <a:off x="9443617" y="3172716"/>
            <a:ext cx="1023583" cy="59329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B42CB81-2CE6-B528-C1B5-138ECB515A10}"/>
              </a:ext>
            </a:extLst>
          </p:cNvPr>
          <p:cNvCxnSpPr>
            <a:cxnSpLocks/>
          </p:cNvCxnSpPr>
          <p:nvPr/>
        </p:nvCxnSpPr>
        <p:spPr>
          <a:xfrm>
            <a:off x="9241732" y="3918410"/>
            <a:ext cx="1069957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19DD4E3-4A0E-6FE2-B39A-C45E89342719}"/>
              </a:ext>
            </a:extLst>
          </p:cNvPr>
          <p:cNvCxnSpPr>
            <a:cxnSpLocks/>
          </p:cNvCxnSpPr>
          <p:nvPr/>
        </p:nvCxnSpPr>
        <p:spPr>
          <a:xfrm>
            <a:off x="9456614" y="4113402"/>
            <a:ext cx="1026694" cy="820628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86A646F5-47E0-22A3-EC34-18936499FB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60807" y="4762455"/>
            <a:ext cx="333375" cy="51435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D2BCDD17-CDBD-5CE9-9415-89D6C2AFBB30}"/>
              </a:ext>
            </a:extLst>
          </p:cNvPr>
          <p:cNvSpPr txBox="1"/>
          <p:nvPr/>
        </p:nvSpPr>
        <p:spPr>
          <a:xfrm>
            <a:off x="11133017" y="4864589"/>
            <a:ext cx="1058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Azure ARC enabled Server Resources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030C99-1254-7787-99F8-633AFE5F00E8}"/>
              </a:ext>
            </a:extLst>
          </p:cNvPr>
          <p:cNvSpPr txBox="1"/>
          <p:nvPr/>
        </p:nvSpPr>
        <p:spPr>
          <a:xfrm>
            <a:off x="704643" y="1095826"/>
            <a:ext cx="106116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t"/>
            <a:r>
              <a:rPr lang="en-GB" b="0" i="1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“</a:t>
            </a:r>
            <a:r>
              <a:rPr lang="en-GB" b="1" i="1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Azure Private Link </a:t>
            </a:r>
            <a:r>
              <a:rPr lang="en-GB" b="0" i="1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allows you to securely link Azure services to your virtual network using private endpoints. This means you can connect your on-premises Kubernetes clusters with Azure Arc and send all traffic over an Azure ExpressRoute or site-to-site VPN connection instead of using public networks.”</a:t>
            </a:r>
          </a:p>
        </p:txBody>
      </p:sp>
    </p:spTree>
    <p:extLst>
      <p:ext uri="{BB962C8B-B14F-4D97-AF65-F5344CB8AC3E}">
        <p14:creationId xmlns:p14="http://schemas.microsoft.com/office/powerpoint/2010/main" val="166134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>
            <a:extLst>
              <a:ext uri="{FF2B5EF4-FFF2-40B4-BE49-F238E27FC236}">
                <a16:creationId xmlns:a16="http://schemas.microsoft.com/office/drawing/2014/main" id="{C964B24E-410B-4CF8-8A94-FB4B5CA4549A}"/>
              </a:ext>
            </a:extLst>
          </p:cNvPr>
          <p:cNvSpPr txBox="1">
            <a:spLocks/>
          </p:cNvSpPr>
          <p:nvPr/>
        </p:nvSpPr>
        <p:spPr>
          <a:xfrm>
            <a:off x="917321" y="930026"/>
            <a:ext cx="7001194" cy="4113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b="1" dirty="0"/>
              <a:t>Naming Convention</a:t>
            </a:r>
          </a:p>
          <a:p>
            <a:pPr>
              <a:spcAft>
                <a:spcPts val="600"/>
              </a:spcAft>
            </a:pPr>
            <a:endParaRPr lang="en-US" sz="5400" b="1" dirty="0"/>
          </a:p>
          <a:p>
            <a:pPr>
              <a:spcAft>
                <a:spcPts val="600"/>
              </a:spcAft>
            </a:pPr>
            <a:endParaRPr lang="en-US" sz="5400" b="1" dirty="0"/>
          </a:p>
          <a:p>
            <a:pPr algn="l" rtl="0" fontAlgn="base">
              <a:spcBef>
                <a:spcPts val="1200"/>
              </a:spcBef>
              <a:spcAft>
                <a:spcPts val="1200"/>
              </a:spcAft>
            </a:pPr>
            <a:r>
              <a:rPr lang="en-GB" sz="29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Major Services By Azure Arc..</a:t>
            </a:r>
            <a:endParaRPr lang="en-GB" sz="2900" b="0" i="0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marL="590550" indent="-400050" algn="l" rtl="0">
              <a:buFont typeface="Wingdings" panose="05000000000000000000" pitchFamily="2" charset="2"/>
              <a:buChar char="ü"/>
            </a:pPr>
            <a:r>
              <a:rPr lang="en-GB" sz="29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Azure Arc Enabled Servers.</a:t>
            </a:r>
          </a:p>
          <a:p>
            <a:pPr marL="590550" indent="-400050" algn="l" rtl="0">
              <a:buFont typeface="Wingdings" panose="05000000000000000000" pitchFamily="2" charset="2"/>
              <a:buChar char="ü"/>
            </a:pPr>
            <a:endParaRPr lang="en-GB" sz="29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0550" indent="-400050" algn="l" rtl="0">
              <a:buFont typeface="Wingdings" panose="05000000000000000000" pitchFamily="2" charset="2"/>
              <a:buChar char="ü"/>
            </a:pPr>
            <a:r>
              <a:rPr lang="en-GB" sz="29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Azure Arc Enabled Kubernetes.</a:t>
            </a:r>
          </a:p>
          <a:p>
            <a:pPr marL="476250" indent="-285750" algn="l" rtl="0">
              <a:buFont typeface="Wingdings" panose="05000000000000000000" pitchFamily="2" charset="2"/>
              <a:buChar char="ü"/>
            </a:pPr>
            <a:endParaRPr lang="en-GB" sz="2900" b="0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0550" indent="-400050" algn="l" rtl="0">
              <a:buFont typeface="Wingdings" panose="05000000000000000000" pitchFamily="2" charset="2"/>
              <a:buChar char="ü"/>
            </a:pPr>
            <a:r>
              <a:rPr lang="en-GB" sz="29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ARC Enabled Data Services</a:t>
            </a:r>
          </a:p>
          <a:p>
            <a:pPr marL="590550" indent="-400050" algn="l" rtl="0">
              <a:buFont typeface="Wingdings" panose="05000000000000000000" pitchFamily="2" charset="2"/>
              <a:buChar char="ü"/>
            </a:pPr>
            <a:endParaRPr lang="en-GB" sz="2900" b="0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0550" indent="-400050" algn="l" rtl="0">
              <a:buFont typeface="Wingdings" panose="05000000000000000000" pitchFamily="2" charset="2"/>
              <a:buChar char="ü"/>
            </a:pPr>
            <a:r>
              <a:rPr lang="en-GB" sz="29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ARC Enabled Vmware vSphere</a:t>
            </a:r>
          </a:p>
          <a:p>
            <a:pPr marL="590550" indent="-400050" algn="l" rtl="0">
              <a:buFont typeface="Wingdings" panose="05000000000000000000" pitchFamily="2" charset="2"/>
              <a:buChar char="ü"/>
            </a:pPr>
            <a:endParaRPr lang="en-GB" sz="2900" b="0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0550" indent="-400050" algn="l" rtl="0">
              <a:buFont typeface="Wingdings" panose="05000000000000000000" pitchFamily="2" charset="2"/>
              <a:buChar char="ü"/>
            </a:pPr>
            <a:r>
              <a:rPr lang="en-GB" sz="29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 On Azure ArC Enabled Servers</a:t>
            </a:r>
            <a:endParaRPr lang="en-GB" sz="2900" b="0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 sz="5400" b="1" dirty="0"/>
          </a:p>
        </p:txBody>
      </p:sp>
      <p:pic>
        <p:nvPicPr>
          <p:cNvPr id="3080" name="Picture 8" descr="Image result for Azure Arc Logo">
            <a:extLst>
              <a:ext uri="{FF2B5EF4-FFF2-40B4-BE49-F238E27FC236}">
                <a16:creationId xmlns:a16="http://schemas.microsoft.com/office/drawing/2014/main" id="{AE9B1E36-7D9A-4E3C-B6EB-07D55EF44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0765" y="930027"/>
            <a:ext cx="3162277" cy="168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Azure VM Icon">
            <a:extLst>
              <a:ext uri="{FF2B5EF4-FFF2-40B4-BE49-F238E27FC236}">
                <a16:creationId xmlns:a16="http://schemas.microsoft.com/office/drawing/2014/main" id="{3E8B26E8-3E10-4EB6-9A39-C0D7EACE8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915" y="3310612"/>
            <a:ext cx="36957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BFC9686D-3374-4C9B-80B9-95B1DD2E7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903" y="3059047"/>
            <a:ext cx="2376791" cy="198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422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462 Demo Time Stock Photos - Free &amp; Royalty-Free Stock Photos from  Dreamstime">
            <a:extLst>
              <a:ext uri="{FF2B5EF4-FFF2-40B4-BE49-F238E27FC236}">
                <a16:creationId xmlns:a16="http://schemas.microsoft.com/office/drawing/2014/main" id="{27B2234B-E984-17F3-BAC0-CB5597B1D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889" y="1645292"/>
            <a:ext cx="5945691" cy="356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441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3" name="Group 9222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224" name="Straight Connector 9223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5" name="Straight Connector 9224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6" name="Straight Connector 9225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7" name="Straight Connector 9226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8" name="Straight Connector 9227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9" name="Straight Connector 9228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0" name="Straight Connector 9229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1" name="Straight Connector 9230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2" name="Straight Connector 9231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3" name="Straight Connector 9232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4" name="Straight Connector 9233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5" name="Straight Connector 9234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6" name="Straight Connector 9235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7" name="Straight Connector 9236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8" name="Straight Connector 9237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9" name="Straight Connector 9238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0" name="Straight Connector 9239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1" name="Straight Connector 9240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2" name="Straight Connector 9241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3" name="Straight Connector 9242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4" name="Straight Connector 9243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5" name="Straight Connector 9244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6" name="Straight Connector 9245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7" name="Straight Connector 9246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8" name="Straight Connector 9247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9" name="Straight Connector 9248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0" name="Straight Connector 9249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1" name="Straight Connector 9250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2" name="Straight Connector 9251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3" name="Straight Connector 9252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4" name="Straight Connector 9253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56" name="Right Triangle 9255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9258" name="Rectangle 9257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260" name="Group 9259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261" name="Straight Connector 9260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2" name="Straight Connector 9261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3" name="Straight Connector 9262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4" name="Straight Connector 9263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5" name="Straight Connector 9264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6" name="Straight Connector 9265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7" name="Straight Connector 9266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8" name="Straight Connector 9267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9" name="Straight Connector 9268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0" name="Straight Connector 9269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1" name="Straight Connector 9270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2" name="Straight Connector 9271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3" name="Straight Connector 9272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4" name="Straight Connector 9273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5" name="Straight Connector 9274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6" name="Straight Connector 9275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7" name="Straight Connector 9276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8" name="Straight Connector 9277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9" name="Straight Connector 9278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0" name="Straight Connector 9279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1" name="Straight Connector 9280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2" name="Straight Connector 9281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3" name="Straight Connector 9282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4" name="Straight Connector 9283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5" name="Straight Connector 9284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6" name="Straight Connector 9285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7" name="Straight Connector 9286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8" name="Straight Connector 9287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9" name="Straight Connector 9288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0" name="Straight Connector 9289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1" name="Straight Connector 9290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93" name="Right Triangle 9292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6B2AC-6973-B555-DA20-688B50F5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2"/>
            <a:ext cx="5798932" cy="25343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5E236-DFBE-20A2-8209-2FBEEAF64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3428997"/>
            <a:ext cx="5798932" cy="230663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https://learn.microsoft.com/en-us/training/paths/manage-hybrid-infrastructure-with-azure-arc/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9218" name="Picture 2" descr="Reference - Free professions and jobs icons">
            <a:extLst>
              <a:ext uri="{FF2B5EF4-FFF2-40B4-BE49-F238E27FC236}">
                <a16:creationId xmlns:a16="http://schemas.microsoft.com/office/drawing/2014/main" id="{EB388D2A-A394-83ED-9339-31FC446B3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6284" y="1209097"/>
            <a:ext cx="4431492" cy="443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748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6B2AC-6973-B555-DA20-688B50F5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2"/>
            <a:ext cx="5798932" cy="25343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Thanks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4D521578-EEF1-B106-467B-7870C9717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6284" y="1209097"/>
            <a:ext cx="4431492" cy="443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0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BFE7CB-EF82-FB11-2A9B-992B95583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>
            <a:normAutofit/>
          </a:bodyPr>
          <a:lstStyle/>
          <a:p>
            <a:r>
              <a:rPr lang="en-GB" dirty="0"/>
              <a:t>Agenda</a:t>
            </a:r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00A810CF-1FC5-7324-E89B-993E533198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39" r="23039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18D10-6F86-A2FB-092B-CD0C019A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653" y="2886116"/>
            <a:ext cx="4927425" cy="32459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700" dirty="0">
                <a:solidFill>
                  <a:srgbClr val="002060"/>
                </a:solidFill>
              </a:rPr>
              <a:t>What is Azure ARC?</a:t>
            </a:r>
          </a:p>
          <a:p>
            <a:pPr>
              <a:lnSpc>
                <a:spcPct val="100000"/>
              </a:lnSpc>
            </a:pPr>
            <a:r>
              <a:rPr lang="en-GB" sz="1700" dirty="0">
                <a:solidFill>
                  <a:srgbClr val="002060"/>
                </a:solidFill>
              </a:rPr>
              <a:t>Fundamentals Behind this Service</a:t>
            </a:r>
          </a:p>
          <a:p>
            <a:pPr>
              <a:lnSpc>
                <a:spcPct val="100000"/>
              </a:lnSpc>
            </a:pPr>
            <a:r>
              <a:rPr lang="en-GB" sz="1700" dirty="0">
                <a:solidFill>
                  <a:srgbClr val="002060"/>
                </a:solidFill>
              </a:rPr>
              <a:t>Why should you use this Service?</a:t>
            </a:r>
          </a:p>
          <a:p>
            <a:pPr>
              <a:lnSpc>
                <a:spcPct val="100000"/>
              </a:lnSpc>
            </a:pPr>
            <a:r>
              <a:rPr lang="en-GB" sz="1700" dirty="0">
                <a:solidFill>
                  <a:srgbClr val="002060"/>
                </a:solidFill>
              </a:rPr>
              <a:t>Naming Convention for Different resources</a:t>
            </a:r>
          </a:p>
          <a:p>
            <a:pPr>
              <a:lnSpc>
                <a:spcPct val="100000"/>
              </a:lnSpc>
            </a:pPr>
            <a:r>
              <a:rPr lang="en-GB" sz="1700" dirty="0">
                <a:solidFill>
                  <a:srgbClr val="002060"/>
                </a:solidFill>
              </a:rPr>
              <a:t>Quick Walkthrough Microsoft Learn Page about Azure Arc</a:t>
            </a:r>
          </a:p>
          <a:p>
            <a:pPr>
              <a:lnSpc>
                <a:spcPct val="100000"/>
              </a:lnSpc>
            </a:pPr>
            <a:r>
              <a:rPr lang="en-GB" sz="1700" dirty="0">
                <a:solidFill>
                  <a:srgbClr val="002060"/>
                </a:solidFill>
              </a:rPr>
              <a:t>Quick Demo with Google VM to Azure Arc.</a:t>
            </a:r>
          </a:p>
        </p:txBody>
      </p:sp>
    </p:spTree>
    <p:extLst>
      <p:ext uri="{BB962C8B-B14F-4D97-AF65-F5344CB8AC3E}">
        <p14:creationId xmlns:p14="http://schemas.microsoft.com/office/powerpoint/2010/main" val="2978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388F7C-2668-640D-D1D1-E393870DBB89}"/>
              </a:ext>
            </a:extLst>
          </p:cNvPr>
          <p:cNvSpPr txBox="1"/>
          <p:nvPr/>
        </p:nvSpPr>
        <p:spPr>
          <a:xfrm>
            <a:off x="1198880" y="579120"/>
            <a:ext cx="1035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002060"/>
                </a:solidFill>
              </a:rPr>
              <a:t>What do I mean when I say  </a:t>
            </a:r>
            <a:r>
              <a:rPr lang="en-GB" sz="3600" b="1" dirty="0">
                <a:solidFill>
                  <a:srgbClr val="002060"/>
                </a:solidFill>
              </a:rPr>
              <a:t>“Resources”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8B2D195A-D64D-A4B8-AC6E-AE451A5409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6752417"/>
              </p:ext>
            </p:extLst>
          </p:nvPr>
        </p:nvGraphicFramePr>
        <p:xfrm>
          <a:off x="325120" y="1676400"/>
          <a:ext cx="10728960" cy="341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588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6" name="Right Triangle 1065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B05FB-CE23-37A0-D0C8-FEB01194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550" y="365822"/>
            <a:ext cx="10611627" cy="668402"/>
          </a:xfrm>
        </p:spPr>
        <p:txBody>
          <a:bodyPr anchor="ctr">
            <a:normAutofit fontScale="90000"/>
          </a:bodyPr>
          <a:lstStyle/>
          <a:p>
            <a:r>
              <a:rPr lang="en-GB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What is Azure ARC???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FA256-DBCB-CC0E-DB2A-B9DF15ABD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091" y="1536274"/>
            <a:ext cx="5606956" cy="3242577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</a:rPr>
              <a:t>“ Azure ARC is a Service or an offering in Microsoft Azure, which provides a Centralized Management of all the resources that exists in on-prem environment and multi-cloud environment”</a:t>
            </a:r>
          </a:p>
          <a:p>
            <a:pPr marL="0" indent="0">
              <a:buNone/>
            </a:pPr>
            <a:endParaRPr lang="en-GB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</a:rPr>
              <a:t>“Azure ARC services are specifically designed to onboard Non-Azure resources to Azure”</a:t>
            </a:r>
          </a:p>
        </p:txBody>
      </p:sp>
      <p:pic>
        <p:nvPicPr>
          <p:cNvPr id="1026" name="Picture 2" descr="Managed Identity on Azure Arc Servers – baeke.info">
            <a:extLst>
              <a:ext uri="{FF2B5EF4-FFF2-40B4-BE49-F238E27FC236}">
                <a16:creationId xmlns:a16="http://schemas.microsoft.com/office/drawing/2014/main" id="{F355A7BA-48EE-7675-3757-2E4DBA384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108" y="2023614"/>
            <a:ext cx="5606956" cy="294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82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6EC3E3-2098-EA24-D376-D647A182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874" y="151090"/>
            <a:ext cx="10611627" cy="668402"/>
          </a:xfrm>
        </p:spPr>
        <p:txBody>
          <a:bodyPr anchor="ctr">
            <a:normAutofit fontScale="90000"/>
          </a:bodyPr>
          <a:lstStyle/>
          <a:p>
            <a:r>
              <a:rPr lang="en-GB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Typical Enterprise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2298852-FE45-9FFC-CB0C-9607BB28EAE7}"/>
              </a:ext>
            </a:extLst>
          </p:cNvPr>
          <p:cNvSpPr/>
          <p:nvPr/>
        </p:nvSpPr>
        <p:spPr>
          <a:xfrm>
            <a:off x="960120" y="1554418"/>
            <a:ext cx="10271760" cy="493776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050" name="Picture 2" descr="Administrator - Free computer icons">
            <a:extLst>
              <a:ext uri="{FF2B5EF4-FFF2-40B4-BE49-F238E27FC236}">
                <a16:creationId xmlns:a16="http://schemas.microsoft.com/office/drawing/2014/main" id="{D5387E78-06C1-2C20-C230-5530E18E7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718" y="3302318"/>
            <a:ext cx="13811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mazon Web Services - Wikipedia">
            <a:extLst>
              <a:ext uri="{FF2B5EF4-FFF2-40B4-BE49-F238E27FC236}">
                <a16:creationId xmlns:a16="http://schemas.microsoft.com/office/drawing/2014/main" id="{47704BB3-AC0E-A8F5-6A8E-8F30DF264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39" y="1318513"/>
            <a:ext cx="13811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oogle Cloud Platform Tutorial: From Zero to Hero with GCP">
            <a:extLst>
              <a:ext uri="{FF2B5EF4-FFF2-40B4-BE49-F238E27FC236}">
                <a16:creationId xmlns:a16="http://schemas.microsoft.com/office/drawing/2014/main" id="{3C564280-5408-1B01-ACCB-6DE0A3D50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69459"/>
            <a:ext cx="1654968" cy="92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nterSystems and Azure | InterSystems">
            <a:extLst>
              <a:ext uri="{FF2B5EF4-FFF2-40B4-BE49-F238E27FC236}">
                <a16:creationId xmlns:a16="http://schemas.microsoft.com/office/drawing/2014/main" id="{701BA14E-39D4-E3AE-FFBD-EF59D1B1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650" y="5767836"/>
            <a:ext cx="1654968" cy="92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Overview | Kubernetes">
            <a:extLst>
              <a:ext uri="{FF2B5EF4-FFF2-40B4-BE49-F238E27FC236}">
                <a16:creationId xmlns:a16="http://schemas.microsoft.com/office/drawing/2014/main" id="{8B14C165-43C2-6704-E18C-6EDE0E63B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1" y="3627476"/>
            <a:ext cx="2468880" cy="53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On-premises software png images | PNGEgg">
            <a:extLst>
              <a:ext uri="{FF2B5EF4-FFF2-40B4-BE49-F238E27FC236}">
                <a16:creationId xmlns:a16="http://schemas.microsoft.com/office/drawing/2014/main" id="{67A93CFD-7A85-7FF4-8F05-27CDA1D3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0681" y="3429000"/>
            <a:ext cx="1488022" cy="84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41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2298852-FE45-9FFC-CB0C-9607BB28EAE7}"/>
              </a:ext>
            </a:extLst>
          </p:cNvPr>
          <p:cNvSpPr/>
          <p:nvPr/>
        </p:nvSpPr>
        <p:spPr>
          <a:xfrm>
            <a:off x="960120" y="830076"/>
            <a:ext cx="10271760" cy="493776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050" name="Picture 2" descr="Administrator - Free computer icons">
            <a:extLst>
              <a:ext uri="{FF2B5EF4-FFF2-40B4-BE49-F238E27FC236}">
                <a16:creationId xmlns:a16="http://schemas.microsoft.com/office/drawing/2014/main" id="{D5387E78-06C1-2C20-C230-5530E18E7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411" y="2866470"/>
            <a:ext cx="13811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mazon Web Services - Wikipedia">
            <a:extLst>
              <a:ext uri="{FF2B5EF4-FFF2-40B4-BE49-F238E27FC236}">
                <a16:creationId xmlns:a16="http://schemas.microsoft.com/office/drawing/2014/main" id="{47704BB3-AC0E-A8F5-6A8E-8F30DF264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39" y="594171"/>
            <a:ext cx="13811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oogle Cloud Platform Tutorial: From Zero to Hero with GCP">
            <a:extLst>
              <a:ext uri="{FF2B5EF4-FFF2-40B4-BE49-F238E27FC236}">
                <a16:creationId xmlns:a16="http://schemas.microsoft.com/office/drawing/2014/main" id="{3C564280-5408-1B01-ACCB-6DE0A3D50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843" y="340845"/>
            <a:ext cx="1654968" cy="92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nterSystems and Azure | InterSystems">
            <a:extLst>
              <a:ext uri="{FF2B5EF4-FFF2-40B4-BE49-F238E27FC236}">
                <a16:creationId xmlns:a16="http://schemas.microsoft.com/office/drawing/2014/main" id="{701BA14E-39D4-E3AE-FFBD-EF59D1B1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490" y="5269450"/>
            <a:ext cx="1654968" cy="92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Overview | Kubernetes">
            <a:extLst>
              <a:ext uri="{FF2B5EF4-FFF2-40B4-BE49-F238E27FC236}">
                <a16:creationId xmlns:a16="http://schemas.microsoft.com/office/drawing/2014/main" id="{8B14C165-43C2-6704-E18C-6EDE0E63B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1" y="3163748"/>
            <a:ext cx="2468880" cy="53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On-premises software png images | PNGEgg">
            <a:extLst>
              <a:ext uri="{FF2B5EF4-FFF2-40B4-BE49-F238E27FC236}">
                <a16:creationId xmlns:a16="http://schemas.microsoft.com/office/drawing/2014/main" id="{67A93CFD-7A85-7FF4-8F05-27CDA1D3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0681" y="3429000"/>
            <a:ext cx="1488022" cy="84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37C3F9-9631-EE72-13AF-125FAE106F10}"/>
              </a:ext>
            </a:extLst>
          </p:cNvPr>
          <p:cNvSpPr/>
          <p:nvPr/>
        </p:nvSpPr>
        <p:spPr>
          <a:xfrm>
            <a:off x="4124960" y="1537020"/>
            <a:ext cx="1971040" cy="474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AWS-Console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2E85A4-D136-99CA-B5C6-6D5E27612DFE}"/>
              </a:ext>
            </a:extLst>
          </p:cNvPr>
          <p:cNvSpPr/>
          <p:nvPr/>
        </p:nvSpPr>
        <p:spPr>
          <a:xfrm>
            <a:off x="6692900" y="1519528"/>
            <a:ext cx="1971040" cy="474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GCP-Console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177044-85D1-50DD-1B30-E2641C330247}"/>
              </a:ext>
            </a:extLst>
          </p:cNvPr>
          <p:cNvSpPr/>
          <p:nvPr/>
        </p:nvSpPr>
        <p:spPr>
          <a:xfrm>
            <a:off x="2045177" y="3614929"/>
            <a:ext cx="1971040" cy="474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Console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ED05E8-F211-F1CD-60F1-59246F733065}"/>
              </a:ext>
            </a:extLst>
          </p:cNvPr>
          <p:cNvSpPr/>
          <p:nvPr/>
        </p:nvSpPr>
        <p:spPr>
          <a:xfrm>
            <a:off x="5343287" y="4863812"/>
            <a:ext cx="1971040" cy="474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Azure Portal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CBAE1D-3BA6-E6CA-9949-AFF89BCD922B}"/>
              </a:ext>
            </a:extLst>
          </p:cNvPr>
          <p:cNvSpPr/>
          <p:nvPr/>
        </p:nvSpPr>
        <p:spPr>
          <a:xfrm>
            <a:off x="8829040" y="3930156"/>
            <a:ext cx="1846203" cy="4906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Cluster Console</a:t>
            </a:r>
          </a:p>
        </p:txBody>
      </p:sp>
    </p:spTree>
    <p:extLst>
      <p:ext uri="{BB962C8B-B14F-4D97-AF65-F5344CB8AC3E}">
        <p14:creationId xmlns:p14="http://schemas.microsoft.com/office/powerpoint/2010/main" val="823015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739B0B-3D1B-1457-86E5-6C2BA5B5A8E7}"/>
              </a:ext>
            </a:extLst>
          </p:cNvPr>
          <p:cNvSpPr/>
          <p:nvPr/>
        </p:nvSpPr>
        <p:spPr>
          <a:xfrm>
            <a:off x="4702542" y="2514062"/>
            <a:ext cx="3279506" cy="16316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2298852-FE45-9FFC-CB0C-9607BB28EAE7}"/>
              </a:ext>
            </a:extLst>
          </p:cNvPr>
          <p:cNvSpPr/>
          <p:nvPr/>
        </p:nvSpPr>
        <p:spPr>
          <a:xfrm>
            <a:off x="960120" y="830076"/>
            <a:ext cx="10271760" cy="493776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052" name="Picture 4" descr="Amazon Web Services - Wikipedia">
            <a:extLst>
              <a:ext uri="{FF2B5EF4-FFF2-40B4-BE49-F238E27FC236}">
                <a16:creationId xmlns:a16="http://schemas.microsoft.com/office/drawing/2014/main" id="{47704BB3-AC0E-A8F5-6A8E-8F30DF264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39" y="594171"/>
            <a:ext cx="13811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oogle Cloud Platform Tutorial: From Zero to Hero with GCP">
            <a:extLst>
              <a:ext uri="{FF2B5EF4-FFF2-40B4-BE49-F238E27FC236}">
                <a16:creationId xmlns:a16="http://schemas.microsoft.com/office/drawing/2014/main" id="{3C564280-5408-1B01-ACCB-6DE0A3D50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843" y="340845"/>
            <a:ext cx="1654968" cy="92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nterSystems and Azure | InterSystems">
            <a:extLst>
              <a:ext uri="{FF2B5EF4-FFF2-40B4-BE49-F238E27FC236}">
                <a16:creationId xmlns:a16="http://schemas.microsoft.com/office/drawing/2014/main" id="{701BA14E-39D4-E3AE-FFBD-EF59D1B1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804" y="5279820"/>
            <a:ext cx="1654968" cy="92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Overview | Kubernetes">
            <a:extLst>
              <a:ext uri="{FF2B5EF4-FFF2-40B4-BE49-F238E27FC236}">
                <a16:creationId xmlns:a16="http://schemas.microsoft.com/office/drawing/2014/main" id="{8B14C165-43C2-6704-E18C-6EDE0E63B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245" y="3368648"/>
            <a:ext cx="2468880" cy="53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On-premises software png images | PNGEgg">
            <a:extLst>
              <a:ext uri="{FF2B5EF4-FFF2-40B4-BE49-F238E27FC236}">
                <a16:creationId xmlns:a16="http://schemas.microsoft.com/office/drawing/2014/main" id="{67A93CFD-7A85-7FF4-8F05-27CDA1D3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7000" y="3243074"/>
            <a:ext cx="1488022" cy="84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anaged Identity on Azure Arc Servers – baeke.info">
            <a:extLst>
              <a:ext uri="{FF2B5EF4-FFF2-40B4-BE49-F238E27FC236}">
                <a16:creationId xmlns:a16="http://schemas.microsoft.com/office/drawing/2014/main" id="{A493A126-F930-7D39-B899-0C88DDB6B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4723" y="3171806"/>
            <a:ext cx="1981016" cy="104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FCC188-54F8-92CB-14F2-0DBA27EC1D3F}"/>
              </a:ext>
            </a:extLst>
          </p:cNvPr>
          <p:cNvCxnSpPr>
            <a:cxnSpLocks/>
          </p:cNvCxnSpPr>
          <p:nvPr/>
        </p:nvCxnSpPr>
        <p:spPr>
          <a:xfrm>
            <a:off x="5351787" y="1554480"/>
            <a:ext cx="0" cy="1178560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7FE78A-F9DE-B702-FD97-C193D66D4AC6}"/>
              </a:ext>
            </a:extLst>
          </p:cNvPr>
          <p:cNvCxnSpPr>
            <a:cxnSpLocks/>
          </p:cNvCxnSpPr>
          <p:nvPr/>
        </p:nvCxnSpPr>
        <p:spPr>
          <a:xfrm>
            <a:off x="6906578" y="1534383"/>
            <a:ext cx="0" cy="1218754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B64228-6EC4-14F8-1BEA-6220D9817554}"/>
              </a:ext>
            </a:extLst>
          </p:cNvPr>
          <p:cNvCxnSpPr>
            <a:cxnSpLocks/>
          </p:cNvCxnSpPr>
          <p:nvPr/>
        </p:nvCxnSpPr>
        <p:spPr>
          <a:xfrm>
            <a:off x="7487920" y="3730340"/>
            <a:ext cx="1676400" cy="0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CABC78-7994-495A-F47C-183D53381521}"/>
              </a:ext>
            </a:extLst>
          </p:cNvPr>
          <p:cNvCxnSpPr>
            <a:cxnSpLocks/>
          </p:cNvCxnSpPr>
          <p:nvPr/>
        </p:nvCxnSpPr>
        <p:spPr>
          <a:xfrm>
            <a:off x="2692400" y="3721800"/>
            <a:ext cx="1676400" cy="0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8929FA5-7E06-80AF-30EE-1E9C6366B9EF}"/>
              </a:ext>
            </a:extLst>
          </p:cNvPr>
          <p:cNvCxnSpPr/>
          <p:nvPr/>
        </p:nvCxnSpPr>
        <p:spPr>
          <a:xfrm flipV="1">
            <a:off x="6118006" y="4491623"/>
            <a:ext cx="0" cy="779700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08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082" name="Straight Connector 3081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3" name="Straight Connector 3082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4" name="Straight Connector 3083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5" name="Straight Connector 3084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6" name="Straight Connector 3085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7" name="Straight Connector 3086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8" name="Straight Connector 3087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9" name="Straight Connector 3088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0" name="Straight Connector 3089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1" name="Straight Connector 3090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2" name="Straight Connector 3091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3" name="Straight Connector 3092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4" name="Straight Connector 3093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5" name="Straight Connector 3094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6" name="Straight Connector 3095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7" name="Straight Connector 3096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8" name="Straight Connector 3097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9" name="Straight Connector 3098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0" name="Straight Connector 3099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1" name="Straight Connector 3100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2" name="Straight Connector 3101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3" name="Straight Connector 3102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4" name="Straight Connector 3103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5" name="Straight Connector 3104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6" name="Straight Connector 3105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7" name="Straight Connector 3106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8" name="Straight Connector 3107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9" name="Straight Connector 3108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0" name="Straight Connector 3109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1" name="Straight Connector 3110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2" name="Straight Connector 3111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14" name="Right Triangle 3113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B05FB-CE23-37A0-D0C8-FEB01194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0" y="372078"/>
            <a:ext cx="10611627" cy="373274"/>
          </a:xfrm>
        </p:spPr>
        <p:txBody>
          <a:bodyPr anchor="ctr">
            <a:normAutofit fontScale="90000"/>
          </a:bodyPr>
          <a:lstStyle/>
          <a:p>
            <a:r>
              <a:rPr lang="en-GB" dirty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What is Next??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FA256-DBCB-CC0E-DB2A-B9DF15ABD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738" y="2893475"/>
            <a:ext cx="4425911" cy="3242577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It Can’t be just onboarding resources to MS Azure.</a:t>
            </a:r>
          </a:p>
          <a:p>
            <a:r>
              <a:rPr lang="en-GB" dirty="0">
                <a:solidFill>
                  <a:srgbClr val="7030A0"/>
                </a:solidFill>
              </a:rPr>
              <a:t>Or its can’t be just inventory Management?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“There has to be something beyond inventory Management”</a:t>
            </a:r>
          </a:p>
        </p:txBody>
      </p:sp>
      <p:pic>
        <p:nvPicPr>
          <p:cNvPr id="3074" name="Picture 2" descr="So, what's next? | GradJobs">
            <a:extLst>
              <a:ext uri="{FF2B5EF4-FFF2-40B4-BE49-F238E27FC236}">
                <a16:creationId xmlns:a16="http://schemas.microsoft.com/office/drawing/2014/main" id="{BBCF5C45-3758-9B20-1EF5-BE5EC1948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374" y="2014074"/>
            <a:ext cx="5606956" cy="295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59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05FB-CE23-37A0-D0C8-FEB01194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4486"/>
            <a:ext cx="10611627" cy="373274"/>
          </a:xfrm>
        </p:spPr>
        <p:txBody>
          <a:bodyPr anchor="ctr">
            <a:normAutofit fontScale="90000"/>
          </a:bodyPr>
          <a:lstStyle/>
          <a:p>
            <a:r>
              <a:rPr lang="en-GB" dirty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Why will you use Azure ARC ??</a:t>
            </a:r>
          </a:p>
        </p:txBody>
      </p:sp>
      <p:pic>
        <p:nvPicPr>
          <p:cNvPr id="6" name="Picture 2" descr="Administrator - Free computer icons">
            <a:extLst>
              <a:ext uri="{FF2B5EF4-FFF2-40B4-BE49-F238E27FC236}">
                <a16:creationId xmlns:a16="http://schemas.microsoft.com/office/drawing/2014/main" id="{00604BE3-E620-9888-A205-E25844D17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955882"/>
            <a:ext cx="998776" cy="99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7E516CEC-CE2D-C5E5-7C02-971E97F7C0C4}"/>
              </a:ext>
            </a:extLst>
          </p:cNvPr>
          <p:cNvSpPr/>
          <p:nvPr/>
        </p:nvSpPr>
        <p:spPr>
          <a:xfrm rot="16200000">
            <a:off x="6413982" y="489351"/>
            <a:ext cx="1851930" cy="4674747"/>
          </a:xfrm>
          <a:prstGeom prst="rightBrace">
            <a:avLst>
              <a:gd name="adj1" fmla="val 8333"/>
              <a:gd name="adj2" fmla="val 143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71250A-967B-C689-2CAA-0AEE20C9CB63}"/>
              </a:ext>
            </a:extLst>
          </p:cNvPr>
          <p:cNvSpPr/>
          <p:nvPr/>
        </p:nvSpPr>
        <p:spPr>
          <a:xfrm>
            <a:off x="2682240" y="876404"/>
            <a:ext cx="3098800" cy="9987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8" descr="InterSystems and Azure | InterSystems">
            <a:extLst>
              <a:ext uri="{FF2B5EF4-FFF2-40B4-BE49-F238E27FC236}">
                <a16:creationId xmlns:a16="http://schemas.microsoft.com/office/drawing/2014/main" id="{74882A3D-9409-A710-91CB-6198E1B1B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805" y="912401"/>
            <a:ext cx="1654968" cy="92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4859C7C-87D2-3A65-6B05-C0A661157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232" y="3061552"/>
            <a:ext cx="847725" cy="9048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7002DB-1DE2-EEE9-EAA2-730B542FF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538" y="3102491"/>
            <a:ext cx="847725" cy="9048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BE2FEE9-9694-2F7D-207D-44692B322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727" y="3061551"/>
            <a:ext cx="847725" cy="9048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88DF59D-4C7C-D5D3-F716-13804A481C64}"/>
              </a:ext>
            </a:extLst>
          </p:cNvPr>
          <p:cNvSpPr txBox="1"/>
          <p:nvPr/>
        </p:nvSpPr>
        <p:spPr>
          <a:xfrm>
            <a:off x="5764785" y="2356823"/>
            <a:ext cx="369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ARC –Enabled Servers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6008C6-D818-2E2E-120A-15DBAF5CE56F}"/>
              </a:ext>
            </a:extLst>
          </p:cNvPr>
          <p:cNvCxnSpPr>
            <a:cxnSpLocks/>
          </p:cNvCxnSpPr>
          <p:nvPr/>
        </p:nvCxnSpPr>
        <p:spPr>
          <a:xfrm>
            <a:off x="1899920" y="1466263"/>
            <a:ext cx="782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A89AE9-ECEF-6567-E388-A7DBC5555D20}"/>
              </a:ext>
            </a:extLst>
          </p:cNvPr>
          <p:cNvCxnSpPr>
            <a:cxnSpLocks/>
          </p:cNvCxnSpPr>
          <p:nvPr/>
        </p:nvCxnSpPr>
        <p:spPr>
          <a:xfrm>
            <a:off x="2946400" y="1875180"/>
            <a:ext cx="0" cy="769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VM symbol | Microsoft Azure Mono">
            <a:extLst>
              <a:ext uri="{FF2B5EF4-FFF2-40B4-BE49-F238E27FC236}">
                <a16:creationId xmlns:a16="http://schemas.microsoft.com/office/drawing/2014/main" id="{E3518A05-7E57-871A-58A3-50357F4FA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362" y="2670759"/>
            <a:ext cx="804076" cy="75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F514FB1-2E8D-565A-D1FE-7E2A77D0DCCD}"/>
              </a:ext>
            </a:extLst>
          </p:cNvPr>
          <p:cNvSpPr txBox="1"/>
          <p:nvPr/>
        </p:nvSpPr>
        <p:spPr>
          <a:xfrm>
            <a:off x="-399530" y="2895009"/>
            <a:ext cx="369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Azure VM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242FE5B-18AD-9962-8673-285DF5FA17A7}"/>
              </a:ext>
            </a:extLst>
          </p:cNvPr>
          <p:cNvCxnSpPr>
            <a:cxnSpLocks/>
          </p:cNvCxnSpPr>
          <p:nvPr/>
        </p:nvCxnSpPr>
        <p:spPr>
          <a:xfrm>
            <a:off x="2946400" y="3408093"/>
            <a:ext cx="0" cy="370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 descr="Creating Custom Azure Log Analytics Logs - System Center Automation">
            <a:extLst>
              <a:ext uri="{FF2B5EF4-FFF2-40B4-BE49-F238E27FC236}">
                <a16:creationId xmlns:a16="http://schemas.microsoft.com/office/drawing/2014/main" id="{FACB5085-2031-32F4-35D5-F1C17B7A6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347" y="3615873"/>
            <a:ext cx="1026400" cy="82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ow to configure Microsoft Defender for Endpoint Advanced Features – EMS  Route – Shehan Perera">
            <a:extLst>
              <a:ext uri="{FF2B5EF4-FFF2-40B4-BE49-F238E27FC236}">
                <a16:creationId xmlns:a16="http://schemas.microsoft.com/office/drawing/2014/main" id="{6FAEFA00-238F-94C3-E5AC-3D0DB5815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737" y="4794068"/>
            <a:ext cx="1265621" cy="73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FC2A203-FDF2-D640-7F9F-C46F677C9A2B}"/>
              </a:ext>
            </a:extLst>
          </p:cNvPr>
          <p:cNvCxnSpPr>
            <a:stCxn id="6148" idx="2"/>
            <a:endCxn id="6150" idx="0"/>
          </p:cNvCxnSpPr>
          <p:nvPr/>
        </p:nvCxnSpPr>
        <p:spPr>
          <a:xfrm>
            <a:off x="2882547" y="4445204"/>
            <a:ext cx="1" cy="348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2" name="Picture 8" descr="Auto Install Azure Monitor Agent with Azure Policy -">
            <a:extLst>
              <a:ext uri="{FF2B5EF4-FFF2-40B4-BE49-F238E27FC236}">
                <a16:creationId xmlns:a16="http://schemas.microsoft.com/office/drawing/2014/main" id="{53256598-8FEF-9E45-FA82-30E33511A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080" y="5919305"/>
            <a:ext cx="1265621" cy="63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06F6304-012A-703D-035C-29A53C7C03D5}"/>
              </a:ext>
            </a:extLst>
          </p:cNvPr>
          <p:cNvCxnSpPr/>
          <p:nvPr/>
        </p:nvCxnSpPr>
        <p:spPr>
          <a:xfrm>
            <a:off x="2869494" y="5510788"/>
            <a:ext cx="1" cy="348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095727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_2SEEDS">
      <a:dk1>
        <a:srgbClr val="000000"/>
      </a:dk1>
      <a:lt1>
        <a:srgbClr val="FFFFFF"/>
      </a:lt1>
      <a:dk2>
        <a:srgbClr val="243341"/>
      </a:dk2>
      <a:lt2>
        <a:srgbClr val="E2E8E4"/>
      </a:lt2>
      <a:accent1>
        <a:srgbClr val="D564AD"/>
      </a:accent1>
      <a:accent2>
        <a:srgbClr val="D680DC"/>
      </a:accent2>
      <a:accent3>
        <a:srgbClr val="DC8095"/>
      </a:accent3>
      <a:accent4>
        <a:srgbClr val="55B58E"/>
      </a:accent4>
      <a:accent5>
        <a:srgbClr val="64B0B1"/>
      </a:accent5>
      <a:accent6>
        <a:srgbClr val="64A4D5"/>
      </a:accent6>
      <a:hlink>
        <a:srgbClr val="568E69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139</TotalTime>
  <Words>342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Grandview</vt:lpstr>
      <vt:lpstr>Roboto</vt:lpstr>
      <vt:lpstr>Wingdings</vt:lpstr>
      <vt:lpstr>CosineVTI</vt:lpstr>
      <vt:lpstr>Azure Arc</vt:lpstr>
      <vt:lpstr>Agenda</vt:lpstr>
      <vt:lpstr>PowerPoint Presentation</vt:lpstr>
      <vt:lpstr>What is Azure ARC???</vt:lpstr>
      <vt:lpstr>Typical Enterprise</vt:lpstr>
      <vt:lpstr>PowerPoint Presentation</vt:lpstr>
      <vt:lpstr>PowerPoint Presentation</vt:lpstr>
      <vt:lpstr>What is Next??</vt:lpstr>
      <vt:lpstr>Why will you use Azure ARC ??</vt:lpstr>
      <vt:lpstr>Why will you use Azure ARC ??</vt:lpstr>
      <vt:lpstr>Connectivity Method – Azure Private Link</vt:lpstr>
      <vt:lpstr>PowerPoint Presentation</vt:lpstr>
      <vt:lpstr>PowerPoint Presentation</vt:lpstr>
      <vt:lpstr>Reference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Arc</dc:title>
  <dc:creator>SHANMUGAKUMAR MANOHARAN</dc:creator>
  <cp:lastModifiedBy>SHANMUGAKUMAR MANOHARAN</cp:lastModifiedBy>
  <cp:revision>17</cp:revision>
  <dcterms:created xsi:type="dcterms:W3CDTF">2021-12-01T13:05:29Z</dcterms:created>
  <dcterms:modified xsi:type="dcterms:W3CDTF">2023-04-14T07:43:35Z</dcterms:modified>
</cp:coreProperties>
</file>