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54"/>
  </p:notesMasterIdLst>
  <p:sldIdLst>
    <p:sldId id="256" r:id="rId3"/>
    <p:sldId id="258" r:id="rId4"/>
    <p:sldId id="259" r:id="rId5"/>
    <p:sldId id="308" r:id="rId6"/>
    <p:sldId id="260" r:id="rId7"/>
    <p:sldId id="310" r:id="rId8"/>
    <p:sldId id="311" r:id="rId9"/>
    <p:sldId id="312" r:id="rId10"/>
    <p:sldId id="309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5" r:id="rId52"/>
    <p:sldId id="306" r:id="rId53"/>
  </p:sldIdLst>
  <p:sldSz cx="13004800" cy="7302500"/>
  <p:notesSz cx="6858000" cy="9144000"/>
  <p:embeddedFontLst>
    <p:embeddedFont>
      <p:font typeface="Impact" panose="020B0806030902050204" pitchFamily="34" charset="0"/>
      <p:regular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Oswald" panose="020B060402020202020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516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504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6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2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0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0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1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3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338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4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1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6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8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22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67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9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7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74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42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037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53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52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9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40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80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099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47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15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38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80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786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55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1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3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57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094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669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017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403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93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006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04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249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8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038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387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98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79" y="1481650"/>
            <a:ext cx="6839660" cy="1565275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999"/>
              </a:lnSpc>
              <a:defRPr sz="5417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1" y="2878050"/>
            <a:ext cx="7984153" cy="1865313"/>
          </a:xfrm>
          <a:prstGeom prst="rect">
            <a:avLst/>
          </a:prstGeom>
        </p:spPr>
        <p:txBody>
          <a:bodyPr vert="horz" lIns="0" tIns="32914" rIns="65828" bIns="32914"/>
          <a:lstStyle>
            <a:lvl1pPr marL="242537" indent="-242537" algn="l">
              <a:buSzPct val="69000"/>
              <a:buFont typeface="Lucida Grande"/>
              <a:buChar char="‣"/>
              <a:defRPr baseline="0"/>
            </a:lvl1pPr>
            <a:lvl2pPr marL="457140" indent="0" algn="ctr">
              <a:buNone/>
              <a:defRPr/>
            </a:lvl2pPr>
            <a:lvl3pPr marL="914281" indent="0" algn="ctr">
              <a:buNone/>
              <a:defRPr/>
            </a:lvl3pPr>
            <a:lvl4pPr marL="1371421" indent="0" algn="ctr">
              <a:buNone/>
              <a:defRPr/>
            </a:lvl4pPr>
            <a:lvl5pPr marL="1828560" indent="0" algn="ctr">
              <a:buNone/>
              <a:defRPr/>
            </a:lvl5pPr>
            <a:lvl6pPr marL="2285700" indent="0" algn="ctr">
              <a:buNone/>
              <a:defRPr/>
            </a:lvl6pPr>
            <a:lvl7pPr marL="2742841" indent="0" algn="ctr">
              <a:buNone/>
              <a:defRPr/>
            </a:lvl7pPr>
            <a:lvl8pPr marL="3199981" indent="0" algn="ctr">
              <a:buNone/>
              <a:defRPr/>
            </a:lvl8pPr>
            <a:lvl9pPr marL="36571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515668" y="687917"/>
            <a:ext cx="8890362" cy="4233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194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619152" y="2910417"/>
            <a:ext cx="3810155" cy="381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12014778" y="736424"/>
            <a:ext cx="352792" cy="43215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75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71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cluster_comparison.html#example-cluster-plot-cluster-comparison-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en.wikipedia.org/wiki/Category:Data_clustering_algorithm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aftaliharris.com/blog/visualizing-k-means-clusterin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KMeans.html#sklearn.cluster.KMea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kmeans-free-lunch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cikit-learn.org/stable/auto_examples/cluster/plot_kmeans_assumption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jing/cse601/fa12/materials/clustering_density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aftaliharris.com/blog/visualizing-dbscan-clusterin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#clustering-performance-evaluation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Centroids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7" y="1272712"/>
            <a:ext cx="9357724" cy="47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http://stackoverflow.com/questions/24645068/k-means-clustering-major-understanding-issue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centered clusters?</a:t>
            </a:r>
          </a:p>
        </p:txBody>
      </p:sp>
      <p:sp>
        <p:nvSpPr>
          <p:cNvPr id="462" name="Shape 4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63" name="Shape 4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64" name="Shape 46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Source: http://www.sthda.com/english/wiki/dbscan-density-based-clustering-for-discovering-clusters-in-large-datasets-with-noise-unsupervised-machine-learning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8" y="1292775"/>
            <a:ext cx="5807001" cy="5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 descr="http://www.sthda.com/sthda/RDoc/figure/clustering/dbscan-density-based-clustering-data-dbsca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499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might data often appear in density-based clusters?</a:t>
            </a:r>
          </a:p>
        </p:txBody>
      </p:sp>
      <p:sp>
        <p:nvSpPr>
          <p:cNvPr id="483" name="Shape 48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85" name="Shape 48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trees (next lesson)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is unsupervised learning different from classification?</a:t>
            </a:r>
          </a:p>
        </p:txBody>
      </p:sp>
      <p:sp>
        <p:nvSpPr>
          <p:cNvPr id="509" name="Shape 5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clustering algorithms</a:t>
            </a:r>
          </a:p>
        </p:txBody>
      </p:sp>
      <p:pic>
        <p:nvPicPr>
          <p:cNvPr id="519" name="Shape 519" descr="../../_images/plot_cluster_comparison_0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47565"/>
            <a:ext cx="9684801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a real-world clustering application?</a:t>
            </a:r>
          </a:p>
        </p:txBody>
      </p:sp>
      <p:sp>
        <p:nvSpPr>
          <p:cNvPr id="528" name="Shape 5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29" name="Shape 5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Recommendation Systems e.g. Netflix genres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Medical Imaging: differentiate tissues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Identifying market segments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Discover communities in social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applications for genomic sequences (homologous sequences, genotypes)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Earthquake epicenters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Fraud detection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ANSWERS</a:t>
            </a:r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vs unsupervised algorithms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and apply k-means clustering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Density-based clustering: DBSCAN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Silhouette Metric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COMMUNICATING RESULTS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K-MEANS: CENTRIOD CLUSTERING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clustering is a popular centroid-based clustering algorithm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Basic idea: find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clusters in the data centrally located around various mean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k-Means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seeks to minimize the sum of squares about the means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Precisely, find k subsets S_1, … S_k of the data with means mu_1, …, mu_k that minimizes: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7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computationally difficult problem to solve so we rely on heuristics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“standard” heuristic is called “Lloyd’s Algorithm”: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 with k initial mean values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marR="0" lvl="2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point is assigned to the “closest” mean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new means based on centroids of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until clusters do not change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with initial k mean values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Voronoi diagram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new means based on centroids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1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(n_clusters=3)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assign meaning to the clusters we find?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clusters always have meaning?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K-MEANS CLUSTERING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Assumptions are important! k-Means assumes: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is the correct number of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 is isotropically distributed (circular/spherical distribution)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variance is the same for each variable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clusters are roughly the same size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Nice counterexamples / cases where assumptions are not met: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http://varianceexplained.org/r/kmeans-free-lunch/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Scikit-Learn Examples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12" name="Shape 61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DBSCAN: DENSITY BASED CLUSTERING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DBSCAN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Density-based spatial clustering of applications with noise (1996)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Main idea: Group together closely-packed points by identifying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Outliers (not reachable)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Two parameters: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min_samples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Core points: at least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min_samples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within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eps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core point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Such points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directly reachable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core point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Reachable: point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reachable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if there is a path of core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Outlier: not reachable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cluster is a collection of connected core and reachable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Density-Based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Page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Awesome Demo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47" name="Shape 6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48" name="Shape 6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9" name="Shape 6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DBSCAN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(eps=0.5, min_samples=10)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311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advantages: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find arbitrarily-shaped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Don’t have to specify number of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Robust to outliers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DBSCAN disadvantages: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work well when clusters are of varying densities</a:t>
            </a:r>
          </a:p>
          <a:p>
            <a:pPr marR="0" lvl="2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 to chose parameters that work for all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be hard to chose correct parameters regardless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DBSCAN CLUSTERING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USERS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DBSCAN differ from k-means?</a:t>
            </a:r>
          </a:p>
        </p:txBody>
      </p:sp>
      <p:sp>
        <p:nvSpPr>
          <p:cNvPr id="671" name="Shape 67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72" name="Shape 67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73" name="Shape 6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CLUSTERING: Hierarchical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classification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trees</a:t>
            </a: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HIERARCHICAL CLUSTERING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discuss the details once we cover decision trees. For now we can black box the model and fit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AgglomerativeClustering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AgglomerativeClustering(n_clusters=4)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1"/>
            <a:ext cx="11112500" cy="351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There are two main categories of machine learning: </a:t>
            </a:r>
            <a:r>
              <a:rPr lang="en-US" sz="2778" b="1"/>
              <a:t>supervised learning</a:t>
            </a:r>
            <a:r>
              <a:rPr lang="en-US" sz="2778"/>
              <a:t> and </a:t>
            </a:r>
            <a:r>
              <a:rPr lang="en-US" sz="2778" b="1"/>
              <a:t>unsupervised learning</a:t>
            </a:r>
            <a:r>
              <a:rPr lang="en-US" sz="2778"/>
              <a:t>.</a:t>
            </a:r>
          </a:p>
          <a:p>
            <a:pPr algn="l"/>
            <a:endParaRPr lang="en-US" sz="2778"/>
          </a:p>
          <a:p>
            <a:pPr algn="l"/>
            <a:r>
              <a:rPr lang="en-US" sz="2778" b="1"/>
              <a:t>Unsupervised learning: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Extracting structure from data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Example: segment grocery store shoppers into “clusters” that exhibit similar behaviors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Goal is “representation”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190127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usual we need a metric to evaluate model fit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For clustering we use a metric called the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Silhouette Coefficient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is the mean distance between a sample and all other points in the </a:t>
            </a:r>
            <a:r>
              <a:rPr lang="en-US" sz="2400" i="1">
                <a:latin typeface="Georgia"/>
                <a:ea typeface="Georgia"/>
                <a:cs typeface="Georgia"/>
                <a:sym typeface="Georgia"/>
              </a:rPr>
              <a:t>nearest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cluster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Silhouette Coefficient is: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Ranges between 1 and -1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Average over all points to judge the cluster algorithm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 import metrics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sklearn.cluster import KMeans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kmeans_model = KMeans(n_clusters=3, random_state=1).fit(X)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labels = kmeans_model.labels_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metrics.silhouette_score(X, labels, metric='euclidean')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 METRICS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based on: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Mutual Information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Homogeneity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Adjusted Rand Index (when you know the labels on the training data)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PUTTING IT TOGETHER</a:t>
            </a:r>
          </a:p>
        </p:txBody>
      </p:sp>
      <p:sp>
        <p:nvSpPr>
          <p:cNvPr id="724" name="Shape 7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CLUSTERING, CLASSIFICATION,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REGRESSION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combine clustering and classification?</a:t>
            </a: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CLUSTERING, CLASSIFICATION, AND REGRESSION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use clustering to discover new features and then use those features for either classification or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classification, we could use e.g. k-NN to classify new points into the discovered clusters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regression, we could use a dummy variable for the clusters as a variable in our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CLUSTERING + CLASSIFICATION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starter code, perform a k-means clustering on the flight delay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clustering to create a classifier</a:t>
            </a:r>
          </a:p>
        </p:txBody>
      </p:sp>
      <p:sp>
        <p:nvSpPr>
          <p:cNvPr id="751" name="Shape 7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completed notebook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3" name="Shape 75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EXERCISE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is used to discover features, e.g. segment users or assign labels (such as species)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Clustering may be the goal (user marketing) or a step in a data science pipeline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 AND NEXT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 all the algorithms we have used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supervised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each observation (row of data) came with one or more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labels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categorical variables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(classes)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measurements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(regression)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has a different goal: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feature discovery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common and fundamental example of unsupervised learning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Clustering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algorithms try to find meaningful groups within data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785" name="Shape 7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6" name="Shape 7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7" name="Shape 78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96" name="Shape 79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1"/>
            <a:ext cx="11112500" cy="308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Unsupervised learning has some clear differences from supervised learning. With </a:t>
            </a:r>
            <a:r>
              <a:rPr lang="en-US" sz="2778" b="1"/>
              <a:t>unsupervised learning:</a:t>
            </a:r>
          </a:p>
          <a:p>
            <a:pPr algn="l"/>
            <a:endParaRPr lang="en-US" sz="2778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clear objective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“right anwser” (hard to tell how well you are doing)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There is no response variable, just observations with features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Labeled data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3497746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534583"/>
            <a:ext cx="11324167" cy="398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 b="1"/>
              <a:t>Unsupervised learning example: Coin clustering</a:t>
            </a:r>
          </a:p>
          <a:p>
            <a:pPr algn="l"/>
            <a:endParaRPr lang="en-US" sz="1944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Observations: Coins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Features: Size and mass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/>
              <a:t>Response: There isn’t one (no hand-labeling required!)</a:t>
            </a:r>
          </a:p>
          <a:p>
            <a:pPr algn="l"/>
            <a:endParaRPr lang="en-US" sz="1944"/>
          </a:p>
          <a:p>
            <a:pPr marL="635005" indent="-635005">
              <a:buFont typeface="+mj-lt"/>
              <a:buAutoNum type="arabicPeriod"/>
            </a:pPr>
            <a:r>
              <a:rPr lang="en-US" sz="2778"/>
              <a:t>Perform </a:t>
            </a:r>
            <a:r>
              <a:rPr lang="en-US" sz="2778" b="1"/>
              <a:t>unsupervised learning</a:t>
            </a:r>
          </a:p>
          <a:p>
            <a:pPr marL="1091416" lvl="1" indent="-635005">
              <a:buFont typeface="Arial" panose="020B0604020202020204" pitchFamily="34" charset="0"/>
              <a:buChar char="•"/>
            </a:pPr>
            <a:r>
              <a:rPr lang="en-US" sz="2778"/>
              <a:t>Cluster the coins based on “similarity”</a:t>
            </a:r>
          </a:p>
          <a:p>
            <a:pPr marL="1091416" lvl="1" indent="-635005">
              <a:buFont typeface="Arial" panose="020B0604020202020204" pitchFamily="34" charset="0"/>
              <a:buChar char="•"/>
            </a:pPr>
            <a:r>
              <a:rPr lang="en-US" sz="2778"/>
              <a:t>You’re done!</a:t>
            </a:r>
          </a:p>
          <a:p>
            <a:pPr algn="l"/>
            <a:endParaRPr lang="en-US" sz="1944"/>
          </a:p>
        </p:txBody>
      </p:sp>
    </p:spTree>
    <p:extLst>
      <p:ext uri="{BB962C8B-B14F-4D97-AF65-F5344CB8AC3E}">
        <p14:creationId xmlns:p14="http://schemas.microsoft.com/office/powerpoint/2010/main" val="300985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7" y="1488281"/>
            <a:ext cx="5549636" cy="554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67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75733" y="687917"/>
            <a:ext cx="8890000" cy="423333"/>
          </a:xfrm>
        </p:spPr>
        <p:txBody>
          <a:bodyPr/>
          <a:lstStyle/>
          <a:p>
            <a:pPr>
              <a:lnSpc>
                <a:spcPts val="3400"/>
              </a:lnSpc>
              <a:defRPr/>
            </a:pPr>
            <a:r>
              <a:rPr lang="en-US" smtClean="0"/>
              <a:t>Unsupervised Learning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233" y="1428750"/>
            <a:ext cx="11112500" cy="265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778"/>
              <a:t>Common types of unsupervised learning:</a:t>
            </a:r>
          </a:p>
          <a:p>
            <a:pPr algn="l"/>
            <a:endParaRPr lang="en-US" sz="2778"/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 b="1"/>
              <a:t>Clustering:</a:t>
            </a:r>
            <a:r>
              <a:rPr lang="en-US" sz="2778"/>
              <a:t> group “similar” data points together</a:t>
            </a:r>
          </a:p>
          <a:p>
            <a:pPr marL="476254" indent="-476254">
              <a:buFont typeface="Arial" panose="020B0604020202020204" pitchFamily="34" charset="0"/>
              <a:buChar char="•"/>
            </a:pPr>
            <a:r>
              <a:rPr lang="en-US" sz="2778" b="1"/>
              <a:t>Dimensionality Reduction:</a:t>
            </a:r>
            <a:r>
              <a:rPr lang="en-US" sz="2778"/>
              <a:t> reduce the dimensionality of a dataset by extracting features that capture most of the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99906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1335</Words>
  <Application>Microsoft Office PowerPoint</Application>
  <PresentationFormat>Custom</PresentationFormat>
  <Paragraphs>327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Impact</vt:lpstr>
      <vt:lpstr>Merriweather Sans</vt:lpstr>
      <vt:lpstr>Georgia</vt:lpstr>
      <vt:lpstr>Lucida Grande</vt:lpstr>
      <vt:lpstr>Oswald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Sherman, Alex</cp:lastModifiedBy>
  <cp:revision>8</cp:revision>
  <dcterms:modified xsi:type="dcterms:W3CDTF">2017-06-09T22:06:06Z</dcterms:modified>
</cp:coreProperties>
</file>