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4116" r:id="rId2"/>
  </p:sldMasterIdLst>
  <p:notesMasterIdLst>
    <p:notesMasterId r:id="rId10"/>
  </p:notesMasterIdLst>
  <p:sldIdLst>
    <p:sldId id="514" r:id="rId3"/>
    <p:sldId id="483" r:id="rId4"/>
    <p:sldId id="509" r:id="rId5"/>
    <p:sldId id="513" r:id="rId6"/>
    <p:sldId id="512" r:id="rId7"/>
    <p:sldId id="511" r:id="rId8"/>
    <p:sldId id="510" r:id="rId9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7" autoAdjust="0"/>
    <p:restoredTop sz="88283" autoAdjust="0"/>
  </p:normalViewPr>
  <p:slideViewPr>
    <p:cSldViewPr>
      <p:cViewPr varScale="1">
        <p:scale>
          <a:sx n="136" d="100"/>
          <a:sy n="136" d="100"/>
        </p:scale>
        <p:origin x="1032" y="96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0088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8514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056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17" r:id="rId1"/>
    <p:sldLayoutId id="214748411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/>
              <a:t>DATA SCIENCE</a:t>
            </a:r>
            <a:br>
              <a:rPr lang="en-US" sz="9000"/>
            </a:br>
            <a:r>
              <a:rPr lang="en-US" sz="5000"/>
              <a:t>Drawing an ROC CURVE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9864453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7537" y="1104900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Every </a:t>
            </a:r>
            <a:r>
              <a:rPr lang="en-US" sz="3000">
                <a:latin typeface="PFDinTextCompPro-Italic"/>
                <a:cs typeface="PFDinTextCompPro-Italic"/>
              </a:rPr>
              <a:t>email is assigned a “spamminess” score by our classification algorithm. To actually make our predictions, we choose a numeric cutoff for classifying as spam.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>
                <a:latin typeface="PFDinTextCompPro-Italic"/>
                <a:cs typeface="PFDinTextCompPro-Italic"/>
              </a:rPr>
              <a:t>An ROC curve will help us to visualize how well our classifier is doing without having to choose a cutoff!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ROC Curve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81635"/>
              </p:ext>
            </p:extLst>
          </p:nvPr>
        </p:nvGraphicFramePr>
        <p:xfrm>
          <a:off x="719137" y="1257300"/>
          <a:ext cx="1775884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Email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9794" y="1170444"/>
            <a:ext cx="2816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>
                <a:latin typeface="PFDinTextCompPro-Italic"/>
                <a:cs typeface="PFDinTextCompPro-Italic"/>
              </a:rPr>
              <a:t>Specificity</a:t>
            </a:r>
            <a:r>
              <a:rPr lang="en-US" sz="2400">
                <a:latin typeface="PFDinTextCompPro-Italic"/>
                <a:cs typeface="PFDinTextCompPro-Italic"/>
              </a:rPr>
              <a:t>: When true label is </a:t>
            </a:r>
            <a:r>
              <a:rPr lang="en-US" sz="2400" b="1">
                <a:latin typeface="PFDinTextCompPro-Italic"/>
                <a:cs typeface="PFDinTextCompPro-Italic"/>
              </a:rPr>
              <a:t>ham</a:t>
            </a:r>
            <a:r>
              <a:rPr lang="en-US" sz="2400">
                <a:latin typeface="PFDinTextCompPro-Italic"/>
                <a:cs typeface="PFDinTextCompPro-Italic"/>
              </a:rPr>
              <a:t>, how often is the prediction </a:t>
            </a:r>
            <a:r>
              <a:rPr lang="en-US" sz="2400" b="1">
                <a:latin typeface="PFDinTextCompPro-Italic"/>
                <a:cs typeface="PFDinTextCompPro-Italic"/>
              </a:rPr>
              <a:t>correct</a:t>
            </a:r>
            <a:r>
              <a:rPr lang="en-US" sz="240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400" u="sng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>
                <a:latin typeface="PFDinTextCompPro-Italic"/>
                <a:cs typeface="PFDinTextCompPro-Italic"/>
              </a:rPr>
              <a:t>Sensitivity</a:t>
            </a:r>
            <a:r>
              <a:rPr lang="en-US" sz="2400">
                <a:latin typeface="PFDinTextCompPro-Italic"/>
                <a:cs typeface="PFDinTextCompPro-Italic"/>
              </a:rPr>
              <a:t>: When true label is </a:t>
            </a:r>
            <a:r>
              <a:rPr lang="en-US" sz="2400" b="1">
                <a:latin typeface="PFDinTextCompPro-Italic"/>
                <a:cs typeface="PFDinTextCompPro-Italic"/>
              </a:rPr>
              <a:t>spam</a:t>
            </a:r>
            <a:r>
              <a:rPr lang="en-US" sz="2400">
                <a:latin typeface="PFDinTextCompPro-Italic"/>
                <a:cs typeface="PFDinTextCompPro-Italic"/>
              </a:rPr>
              <a:t>, how often is the prediction </a:t>
            </a:r>
            <a:r>
              <a:rPr lang="en-US" sz="2400" b="1">
                <a:latin typeface="PFDinTextCompPro-Italic"/>
                <a:cs typeface="PFDinTextCompPro-Italic"/>
              </a:rPr>
              <a:t>correct</a:t>
            </a:r>
            <a:r>
              <a:rPr lang="en-US" sz="2400">
                <a:latin typeface="PFDinTextCompPro-Italic"/>
                <a:cs typeface="PFDinTextCompPro-Italic"/>
              </a:rPr>
              <a:t>?</a:t>
            </a:r>
            <a:endParaRPr lang="en-US" sz="24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ROC Curve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51842"/>
              </p:ext>
            </p:extLst>
          </p:nvPr>
        </p:nvGraphicFramePr>
        <p:xfrm>
          <a:off x="719138" y="1257300"/>
          <a:ext cx="3428999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Email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Predicted</a:t>
                      </a:r>
                      <a:r>
                        <a:rPr lang="en-US" baseline="0"/>
                        <a:t> Label Using 0.5 Cutoff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602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9794" y="1170444"/>
            <a:ext cx="2816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>
                <a:latin typeface="PFDinTextCompPro-Italic"/>
                <a:cs typeface="PFDinTextCompPro-Italic"/>
              </a:rPr>
              <a:t>Specificity</a:t>
            </a:r>
            <a:r>
              <a:rPr lang="en-US" sz="2400">
                <a:latin typeface="PFDinTextCompPro-Italic"/>
                <a:cs typeface="PFDinTextCompPro-Italic"/>
              </a:rPr>
              <a:t>: When true label is </a:t>
            </a:r>
            <a:r>
              <a:rPr lang="en-US" sz="2400" b="1">
                <a:latin typeface="PFDinTextCompPro-Italic"/>
                <a:cs typeface="PFDinTextCompPro-Italic"/>
              </a:rPr>
              <a:t>ham</a:t>
            </a:r>
            <a:r>
              <a:rPr lang="en-US" sz="2400">
                <a:latin typeface="PFDinTextCompPro-Italic"/>
                <a:cs typeface="PFDinTextCompPro-Italic"/>
              </a:rPr>
              <a:t>, how often is the prediction </a:t>
            </a:r>
            <a:r>
              <a:rPr lang="en-US" sz="2400" b="1">
                <a:latin typeface="PFDinTextCompPro-Italic"/>
                <a:cs typeface="PFDinTextCompPro-Italic"/>
              </a:rPr>
              <a:t>correct</a:t>
            </a:r>
            <a:r>
              <a:rPr lang="en-US" sz="240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400" u="sng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>
                <a:latin typeface="PFDinTextCompPro-Italic"/>
                <a:cs typeface="PFDinTextCompPro-Italic"/>
              </a:rPr>
              <a:t>Sensitivity</a:t>
            </a:r>
            <a:r>
              <a:rPr lang="en-US" sz="2400">
                <a:latin typeface="PFDinTextCompPro-Italic"/>
                <a:cs typeface="PFDinTextCompPro-Italic"/>
              </a:rPr>
              <a:t>: When true label is </a:t>
            </a:r>
            <a:r>
              <a:rPr lang="en-US" sz="2400" b="1">
                <a:latin typeface="PFDinTextCompPro-Italic"/>
                <a:cs typeface="PFDinTextCompPro-Italic"/>
              </a:rPr>
              <a:t>spam</a:t>
            </a:r>
            <a:r>
              <a:rPr lang="en-US" sz="2400">
                <a:latin typeface="PFDinTextCompPro-Italic"/>
                <a:cs typeface="PFDinTextCompPro-Italic"/>
              </a:rPr>
              <a:t>, how often is the prediction </a:t>
            </a:r>
            <a:r>
              <a:rPr lang="en-US" sz="2400" b="1">
                <a:latin typeface="PFDinTextCompPro-Italic"/>
                <a:cs typeface="PFDinTextCompPro-Italic"/>
              </a:rPr>
              <a:t>correct</a:t>
            </a:r>
            <a:r>
              <a:rPr lang="en-US" sz="2400">
                <a:latin typeface="PFDinTextCompPro-Italic"/>
                <a:cs typeface="PFDinTextCompPro-Italic"/>
              </a:rPr>
              <a:t>?</a:t>
            </a:r>
            <a:endParaRPr lang="en-US" sz="24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ROC Curve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21132"/>
              </p:ext>
            </p:extLst>
          </p:nvPr>
        </p:nvGraphicFramePr>
        <p:xfrm>
          <a:off x="719137" y="1257300"/>
          <a:ext cx="1775884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Email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17823"/>
              </p:ext>
            </p:extLst>
          </p:nvPr>
        </p:nvGraphicFramePr>
        <p:xfrm>
          <a:off x="2852736" y="1257300"/>
          <a:ext cx="2971801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492">
                <a:tc>
                  <a:txBody>
                    <a:bodyPr/>
                    <a:lstStyle/>
                    <a:p>
                      <a:r>
                        <a:rPr lang="en-US"/>
                        <a:t>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2/3 = 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4/5 = 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05145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9794" y="1170444"/>
            <a:ext cx="2816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>
                <a:latin typeface="PFDinTextCompPro-Italic"/>
                <a:cs typeface="PFDinTextCompPro-Italic"/>
              </a:rPr>
              <a:t>Specificity</a:t>
            </a:r>
            <a:r>
              <a:rPr lang="en-US" sz="2400">
                <a:latin typeface="PFDinTextCompPro-Italic"/>
                <a:cs typeface="PFDinTextCompPro-Italic"/>
              </a:rPr>
              <a:t>: When true label is </a:t>
            </a:r>
            <a:r>
              <a:rPr lang="en-US" sz="2400" b="1">
                <a:latin typeface="PFDinTextCompPro-Italic"/>
                <a:cs typeface="PFDinTextCompPro-Italic"/>
              </a:rPr>
              <a:t>ham</a:t>
            </a:r>
            <a:r>
              <a:rPr lang="en-US" sz="2400">
                <a:latin typeface="PFDinTextCompPro-Italic"/>
                <a:cs typeface="PFDinTextCompPro-Italic"/>
              </a:rPr>
              <a:t>, how often is the prediction </a:t>
            </a:r>
            <a:r>
              <a:rPr lang="en-US" sz="2400" b="1">
                <a:latin typeface="PFDinTextCompPro-Italic"/>
                <a:cs typeface="PFDinTextCompPro-Italic"/>
              </a:rPr>
              <a:t>correct</a:t>
            </a:r>
            <a:r>
              <a:rPr lang="en-US" sz="240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400" u="sng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>
                <a:latin typeface="PFDinTextCompPro-Italic"/>
                <a:cs typeface="PFDinTextCompPro-Italic"/>
              </a:rPr>
              <a:t>Sensitivity</a:t>
            </a:r>
            <a:r>
              <a:rPr lang="en-US" sz="2400">
                <a:latin typeface="PFDinTextCompPro-Italic"/>
                <a:cs typeface="PFDinTextCompPro-Italic"/>
              </a:rPr>
              <a:t>: When true label is </a:t>
            </a:r>
            <a:r>
              <a:rPr lang="en-US" sz="2400" b="1">
                <a:latin typeface="PFDinTextCompPro-Italic"/>
                <a:cs typeface="PFDinTextCompPro-Italic"/>
              </a:rPr>
              <a:t>spam</a:t>
            </a:r>
            <a:r>
              <a:rPr lang="en-US" sz="2400">
                <a:latin typeface="PFDinTextCompPro-Italic"/>
                <a:cs typeface="PFDinTextCompPro-Italic"/>
              </a:rPr>
              <a:t>, how often is the prediction </a:t>
            </a:r>
            <a:r>
              <a:rPr lang="en-US" sz="2400" b="1">
                <a:latin typeface="PFDinTextCompPro-Italic"/>
                <a:cs typeface="PFDinTextCompPro-Italic"/>
              </a:rPr>
              <a:t>correct</a:t>
            </a:r>
            <a:r>
              <a:rPr lang="en-US" sz="2400">
                <a:latin typeface="PFDinTextCompPro-Italic"/>
                <a:cs typeface="PFDinTextCompPro-Italic"/>
              </a:rPr>
              <a:t>?</a:t>
            </a:r>
            <a:endParaRPr lang="en-US" sz="24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ROC Curve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78860"/>
              </p:ext>
            </p:extLst>
          </p:nvPr>
        </p:nvGraphicFramePr>
        <p:xfrm>
          <a:off x="719137" y="1257300"/>
          <a:ext cx="1775884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Email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18535"/>
              </p:ext>
            </p:extLst>
          </p:nvPr>
        </p:nvGraphicFramePr>
        <p:xfrm>
          <a:off x="2852736" y="1257300"/>
          <a:ext cx="2971801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492">
                <a:tc>
                  <a:txBody>
                    <a:bodyPr/>
                    <a:lstStyle/>
                    <a:p>
                      <a:r>
                        <a:rPr lang="en-US"/>
                        <a:t>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3/3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0/5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3/3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1/5 =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3/3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2/5 = 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2/3 = 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3/5 = 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2/3 = 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4/5 = 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2/3 = 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5/5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1/3 = 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5/5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0/3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5/5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4046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9794" y="1170444"/>
            <a:ext cx="2816543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>
                <a:latin typeface="PFDinTextCompPro-Italic"/>
                <a:cs typeface="PFDinTextCompPro-Italic"/>
              </a:rPr>
              <a:t>FPR</a:t>
            </a:r>
            <a:r>
              <a:rPr lang="en-US" sz="2000">
                <a:latin typeface="PFDinTextCompPro-Italic"/>
                <a:cs typeface="PFDinTextCompPro-Italic"/>
              </a:rPr>
              <a:t> (x-axis) = 1-Specificity</a:t>
            </a:r>
          </a:p>
          <a:p>
            <a:pPr algn="l"/>
            <a:endParaRPr lang="en-US" sz="1100" u="sng">
              <a:latin typeface="PFDinTextCompPro-Italic"/>
              <a:cs typeface="PFDinTextCompPro-Italic"/>
            </a:endParaRPr>
          </a:p>
          <a:p>
            <a:pPr algn="l"/>
            <a:r>
              <a:rPr lang="en-US" sz="2000" u="sng">
                <a:latin typeface="PFDinTextCompPro-Italic"/>
                <a:cs typeface="PFDinTextCompPro-Italic"/>
              </a:rPr>
              <a:t>TPR</a:t>
            </a:r>
            <a:r>
              <a:rPr lang="en-US" sz="2000">
                <a:latin typeface="PFDinTextCompPro-Italic"/>
                <a:cs typeface="PFDinTextCompPro-Italic"/>
              </a:rPr>
              <a:t> (y-axis) = Sensitivity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z="2000"/>
              <a:t>ROC Curve</a:t>
            </a:r>
            <a:endParaRPr lang="en-US" sz="2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 sz="2000"/>
              <a:pPr>
                <a:defRPr/>
              </a:pPr>
              <a:t>6</a:t>
            </a:fld>
            <a:endParaRPr lang="en-US" sz="20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59143"/>
              </p:ext>
            </p:extLst>
          </p:nvPr>
        </p:nvGraphicFramePr>
        <p:xfrm>
          <a:off x="719137" y="1257300"/>
          <a:ext cx="1775884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Email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25247"/>
              </p:ext>
            </p:extLst>
          </p:nvPr>
        </p:nvGraphicFramePr>
        <p:xfrm>
          <a:off x="2852736" y="1257300"/>
          <a:ext cx="2971801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492">
                <a:tc>
                  <a:txBody>
                    <a:bodyPr/>
                    <a:lstStyle/>
                    <a:p>
                      <a:r>
                        <a:rPr lang="en-US"/>
                        <a:t>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FPR (x-axis)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TPR (y-axis)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55994" y="2476500"/>
            <a:ext cx="281654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PFDinTextCompPro-Italic"/>
                <a:cs typeface="PFDinTextCompPro-Italic"/>
              </a:rPr>
              <a:t>Q: On the ROC curve, can you see the cutoff that was used to generate a point?</a:t>
            </a:r>
          </a:p>
          <a:p>
            <a:pPr algn="l"/>
            <a:endParaRPr lang="en-US" sz="11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dirty="0">
                <a:latin typeface="PFDinTextCompPro-Italic"/>
                <a:cs typeface="PFDinTextCompPro-Italic"/>
              </a:rPr>
              <a:t>A: No, that information is not visible.</a:t>
            </a:r>
          </a:p>
        </p:txBody>
      </p:sp>
    </p:spTree>
    <p:extLst>
      <p:ext uri="{BB962C8B-B14F-4D97-AF65-F5344CB8AC3E}">
        <p14:creationId xmlns:p14="http://schemas.microsoft.com/office/powerpoint/2010/main" val="463565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>
                <a:latin typeface="PFDinTextCompPro-Italic"/>
                <a:cs typeface="PFDinTextCompPro-Italic"/>
              </a:rPr>
              <a:t>Q: Would the ROC curve (and AUC) change if the </a:t>
            </a:r>
            <a:r>
              <a:rPr lang="en-US" sz="3000" b="1">
                <a:latin typeface="PFDinTextCompPro-Italic"/>
                <a:cs typeface="PFDinTextCompPro-Italic"/>
              </a:rPr>
              <a:t>scores</a:t>
            </a:r>
            <a:r>
              <a:rPr lang="en-US" sz="3000">
                <a:latin typeface="PFDinTextCompPro-Italic"/>
                <a:cs typeface="PFDinTextCompPro-Italic"/>
              </a:rPr>
              <a:t> changed but the </a:t>
            </a:r>
            <a:r>
              <a:rPr lang="en-US" sz="3000" b="1">
                <a:latin typeface="PFDinTextCompPro-Italic"/>
                <a:cs typeface="PFDinTextCompPro-Italic"/>
              </a:rPr>
              <a:t>ordering</a:t>
            </a:r>
            <a:r>
              <a:rPr lang="en-US" sz="3000">
                <a:latin typeface="PFDinTextCompPro-Italic"/>
                <a:cs typeface="PFDinTextCompPro-Italic"/>
              </a:rPr>
              <a:t> remained the same?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>
                <a:latin typeface="PFDinTextCompPro-Italic"/>
                <a:cs typeface="PFDinTextCompPro-Italic"/>
              </a:rPr>
              <a:t>A: Not at all! The ROC Curve is only sensitive to </a:t>
            </a:r>
            <a:r>
              <a:rPr lang="en-US" sz="3000" b="1">
                <a:latin typeface="PFDinTextCompPro-Italic"/>
                <a:cs typeface="PFDinTextCompPro-Italic"/>
              </a:rPr>
              <a:t>rank ordering</a:t>
            </a:r>
            <a:r>
              <a:rPr lang="en-US" sz="3000">
                <a:latin typeface="PFDinTextCompPro-Italic"/>
                <a:cs typeface="PFDinTextCompPro-Italic"/>
              </a:rPr>
              <a:t> and does not require </a:t>
            </a:r>
            <a:r>
              <a:rPr lang="en-US" sz="3000" b="1">
                <a:latin typeface="PFDinTextCompPro-Italic"/>
                <a:cs typeface="PFDinTextCompPro-Italic"/>
              </a:rPr>
              <a:t>calibrated scores</a:t>
            </a:r>
            <a:r>
              <a:rPr lang="en-US" sz="300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ROC Curve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10223"/>
              </p:ext>
            </p:extLst>
          </p:nvPr>
        </p:nvGraphicFramePr>
        <p:xfrm>
          <a:off x="719137" y="1257300"/>
          <a:ext cx="1775884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Email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667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13920</TotalTime>
  <Pages>0</Pages>
  <Words>496</Words>
  <Characters>0</Characters>
  <Application>Microsoft Office PowerPoint</Application>
  <PresentationFormat>Custom</PresentationFormat>
  <Lines>0</Lines>
  <Paragraphs>225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ＭＳ Ｐゴシック</vt:lpstr>
      <vt:lpstr>Arial</vt:lpstr>
      <vt:lpstr>ArialMT</vt:lpstr>
      <vt:lpstr>Calibri</vt:lpstr>
      <vt:lpstr>Gill Sans</vt:lpstr>
      <vt:lpstr>Lucida Grande</vt:lpstr>
      <vt:lpstr>News706 BT</vt:lpstr>
      <vt:lpstr>PFDinTextCompPro-Bold</vt:lpstr>
      <vt:lpstr>PFDinTextCompPro-Italic</vt:lpstr>
      <vt:lpstr>Wingdings</vt:lpstr>
      <vt:lpstr>ヒラギノ角ゴ ProN W3</vt:lpstr>
      <vt:lpstr>ヒラギノ角ゴ ProN W6</vt:lpstr>
      <vt:lpstr>Agenda</vt:lpstr>
      <vt:lpstr>GA_Instructor_Template_Deck</vt:lpstr>
      <vt:lpstr>DATA SCIENCE Drawing an ROC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Sherman, Alex</cp:lastModifiedBy>
  <cp:revision>1773</cp:revision>
  <cp:lastPrinted>2013-03-28T23:13:53Z</cp:lastPrinted>
  <dcterms:modified xsi:type="dcterms:W3CDTF">2018-10-09T01:55:13Z</dcterms:modified>
</cp:coreProperties>
</file>