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8" r:id="rId8"/>
    <p:sldId id="264" r:id="rId9"/>
    <p:sldId id="265" r:id="rId10"/>
    <p:sldId id="270" r:id="rId11"/>
    <p:sldId id="269" r:id="rId12"/>
    <p:sldId id="271" r:id="rId13"/>
    <p:sldId id="266" r:id="rId14"/>
    <p:sldId id="267" r:id="rId15"/>
    <p:sldId id="272" r:id="rId16"/>
    <p:sldId id="275" r:id="rId17"/>
    <p:sldId id="273" r:id="rId18"/>
    <p:sldId id="274" r:id="rId19"/>
    <p:sldId id="276" r:id="rId20"/>
    <p:sldId id="277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235223"/>
          </a:xfrm>
        </p:spPr>
        <p:txBody>
          <a:bodyPr/>
          <a:lstStyle/>
          <a:p>
            <a:r>
              <a:rPr lang="en-US" altLang="zh-TW" sz="5400" smtClean="0"/>
              <a:t>C#</a:t>
            </a:r>
            <a:r>
              <a:rPr lang="zh-TW" altLang="en-US" sz="5400" smtClean="0"/>
              <a:t> </a:t>
            </a:r>
            <a:r>
              <a:rPr lang="en-US" altLang="zh-TW" sz="5400" smtClean="0"/>
              <a:t>programming hw_01</a:t>
            </a:r>
            <a:endParaRPr lang="zh-TW" altLang="en-US" sz="540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301208"/>
            <a:ext cx="6400800" cy="1219200"/>
          </a:xfrm>
        </p:spPr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Speaker : che hung liao</a:t>
            </a:r>
          </a:p>
          <a:p>
            <a:r>
              <a:rPr lang="en-US" altLang="zh-TW" smtClean="0">
                <a:solidFill>
                  <a:schemeClr val="tx1"/>
                </a:solidFill>
              </a:rPr>
              <a:t>Date : 2019/4/11</a:t>
            </a:r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7" t="3733" r="11533" b="59399"/>
          <a:stretch/>
        </p:blipFill>
        <p:spPr bwMode="auto">
          <a:xfrm>
            <a:off x="2133599" y="1964472"/>
            <a:ext cx="4892042" cy="319272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7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4"/>
          <a:stretch/>
        </p:blipFill>
        <p:spPr bwMode="auto">
          <a:xfrm>
            <a:off x="395536" y="2590800"/>
            <a:ext cx="8497727" cy="235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106" y="1846734"/>
            <a:ext cx="3145790" cy="6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4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/>
          <a:stretch/>
        </p:blipFill>
        <p:spPr bwMode="auto">
          <a:xfrm>
            <a:off x="467544" y="868680"/>
            <a:ext cx="7920880" cy="575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8640"/>
            <a:ext cx="5208421" cy="60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4" t="4301" r="7459" b="72018"/>
          <a:stretch/>
        </p:blipFill>
        <p:spPr bwMode="auto">
          <a:xfrm>
            <a:off x="7020272" y="4077072"/>
            <a:ext cx="274320" cy="44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5" r="83903"/>
          <a:stretch/>
        </p:blipFill>
        <p:spPr bwMode="auto">
          <a:xfrm>
            <a:off x="4369638" y="4797152"/>
            <a:ext cx="704628" cy="67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3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48680"/>
            <a:ext cx="5881637" cy="571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5" r="83903"/>
          <a:stretch/>
        </p:blipFill>
        <p:spPr bwMode="auto">
          <a:xfrm>
            <a:off x="4005018" y="2686656"/>
            <a:ext cx="704628" cy="67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4" t="4301" r="7459" b="72018"/>
          <a:stretch/>
        </p:blipFill>
        <p:spPr bwMode="auto">
          <a:xfrm>
            <a:off x="7020272" y="1772816"/>
            <a:ext cx="274320" cy="44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6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參考</a:t>
            </a:r>
            <a:r>
              <a:rPr lang="en-US" altLang="zh-TW" smtClean="0"/>
              <a:t>code</a:t>
            </a:r>
            <a:r>
              <a:rPr lang="zh-TW" altLang="en-US" smtClean="0"/>
              <a:t>：</a:t>
            </a:r>
            <a:r>
              <a:rPr lang="en-US" altLang="zh-TW">
                <a:effectLst/>
              </a:rPr>
              <a:t>URLrequest</a:t>
            </a:r>
            <a:r>
              <a:rPr lang="en-US" altLang="zh-TW" smtClean="0">
                <a:effectLst/>
              </a:rPr>
              <a:t>()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8" t="17433" r="19836" b="25350"/>
          <a:stretch/>
        </p:blipFill>
        <p:spPr bwMode="auto">
          <a:xfrm>
            <a:off x="15038" y="1628800"/>
            <a:ext cx="907779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2996952"/>
            <a:ext cx="55446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501556" y="2476927"/>
            <a:ext cx="251060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bg1"/>
                </a:solidFill>
              </a:rPr>
              <a:t>財政部稅務入口網</a:t>
            </a:r>
            <a:endParaRPr lang="zh-TW" altLang="en-US" sz="20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5229200"/>
            <a:ext cx="30243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83968" y="5189130"/>
            <a:ext cx="302433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1" smtClean="0">
                <a:solidFill>
                  <a:schemeClr val="bg1"/>
                </a:solidFill>
              </a:rPr>
              <a:t>網頁的所有內容 </a:t>
            </a:r>
            <a:endParaRPr lang="en-US" altLang="zh-TW" sz="2000" b="1" smtClean="0">
              <a:solidFill>
                <a:schemeClr val="bg1"/>
              </a:solidFill>
            </a:endParaRPr>
          </a:p>
          <a:p>
            <a:r>
              <a:rPr lang="en-US" altLang="zh-TW" sz="2000" b="1" smtClean="0">
                <a:solidFill>
                  <a:schemeClr val="bg1"/>
                </a:solidFill>
              </a:rPr>
              <a:t>(html</a:t>
            </a:r>
            <a:r>
              <a:rPr lang="zh-TW" altLang="en-US" sz="2000" b="1" smtClean="0">
                <a:solidFill>
                  <a:schemeClr val="bg1"/>
                </a:solidFill>
              </a:rPr>
              <a:t>格式，型別為字串</a:t>
            </a:r>
            <a:r>
              <a:rPr lang="en-US" altLang="zh-TW" sz="2000" b="1" smtClean="0">
                <a:solidFill>
                  <a:schemeClr val="bg1"/>
                </a:solidFill>
              </a:rPr>
              <a:t>)</a:t>
            </a:r>
            <a:endParaRPr lang="zh-TW" alt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0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結構圖</a:t>
            </a:r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209864" cy="431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2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程式列表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TW" smtClean="0">
                <a:solidFill>
                  <a:schemeClr val="tx2">
                    <a:lumMod val="75000"/>
                  </a:schemeClr>
                </a:solidFill>
              </a:rPr>
              <a:t>Main</a:t>
            </a:r>
            <a:r>
              <a:rPr lang="en-US" altLang="zh-TW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zh-TW" altLang="zh-TW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en-US" altLang="zh-TW" b="1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TW">
                <a:solidFill>
                  <a:schemeClr val="tx2">
                    <a:lumMod val="75000"/>
                  </a:schemeClr>
                </a:solidFill>
              </a:rPr>
              <a:t>Prizing(</a:t>
            </a:r>
            <a:r>
              <a:rPr lang="en-US" altLang="zh-TW" b="1">
                <a:solidFill>
                  <a:schemeClr val="tx2">
                    <a:lumMod val="75000"/>
                  </a:schemeClr>
                </a:solidFill>
              </a:rPr>
              <a:t>ref</a:t>
            </a:r>
            <a:r>
              <a:rPr lang="en-US" altLang="zh-TW">
                <a:solidFill>
                  <a:schemeClr val="tx2">
                    <a:lumMod val="75000"/>
                  </a:schemeClr>
                </a:solidFill>
              </a:rPr>
              <a:t> long money)</a:t>
            </a:r>
            <a:endParaRPr lang="zh-TW" altLang="zh-TW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en-US" altLang="zh-TW" b="1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TW">
                <a:solidFill>
                  <a:schemeClr val="tx2">
                    <a:lumMod val="75000"/>
                  </a:schemeClr>
                </a:solidFill>
              </a:rPr>
              <a:t>Banking(</a:t>
            </a:r>
            <a:r>
              <a:rPr lang="en-US" altLang="zh-TW" b="1">
                <a:solidFill>
                  <a:schemeClr val="tx2">
                    <a:lumMod val="75000"/>
                  </a:schemeClr>
                </a:solidFill>
              </a:rPr>
              <a:t>ref</a:t>
            </a:r>
            <a:r>
              <a:rPr lang="en-US" altLang="zh-TW">
                <a:solidFill>
                  <a:schemeClr val="tx2">
                    <a:lumMod val="75000"/>
                  </a:schemeClr>
                </a:solidFill>
              </a:rPr>
              <a:t> long money)</a:t>
            </a:r>
            <a:endParaRPr lang="zh-TW" altLang="zh-TW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en-US" altLang="zh-TW" b="1">
                <a:solidFill>
                  <a:schemeClr val="tx2">
                    <a:lumMod val="75000"/>
                  </a:schemeClr>
                </a:solidFill>
              </a:rPr>
              <a:t>long </a:t>
            </a:r>
            <a:r>
              <a:rPr lang="en-US" altLang="zh-TW">
                <a:solidFill>
                  <a:schemeClr val="tx2">
                    <a:lumMod val="75000"/>
                  </a:schemeClr>
                </a:solidFill>
              </a:rPr>
              <a:t>GetString()</a:t>
            </a:r>
            <a:endParaRPr lang="zh-TW" altLang="zh-TW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en-US" altLang="zh-TW" b="1">
                <a:solidFill>
                  <a:schemeClr val="tx2">
                    <a:lumMod val="75000"/>
                  </a:schemeClr>
                </a:solidFill>
              </a:rPr>
              <a:t>long </a:t>
            </a:r>
            <a:r>
              <a:rPr lang="en-US" altLang="zh-TW">
                <a:solidFill>
                  <a:schemeClr val="tx2">
                    <a:lumMod val="75000"/>
                  </a:schemeClr>
                </a:solidFill>
              </a:rPr>
              <a:t>ChangeMoney(long money, long deposit)</a:t>
            </a:r>
            <a:endParaRPr lang="zh-TW" altLang="zh-TW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en-US" altLang="zh-TW" b="1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zh-TW">
                <a:solidFill>
                  <a:schemeClr val="tx2">
                    <a:lumMod val="75000"/>
                  </a:schemeClr>
                </a:solidFill>
              </a:rPr>
              <a:t>URLrequest()</a:t>
            </a:r>
            <a:endParaRPr lang="zh-TW" altLang="zh-TW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en-US" altLang="zh-TW" b="1">
                <a:solidFill>
                  <a:schemeClr val="tx2">
                    <a:lumMod val="75000"/>
                  </a:schemeClr>
                </a:solidFill>
              </a:rPr>
              <a:t>List&lt;string&gt; </a:t>
            </a:r>
            <a:r>
              <a:rPr lang="en-US" altLang="zh-TW">
                <a:solidFill>
                  <a:schemeClr val="tx2">
                    <a:lumMod val="75000"/>
                  </a:schemeClr>
                </a:solidFill>
              </a:rPr>
              <a:t>Compare(List&lt;string&gt; prizes, List&lt;string&gt; candidate)</a:t>
            </a:r>
            <a:endParaRPr lang="zh-TW" altLang="zh-TW">
              <a:solidFill>
                <a:schemeClr val="tx2">
                  <a:lumMod val="75000"/>
                </a:schemeClr>
              </a:solidFill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2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600200"/>
          </a:xfrm>
        </p:spPr>
        <p:txBody>
          <a:bodyPr/>
          <a:lstStyle/>
          <a:p>
            <a:r>
              <a:rPr lang="zh-TW" altLang="zh-TW" b="1">
                <a:effectLst/>
              </a:rPr>
              <a:t>程式測試執行結果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7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52" b="3770"/>
          <a:stretch/>
        </p:blipFill>
        <p:spPr bwMode="auto">
          <a:xfrm>
            <a:off x="755576" y="224090"/>
            <a:ext cx="7776864" cy="6417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000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829" r="48611"/>
          <a:stretch/>
        </p:blipFill>
        <p:spPr bwMode="auto">
          <a:xfrm>
            <a:off x="611561" y="332656"/>
            <a:ext cx="7995418" cy="59046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63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TW" b="1">
                <a:effectLst/>
              </a:rPr>
              <a:t>參考</a:t>
            </a:r>
            <a:r>
              <a:rPr lang="zh-TW" altLang="zh-TW" b="1" smtClean="0">
                <a:effectLst/>
              </a:rPr>
              <a:t>文獻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>
                <a:solidFill>
                  <a:schemeClr val="tx2">
                    <a:lumMod val="75000"/>
                  </a:schemeClr>
                </a:solidFill>
              </a:rPr>
              <a:t>Regular expression : </a:t>
            </a:r>
            <a:r>
              <a:rPr lang="en-US" altLang="zh-TW" u="sng">
                <a:solidFill>
                  <a:srgbClr val="00B050"/>
                </a:solidFill>
              </a:rPr>
              <a:t>https://</a:t>
            </a:r>
            <a:r>
              <a:rPr lang="en-US" altLang="zh-TW" u="sng" smtClean="0">
                <a:solidFill>
                  <a:srgbClr val="00B050"/>
                </a:solidFill>
              </a:rPr>
              <a:t>dotblogs.com.tw/johnny/archive/2010/01/25/13301.aspx</a:t>
            </a:r>
          </a:p>
          <a:p>
            <a:pPr lvl="0"/>
            <a:endParaRPr lang="zh-TW" altLang="zh-TW">
              <a:solidFill>
                <a:srgbClr val="00B050"/>
              </a:solidFill>
            </a:endParaRPr>
          </a:p>
          <a:p>
            <a:pPr lvl="0"/>
            <a:r>
              <a:rPr lang="zh-TW" altLang="zh-TW">
                <a:solidFill>
                  <a:schemeClr val="tx2">
                    <a:lumMod val="75000"/>
                  </a:schemeClr>
                </a:solidFill>
              </a:rPr>
              <a:t>參考</a:t>
            </a:r>
            <a:r>
              <a:rPr lang="en-US" altLang="zh-TW">
                <a:solidFill>
                  <a:schemeClr val="tx2">
                    <a:lumMod val="75000"/>
                  </a:schemeClr>
                </a:solidFill>
              </a:rPr>
              <a:t>code : URLrequest</a:t>
            </a:r>
            <a:r>
              <a:rPr lang="zh-TW" altLang="zh-TW">
                <a:solidFill>
                  <a:schemeClr val="tx2">
                    <a:lumMod val="75000"/>
                  </a:schemeClr>
                </a:solidFill>
              </a:rPr>
              <a:t>擷取網頁內容：</a:t>
            </a:r>
            <a:r>
              <a:rPr lang="en-US" altLang="zh-TW" u="sng">
                <a:solidFill>
                  <a:srgbClr val="00B050"/>
                </a:solidFill>
              </a:rPr>
              <a:t>http://zetcode.com/articles/csharpreadwebpage/</a:t>
            </a:r>
            <a:endParaRPr lang="zh-TW" altLang="zh-TW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600200"/>
          </a:xfrm>
        </p:spPr>
        <p:txBody>
          <a:bodyPr/>
          <a:lstStyle/>
          <a:p>
            <a:r>
              <a:rPr lang="zh-TW" altLang="en-US" smtClean="0"/>
              <a:t>動機</a:t>
            </a:r>
            <a:endParaRPr lang="zh-TW" altLang="en-US"/>
          </a:p>
        </p:txBody>
      </p:sp>
      <p:pic>
        <p:nvPicPr>
          <p:cNvPr id="3" name="Picture 4" descr="ãç¼ç¥¨éé»çAPP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94"/>
          <a:stretch/>
        </p:blipFill>
        <p:spPr bwMode="auto">
          <a:xfrm>
            <a:off x="179512" y="196222"/>
            <a:ext cx="3456384" cy="65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ãç¼ç¥¨éé»ç  éè¡ å¸³æ¶ç¶å®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23784"/>
            <a:ext cx="4487993" cy="479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8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600200"/>
          </a:xfrm>
        </p:spPr>
        <p:txBody>
          <a:bodyPr/>
          <a:lstStyle/>
          <a:p>
            <a:r>
              <a:rPr lang="en-US" altLang="zh-TW" smtClean="0"/>
              <a:t>Thank you for listening!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構想解說</a:t>
            </a:r>
            <a:r>
              <a:rPr lang="en-US" altLang="zh-TW" smtClean="0"/>
              <a:t>—</a:t>
            </a:r>
            <a:r>
              <a:rPr lang="zh-TW" altLang="en-US" smtClean="0"/>
              <a:t>存</a:t>
            </a:r>
            <a:r>
              <a:rPr lang="en-US" altLang="zh-TW" smtClean="0"/>
              <a:t>/</a:t>
            </a:r>
            <a:r>
              <a:rPr lang="zh-TW" altLang="en-US" smtClean="0"/>
              <a:t>提款</a:t>
            </a:r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429784" y="2132856"/>
            <a:ext cx="2088232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smtClean="0">
                <a:solidFill>
                  <a:schemeClr val="tx1"/>
                </a:solidFill>
              </a:rPr>
              <a:t>輸入</a:t>
            </a:r>
            <a:endParaRPr lang="en-US" altLang="zh-TW" sz="2400" smtClean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79656" y="3501008"/>
            <a:ext cx="2788488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smtClean="0">
                <a:solidFill>
                  <a:schemeClr val="tx1"/>
                </a:solidFill>
              </a:rPr>
              <a:t>存入</a:t>
            </a:r>
            <a:r>
              <a:rPr lang="en-US" altLang="zh-TW" sz="2400" smtClean="0">
                <a:solidFill>
                  <a:schemeClr val="tx1"/>
                </a:solidFill>
              </a:rPr>
              <a:t>/</a:t>
            </a:r>
            <a:r>
              <a:rPr lang="zh-TW" altLang="en-US" sz="2400" smtClean="0">
                <a:solidFill>
                  <a:schemeClr val="tx1"/>
                </a:solidFill>
              </a:rPr>
              <a:t>提出 </a:t>
            </a:r>
            <a:r>
              <a:rPr lang="en-US" altLang="zh-TW" sz="2400" smtClean="0">
                <a:solidFill>
                  <a:schemeClr val="tx1"/>
                </a:solidFill>
              </a:rPr>
              <a:t>money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078872" y="4941168"/>
            <a:ext cx="2789272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smtClean="0">
                <a:solidFill>
                  <a:schemeClr val="tx1"/>
                </a:solidFill>
              </a:rPr>
              <a:t>輸出存提款明細</a:t>
            </a:r>
            <a:endParaRPr lang="en-US" altLang="zh-TW" sz="2400" smtClean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5" idx="2"/>
          </p:cNvCxnSpPr>
          <p:nvPr/>
        </p:nvCxnSpPr>
        <p:spPr>
          <a:xfrm flipH="1">
            <a:off x="4473508" y="2780928"/>
            <a:ext cx="392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2"/>
            <a:endCxn id="9" idx="0"/>
          </p:cNvCxnSpPr>
          <p:nvPr/>
        </p:nvCxnSpPr>
        <p:spPr>
          <a:xfrm flipH="1">
            <a:off x="4473508" y="4149080"/>
            <a:ext cx="392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構想解說</a:t>
            </a:r>
            <a:r>
              <a:rPr lang="en-US" altLang="zh-TW" smtClean="0"/>
              <a:t>—</a:t>
            </a:r>
            <a:r>
              <a:rPr lang="zh-TW" altLang="en-US" smtClean="0"/>
              <a:t>對獎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29" y="1747669"/>
            <a:ext cx="7717940" cy="411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ãç¼ç¥¨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59" y="2487755"/>
            <a:ext cx="4503310" cy="337313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5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>
                <a:effectLst/>
              </a:rPr>
              <a:t>程式測試規畫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smtClean="0">
                <a:solidFill>
                  <a:schemeClr val="tx1"/>
                </a:solidFill>
              </a:rPr>
              <a:t>Robustness:</a:t>
            </a:r>
            <a:endParaRPr lang="en-US" altLang="zh-TW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mtClean="0">
                <a:solidFill>
                  <a:schemeClr val="tx1"/>
                </a:solidFill>
              </a:rPr>
              <a:t>	</a:t>
            </a:r>
            <a:r>
              <a:rPr lang="zh-TW" altLang="en-US" smtClean="0">
                <a:solidFill>
                  <a:schemeClr val="tx1"/>
                </a:solidFill>
              </a:rPr>
              <a:t>各個輸入值是否會因輸入值不符要求而出 </a:t>
            </a:r>
            <a:r>
              <a:rPr lang="en-US" altLang="zh-TW" smtClean="0">
                <a:solidFill>
                  <a:schemeClr val="tx1"/>
                </a:solidFill>
              </a:rPr>
              <a:t>error</a:t>
            </a:r>
          </a:p>
          <a:p>
            <a:pPr marL="0" indent="0">
              <a:buNone/>
            </a:pPr>
            <a:endParaRPr lang="en-US" altLang="zh-TW" smtClean="0">
              <a:solidFill>
                <a:schemeClr val="tx1"/>
              </a:solidFill>
            </a:endParaRPr>
          </a:p>
          <a:p>
            <a:pPr lvl="1"/>
            <a:r>
              <a:rPr lang="zh-TW" altLang="en-US" sz="2000" smtClean="0">
                <a:solidFill>
                  <a:schemeClr val="tx1"/>
                </a:solidFill>
              </a:rPr>
              <a:t>輸入非對獎或存提款之字串</a:t>
            </a:r>
            <a:endParaRPr lang="en-US" altLang="zh-TW" sz="2000" smtClean="0">
              <a:solidFill>
                <a:schemeClr val="tx1"/>
              </a:solidFill>
            </a:endParaRPr>
          </a:p>
          <a:p>
            <a:pPr lvl="1"/>
            <a:r>
              <a:rPr lang="zh-TW" altLang="en-US" sz="2000" smtClean="0">
                <a:solidFill>
                  <a:schemeClr val="tx1"/>
                </a:solidFill>
              </a:rPr>
              <a:t>對獎時輸入非</a:t>
            </a:r>
            <a:r>
              <a:rPr lang="en-US" altLang="zh-TW" sz="2000" smtClean="0">
                <a:solidFill>
                  <a:schemeClr val="tx1"/>
                </a:solidFill>
              </a:rPr>
              <a:t>8</a:t>
            </a:r>
            <a:r>
              <a:rPr lang="zh-TW" altLang="en-US" sz="2000" smtClean="0">
                <a:solidFill>
                  <a:schemeClr val="tx1"/>
                </a:solidFill>
              </a:rPr>
              <a:t>位數字或是非數字</a:t>
            </a:r>
            <a:endParaRPr lang="en-US" altLang="zh-TW" sz="2000" smtClean="0">
              <a:solidFill>
                <a:schemeClr val="tx1"/>
              </a:solidFill>
            </a:endParaRPr>
          </a:p>
          <a:p>
            <a:pPr lvl="1"/>
            <a:r>
              <a:rPr lang="zh-TW" altLang="en-US" sz="2000" smtClean="0">
                <a:solidFill>
                  <a:schemeClr val="tx1"/>
                </a:solidFill>
              </a:rPr>
              <a:t>存提款時輸入非數字</a:t>
            </a:r>
            <a:endParaRPr lang="en-US" altLang="zh-TW" sz="2000" smtClean="0">
              <a:solidFill>
                <a:schemeClr val="tx1"/>
              </a:solidFill>
            </a:endParaRPr>
          </a:p>
          <a:p>
            <a:pPr lvl="1"/>
            <a:r>
              <a:rPr lang="zh-TW" altLang="en-US" sz="2000" smtClean="0">
                <a:solidFill>
                  <a:schemeClr val="tx1"/>
                </a:solidFill>
              </a:rPr>
              <a:t>提出超過存款之金額</a:t>
            </a:r>
            <a:endParaRPr lang="zh-TW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流程圖</a:t>
            </a:r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5" y="1723240"/>
            <a:ext cx="8880651" cy="480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971600" y="2169730"/>
            <a:ext cx="1907704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smtClean="0">
                <a:solidFill>
                  <a:srgbClr val="FF0000"/>
                </a:solidFill>
              </a:rPr>
              <a:t>使用者輸入想要的服務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5845" y="3573016"/>
            <a:ext cx="117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/>
              <a:t>輸入</a:t>
            </a:r>
            <a:r>
              <a:rPr lang="en-US" altLang="zh-TW" smtClean="0"/>
              <a:t>’q’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464783" y="3296206"/>
            <a:ext cx="151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/>
              <a:t>輸入</a:t>
            </a:r>
            <a:r>
              <a:rPr lang="en-US" altLang="zh-TW" smtClean="0"/>
              <a:t>’Prizing’</a:t>
            </a:r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3665538"/>
            <a:ext cx="390065" cy="21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4573681" y="3296206"/>
            <a:ext cx="165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/>
              <a:t>輸入</a:t>
            </a:r>
            <a:r>
              <a:rPr lang="en-US" altLang="zh-TW" smtClean="0"/>
              <a:t>’Banking’</a:t>
            </a: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95248" y="3902612"/>
            <a:ext cx="151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其他</a:t>
            </a:r>
            <a:r>
              <a:rPr lang="zh-TW" altLang="en-US" smtClean="0"/>
              <a:t>輸入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 bwMode="auto">
          <a:xfrm>
            <a:off x="1691680" y="731520"/>
            <a:ext cx="6408712" cy="597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23528" y="3059668"/>
            <a:ext cx="190770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smtClean="0">
                <a:solidFill>
                  <a:srgbClr val="FF0000"/>
                </a:solidFill>
              </a:rPr>
              <a:t>試著轉成</a:t>
            </a:r>
            <a:r>
              <a:rPr lang="en-US" altLang="zh-TW" b="1" smtClean="0">
                <a:solidFill>
                  <a:srgbClr val="FF0000"/>
                </a:solidFill>
              </a:rPr>
              <a:t>integer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2608" y="3789040"/>
            <a:ext cx="1907704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smtClean="0">
                <a:solidFill>
                  <a:srgbClr val="FF0000"/>
                </a:solidFill>
              </a:rPr>
              <a:t>若非數字則讓使用者重新輸入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5595" y="6203384"/>
            <a:ext cx="1981729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smtClean="0">
                <a:solidFill>
                  <a:srgbClr val="FF0000"/>
                </a:solidFill>
              </a:rPr>
              <a:t>存入戶頭</a:t>
            </a:r>
            <a:endParaRPr lang="zh-TW" altLang="en-US" sz="2000" b="1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020" y="188640"/>
            <a:ext cx="2861124" cy="54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5" r="83903"/>
          <a:stretch/>
        </p:blipFill>
        <p:spPr bwMode="auto">
          <a:xfrm>
            <a:off x="3732954" y="5730239"/>
            <a:ext cx="704628" cy="67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4" t="4301" r="7459" b="72018"/>
          <a:stretch/>
        </p:blipFill>
        <p:spPr bwMode="auto">
          <a:xfrm>
            <a:off x="6372200" y="4943047"/>
            <a:ext cx="274320" cy="44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172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9" b="21938"/>
          <a:stretch/>
        </p:blipFill>
        <p:spPr bwMode="auto">
          <a:xfrm>
            <a:off x="219782" y="3068960"/>
            <a:ext cx="8816714" cy="206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95" y="1763658"/>
            <a:ext cx="4577058" cy="94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3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88640"/>
            <a:ext cx="8169549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4211960" y="3212976"/>
            <a:ext cx="0" cy="432048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716760" y="1734338"/>
            <a:ext cx="1907704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smtClean="0">
                <a:solidFill>
                  <a:srgbClr val="FF0000"/>
                </a:solidFill>
              </a:rPr>
              <a:t>使用者發票號碼檢查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448654" y="3675504"/>
            <a:ext cx="293977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smtClean="0">
                <a:solidFill>
                  <a:srgbClr val="FF0000"/>
                </a:solidFill>
              </a:rPr>
              <a:t>從網路擷取開獎號碼</a:t>
            </a:r>
            <a:endParaRPr lang="zh-TW" altLang="en-US" sz="2000" b="1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17391" y="4365104"/>
            <a:ext cx="1981729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smtClean="0">
                <a:solidFill>
                  <a:srgbClr val="FF0000"/>
                </a:solidFill>
              </a:rPr>
              <a:t>比對號碼</a:t>
            </a:r>
            <a:endParaRPr lang="zh-TW" altLang="en-US" sz="2000" b="1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369790" y="6203384"/>
            <a:ext cx="1981729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smtClean="0">
                <a:solidFill>
                  <a:srgbClr val="FF0000"/>
                </a:solidFill>
              </a:rPr>
              <a:t>存入戶頭</a:t>
            </a:r>
            <a:endParaRPr lang="zh-TW" altLang="en-US" sz="2000" b="1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5" r="83903"/>
          <a:stretch/>
        </p:blipFill>
        <p:spPr bwMode="auto">
          <a:xfrm>
            <a:off x="3583296" y="3196992"/>
            <a:ext cx="704628" cy="67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4" t="4301" r="7459" b="72018"/>
          <a:stretch/>
        </p:blipFill>
        <p:spPr bwMode="auto">
          <a:xfrm>
            <a:off x="2411760" y="2380669"/>
            <a:ext cx="274320" cy="44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5" r="83903"/>
          <a:stretch/>
        </p:blipFill>
        <p:spPr bwMode="auto">
          <a:xfrm>
            <a:off x="6566225" y="1556792"/>
            <a:ext cx="704628" cy="67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4" t="4301" r="7459" b="72018"/>
          <a:stretch/>
        </p:blipFill>
        <p:spPr bwMode="auto">
          <a:xfrm>
            <a:off x="4251110" y="1614784"/>
            <a:ext cx="274320" cy="44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327</TotalTime>
  <Words>174</Words>
  <Application>Microsoft Office PowerPoint</Application>
  <PresentationFormat>如螢幕大小 (4:3)</PresentationFormat>
  <Paragraphs>49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高階主管</vt:lpstr>
      <vt:lpstr>C# programming hw_01</vt:lpstr>
      <vt:lpstr>動機</vt:lpstr>
      <vt:lpstr>構想解說—存/提款</vt:lpstr>
      <vt:lpstr>構想解說—對獎</vt:lpstr>
      <vt:lpstr>程式測試規畫</vt:lpstr>
      <vt:lpstr>流程圖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參考code：URLrequest()</vt:lpstr>
      <vt:lpstr>結構圖</vt:lpstr>
      <vt:lpstr>程式列表</vt:lpstr>
      <vt:lpstr>程式測試執行結果</vt:lpstr>
      <vt:lpstr>PowerPoint 簡報</vt:lpstr>
      <vt:lpstr>PowerPoint 簡報</vt:lpstr>
      <vt:lpstr>參考文獻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 hw_01</dc:title>
  <dc:creator>David</dc:creator>
  <cp:lastModifiedBy>David</cp:lastModifiedBy>
  <cp:revision>20</cp:revision>
  <dcterms:created xsi:type="dcterms:W3CDTF">2019-04-11T12:09:45Z</dcterms:created>
  <dcterms:modified xsi:type="dcterms:W3CDTF">2019-05-16T04:20:52Z</dcterms:modified>
</cp:coreProperties>
</file>