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55" r:id="rId4"/>
    <p:sldId id="353" r:id="rId5"/>
    <p:sldId id="354" r:id="rId6"/>
    <p:sldId id="328" r:id="rId7"/>
    <p:sldId id="330" r:id="rId8"/>
    <p:sldId id="331" r:id="rId9"/>
    <p:sldId id="332" r:id="rId10"/>
    <p:sldId id="356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gilan Sathish" initials="MS" lastIdx="1" clrIdx="0">
    <p:extLst>
      <p:ext uri="{19B8F6BF-5375-455C-9EA6-DF929625EA0E}">
        <p15:presenceInfo xmlns:p15="http://schemas.microsoft.com/office/powerpoint/2012/main" userId="f56724515f4c01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FBD0708C-ECF4-4056-951B-F953FDFA2F92}"/>
              </a:ext>
            </a:extLst>
          </p:cNvPr>
          <p:cNvSpPr/>
          <p:nvPr userDrawn="1"/>
        </p:nvSpPr>
        <p:spPr>
          <a:xfrm>
            <a:off x="4141489" y="3075389"/>
            <a:ext cx="3960001" cy="4011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1FFD45-86E5-4164-9F94-080F3824C6DC}"/>
              </a:ext>
            </a:extLst>
          </p:cNvPr>
          <p:cNvSpPr/>
          <p:nvPr userDrawn="1"/>
        </p:nvSpPr>
        <p:spPr>
          <a:xfrm>
            <a:off x="5296195" y="2664661"/>
            <a:ext cx="4434586" cy="4492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C722FF-80D1-44CB-B2C5-E42865360128}"/>
              </a:ext>
            </a:extLst>
          </p:cNvPr>
          <p:cNvSpPr/>
          <p:nvPr userDrawn="1"/>
        </p:nvSpPr>
        <p:spPr>
          <a:xfrm>
            <a:off x="2480718" y="2718783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F8D9D4-2991-48AF-A8F0-FC6FEB1D2061}"/>
              </a:ext>
            </a:extLst>
          </p:cNvPr>
          <p:cNvGrpSpPr/>
          <p:nvPr userDrawn="1"/>
        </p:nvGrpSpPr>
        <p:grpSpPr>
          <a:xfrm>
            <a:off x="5985240" y="1330275"/>
            <a:ext cx="2865724" cy="157452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08EBDF4-2046-4954-8E40-A25BAAF0FBF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3EF80F-A667-4956-85F0-9FA25E97983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74F7A-574D-4F6D-82C6-B0CFFBF8B7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794F69-AE6D-4F14-8AAB-5A5899FA360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DFF094-E7AF-45BF-AE35-9A55DADA7A2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7E5E9D-13A5-41B8-B596-7894869380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88B949-0398-45A9-8C3E-134D205AA4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A62A09C-8FA6-4C98-B3DF-527A292384F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9750DD-33F2-43B2-94A1-EC540B87E80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B0A2961-9A19-4350-AF6C-0A9C359EB8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DCDAB-B599-46E1-B14E-9CB874D6C63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974ED3-193A-4E6A-84FE-DD702B68343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" name="Graphic 14">
            <a:extLst>
              <a:ext uri="{FF2B5EF4-FFF2-40B4-BE49-F238E27FC236}">
                <a16:creationId xmlns:a16="http://schemas.microsoft.com/office/drawing/2014/main" id="{8A848864-2A39-447D-B6BF-CC8044BC2A7E}"/>
              </a:ext>
            </a:extLst>
          </p:cNvPr>
          <p:cNvGrpSpPr/>
          <p:nvPr userDrawn="1"/>
        </p:nvGrpSpPr>
        <p:grpSpPr>
          <a:xfrm>
            <a:off x="3197852" y="589080"/>
            <a:ext cx="2976015" cy="2340686"/>
            <a:chOff x="2444748" y="555045"/>
            <a:chExt cx="7282048" cy="572745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61CD-EFAB-4459-A091-5B3D944A1C2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98E678-7BBC-48E9-BE5B-2FC07087B2B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DBF6F4-F4E1-42CE-918E-46EBB68FF9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39435E-2DCE-4E65-B8DB-B8A01FC6E01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6D12B-FF42-4F37-A3FD-228C31675D4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9AF04E-5C59-470A-813A-91E8CB2EB35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9C9ACC-2E7D-44B0-BCC0-AF573A66E89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E452942-6998-424B-BA1A-EFCCA6713E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그림 개체 틀 2">
            <a:extLst>
              <a:ext uri="{FF2B5EF4-FFF2-40B4-BE49-F238E27FC236}">
                <a16:creationId xmlns:a16="http://schemas.microsoft.com/office/drawing/2014/main" id="{161051AD-0D58-4407-BB68-236DEFCA95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73004" y="1430123"/>
            <a:ext cx="2101955" cy="1250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2" name="그림 개체 틀 2">
            <a:extLst>
              <a:ext uri="{FF2B5EF4-FFF2-40B4-BE49-F238E27FC236}">
                <a16:creationId xmlns:a16="http://schemas.microsoft.com/office/drawing/2014/main" id="{29B598C8-35C5-41B6-83FC-3FBDB5D840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5977" y="698806"/>
            <a:ext cx="2755721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E287AF0-FA95-4762-B8E2-671D58550EB9}"/>
              </a:ext>
            </a:extLst>
          </p:cNvPr>
          <p:cNvSpPr/>
          <p:nvPr userDrawn="1"/>
        </p:nvSpPr>
        <p:spPr>
          <a:xfrm rot="5400000">
            <a:off x="-1449000" y="1449000"/>
            <a:ext cx="6858000" cy="396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8F9923B-6C89-4D4B-A044-7011CD744BA4}"/>
              </a:ext>
            </a:extLst>
          </p:cNvPr>
          <p:cNvSpPr/>
          <p:nvPr userDrawn="1"/>
        </p:nvSpPr>
        <p:spPr>
          <a:xfrm rot="16200000">
            <a:off x="6783000" y="1449001"/>
            <a:ext cx="6858000" cy="396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그림 개체 틀 2">
            <a:extLst>
              <a:ext uri="{FF2B5EF4-FFF2-40B4-BE49-F238E27FC236}">
                <a16:creationId xmlns:a16="http://schemas.microsoft.com/office/drawing/2014/main" id="{3F019F7B-C14A-4CD4-939C-889E86ECF9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07411" y="1901771"/>
            <a:ext cx="793286" cy="1216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AF271-59E1-4FF8-861D-66BF0AB0C20C}"/>
              </a:ext>
            </a:extLst>
          </p:cNvPr>
          <p:cNvGrpSpPr/>
          <p:nvPr userDrawn="1"/>
        </p:nvGrpSpPr>
        <p:grpSpPr>
          <a:xfrm>
            <a:off x="707906" y="1724831"/>
            <a:ext cx="3114079" cy="4200810"/>
            <a:chOff x="5745956" y="3501865"/>
            <a:chExt cx="2146216" cy="289518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4C438D-502C-4184-A640-9D416688BF3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665005-6515-4CC9-86A2-F3269A2D2AE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94E96A-A335-49D6-9D89-A017242E6D52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86E7C9-5140-49C6-8E1B-54058234FF9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FE4203-6FE6-438F-AD63-0390034E13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36E384-D851-434A-AB8A-FE09F43D707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03816-681F-4F21-A286-C8B21595F8DE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FBA3E9-F56F-483D-AD9C-DDC05D08B8D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2F938-D2ED-47FE-8547-C4F10CA5D9CB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92348-B627-4894-9224-7073FE72892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" name="그림 개체 틀 2">
            <a:extLst>
              <a:ext uri="{FF2B5EF4-FFF2-40B4-BE49-F238E27FC236}">
                <a16:creationId xmlns:a16="http://schemas.microsoft.com/office/drawing/2014/main" id="{C3D720D4-ECB3-4075-B591-AE539DCDA2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5992" y="2025648"/>
            <a:ext cx="2767037" cy="354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C806DB-48AE-486A-9E8B-160DA86EFC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55B03-2AD5-47F1-9DB6-84D4C5430D5C}"/>
              </a:ext>
            </a:extLst>
          </p:cNvPr>
          <p:cNvSpPr/>
          <p:nvPr userDrawn="1"/>
        </p:nvSpPr>
        <p:spPr>
          <a:xfrm>
            <a:off x="0" y="1570009"/>
            <a:ext cx="12192000" cy="1949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9AFB6764-C60D-4150-B586-3BD8B92807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768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7E06D7E-6841-4959-B8DE-3F59F7CC4F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3840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32D84A8-2E6A-4339-8D10-172129386D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4912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0AC6C735-0E24-47B6-9C8C-93DBC13BDF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5984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BCB2B99-9A01-484A-BFF4-CFC31BB6717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312000" y="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984A-66F1-4308-8BFD-B5A3A264BC5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096000" y="217800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2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" y="4576443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JOB PORTAL APPLICATION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-544" y="5635691"/>
            <a:ext cx="1219199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CAPSTONE PROJECT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8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300920" y="5235070"/>
            <a:ext cx="4797245" cy="1286401"/>
            <a:chOff x="6665542" y="2749602"/>
            <a:chExt cx="4797245" cy="12864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latin typeface="+mj-lt"/>
                  <a:cs typeface="Arial" pitchFamily="34" charset="0"/>
                </a:rPr>
                <a:t>Contribution</a:t>
              </a:r>
              <a:endParaRPr lang="ko-KR" altLang="en-US" sz="48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369026"/>
              <a:ext cx="4777096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>
                  <a:cs typeface="Arial" pitchFamily="34" charset="0"/>
                </a:rPr>
                <a:t>Sowmiya</a:t>
              </a:r>
              <a:endParaRPr lang="en-US" altLang="ko-KR" sz="1867" dirty="0">
                <a:cs typeface="Arial" pitchFamily="34" charset="0"/>
              </a:endParaRPr>
            </a:p>
            <a:p>
              <a:r>
                <a:rPr lang="en-US" altLang="ko-KR" sz="1867" dirty="0" err="1">
                  <a:cs typeface="Arial" pitchFamily="34" charset="0"/>
                </a:rPr>
                <a:t>Shanmugapriya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14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871012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7E760F-0E2B-456D-B964-BF4266447548}"/>
              </a:ext>
            </a:extLst>
          </p:cNvPr>
          <p:cNvGrpSpPr/>
          <p:nvPr/>
        </p:nvGrpSpPr>
        <p:grpSpPr>
          <a:xfrm>
            <a:off x="4718800" y="1017675"/>
            <a:ext cx="5363972" cy="806674"/>
            <a:chOff x="5888286" y="872788"/>
            <a:chExt cx="5363972" cy="80667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98B64AD-4559-417F-8A7E-33D6DE905A6C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615553"/>
              <a:chOff x="6557475" y="1411926"/>
              <a:chExt cx="4048675" cy="61555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83375-F863-40D8-A19F-40F5EEEF5A42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Introduction about the project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B43628-375E-4AAC-975E-B22C0BAAE01C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About  Project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56B0477-DE7C-4734-A3B8-F816A2F1469C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B6FFD22-5239-45EB-8979-74397909A487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52780-47E3-4835-BB43-70FA2653BCB1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CF4DB0-323D-44D2-A583-60E5A52DE08D}"/>
              </a:ext>
            </a:extLst>
          </p:cNvPr>
          <p:cNvGrpSpPr/>
          <p:nvPr/>
        </p:nvGrpSpPr>
        <p:grpSpPr>
          <a:xfrm>
            <a:off x="5265953" y="2356334"/>
            <a:ext cx="5363972" cy="806674"/>
            <a:chOff x="5888286" y="872788"/>
            <a:chExt cx="5363972" cy="80667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30B7445-4117-4947-96ED-E4F53CAE147C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615553"/>
              <a:chOff x="6557475" y="1411926"/>
              <a:chExt cx="4048675" cy="61555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7B9FE1-4792-4AA3-8C7D-4E288CEFDD03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Information about front and backend in application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2363C7-73D7-49DD-B720-EB16EFD2C2A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Front end, Back end and Database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AF7B20-1803-4298-B6B3-CE950DFA08AD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8BEEB9B9-AA5E-4650-A983-1A4082593CA5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1CA2A3-6C2F-4B5A-A981-642F0A704326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1FA318-D28D-49BC-8B3D-13CEC7146371}"/>
              </a:ext>
            </a:extLst>
          </p:cNvPr>
          <p:cNvGrpSpPr/>
          <p:nvPr/>
        </p:nvGrpSpPr>
        <p:grpSpPr>
          <a:xfrm>
            <a:off x="5813106" y="3694993"/>
            <a:ext cx="5363972" cy="806674"/>
            <a:chOff x="5888286" y="872788"/>
            <a:chExt cx="5363972" cy="80667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EDE3C0D-EA3A-4EC1-9425-20BACC2A10E9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615553"/>
              <a:chOff x="6557475" y="1411926"/>
              <a:chExt cx="4048675" cy="615553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879DAB-E9EB-4C76-92F4-033A8AC51FFD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Information about the templates , folders and tables used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D85071E-3F3F-48E7-8B2B-0ED76E67B1D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How to use the application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068AAC4-D61B-4BC8-9F4B-178CEDA50B92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1D7144D-9153-4E24-8457-E14BE03052B6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3D67D8-734C-4374-91F2-93E409C3830E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2B993C-492A-4E76-8FFE-F9687E51B182}"/>
              </a:ext>
            </a:extLst>
          </p:cNvPr>
          <p:cNvGrpSpPr/>
          <p:nvPr/>
        </p:nvGrpSpPr>
        <p:grpSpPr>
          <a:xfrm>
            <a:off x="6360258" y="5033652"/>
            <a:ext cx="5363972" cy="806674"/>
            <a:chOff x="5888286" y="872788"/>
            <a:chExt cx="5363972" cy="80667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4F708A4-58E1-4CEC-A0BB-76B70B846064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615553"/>
              <a:chOff x="6557475" y="1411926"/>
              <a:chExt cx="4048675" cy="615553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1E78405-0C47-432C-B144-9F618CC65FD9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Future development in the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projecct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3AEE01-55FA-415B-A04B-792E6C5C0A61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Enhancements in focus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37F241-8567-40B4-BE0E-E9A3F234DA83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16E94EA-74B1-4DA8-98B5-3CAA024D4E05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ADEBDF-AE55-4F72-9DDC-4CDC0DC4A6A7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67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JOB Portal application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BE35CC-C9A8-49B5-BA10-9F42FED3E831}"/>
              </a:ext>
            </a:extLst>
          </p:cNvPr>
          <p:cNvSpPr/>
          <p:nvPr/>
        </p:nvSpPr>
        <p:spPr>
          <a:xfrm>
            <a:off x="923378" y="1811571"/>
            <a:ext cx="3060000" cy="1296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BE91BE-0D26-40A2-AFDB-ECC0933AC9F1}"/>
              </a:ext>
            </a:extLst>
          </p:cNvPr>
          <p:cNvSpPr/>
          <p:nvPr/>
        </p:nvSpPr>
        <p:spPr>
          <a:xfrm>
            <a:off x="923378" y="3257116"/>
            <a:ext cx="3060000" cy="1296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38774F-025E-4A30-B36E-464594F32A6D}"/>
              </a:ext>
            </a:extLst>
          </p:cNvPr>
          <p:cNvSpPr/>
          <p:nvPr/>
        </p:nvSpPr>
        <p:spPr>
          <a:xfrm>
            <a:off x="923378" y="4702661"/>
            <a:ext cx="3060000" cy="1296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그룹 1">
            <a:extLst>
              <a:ext uri="{FF2B5EF4-FFF2-40B4-BE49-F238E27FC236}">
                <a16:creationId xmlns:a16="http://schemas.microsoft.com/office/drawing/2014/main" id="{73F21A89-D38E-454F-938F-880CA8D6739C}"/>
              </a:ext>
            </a:extLst>
          </p:cNvPr>
          <p:cNvGrpSpPr/>
          <p:nvPr/>
        </p:nvGrpSpPr>
        <p:grpSpPr>
          <a:xfrm>
            <a:off x="1161870" y="2000120"/>
            <a:ext cx="2583018" cy="1103568"/>
            <a:chOff x="923378" y="1916495"/>
            <a:chExt cx="2010204" cy="11035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B1E025-8809-4CCA-8DFD-3B793FA69778}"/>
                </a:ext>
              </a:extLst>
            </p:cNvPr>
            <p:cNvSpPr txBox="1"/>
            <p:nvPr/>
          </p:nvSpPr>
          <p:spPr>
            <a:xfrm>
              <a:off x="923378" y="2189066"/>
              <a:ext cx="2010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An efficient job portal application the allows the user to create an account, login and search for jobs.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4CFFF6-3C5B-4EFA-8440-C0FE7FC05745}"/>
                </a:ext>
              </a:extLst>
            </p:cNvPr>
            <p:cNvSpPr txBox="1"/>
            <p:nvPr/>
          </p:nvSpPr>
          <p:spPr>
            <a:xfrm>
              <a:off x="923378" y="1916495"/>
              <a:ext cx="2010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About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E5FB6A-A049-4DB0-AA86-2C100F83F3F4}"/>
              </a:ext>
            </a:extLst>
          </p:cNvPr>
          <p:cNvSpPr txBox="1"/>
          <p:nvPr/>
        </p:nvSpPr>
        <p:spPr>
          <a:xfrm>
            <a:off x="8353426" y="1896877"/>
            <a:ext cx="2381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그룹 34">
            <a:extLst>
              <a:ext uri="{FF2B5EF4-FFF2-40B4-BE49-F238E27FC236}">
                <a16:creationId xmlns:a16="http://schemas.microsoft.com/office/drawing/2014/main" id="{BB1333DD-2328-4819-9C69-A96301A5F8FE}"/>
              </a:ext>
            </a:extLst>
          </p:cNvPr>
          <p:cNvGrpSpPr/>
          <p:nvPr/>
        </p:nvGrpSpPr>
        <p:grpSpPr>
          <a:xfrm>
            <a:off x="1161870" y="3445665"/>
            <a:ext cx="2583018" cy="918902"/>
            <a:chOff x="923378" y="1916495"/>
            <a:chExt cx="2010204" cy="91890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74ACD1-41D3-439C-9404-B222C12931F8}"/>
                </a:ext>
              </a:extLst>
            </p:cNvPr>
            <p:cNvSpPr txBox="1"/>
            <p:nvPr/>
          </p:nvSpPr>
          <p:spPr>
            <a:xfrm>
              <a:off x="923378" y="2189066"/>
              <a:ext cx="20102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user can view the jobs matching to his skill and the status of the application.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2D7AE9-B51C-467A-ADC2-25F27BA59804}"/>
                </a:ext>
              </a:extLst>
            </p:cNvPr>
            <p:cNvSpPr txBox="1"/>
            <p:nvPr/>
          </p:nvSpPr>
          <p:spPr>
            <a:xfrm>
              <a:off x="923378" y="1916495"/>
              <a:ext cx="2010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37">
            <a:extLst>
              <a:ext uri="{FF2B5EF4-FFF2-40B4-BE49-F238E27FC236}">
                <a16:creationId xmlns:a16="http://schemas.microsoft.com/office/drawing/2014/main" id="{87B0DDA2-507F-47E9-A18A-93275C91E8E4}"/>
              </a:ext>
            </a:extLst>
          </p:cNvPr>
          <p:cNvGrpSpPr/>
          <p:nvPr/>
        </p:nvGrpSpPr>
        <p:grpSpPr>
          <a:xfrm>
            <a:off x="1161870" y="4891210"/>
            <a:ext cx="2583018" cy="734236"/>
            <a:chOff x="923378" y="1916495"/>
            <a:chExt cx="2010204" cy="73423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98E2DA-C3A7-4BC4-A40D-C0A4710FD4E5}"/>
                </a:ext>
              </a:extLst>
            </p:cNvPr>
            <p:cNvSpPr txBox="1"/>
            <p:nvPr/>
          </p:nvSpPr>
          <p:spPr>
            <a:xfrm>
              <a:off x="923378" y="2189066"/>
              <a:ext cx="2010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user can provide his details as reference for job hunter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003291-0D92-461F-B532-5E3B9867B141}"/>
                </a:ext>
              </a:extLst>
            </p:cNvPr>
            <p:cNvSpPr txBox="1"/>
            <p:nvPr/>
          </p:nvSpPr>
          <p:spPr>
            <a:xfrm>
              <a:off x="923378" y="1916495"/>
              <a:ext cx="2010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43">
            <a:extLst>
              <a:ext uri="{FF2B5EF4-FFF2-40B4-BE49-F238E27FC236}">
                <a16:creationId xmlns:a16="http://schemas.microsoft.com/office/drawing/2014/main" id="{58059335-503D-4EE5-B81F-5C3CE420D70B}"/>
              </a:ext>
            </a:extLst>
          </p:cNvPr>
          <p:cNvGrpSpPr/>
          <p:nvPr/>
        </p:nvGrpSpPr>
        <p:grpSpPr>
          <a:xfrm>
            <a:off x="4625390" y="3445665"/>
            <a:ext cx="2583018" cy="918902"/>
            <a:chOff x="923378" y="1916495"/>
            <a:chExt cx="2010204" cy="9189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05B4BA-993B-44EA-A879-3A6FD32B2311}"/>
                </a:ext>
              </a:extLst>
            </p:cNvPr>
            <p:cNvSpPr txBox="1"/>
            <p:nvPr/>
          </p:nvSpPr>
          <p:spPr>
            <a:xfrm>
              <a:off x="923378" y="2189066"/>
              <a:ext cx="20102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3899C3-8136-4C8D-90B3-191A284870D4}"/>
                </a:ext>
              </a:extLst>
            </p:cNvPr>
            <p:cNvSpPr txBox="1"/>
            <p:nvPr/>
          </p:nvSpPr>
          <p:spPr>
            <a:xfrm>
              <a:off x="923378" y="1916495"/>
              <a:ext cx="2010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46">
            <a:extLst>
              <a:ext uri="{FF2B5EF4-FFF2-40B4-BE49-F238E27FC236}">
                <a16:creationId xmlns:a16="http://schemas.microsoft.com/office/drawing/2014/main" id="{010EA4B9-FDBA-42D4-BE6C-DD0463C1ED81}"/>
              </a:ext>
            </a:extLst>
          </p:cNvPr>
          <p:cNvGrpSpPr/>
          <p:nvPr/>
        </p:nvGrpSpPr>
        <p:grpSpPr>
          <a:xfrm>
            <a:off x="4625390" y="4891210"/>
            <a:ext cx="2583018" cy="918902"/>
            <a:chOff x="923378" y="1916495"/>
            <a:chExt cx="2010204" cy="91890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4529AF-6C2E-48D8-A7DC-35C17E9B3777}"/>
                </a:ext>
              </a:extLst>
            </p:cNvPr>
            <p:cNvSpPr txBox="1"/>
            <p:nvPr/>
          </p:nvSpPr>
          <p:spPr>
            <a:xfrm>
              <a:off x="923378" y="2189066"/>
              <a:ext cx="20102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7BF121-0E40-483A-AF66-5953FD8BA8E1}"/>
                </a:ext>
              </a:extLst>
            </p:cNvPr>
            <p:cNvSpPr txBox="1"/>
            <p:nvPr/>
          </p:nvSpPr>
          <p:spPr>
            <a:xfrm>
              <a:off x="923378" y="1916495"/>
              <a:ext cx="2010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Rails , ROR and </a:t>
            </a:r>
            <a:r>
              <a:rPr lang="en-US" dirty="0" err="1"/>
              <a:t>postgresql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F758A1-1D46-4FB1-BA57-F87A3F89E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858295"/>
              </p:ext>
            </p:extLst>
          </p:nvPr>
        </p:nvGraphicFramePr>
        <p:xfrm>
          <a:off x="934152" y="1834243"/>
          <a:ext cx="2216560" cy="4515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769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Rails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34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Server-side web application development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769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It allows you to launch a faster web application.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037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framework that is written in the Ruby programming language,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9538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it also uses web standards like JSON for transfer data and HTML, CSS, and JavaScript for the user interface.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1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58690-9666-4F8C-A39F-EF1A7CD22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34058"/>
              </p:ext>
            </p:extLst>
          </p:nvPr>
        </p:nvGraphicFramePr>
        <p:xfrm>
          <a:off x="3650941" y="1834241"/>
          <a:ext cx="2216560" cy="4512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React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React is a JavaScript library for building user interfaces.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Library responsible only for the view layer of the application.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is a free and open-source front-end JavaScript library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allows us to create reusable UI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3F7A46-BC35-429D-AEAD-54401A033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10144"/>
              </p:ext>
            </p:extLst>
          </p:nvPr>
        </p:nvGraphicFramePr>
        <p:xfrm>
          <a:off x="6367730" y="1834242"/>
          <a:ext cx="2216560" cy="4561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6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postgresql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321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PostgreSQL is a powerful, open source object-relational database system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Final release of PostgreSQL 10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678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PostgreSQL also known as Postgres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309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PostgreSQL is an advanced version of SQL 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use the application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525523-3E21-4BBD-BF95-C958F2FFEBBB}"/>
              </a:ext>
            </a:extLst>
          </p:cNvPr>
          <p:cNvSpPr/>
          <p:nvPr/>
        </p:nvSpPr>
        <p:spPr>
          <a:xfrm>
            <a:off x="3761486" y="3529243"/>
            <a:ext cx="4104596" cy="75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ounded Rectangle 9">
            <a:extLst>
              <a:ext uri="{FF2B5EF4-FFF2-40B4-BE49-F238E27FC236}">
                <a16:creationId xmlns:a16="http://schemas.microsoft.com/office/drawing/2014/main" id="{11084B2B-AF03-4241-A312-6B6F5E46F5EA}"/>
              </a:ext>
            </a:extLst>
          </p:cNvPr>
          <p:cNvSpPr/>
          <p:nvPr/>
        </p:nvSpPr>
        <p:spPr>
          <a:xfrm rot="13500000">
            <a:off x="7548178" y="359553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ounded Rectangle 10">
            <a:extLst>
              <a:ext uri="{FF2B5EF4-FFF2-40B4-BE49-F238E27FC236}">
                <a16:creationId xmlns:a16="http://schemas.microsoft.com/office/drawing/2014/main" id="{99B290B6-1050-43AE-BD72-D0325EE2807A}"/>
              </a:ext>
            </a:extLst>
          </p:cNvPr>
          <p:cNvSpPr/>
          <p:nvPr/>
        </p:nvSpPr>
        <p:spPr>
          <a:xfrm rot="13500000">
            <a:off x="7724193" y="3595524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CECD66-927B-4869-943A-BFDBCC43FBE1}"/>
              </a:ext>
            </a:extLst>
          </p:cNvPr>
          <p:cNvSpPr txBox="1"/>
          <p:nvPr/>
        </p:nvSpPr>
        <p:spPr>
          <a:xfrm>
            <a:off x="7818109" y="3722578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85E02-AA17-4594-8F5A-C6B99E37980F}"/>
              </a:ext>
            </a:extLst>
          </p:cNvPr>
          <p:cNvGrpSpPr/>
          <p:nvPr/>
        </p:nvGrpSpPr>
        <p:grpSpPr>
          <a:xfrm>
            <a:off x="4559875" y="3557703"/>
            <a:ext cx="2941347" cy="702903"/>
            <a:chOff x="4601865" y="1984732"/>
            <a:chExt cx="2246195" cy="702903"/>
          </a:xfrm>
        </p:grpSpPr>
        <p:sp>
          <p:nvSpPr>
            <p:cNvPr id="65" name="Text Placeholder 12">
              <a:extLst>
                <a:ext uri="{FF2B5EF4-FFF2-40B4-BE49-F238E27FC236}">
                  <a16:creationId xmlns:a16="http://schemas.microsoft.com/office/drawing/2014/main" id="{DB16D840-A515-4368-8EE3-B1A3673B7C0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Jobs, Applied and Eligible job shows jobs available based on criteria.</a:t>
              </a:r>
            </a:p>
          </p:txBody>
        </p:sp>
        <p:sp>
          <p:nvSpPr>
            <p:cNvPr id="66" name="Text Placeholder 13">
              <a:extLst>
                <a:ext uri="{FF2B5EF4-FFF2-40B4-BE49-F238E27FC236}">
                  <a16:creationId xmlns:a16="http://schemas.microsoft.com/office/drawing/2014/main" id="{85D33FE7-F955-4EED-8B28-5082CBA9285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Jos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6134092D-AD44-4D79-AA43-1DCE67F0CC48}"/>
              </a:ext>
            </a:extLst>
          </p:cNvPr>
          <p:cNvSpPr/>
          <p:nvPr/>
        </p:nvSpPr>
        <p:spPr>
          <a:xfrm>
            <a:off x="5177350" y="2680088"/>
            <a:ext cx="4104596" cy="75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ounded Rectangle 18">
            <a:extLst>
              <a:ext uri="{FF2B5EF4-FFF2-40B4-BE49-F238E27FC236}">
                <a16:creationId xmlns:a16="http://schemas.microsoft.com/office/drawing/2014/main" id="{0AD5EB51-4C20-4BD4-911E-34AB108157A5}"/>
              </a:ext>
            </a:extLst>
          </p:cNvPr>
          <p:cNvSpPr/>
          <p:nvPr/>
        </p:nvSpPr>
        <p:spPr>
          <a:xfrm rot="13500000">
            <a:off x="8958997" y="2746375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ounded Rectangle 19">
            <a:extLst>
              <a:ext uri="{FF2B5EF4-FFF2-40B4-BE49-F238E27FC236}">
                <a16:creationId xmlns:a16="http://schemas.microsoft.com/office/drawing/2014/main" id="{4937E087-100B-4EC5-8C8D-58700EA87337}"/>
              </a:ext>
            </a:extLst>
          </p:cNvPr>
          <p:cNvSpPr/>
          <p:nvPr/>
        </p:nvSpPr>
        <p:spPr>
          <a:xfrm rot="13500000">
            <a:off x="9135012" y="2746370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3B3F86-104D-44BA-8483-D2C662460419}"/>
              </a:ext>
            </a:extLst>
          </p:cNvPr>
          <p:cNvSpPr txBox="1"/>
          <p:nvPr/>
        </p:nvSpPr>
        <p:spPr>
          <a:xfrm>
            <a:off x="9234015" y="2886869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2AE8D91-C6AF-4E1D-AE95-29E79C2EFD4C}"/>
              </a:ext>
            </a:extLst>
          </p:cNvPr>
          <p:cNvGrpSpPr/>
          <p:nvPr/>
        </p:nvGrpSpPr>
        <p:grpSpPr>
          <a:xfrm>
            <a:off x="5978261" y="2707593"/>
            <a:ext cx="2941347" cy="702903"/>
            <a:chOff x="4601865" y="1984732"/>
            <a:chExt cx="2246195" cy="702903"/>
          </a:xfrm>
        </p:grpSpPr>
        <p:sp>
          <p:nvSpPr>
            <p:cNvPr id="72" name="Text Placeholder 12">
              <a:extLst>
                <a:ext uri="{FF2B5EF4-FFF2-40B4-BE49-F238E27FC236}">
                  <a16:creationId xmlns:a16="http://schemas.microsoft.com/office/drawing/2014/main" id="{94F542DB-20B2-4B51-B3E3-A03AFA652E4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 user will be directed to Profile page where the user can give his information.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 Placeholder 13">
              <a:extLst>
                <a:ext uri="{FF2B5EF4-FFF2-40B4-BE49-F238E27FC236}">
                  <a16:creationId xmlns:a16="http://schemas.microsoft.com/office/drawing/2014/main" id="{47EADA1C-98F4-4DA8-9A11-7DEB912C8E0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 Profile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3CC66B1-E679-4B13-9B54-B3EC3F78E276}"/>
              </a:ext>
            </a:extLst>
          </p:cNvPr>
          <p:cNvSpPr/>
          <p:nvPr/>
        </p:nvSpPr>
        <p:spPr>
          <a:xfrm>
            <a:off x="6397158" y="1794865"/>
            <a:ext cx="4295607" cy="792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ounded Rectangle 21">
            <a:extLst>
              <a:ext uri="{FF2B5EF4-FFF2-40B4-BE49-F238E27FC236}">
                <a16:creationId xmlns:a16="http://schemas.microsoft.com/office/drawing/2014/main" id="{E666AC34-7542-4805-826D-AAC03D8269F8}"/>
              </a:ext>
            </a:extLst>
          </p:cNvPr>
          <p:cNvSpPr/>
          <p:nvPr/>
        </p:nvSpPr>
        <p:spPr>
          <a:xfrm rot="13500000">
            <a:off x="10382354" y="189722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ounded Rectangle 22">
            <a:extLst>
              <a:ext uri="{FF2B5EF4-FFF2-40B4-BE49-F238E27FC236}">
                <a16:creationId xmlns:a16="http://schemas.microsoft.com/office/drawing/2014/main" id="{CFDEDDFF-7E22-4C5D-8F4B-B1B189899F9D}"/>
              </a:ext>
            </a:extLst>
          </p:cNvPr>
          <p:cNvSpPr/>
          <p:nvPr/>
        </p:nvSpPr>
        <p:spPr>
          <a:xfrm rot="13500000">
            <a:off x="10558369" y="1897214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0CB1F4-DA03-4218-98FC-9E6DDEE8D685}"/>
              </a:ext>
            </a:extLst>
          </p:cNvPr>
          <p:cNvSpPr txBox="1"/>
          <p:nvPr/>
        </p:nvSpPr>
        <p:spPr>
          <a:xfrm>
            <a:off x="10644872" y="2024268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C2B9EAF-A885-4717-BC8B-02F89C251910}"/>
              </a:ext>
            </a:extLst>
          </p:cNvPr>
          <p:cNvGrpSpPr/>
          <p:nvPr/>
        </p:nvGrpSpPr>
        <p:grpSpPr>
          <a:xfrm>
            <a:off x="7396649" y="1857483"/>
            <a:ext cx="2941347" cy="702904"/>
            <a:chOff x="4601865" y="1984732"/>
            <a:chExt cx="2246195" cy="702904"/>
          </a:xfrm>
        </p:grpSpPr>
        <p:sp>
          <p:nvSpPr>
            <p:cNvPr id="79" name="Text Placeholder 12">
              <a:extLst>
                <a:ext uri="{FF2B5EF4-FFF2-40B4-BE49-F238E27FC236}">
                  <a16:creationId xmlns:a16="http://schemas.microsoft.com/office/drawing/2014/main" id="{E896E443-A438-4F22-AFDC-02AEE6B207DF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00380"/>
              <a:ext cx="2232248" cy="48725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 user will create account , registered user will login with email and password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 Placeholder 13">
              <a:extLst>
                <a:ext uri="{FF2B5EF4-FFF2-40B4-BE49-F238E27FC236}">
                  <a16:creationId xmlns:a16="http://schemas.microsoft.com/office/drawing/2014/main" id="{E0A2F1A5-6718-4629-A67E-27E4869F25E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16678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 Account / User Login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8568355-2B78-4038-9831-3A23AB23078E}"/>
              </a:ext>
            </a:extLst>
          </p:cNvPr>
          <p:cNvSpPr/>
          <p:nvPr/>
        </p:nvSpPr>
        <p:spPr>
          <a:xfrm>
            <a:off x="2340577" y="4382216"/>
            <a:ext cx="4104596" cy="75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Rounded Rectangle 15">
            <a:extLst>
              <a:ext uri="{FF2B5EF4-FFF2-40B4-BE49-F238E27FC236}">
                <a16:creationId xmlns:a16="http://schemas.microsoft.com/office/drawing/2014/main" id="{55611FBA-ED9C-4616-983E-ECC439756518}"/>
              </a:ext>
            </a:extLst>
          </p:cNvPr>
          <p:cNvSpPr/>
          <p:nvPr/>
        </p:nvSpPr>
        <p:spPr>
          <a:xfrm rot="13500000">
            <a:off x="6132314" y="4448502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Rounded Rectangle 16">
            <a:extLst>
              <a:ext uri="{FF2B5EF4-FFF2-40B4-BE49-F238E27FC236}">
                <a16:creationId xmlns:a16="http://schemas.microsoft.com/office/drawing/2014/main" id="{ECD396B7-8818-44C6-A845-9827FE7A4FFB}"/>
              </a:ext>
            </a:extLst>
          </p:cNvPr>
          <p:cNvSpPr/>
          <p:nvPr/>
        </p:nvSpPr>
        <p:spPr>
          <a:xfrm rot="13500000">
            <a:off x="6308329" y="4448496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58080C-983D-4BF6-97CE-B5962749C1A1}"/>
              </a:ext>
            </a:extLst>
          </p:cNvPr>
          <p:cNvSpPr txBox="1"/>
          <p:nvPr/>
        </p:nvSpPr>
        <p:spPr>
          <a:xfrm>
            <a:off x="6397158" y="457555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4875122-8204-4953-AA5B-9A798B62C0BE}"/>
              </a:ext>
            </a:extLst>
          </p:cNvPr>
          <p:cNvGrpSpPr/>
          <p:nvPr/>
        </p:nvGrpSpPr>
        <p:grpSpPr>
          <a:xfrm>
            <a:off x="3141489" y="4407813"/>
            <a:ext cx="2941347" cy="702903"/>
            <a:chOff x="4601865" y="1984732"/>
            <a:chExt cx="2246195" cy="702903"/>
          </a:xfrm>
        </p:grpSpPr>
        <p:sp>
          <p:nvSpPr>
            <p:cNvPr id="86" name="Text Placeholder 12">
              <a:extLst>
                <a:ext uri="{FF2B5EF4-FFF2-40B4-BE49-F238E27FC236}">
                  <a16:creationId xmlns:a16="http://schemas.microsoft.com/office/drawing/2014/main" id="{2FAE0067-EF69-4E70-9CF4-32ED9AD92A3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Shortlisted, Rejected, Interviewing and Offered section display jobs on status.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 Placeholder 13">
              <a:extLst>
                <a:ext uri="{FF2B5EF4-FFF2-40B4-BE49-F238E27FC236}">
                  <a16:creationId xmlns:a16="http://schemas.microsoft.com/office/drawing/2014/main" id="{A081FEE1-5F9C-42DE-8F81-96479480C69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 status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81B32740-62FE-4ED3-9343-CD046EADFE63}"/>
              </a:ext>
            </a:extLst>
          </p:cNvPr>
          <p:cNvSpPr/>
          <p:nvPr/>
        </p:nvSpPr>
        <p:spPr>
          <a:xfrm>
            <a:off x="914623" y="5231372"/>
            <a:ext cx="4104596" cy="75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Rounded Rectangle 12">
            <a:extLst>
              <a:ext uri="{FF2B5EF4-FFF2-40B4-BE49-F238E27FC236}">
                <a16:creationId xmlns:a16="http://schemas.microsoft.com/office/drawing/2014/main" id="{DAC9D1E6-F195-47FB-83CE-69E34B9CFBCB}"/>
              </a:ext>
            </a:extLst>
          </p:cNvPr>
          <p:cNvSpPr/>
          <p:nvPr/>
        </p:nvSpPr>
        <p:spPr>
          <a:xfrm rot="13500000">
            <a:off x="4711405" y="5290832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Rounded Rectangle 13">
            <a:extLst>
              <a:ext uri="{FF2B5EF4-FFF2-40B4-BE49-F238E27FC236}">
                <a16:creationId xmlns:a16="http://schemas.microsoft.com/office/drawing/2014/main" id="{85383FB2-0BFE-4457-93F7-2E38690BF27B}"/>
              </a:ext>
            </a:extLst>
          </p:cNvPr>
          <p:cNvSpPr/>
          <p:nvPr/>
        </p:nvSpPr>
        <p:spPr>
          <a:xfrm rot="13500000">
            <a:off x="4887420" y="5290826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69CA48-A528-4DC3-9B6C-E48C771C3A3E}"/>
              </a:ext>
            </a:extLst>
          </p:cNvPr>
          <p:cNvSpPr txBox="1"/>
          <p:nvPr/>
        </p:nvSpPr>
        <p:spPr>
          <a:xfrm>
            <a:off x="4971162" y="541788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90A9085-319B-4AE9-B4C2-B8ACF4087297}"/>
              </a:ext>
            </a:extLst>
          </p:cNvPr>
          <p:cNvGrpSpPr/>
          <p:nvPr/>
        </p:nvGrpSpPr>
        <p:grpSpPr>
          <a:xfrm>
            <a:off x="1723103" y="5257922"/>
            <a:ext cx="2941347" cy="702903"/>
            <a:chOff x="4601865" y="1984732"/>
            <a:chExt cx="2246195" cy="702903"/>
          </a:xfrm>
        </p:grpSpPr>
        <p:sp>
          <p:nvSpPr>
            <p:cNvPr id="93" name="Text Placeholder 12">
              <a:extLst>
                <a:ext uri="{FF2B5EF4-FFF2-40B4-BE49-F238E27FC236}">
                  <a16:creationId xmlns:a16="http://schemas.microsoft.com/office/drawing/2014/main" id="{C9788ECA-F986-45CC-ACFE-406EA199BACF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Logout will redirect to the Launch page of the application.</a:t>
              </a:r>
            </a:p>
          </p:txBody>
        </p:sp>
        <p:sp>
          <p:nvSpPr>
            <p:cNvPr id="94" name="Text Placeholder 13">
              <a:extLst>
                <a:ext uri="{FF2B5EF4-FFF2-40B4-BE49-F238E27FC236}">
                  <a16:creationId xmlns:a16="http://schemas.microsoft.com/office/drawing/2014/main" id="{73401C2F-5F4E-4B7A-8E4C-6D4F57E7A25A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Logout</a:t>
              </a:r>
            </a:p>
          </p:txBody>
        </p:sp>
      </p:grpSp>
      <p:sp>
        <p:nvSpPr>
          <p:cNvPr id="97" name="Rounded Rectangle 32">
            <a:extLst>
              <a:ext uri="{FF2B5EF4-FFF2-40B4-BE49-F238E27FC236}">
                <a16:creationId xmlns:a16="http://schemas.microsoft.com/office/drawing/2014/main" id="{682508A8-417F-4A99-8C9B-17290098705F}"/>
              </a:ext>
            </a:extLst>
          </p:cNvPr>
          <p:cNvSpPr/>
          <p:nvPr/>
        </p:nvSpPr>
        <p:spPr>
          <a:xfrm>
            <a:off x="2643918" y="461605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8" name="Rectangle 16">
            <a:extLst>
              <a:ext uri="{FF2B5EF4-FFF2-40B4-BE49-F238E27FC236}">
                <a16:creationId xmlns:a16="http://schemas.microsoft.com/office/drawing/2014/main" id="{635F0DBB-744B-4CCC-8C47-DEF29E183C12}"/>
              </a:ext>
            </a:extLst>
          </p:cNvPr>
          <p:cNvSpPr/>
          <p:nvPr/>
        </p:nvSpPr>
        <p:spPr>
          <a:xfrm rot="2700000">
            <a:off x="4092040" y="366886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Rounded Rectangle 25">
            <a:extLst>
              <a:ext uri="{FF2B5EF4-FFF2-40B4-BE49-F238E27FC236}">
                <a16:creationId xmlns:a16="http://schemas.microsoft.com/office/drawing/2014/main" id="{3C53BA89-C2E1-4CEF-B0E7-26CAE74BF59F}"/>
              </a:ext>
            </a:extLst>
          </p:cNvPr>
          <p:cNvSpPr/>
          <p:nvPr/>
        </p:nvSpPr>
        <p:spPr>
          <a:xfrm>
            <a:off x="5386840" y="2907060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0" name="Rounded Rectangle 27">
            <a:extLst>
              <a:ext uri="{FF2B5EF4-FFF2-40B4-BE49-F238E27FC236}">
                <a16:creationId xmlns:a16="http://schemas.microsoft.com/office/drawing/2014/main" id="{CA1343CD-62BF-4219-88B7-E72306AFEC3C}"/>
              </a:ext>
            </a:extLst>
          </p:cNvPr>
          <p:cNvSpPr/>
          <p:nvPr/>
        </p:nvSpPr>
        <p:spPr>
          <a:xfrm>
            <a:off x="6842662" y="207313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Block Arc 10">
            <a:extLst>
              <a:ext uri="{FF2B5EF4-FFF2-40B4-BE49-F238E27FC236}">
                <a16:creationId xmlns:a16="http://schemas.microsoft.com/office/drawing/2014/main" id="{4AF633F6-9480-4F1E-922D-6ADF23D55E9D}"/>
              </a:ext>
            </a:extLst>
          </p:cNvPr>
          <p:cNvSpPr/>
          <p:nvPr/>
        </p:nvSpPr>
        <p:spPr>
          <a:xfrm>
            <a:off x="1120795" y="5456403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">
            <a:extLst>
              <a:ext uri="{FF2B5EF4-FFF2-40B4-BE49-F238E27FC236}">
                <a16:creationId xmlns:a16="http://schemas.microsoft.com/office/drawing/2014/main" id="{959975FE-E536-4C61-B19E-77542AEA93EA}"/>
              </a:ext>
            </a:extLst>
          </p:cNvPr>
          <p:cNvSpPr/>
          <p:nvPr/>
        </p:nvSpPr>
        <p:spPr>
          <a:xfrm>
            <a:off x="4709958" y="1571625"/>
            <a:ext cx="3105150" cy="4495793"/>
          </a:xfrm>
          <a:prstGeom prst="roundRect">
            <a:avLst>
              <a:gd name="adj" fmla="val 409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t"/>
          <a:lstStyle/>
          <a:p>
            <a:pPr defTabSz="914446" latinLnBrk="1">
              <a:spcBef>
                <a:spcPct val="20000"/>
              </a:spcBef>
            </a:pPr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23" name="직사각형 19">
            <a:extLst>
              <a:ext uri="{FF2B5EF4-FFF2-40B4-BE49-F238E27FC236}">
                <a16:creationId xmlns:a16="http://schemas.microsoft.com/office/drawing/2014/main" id="{F3C370FE-AAA6-43D5-9028-7DB27612F8A7}"/>
              </a:ext>
            </a:extLst>
          </p:cNvPr>
          <p:cNvSpPr/>
          <p:nvPr/>
        </p:nvSpPr>
        <p:spPr>
          <a:xfrm>
            <a:off x="8347344" y="1571625"/>
            <a:ext cx="3105150" cy="4495793"/>
          </a:xfrm>
          <a:prstGeom prst="roundRect">
            <a:avLst>
              <a:gd name="adj" fmla="val 5931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t"/>
          <a:lstStyle/>
          <a:p>
            <a:pPr defTabSz="914446" latinLnBrk="1">
              <a:spcBef>
                <a:spcPct val="20000"/>
              </a:spcBef>
            </a:pPr>
            <a:endParaRPr lang="ko-KR" altLang="en-US">
              <a:solidFill>
                <a:srgbClr val="262626"/>
              </a:solidFill>
            </a:endParaRPr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310DD083-E0ED-46C6-948D-B127F05AC76C}"/>
              </a:ext>
            </a:extLst>
          </p:cNvPr>
          <p:cNvGrpSpPr/>
          <p:nvPr/>
        </p:nvGrpSpPr>
        <p:grpSpPr>
          <a:xfrm flipH="1">
            <a:off x="4557909" y="1784144"/>
            <a:ext cx="2648011" cy="475870"/>
            <a:chOff x="2639660" y="2017026"/>
            <a:chExt cx="1800200" cy="376921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391D75BB-155E-46F6-81A7-4F969F283C22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EFBA5E0-3D5A-4BA4-AFB4-20C1BA7BFE6F}"/>
                </a:ext>
              </a:extLst>
            </p:cNvPr>
            <p:cNvSpPr/>
            <p:nvPr/>
          </p:nvSpPr>
          <p:spPr>
            <a:xfrm flipH="1">
              <a:off x="2639660" y="2017026"/>
              <a:ext cx="1800200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" name="Group 14">
            <a:extLst>
              <a:ext uri="{FF2B5EF4-FFF2-40B4-BE49-F238E27FC236}">
                <a16:creationId xmlns:a16="http://schemas.microsoft.com/office/drawing/2014/main" id="{4C993487-EC22-4EA5-BDAF-4FDEC63F3AF9}"/>
              </a:ext>
            </a:extLst>
          </p:cNvPr>
          <p:cNvGrpSpPr/>
          <p:nvPr/>
        </p:nvGrpSpPr>
        <p:grpSpPr>
          <a:xfrm flipH="1">
            <a:off x="8172423" y="1784146"/>
            <a:ext cx="2648011" cy="475870"/>
            <a:chOff x="2639660" y="2017026"/>
            <a:chExt cx="1800200" cy="376921"/>
          </a:xfrm>
        </p:grpSpPr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B3895ADF-7B99-4B8B-A365-0CD4673E20E4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462D9109-6C51-4A6D-BCEE-30EA965BFC17}"/>
                </a:ext>
              </a:extLst>
            </p:cNvPr>
            <p:cNvSpPr/>
            <p:nvPr/>
          </p:nvSpPr>
          <p:spPr>
            <a:xfrm flipH="1">
              <a:off x="2639660" y="2017026"/>
              <a:ext cx="1800200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3D0AF08-B250-42FC-86D9-F9E66C776421}"/>
              </a:ext>
            </a:extLst>
          </p:cNvPr>
          <p:cNvSpPr txBox="1">
            <a:spLocks/>
          </p:cNvSpPr>
          <p:nvPr/>
        </p:nvSpPr>
        <p:spPr>
          <a:xfrm>
            <a:off x="4695126" y="1823730"/>
            <a:ext cx="2364579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Folder Structure - React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4AFF4F8-5451-4CA6-A526-731FE59D7F5C}"/>
              </a:ext>
            </a:extLst>
          </p:cNvPr>
          <p:cNvSpPr txBox="1">
            <a:spLocks/>
          </p:cNvSpPr>
          <p:nvPr/>
        </p:nvSpPr>
        <p:spPr>
          <a:xfrm>
            <a:off x="8264564" y="1835133"/>
            <a:ext cx="2358612" cy="276629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Folder Structure - Rails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8CED34-84D1-48E7-8ABA-FDBD83E4EAAB}"/>
              </a:ext>
            </a:extLst>
          </p:cNvPr>
          <p:cNvSpPr txBox="1"/>
          <p:nvPr/>
        </p:nvSpPr>
        <p:spPr>
          <a:xfrm>
            <a:off x="4938528" y="2307111"/>
            <a:ext cx="26480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Source.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App.js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Components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Lauchpage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Loginpage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Home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Header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Subheader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Footer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Jobs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All Jobs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Applied Jobs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Eligible Jobs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Application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Shortlisted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Interviewing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Offered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Rejected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411F8F-68A2-4E09-8867-A97EA4E6DA1C}"/>
              </a:ext>
            </a:extLst>
          </p:cNvPr>
          <p:cNvSpPr txBox="1"/>
          <p:nvPr/>
        </p:nvSpPr>
        <p:spPr>
          <a:xfrm>
            <a:off x="8575915" y="2307111"/>
            <a:ext cx="2648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Database.yml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Routes.rb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Controllers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Login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Signup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Profile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Skill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Joblist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Job detail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Migration Files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Skills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Profile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Job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Job content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065F889-43A9-401F-A2E1-38EF5F731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37A4EC-3E0B-F20C-E036-64468EE803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Enhancement in FOCUS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7CA3BE-45F7-95DA-9463-3F1D97F3A7C4}"/>
              </a:ext>
            </a:extLst>
          </p:cNvPr>
          <p:cNvSpPr/>
          <p:nvPr/>
        </p:nvSpPr>
        <p:spPr>
          <a:xfrm>
            <a:off x="2914371" y="1875547"/>
            <a:ext cx="5503488" cy="792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an admin login page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96799-936D-7EDE-F345-7659AE1381B2}"/>
              </a:ext>
            </a:extLst>
          </p:cNvPr>
          <p:cNvSpPr/>
          <p:nvPr/>
        </p:nvSpPr>
        <p:spPr>
          <a:xfrm>
            <a:off x="2914372" y="3193359"/>
            <a:ext cx="5503488" cy="792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Job based search function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5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1899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cs typeface="Arial" pitchFamily="34" charset="0"/>
              </a:rPr>
              <a:t>THANK YOU</a:t>
            </a:r>
            <a:endParaRPr lang="ko-KR" altLang="en-US" sz="6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444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Mugilan Sathish</cp:lastModifiedBy>
  <cp:revision>100</cp:revision>
  <dcterms:created xsi:type="dcterms:W3CDTF">2020-01-20T05:08:25Z</dcterms:created>
  <dcterms:modified xsi:type="dcterms:W3CDTF">2023-01-26T19:46:40Z</dcterms:modified>
</cp:coreProperties>
</file>