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59"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E90723-BF51-4FE7-9F1C-A21BF87883F2}">
          <p14:sldIdLst>
            <p14:sldId id="256"/>
            <p14:sldId id="260"/>
            <p14:sldId id="258"/>
            <p14:sldId id="259"/>
            <p14:sldId id="26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7F6B29-7ED5-42D5-91E8-A9B0DA313114}"/>
              </a:ext>
            </a:extLst>
          </p:cNvPr>
          <p:cNvSpPr txBox="1">
            <a:spLocks/>
          </p:cNvSpPr>
          <p:nvPr/>
        </p:nvSpPr>
        <p:spPr>
          <a:xfrm>
            <a:off x="1457326" y="2857500"/>
            <a:ext cx="9029700" cy="571500"/>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IN" sz="3200" b="1" dirty="0">
                <a:latin typeface="Calibri" panose="020F0502020204030204" pitchFamily="34" charset="0"/>
                <a:cs typeface="Calibri" panose="020F0502020204030204" pitchFamily="34" charset="0"/>
              </a:rPr>
              <a:t>Bank Marketing Analysis- For Term Deposits</a:t>
            </a:r>
          </a:p>
        </p:txBody>
      </p:sp>
    </p:spTree>
    <p:extLst>
      <p:ext uri="{BB962C8B-B14F-4D97-AF65-F5344CB8AC3E}">
        <p14:creationId xmlns:p14="http://schemas.microsoft.com/office/powerpoint/2010/main" val="146760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24B3E8B-ECCA-4571-B82E-8916226ADE21}"/>
              </a:ext>
            </a:extLst>
          </p:cNvPr>
          <p:cNvSpPr txBox="1">
            <a:spLocks/>
          </p:cNvSpPr>
          <p:nvPr/>
        </p:nvSpPr>
        <p:spPr>
          <a:xfrm>
            <a:off x="1233487" y="1428750"/>
            <a:ext cx="5414963" cy="45529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endParaRPr lang="en-US" sz="1200" b="1" dirty="0">
              <a:latin typeface="Calibri" panose="020F0502020204030204" pitchFamily="34" charset="0"/>
              <a:cs typeface="Calibri" panose="020F0502020204030204" pitchFamily="34" charset="0"/>
            </a:endParaRPr>
          </a:p>
          <a:p>
            <a:pPr algn="just"/>
            <a:r>
              <a:rPr lang="en-IN" sz="1200" dirty="0">
                <a:latin typeface="Calibri" panose="020F0502020204030204" pitchFamily="34" charset="0"/>
                <a:cs typeface="Calibri" panose="020F0502020204030204" pitchFamily="34" charset="0"/>
              </a:rPr>
              <a:t>Bank marketing dataset has data for 41188 users with 20 features describing the final predictant which concludes user’s subscription to Term Deposit plan</a:t>
            </a:r>
          </a:p>
          <a:p>
            <a:pPr algn="just"/>
            <a:r>
              <a:rPr lang="en-US" sz="1200" dirty="0">
                <a:latin typeface="Calibri" panose="020F0502020204030204" pitchFamily="34" charset="0"/>
                <a:cs typeface="Calibri" panose="020F0502020204030204" pitchFamily="34" charset="0"/>
              </a:rPr>
              <a:t>11.3% of people turned to be positive and made a subscribed the Term Deposit</a:t>
            </a:r>
          </a:p>
          <a:p>
            <a:pPr algn="just"/>
            <a:r>
              <a:rPr lang="en-US" sz="1200" dirty="0">
                <a:latin typeface="Calibri" panose="020F0502020204030204" pitchFamily="34" charset="0"/>
                <a:cs typeface="Calibri" panose="020F0502020204030204" pitchFamily="34" charset="0"/>
              </a:rPr>
              <a:t>Some features in the data describes the client’s personal data and some other attributes describes the behaviour pattern of the client</a:t>
            </a:r>
          </a:p>
          <a:p>
            <a:pPr algn="just"/>
            <a:r>
              <a:rPr lang="en-US" sz="1200" dirty="0">
                <a:latin typeface="Calibri" panose="020F0502020204030204" pitchFamily="34" charset="0"/>
                <a:cs typeface="Calibri" panose="020F0502020204030204" pitchFamily="34" charset="0"/>
              </a:rPr>
              <a:t>An attempt made to analyze the past behaviour and accommodated the observations and suggestions.</a:t>
            </a:r>
          </a:p>
          <a:p>
            <a:pPr algn="just"/>
            <a:r>
              <a:rPr lang="en-US" sz="1200" dirty="0">
                <a:latin typeface="Calibri" panose="020F0502020204030204" pitchFamily="34" charset="0"/>
                <a:cs typeface="Calibri" panose="020F0502020204030204" pitchFamily="34" charset="0"/>
              </a:rPr>
              <a:t>This is a predictive classification problem to determine a client will subscribe the Term Deposits based on the client’s data and attributes. We have used the classic Logistic Regression and Random Forest Classifier by adding cross validation, regularization techniques</a:t>
            </a:r>
          </a:p>
          <a:p>
            <a:pPr algn="just"/>
            <a:endParaRPr lang="en-IN" sz="1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D1B7C15-F6B5-46A7-8DEE-D28EAC9959EA}"/>
              </a:ext>
            </a:extLst>
          </p:cNvPr>
          <p:cNvPicPr>
            <a:picLocks noChangeAspect="1"/>
          </p:cNvPicPr>
          <p:nvPr/>
        </p:nvPicPr>
        <p:blipFill>
          <a:blip r:embed="rId2"/>
          <a:stretch>
            <a:fillRect/>
          </a:stretch>
        </p:blipFill>
        <p:spPr>
          <a:xfrm>
            <a:off x="6877409" y="2440018"/>
            <a:ext cx="3866791" cy="2741582"/>
          </a:xfrm>
          <a:prstGeom prst="rect">
            <a:avLst/>
          </a:prstGeom>
        </p:spPr>
      </p:pic>
      <p:sp>
        <p:nvSpPr>
          <p:cNvPr id="6" name="Title 1">
            <a:extLst>
              <a:ext uri="{FF2B5EF4-FFF2-40B4-BE49-F238E27FC236}">
                <a16:creationId xmlns:a16="http://schemas.microsoft.com/office/drawing/2014/main" id="{CD9DC4B6-535C-417A-94FD-11E15B74F9F9}"/>
              </a:ext>
            </a:extLst>
          </p:cNvPr>
          <p:cNvSpPr txBox="1">
            <a:spLocks/>
          </p:cNvSpPr>
          <p:nvPr/>
        </p:nvSpPr>
        <p:spPr>
          <a:xfrm>
            <a:off x="4448175" y="723900"/>
            <a:ext cx="6296025" cy="457200"/>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IN" sz="1800" b="1" dirty="0">
                <a:latin typeface="Calibri" panose="020F0502020204030204" pitchFamily="34" charset="0"/>
                <a:cs typeface="Calibri" panose="020F0502020204030204" pitchFamily="34" charset="0"/>
              </a:rPr>
              <a:t>BANK Marketing Term Deposits - ANALYSIS</a:t>
            </a:r>
          </a:p>
        </p:txBody>
      </p:sp>
    </p:spTree>
    <p:extLst>
      <p:ext uri="{BB962C8B-B14F-4D97-AF65-F5344CB8AC3E}">
        <p14:creationId xmlns:p14="http://schemas.microsoft.com/office/powerpoint/2010/main" val="123148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2ED60-10DE-4EC3-BE07-7F6695DF02DA}"/>
              </a:ext>
            </a:extLst>
          </p:cNvPr>
          <p:cNvSpPr>
            <a:spLocks noGrp="1"/>
          </p:cNvSpPr>
          <p:nvPr>
            <p:ph idx="1"/>
          </p:nvPr>
        </p:nvSpPr>
        <p:spPr>
          <a:xfrm>
            <a:off x="4876799" y="809625"/>
            <a:ext cx="7086601" cy="3524250"/>
          </a:xfrm>
        </p:spPr>
        <p:txBody>
          <a:bodyPr>
            <a:normAutofit/>
          </a:bodyPr>
          <a:lstStyle/>
          <a:p>
            <a:pPr algn="just"/>
            <a:r>
              <a:rPr lang="en-US" sz="1200" b="1" dirty="0">
                <a:latin typeface="Calibri" panose="020F0502020204030204" pitchFamily="34" charset="0"/>
                <a:cs typeface="Calibri" panose="020F0502020204030204" pitchFamily="34" charset="0"/>
              </a:rPr>
              <a:t>Age:</a:t>
            </a:r>
          </a:p>
          <a:p>
            <a:pPr marL="0" indent="0" algn="just">
              <a:buNone/>
            </a:pPr>
            <a:r>
              <a:rPr lang="en-US" sz="1200" b="1" dirty="0">
                <a:latin typeface="Calibri" panose="020F0502020204030204" pitchFamily="34" charset="0"/>
                <a:cs typeface="Calibri" panose="020F0502020204030204" pitchFamily="34" charset="0"/>
              </a:rPr>
              <a:t>Observation:</a:t>
            </a:r>
            <a:r>
              <a:rPr lang="en-US" sz="1200" dirty="0">
                <a:latin typeface="Calibri" panose="020F0502020204030204" pitchFamily="34" charset="0"/>
                <a:cs typeface="Calibri" panose="020F0502020204030204" pitchFamily="34" charset="0"/>
              </a:rPr>
              <a:t> Around 38% of people from the age groups 26 years to 35 years have shown much interests for opting the Term Deposits compared to the people from the other age Groups</a:t>
            </a:r>
          </a:p>
          <a:p>
            <a:pPr algn="just"/>
            <a:r>
              <a:rPr lang="en-US" sz="1200" b="1" dirty="0">
                <a:latin typeface="Calibri" panose="020F0502020204030204" pitchFamily="34" charset="0"/>
                <a:cs typeface="Calibri" panose="020F0502020204030204" pitchFamily="34" charset="0"/>
              </a:rPr>
              <a:t>Education:</a:t>
            </a:r>
          </a:p>
          <a:p>
            <a:pPr marL="0" indent="0" algn="just">
              <a:buNone/>
            </a:pPr>
            <a:r>
              <a:rPr lang="en-US" sz="1200" b="1" dirty="0">
                <a:latin typeface="Calibri" panose="020F0502020204030204" pitchFamily="34" charset="0"/>
                <a:cs typeface="Calibri" panose="020F0502020204030204" pitchFamily="34" charset="0"/>
              </a:rPr>
              <a:t>Observation: </a:t>
            </a:r>
            <a:r>
              <a:rPr lang="en-US" sz="1200" dirty="0">
                <a:latin typeface="Calibri" panose="020F0502020204030204" pitchFamily="34" charset="0"/>
                <a:cs typeface="Calibri" panose="020F0502020204030204" pitchFamily="34" charset="0"/>
              </a:rPr>
              <a:t>Educated people with a university degree are opting for the Term Deposits. In this we see that around 35.99% have opted which is much more compared to the people from the other education background</a:t>
            </a:r>
          </a:p>
          <a:p>
            <a:pPr algn="just"/>
            <a:r>
              <a:rPr lang="en-US" sz="1200" b="1" dirty="0">
                <a:latin typeface="Calibri" panose="020F0502020204030204" pitchFamily="34" charset="0"/>
                <a:cs typeface="Calibri" panose="020F0502020204030204" pitchFamily="34" charset="0"/>
              </a:rPr>
              <a:t>Loan Status:</a:t>
            </a:r>
          </a:p>
          <a:p>
            <a:pPr marL="0" indent="0" algn="just">
              <a:buNone/>
            </a:pPr>
            <a:r>
              <a:rPr lang="en-US" sz="1200" b="1" dirty="0">
                <a:latin typeface="Calibri" panose="020F0502020204030204" pitchFamily="34" charset="0"/>
                <a:cs typeface="Calibri" panose="020F0502020204030204" pitchFamily="34" charset="0"/>
              </a:rPr>
              <a:t>Observation:</a:t>
            </a:r>
            <a:r>
              <a:rPr lang="en-US" sz="1200" dirty="0">
                <a:latin typeface="Calibri" panose="020F0502020204030204" pitchFamily="34" charset="0"/>
                <a:cs typeface="Calibri" panose="020F0502020204030204" pitchFamily="34" charset="0"/>
              </a:rPr>
              <a:t> From the total group of population, 11.01% have opted for Term Deposit. This shows that people are interested in making a short term investment, irrespective of their loan status</a:t>
            </a:r>
          </a:p>
          <a:p>
            <a:pPr marL="0" indent="0" algn="just">
              <a:buNone/>
            </a:pPr>
            <a:r>
              <a:rPr lang="en-US" sz="1200" b="1" dirty="0">
                <a:latin typeface="Calibri" panose="020F0502020204030204" pitchFamily="34" charset="0"/>
                <a:cs typeface="Calibri" panose="020F0502020204030204" pitchFamily="34" charset="0"/>
              </a:rPr>
              <a:t>Suggestions:</a:t>
            </a:r>
          </a:p>
          <a:p>
            <a:pPr marL="0" indent="0" algn="just">
              <a:buNone/>
            </a:pPr>
            <a:r>
              <a:rPr lang="en-US" sz="1200" dirty="0">
                <a:latin typeface="Calibri" panose="020F0502020204030204" pitchFamily="34" charset="0"/>
                <a:cs typeface="Calibri" panose="020F0502020204030204" pitchFamily="34" charset="0"/>
              </a:rPr>
              <a:t>Work on a strategy like giving more offers, benefits, gift cards to the users who opt for Term Deposit. As we see more subscriptions from the youngsters who should be in the stage of saving through many investments. Offering more benefits would play an attraction factor among young people</a:t>
            </a:r>
          </a:p>
          <a:p>
            <a:pPr marL="0" indent="0" algn="just">
              <a:buNone/>
            </a:pPr>
            <a:endParaRPr lang="en-IN" sz="12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64E7A58-48DD-4103-B29C-81790253F178}"/>
              </a:ext>
            </a:extLst>
          </p:cNvPr>
          <p:cNvPicPr>
            <a:picLocks noChangeAspect="1"/>
          </p:cNvPicPr>
          <p:nvPr/>
        </p:nvPicPr>
        <p:blipFill>
          <a:blip r:embed="rId2"/>
          <a:stretch>
            <a:fillRect/>
          </a:stretch>
        </p:blipFill>
        <p:spPr>
          <a:xfrm>
            <a:off x="1219201" y="895350"/>
            <a:ext cx="3419475" cy="2381250"/>
          </a:xfrm>
          <a:prstGeom prst="rect">
            <a:avLst/>
          </a:prstGeom>
        </p:spPr>
      </p:pic>
      <p:sp>
        <p:nvSpPr>
          <p:cNvPr id="5" name="Title 1">
            <a:extLst>
              <a:ext uri="{FF2B5EF4-FFF2-40B4-BE49-F238E27FC236}">
                <a16:creationId xmlns:a16="http://schemas.microsoft.com/office/drawing/2014/main" id="{25F502D8-719C-400A-84E5-D8495CAEDE58}"/>
              </a:ext>
            </a:extLst>
          </p:cNvPr>
          <p:cNvSpPr>
            <a:spLocks noGrp="1"/>
          </p:cNvSpPr>
          <p:nvPr>
            <p:ph type="title"/>
          </p:nvPr>
        </p:nvSpPr>
        <p:spPr>
          <a:xfrm>
            <a:off x="1219201" y="257175"/>
            <a:ext cx="9601200" cy="571500"/>
          </a:xfrm>
        </p:spPr>
        <p:txBody>
          <a:bodyPr>
            <a:noAutofit/>
          </a:bodyPr>
          <a:lstStyle/>
          <a:p>
            <a:r>
              <a:rPr lang="en-IN" sz="2000" b="1" dirty="0"/>
              <a:t>Observations/Suggestions- Based on Age, Education, Loan status</a:t>
            </a:r>
          </a:p>
        </p:txBody>
      </p:sp>
      <p:pic>
        <p:nvPicPr>
          <p:cNvPr id="6" name="Picture 5">
            <a:extLst>
              <a:ext uri="{FF2B5EF4-FFF2-40B4-BE49-F238E27FC236}">
                <a16:creationId xmlns:a16="http://schemas.microsoft.com/office/drawing/2014/main" id="{57087A23-EB51-45AB-9D0E-0ED1187AE681}"/>
              </a:ext>
            </a:extLst>
          </p:cNvPr>
          <p:cNvPicPr>
            <a:picLocks noChangeAspect="1"/>
          </p:cNvPicPr>
          <p:nvPr/>
        </p:nvPicPr>
        <p:blipFill>
          <a:blip r:embed="rId3"/>
          <a:stretch>
            <a:fillRect/>
          </a:stretch>
        </p:blipFill>
        <p:spPr>
          <a:xfrm>
            <a:off x="852487" y="3810000"/>
            <a:ext cx="4067175" cy="2762250"/>
          </a:xfrm>
          <a:prstGeom prst="rect">
            <a:avLst/>
          </a:prstGeom>
        </p:spPr>
      </p:pic>
      <p:pic>
        <p:nvPicPr>
          <p:cNvPr id="7" name="Picture 6">
            <a:extLst>
              <a:ext uri="{FF2B5EF4-FFF2-40B4-BE49-F238E27FC236}">
                <a16:creationId xmlns:a16="http://schemas.microsoft.com/office/drawing/2014/main" id="{05FE72B0-242D-4704-A7A9-92811534D1B3}"/>
              </a:ext>
            </a:extLst>
          </p:cNvPr>
          <p:cNvPicPr>
            <a:picLocks noChangeAspect="1"/>
          </p:cNvPicPr>
          <p:nvPr/>
        </p:nvPicPr>
        <p:blipFill>
          <a:blip r:embed="rId4"/>
          <a:stretch>
            <a:fillRect/>
          </a:stretch>
        </p:blipFill>
        <p:spPr>
          <a:xfrm>
            <a:off x="6648449" y="4333875"/>
            <a:ext cx="3086100" cy="2209800"/>
          </a:xfrm>
          <a:prstGeom prst="rect">
            <a:avLst/>
          </a:prstGeom>
        </p:spPr>
      </p:pic>
    </p:spTree>
    <p:extLst>
      <p:ext uri="{BB962C8B-B14F-4D97-AF65-F5344CB8AC3E}">
        <p14:creationId xmlns:p14="http://schemas.microsoft.com/office/powerpoint/2010/main" val="388613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F502D8-719C-400A-84E5-D8495CAEDE58}"/>
              </a:ext>
            </a:extLst>
          </p:cNvPr>
          <p:cNvSpPr>
            <a:spLocks noGrp="1"/>
          </p:cNvSpPr>
          <p:nvPr>
            <p:ph type="title"/>
          </p:nvPr>
        </p:nvSpPr>
        <p:spPr>
          <a:xfrm>
            <a:off x="1219201" y="257175"/>
            <a:ext cx="9601200" cy="571500"/>
          </a:xfrm>
        </p:spPr>
        <p:txBody>
          <a:bodyPr>
            <a:noAutofit/>
          </a:bodyPr>
          <a:lstStyle/>
          <a:p>
            <a:r>
              <a:rPr lang="en-IN" sz="2000" b="1" dirty="0"/>
              <a:t>Observations/Suggestions- Based on Contact Duration, Previous Campaign</a:t>
            </a:r>
          </a:p>
        </p:txBody>
      </p:sp>
      <p:pic>
        <p:nvPicPr>
          <p:cNvPr id="2" name="Picture 1">
            <a:extLst>
              <a:ext uri="{FF2B5EF4-FFF2-40B4-BE49-F238E27FC236}">
                <a16:creationId xmlns:a16="http://schemas.microsoft.com/office/drawing/2014/main" id="{42494D34-15D2-4D7A-A487-3CE9FFC36DFF}"/>
              </a:ext>
            </a:extLst>
          </p:cNvPr>
          <p:cNvPicPr>
            <a:picLocks noChangeAspect="1"/>
          </p:cNvPicPr>
          <p:nvPr/>
        </p:nvPicPr>
        <p:blipFill>
          <a:blip r:embed="rId2"/>
          <a:stretch>
            <a:fillRect/>
          </a:stretch>
        </p:blipFill>
        <p:spPr>
          <a:xfrm>
            <a:off x="1047750" y="914400"/>
            <a:ext cx="5181600" cy="3292177"/>
          </a:xfrm>
          <a:prstGeom prst="rect">
            <a:avLst/>
          </a:prstGeom>
        </p:spPr>
      </p:pic>
      <p:sp>
        <p:nvSpPr>
          <p:cNvPr id="7" name="Content Placeholder 2">
            <a:extLst>
              <a:ext uri="{FF2B5EF4-FFF2-40B4-BE49-F238E27FC236}">
                <a16:creationId xmlns:a16="http://schemas.microsoft.com/office/drawing/2014/main" id="{F78F193F-B4D9-456B-A18A-FEC52546F534}"/>
              </a:ext>
            </a:extLst>
          </p:cNvPr>
          <p:cNvSpPr txBox="1">
            <a:spLocks/>
          </p:cNvSpPr>
          <p:nvPr/>
        </p:nvSpPr>
        <p:spPr>
          <a:xfrm>
            <a:off x="6610351" y="1239539"/>
            <a:ext cx="5181600" cy="528508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1200" b="1" dirty="0">
                <a:latin typeface="Calibri" panose="020F0502020204030204" pitchFamily="34" charset="0"/>
                <a:cs typeface="Calibri" panose="020F0502020204030204" pitchFamily="34" charset="0"/>
              </a:rPr>
              <a:t>Contact Duration:</a:t>
            </a:r>
          </a:p>
          <a:p>
            <a:pPr marL="0" indent="0" algn="just">
              <a:buNone/>
            </a:pPr>
            <a:r>
              <a:rPr lang="en-US" sz="1200" b="1" dirty="0">
                <a:latin typeface="Calibri" panose="020F0502020204030204" pitchFamily="34" charset="0"/>
                <a:cs typeface="Calibri" panose="020F0502020204030204" pitchFamily="34" charset="0"/>
              </a:rPr>
              <a:t>Observation: </a:t>
            </a:r>
          </a:p>
          <a:p>
            <a:pPr marL="0" indent="0" algn="just">
              <a:buNone/>
            </a:pPr>
            <a:r>
              <a:rPr lang="en-US" sz="1200" dirty="0">
                <a:latin typeface="Calibri" panose="020F0502020204030204" pitchFamily="34" charset="0"/>
                <a:cs typeface="Calibri" panose="020F0502020204030204" pitchFamily="34" charset="0"/>
              </a:rPr>
              <a:t>This shows that most people are able to make a decision and opt Term Deposit in a shorter time less than 15 minutes of convincing attempted by the marketing person</a:t>
            </a:r>
          </a:p>
          <a:p>
            <a:pPr algn="just"/>
            <a:r>
              <a:rPr lang="en-US" sz="1200" b="1" dirty="0">
                <a:latin typeface="Calibri" panose="020F0502020204030204" pitchFamily="34" charset="0"/>
                <a:cs typeface="Calibri" panose="020F0502020204030204" pitchFamily="34" charset="0"/>
              </a:rPr>
              <a:t>Previous Campaign:</a:t>
            </a:r>
          </a:p>
          <a:p>
            <a:pPr marL="0" indent="0" algn="just">
              <a:buNone/>
            </a:pPr>
            <a:r>
              <a:rPr lang="en-US" sz="1200" b="1" dirty="0">
                <a:latin typeface="Calibri" panose="020F0502020204030204" pitchFamily="34" charset="0"/>
                <a:cs typeface="Calibri" panose="020F0502020204030204" pitchFamily="34" charset="0"/>
              </a:rPr>
              <a:t>Observation: </a:t>
            </a:r>
          </a:p>
          <a:p>
            <a:pPr marL="0" indent="0" algn="just">
              <a:buNone/>
            </a:pPr>
            <a:r>
              <a:rPr lang="en-US" sz="1200" dirty="0">
                <a:latin typeface="Calibri" panose="020F0502020204030204" pitchFamily="34" charset="0"/>
                <a:cs typeface="Calibri" panose="020F0502020204030204" pitchFamily="34" charset="0"/>
              </a:rPr>
              <a:t>From the total data, majority of the people i.e. around 8.92% who opt for Term Deposit made their decision of opting Term Deposits in the first attempt of the call made to the user</a:t>
            </a:r>
          </a:p>
          <a:p>
            <a:pPr marL="0" indent="0" algn="just">
              <a:buNone/>
            </a:pPr>
            <a:r>
              <a:rPr lang="en-US" sz="1200" b="1" dirty="0">
                <a:latin typeface="Calibri" panose="020F0502020204030204" pitchFamily="34" charset="0"/>
                <a:cs typeface="Calibri" panose="020F0502020204030204" pitchFamily="34" charset="0"/>
              </a:rPr>
              <a:t>Suggestions: </a:t>
            </a:r>
          </a:p>
          <a:p>
            <a:pPr marL="0" indent="0" algn="just">
              <a:buNone/>
            </a:pPr>
            <a:r>
              <a:rPr lang="en-US" sz="1200" dirty="0">
                <a:latin typeface="Calibri" panose="020F0502020204030204" pitchFamily="34" charset="0"/>
                <a:cs typeface="Calibri" panose="020F0502020204030204" pitchFamily="34" charset="0"/>
              </a:rPr>
              <a:t>It is only the first call that acts as a decision factor for most people in a short call duration.</a:t>
            </a:r>
          </a:p>
          <a:p>
            <a:pPr marL="0" indent="0" algn="just">
              <a:buNone/>
            </a:pPr>
            <a:r>
              <a:rPr lang="en-US" sz="1200" dirty="0">
                <a:latin typeface="Calibri" panose="020F0502020204030204" pitchFamily="34" charset="0"/>
                <a:cs typeface="Calibri" panose="020F0502020204030204" pitchFamily="34" charset="0"/>
              </a:rPr>
              <a:t>Marketing people should try to make a good impression in the first call. Working towards communication strategies, well planned agenda before making the call, stop asking the questions that makes the user less interests in the call should be taken as factors for improvements from next campaign.</a:t>
            </a:r>
          </a:p>
          <a:p>
            <a:pPr marL="0" indent="0" algn="just">
              <a:buNone/>
            </a:pPr>
            <a:endParaRPr lang="en-IN" sz="1200"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90DFE95-18EE-4523-9B66-1DB5FCC1BAB4}"/>
              </a:ext>
            </a:extLst>
          </p:cNvPr>
          <p:cNvPicPr>
            <a:picLocks noChangeAspect="1"/>
          </p:cNvPicPr>
          <p:nvPr/>
        </p:nvPicPr>
        <p:blipFill>
          <a:blip r:embed="rId3"/>
          <a:stretch>
            <a:fillRect/>
          </a:stretch>
        </p:blipFill>
        <p:spPr>
          <a:xfrm>
            <a:off x="1905001" y="4391025"/>
            <a:ext cx="3571875" cy="2209800"/>
          </a:xfrm>
          <a:prstGeom prst="rect">
            <a:avLst/>
          </a:prstGeom>
        </p:spPr>
      </p:pic>
    </p:spTree>
    <p:extLst>
      <p:ext uri="{BB962C8B-B14F-4D97-AF65-F5344CB8AC3E}">
        <p14:creationId xmlns:p14="http://schemas.microsoft.com/office/powerpoint/2010/main" val="199557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9DC4B6-535C-417A-94FD-11E15B74F9F9}"/>
              </a:ext>
            </a:extLst>
          </p:cNvPr>
          <p:cNvSpPr txBox="1">
            <a:spLocks/>
          </p:cNvSpPr>
          <p:nvPr/>
        </p:nvSpPr>
        <p:spPr>
          <a:xfrm>
            <a:off x="4448175" y="723900"/>
            <a:ext cx="6296025" cy="457200"/>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IN" sz="1800" b="1" dirty="0">
                <a:latin typeface="Calibri" panose="020F0502020204030204" pitchFamily="34" charset="0"/>
                <a:cs typeface="Calibri" panose="020F0502020204030204" pitchFamily="34" charset="0"/>
              </a:rPr>
              <a:t>Model building - observations</a:t>
            </a:r>
          </a:p>
        </p:txBody>
      </p:sp>
      <p:pic>
        <p:nvPicPr>
          <p:cNvPr id="7" name="Picture 6">
            <a:extLst>
              <a:ext uri="{FF2B5EF4-FFF2-40B4-BE49-F238E27FC236}">
                <a16:creationId xmlns:a16="http://schemas.microsoft.com/office/drawing/2014/main" id="{441EF089-7955-43C4-BF27-C49210312298}"/>
              </a:ext>
            </a:extLst>
          </p:cNvPr>
          <p:cNvPicPr>
            <a:picLocks noChangeAspect="1"/>
          </p:cNvPicPr>
          <p:nvPr/>
        </p:nvPicPr>
        <p:blipFill>
          <a:blip r:embed="rId2"/>
          <a:stretch>
            <a:fillRect/>
          </a:stretch>
        </p:blipFill>
        <p:spPr>
          <a:xfrm>
            <a:off x="6096000" y="2138362"/>
            <a:ext cx="4914900" cy="2638425"/>
          </a:xfrm>
          <a:prstGeom prst="rect">
            <a:avLst/>
          </a:prstGeom>
        </p:spPr>
      </p:pic>
      <p:sp>
        <p:nvSpPr>
          <p:cNvPr id="8" name="Content Placeholder 2">
            <a:extLst>
              <a:ext uri="{FF2B5EF4-FFF2-40B4-BE49-F238E27FC236}">
                <a16:creationId xmlns:a16="http://schemas.microsoft.com/office/drawing/2014/main" id="{BB28FCB8-B5AD-4DB9-9BFB-F99E765CF9A8}"/>
              </a:ext>
            </a:extLst>
          </p:cNvPr>
          <p:cNvSpPr txBox="1">
            <a:spLocks/>
          </p:cNvSpPr>
          <p:nvPr/>
        </p:nvSpPr>
        <p:spPr>
          <a:xfrm>
            <a:off x="1343026" y="1934864"/>
            <a:ext cx="4752974" cy="357058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1200" dirty="0">
                <a:latin typeface="Calibri" panose="020F0502020204030204" pitchFamily="34" charset="0"/>
                <a:cs typeface="Calibri" panose="020F0502020204030204" pitchFamily="34" charset="0"/>
              </a:rPr>
              <a:t>Models Used: Logistic Regression, Random Forest Classifier are the two models used for testing the predictions</a:t>
            </a:r>
          </a:p>
          <a:p>
            <a:pPr algn="just"/>
            <a:r>
              <a:rPr lang="en-US" sz="1200" dirty="0">
                <a:latin typeface="Calibri" panose="020F0502020204030204" pitchFamily="34" charset="0"/>
                <a:cs typeface="Calibri" panose="020F0502020204030204" pitchFamily="34" charset="0"/>
              </a:rPr>
              <a:t>Model Validation: Model accuracies are compared and validated using Cross validation techniques and Regularisation techniques using Randomized Search CV</a:t>
            </a:r>
          </a:p>
          <a:p>
            <a:pPr algn="just"/>
            <a:r>
              <a:rPr lang="en-US" sz="1200" dirty="0">
                <a:latin typeface="Calibri" panose="020F0502020204030204" pitchFamily="34" charset="0"/>
                <a:cs typeface="Calibri" panose="020F0502020204030204" pitchFamily="34" charset="0"/>
              </a:rPr>
              <a:t>Metrices- accuracy score, confusion matrix, classification report are also captured for better comparison</a:t>
            </a:r>
          </a:p>
          <a:p>
            <a:pPr algn="just"/>
            <a:r>
              <a:rPr lang="en-US" sz="1200" dirty="0">
                <a:latin typeface="Calibri" panose="020F0502020204030204" pitchFamily="34" charset="0"/>
                <a:cs typeface="Calibri" panose="020F0502020204030204" pitchFamily="34" charset="0"/>
              </a:rPr>
              <a:t>ROC Curve of the models are captured at different stages and compared with each other in a graph (ref here)</a:t>
            </a:r>
          </a:p>
          <a:p>
            <a:pPr algn="just"/>
            <a:r>
              <a:rPr lang="en-US" sz="1200" dirty="0">
                <a:latin typeface="Calibri" panose="020F0502020204030204" pitchFamily="34" charset="0"/>
                <a:cs typeface="Calibri" panose="020F0502020204030204" pitchFamily="34" charset="0"/>
              </a:rPr>
              <a:t>Validated the prediction by using RFE (Recursive Feature Elimination) and Feature Importance using the Random Forest Classifier</a:t>
            </a:r>
          </a:p>
          <a:p>
            <a:pPr algn="just"/>
            <a:r>
              <a:rPr lang="en-US" sz="1200" dirty="0">
                <a:latin typeface="Calibri" panose="020F0502020204030204" pitchFamily="34" charset="0"/>
                <a:cs typeface="Calibri" panose="020F0502020204030204" pitchFamily="34" charset="0"/>
              </a:rPr>
              <a:t>The best spot is captured with maximum accuracy using 23 features and Random Forest Classifier is implemented with those 23 features</a:t>
            </a:r>
          </a:p>
          <a:p>
            <a:pPr algn="just"/>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66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F502D8-719C-400A-84E5-D8495CAEDE58}"/>
              </a:ext>
            </a:extLst>
          </p:cNvPr>
          <p:cNvSpPr>
            <a:spLocks noGrp="1"/>
          </p:cNvSpPr>
          <p:nvPr>
            <p:ph type="title"/>
          </p:nvPr>
        </p:nvSpPr>
        <p:spPr>
          <a:xfrm>
            <a:off x="1219201" y="257175"/>
            <a:ext cx="9601200" cy="571500"/>
          </a:xfrm>
        </p:spPr>
        <p:txBody>
          <a:bodyPr>
            <a:noAutofit/>
          </a:bodyPr>
          <a:lstStyle/>
          <a:p>
            <a:r>
              <a:rPr lang="en-IN" sz="2000" b="1" dirty="0"/>
              <a:t>Model Building Observations</a:t>
            </a:r>
          </a:p>
        </p:txBody>
      </p:sp>
      <p:sp>
        <p:nvSpPr>
          <p:cNvPr id="7" name="Content Placeholder 2">
            <a:extLst>
              <a:ext uri="{FF2B5EF4-FFF2-40B4-BE49-F238E27FC236}">
                <a16:creationId xmlns:a16="http://schemas.microsoft.com/office/drawing/2014/main" id="{F78F193F-B4D9-456B-A18A-FEC52546F534}"/>
              </a:ext>
            </a:extLst>
          </p:cNvPr>
          <p:cNvSpPr txBox="1">
            <a:spLocks/>
          </p:cNvSpPr>
          <p:nvPr/>
        </p:nvSpPr>
        <p:spPr>
          <a:xfrm>
            <a:off x="1600200" y="1239539"/>
            <a:ext cx="9482137" cy="1503661"/>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1200" b="1" dirty="0">
                <a:latin typeface="Calibri" panose="020F0502020204030204" pitchFamily="34" charset="0"/>
                <a:cs typeface="Calibri" panose="020F0502020204030204" pitchFamily="34" charset="0"/>
              </a:rPr>
              <a:t>Feature Importance:</a:t>
            </a:r>
          </a:p>
          <a:p>
            <a:pPr marL="0" indent="0" algn="just">
              <a:buNone/>
            </a:pPr>
            <a:r>
              <a:rPr lang="en-US" sz="1200" dirty="0">
                <a:latin typeface="Calibri" panose="020F0502020204030204" pitchFamily="34" charset="0"/>
                <a:cs typeface="Calibri" panose="020F0502020204030204" pitchFamily="34" charset="0"/>
              </a:rPr>
              <a:t>After implementing the models logistic regression, random forest classifier with model tuning techniques, best accuracy score is obtained using Random Forest Classifier</a:t>
            </a:r>
          </a:p>
          <a:p>
            <a:pPr marL="0" indent="0" algn="just">
              <a:buNone/>
            </a:pPr>
            <a:r>
              <a:rPr lang="en-US" sz="1200" dirty="0">
                <a:latin typeface="Calibri" panose="020F0502020204030204" pitchFamily="34" charset="0"/>
                <a:cs typeface="Calibri" panose="020F0502020204030204" pitchFamily="34" charset="0"/>
              </a:rPr>
              <a:t>Also, from the feature importance graph, feature- duration has got more contribution towards the predictant variable and as highlighted in the previous slide, strategies should be identified on how to attract clients in a short time during the call</a:t>
            </a:r>
          </a:p>
          <a:p>
            <a:pPr marL="0" indent="0" algn="just">
              <a:buNone/>
            </a:pPr>
            <a:r>
              <a:rPr lang="en-US" sz="1200" dirty="0">
                <a:latin typeface="Calibri" panose="020F0502020204030204" pitchFamily="34" charset="0"/>
                <a:cs typeface="Calibri" panose="020F0502020204030204" pitchFamily="34" charset="0"/>
              </a:rPr>
              <a:t>23 features are selected for the model implementation based on the importance mapping below</a:t>
            </a:r>
          </a:p>
          <a:p>
            <a:pPr marL="0" indent="0" algn="just">
              <a:buNone/>
            </a:pPr>
            <a:endParaRPr lang="en-IN" sz="1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E1E9B4D-79F2-4B47-A73D-F90B980D6994}"/>
              </a:ext>
            </a:extLst>
          </p:cNvPr>
          <p:cNvPicPr>
            <a:picLocks noChangeAspect="1"/>
          </p:cNvPicPr>
          <p:nvPr/>
        </p:nvPicPr>
        <p:blipFill>
          <a:blip r:embed="rId2"/>
          <a:stretch>
            <a:fillRect/>
          </a:stretch>
        </p:blipFill>
        <p:spPr>
          <a:xfrm>
            <a:off x="1433512" y="2743200"/>
            <a:ext cx="9648825" cy="3781425"/>
          </a:xfrm>
          <a:prstGeom prst="rect">
            <a:avLst/>
          </a:prstGeom>
        </p:spPr>
      </p:pic>
    </p:spTree>
    <p:extLst>
      <p:ext uri="{BB962C8B-B14F-4D97-AF65-F5344CB8AC3E}">
        <p14:creationId xmlns:p14="http://schemas.microsoft.com/office/powerpoint/2010/main" val="592986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404</TotalTime>
  <Words>675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Franklin Gothic Book</vt:lpstr>
      <vt:lpstr>Crop</vt:lpstr>
      <vt:lpstr>PowerPoint Presentation</vt:lpstr>
      <vt:lpstr>PowerPoint Presentation</vt:lpstr>
      <vt:lpstr>Observations/Suggestions- Based on Age, Education, Loan status</vt:lpstr>
      <vt:lpstr>Observations/Suggestions- Based on Contact Duration, Previous Campaign</vt:lpstr>
      <vt:lpstr>PowerPoint Presentation</vt:lpstr>
      <vt:lpstr>Model Building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J</dc:creator>
  <cp:lastModifiedBy>Rebecca J</cp:lastModifiedBy>
  <cp:revision>24</cp:revision>
  <dcterms:created xsi:type="dcterms:W3CDTF">2019-06-04T05:42:24Z</dcterms:created>
  <dcterms:modified xsi:type="dcterms:W3CDTF">2019-06-04T15:21:48Z</dcterms:modified>
</cp:coreProperties>
</file>