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2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15938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7700" cy="348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5734" t="23014" r="7104" b="36802"/>
          <a:stretch/>
        </p:blipFill>
        <p:spPr>
          <a:xfrm>
            <a:off x="526093" y="1183709"/>
            <a:ext cx="7966554" cy="206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457200" y="1543050"/>
            <a:ext cx="8229600" cy="29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 Black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960120"/>
            <a:ext cx="8229600" cy="2236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079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457200" y="4561069"/>
            <a:ext cx="8229600" cy="184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960120"/>
            <a:ext cx="3931919" cy="3730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0479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609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0" y="960120"/>
            <a:ext cx="3931919" cy="3730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0479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609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3931919" cy="738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719072"/>
            <a:ext cx="3931919" cy="29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0479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609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572000" y="914400"/>
            <a:ext cx="3931919" cy="738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572000" y="1719072"/>
            <a:ext cx="3931919" cy="297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0479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609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800" y="960120"/>
            <a:ext cx="4572000" cy="3730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0479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609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960120"/>
            <a:ext cx="3200399" cy="3730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0479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xt step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960120"/>
            <a:ext cx="8229600" cy="3703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8640" marR="0" lvl="0" indent="-370840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AutoNum type="arabicPeriod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3048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5842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45920" marR="0" lvl="3" indent="-5842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45920" marR="0" lvl="4" indent="-5842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bg>
      <p:bgPr>
        <a:solidFill>
          <a:srgbClr val="33333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94360" y="1737359"/>
            <a:ext cx="3749040" cy="923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800600" y="1737359"/>
            <a:ext cx="3749040" cy="923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791200" y="4215383"/>
            <a:ext cx="2819400" cy="461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forrester.com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94360" y="590550"/>
            <a:ext cx="7955280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A5D25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l="5734" t="31766" r="44729" b="54547"/>
          <a:stretch/>
        </p:blipFill>
        <p:spPr>
          <a:xfrm>
            <a:off x="502920" y="4215383"/>
            <a:ext cx="2536371" cy="39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 with photo">
    <p:bg>
      <p:bgPr>
        <a:solidFill>
          <a:srgbClr val="33333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075688" y="1737359"/>
            <a:ext cx="3749040" cy="923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5791200" y="4215383"/>
            <a:ext cx="2819400" cy="461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forrester.com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94360" y="590550"/>
            <a:ext cx="7955280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A5D25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l="5734" t="31766" r="44729" b="54547"/>
          <a:stretch/>
        </p:blipFill>
        <p:spPr>
          <a:xfrm>
            <a:off x="502920" y="4215383"/>
            <a:ext cx="2536371" cy="39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>
            <a:spLocks noGrp="1"/>
          </p:cNvSpPr>
          <p:nvPr>
            <p:ph type="pic" idx="2"/>
          </p:nvPr>
        </p:nvSpPr>
        <p:spPr>
          <a:xfrm>
            <a:off x="593725" y="1733549"/>
            <a:ext cx="1280159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2560319" cy="615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7200" y="1577340"/>
            <a:ext cx="256031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880" marR="0" lvl="1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80" marR="0" lvl="2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" marR="0" lvl="3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" marR="0" lvl="4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3291839" y="914400"/>
            <a:ext cx="2560319" cy="615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3291839" y="1577340"/>
            <a:ext cx="256031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880" marR="0" lvl="1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80" marR="0" lvl="2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" marR="0" lvl="3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" marR="0" lvl="4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5"/>
          </p:nvPr>
        </p:nvSpPr>
        <p:spPr>
          <a:xfrm>
            <a:off x="6126480" y="914400"/>
            <a:ext cx="2560319" cy="615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6"/>
          </p:nvPr>
        </p:nvSpPr>
        <p:spPr>
          <a:xfrm>
            <a:off x="6126480" y="1577340"/>
            <a:ext cx="256031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880" marR="0" lvl="1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80" marR="0" lvl="2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" marR="0" lvl="3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" marR="0" lvl="4" indent="-68579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tally 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568C27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rgbClr val="467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594360" y="1837943"/>
            <a:ext cx="7955280" cy="553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594360" y="2478024"/>
            <a:ext cx="7955280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Arial Black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D8D8D"/>
              </a:buClr>
              <a:buFont typeface="Arial"/>
              <a:buNone/>
              <a:defRPr sz="20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D8D8D"/>
              </a:buClr>
              <a:buFont typeface="Arial"/>
              <a:buNone/>
              <a:defRPr sz="20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D8D8D"/>
              </a:buClr>
              <a:buFont typeface="Arial"/>
              <a:buNone/>
              <a:defRPr sz="20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D8D8D"/>
              </a:buClr>
              <a:buFont typeface="Arial"/>
              <a:buNone/>
              <a:defRPr sz="20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594360" y="3931921"/>
            <a:ext cx="7955280" cy="679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Arial Black"/>
              <a:buNone/>
              <a:defRPr sz="2000" b="0" i="0" u="none" strike="noStrike" cap="none">
                <a:solidFill>
                  <a:srgbClr val="A5D2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A5D2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l="5734" t="31765" r="44996" b="51894"/>
          <a:stretch/>
        </p:blipFill>
        <p:spPr>
          <a:xfrm>
            <a:off x="503547" y="530352"/>
            <a:ext cx="2521906" cy="47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P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l="3531" t="6509" r="3930" b="6864"/>
          <a:stretch/>
        </p:blipFill>
        <p:spPr>
          <a:xfrm>
            <a:off x="347471" y="347472"/>
            <a:ext cx="8458200" cy="44555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57200" y="445770"/>
            <a:ext cx="5196840" cy="15511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work with business and technology leaders to develop customer-obsessed strategies that drive growth.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- first instanc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14400" y="1280159"/>
            <a:ext cx="7315200" cy="3410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1120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32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22960" marR="0" lvl="1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22960" marR="0" lvl="3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22960" marR="0" lvl="4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- instance 2+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14400" y="1280159"/>
            <a:ext cx="7315200" cy="3410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1120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D5F0FC"/>
              </a:buClr>
              <a:buSzPct val="100000"/>
              <a:buFont typeface="Arial Black"/>
              <a:buChar char="›"/>
              <a:defRPr sz="3200" b="0" i="1" u="none" strike="noStrike" cap="none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22960" marR="0" lvl="1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5F0F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5F0F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22960" marR="0" lvl="3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5F0F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22960" marR="0" lvl="4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D5F0FC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slide image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47471" y="342901"/>
            <a:ext cx="8458200" cy="954106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347471" y="2094698"/>
            <a:ext cx="8458200" cy="954106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347471" y="3846494"/>
            <a:ext cx="8458200" cy="954106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568C2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rgbClr val="467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94360" y="1837943"/>
            <a:ext cx="7955280" cy="553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94360" y="2432305"/>
            <a:ext cx="7955280" cy="492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 Black"/>
              <a:buNone/>
              <a:defRPr sz="3200" b="0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D8D8D"/>
              </a:buClr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D8D8D"/>
              </a:buClr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D8D8D"/>
              </a:buClr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D8D8D"/>
              </a:buClr>
              <a:buFont typeface="Arial"/>
              <a:buNone/>
              <a:defRPr sz="14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960120"/>
            <a:ext cx="8229600" cy="3730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079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47471" y="347471"/>
            <a:ext cx="8458200" cy="4453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A5D2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285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 Black"/>
              <a:buNone/>
              <a:defRPr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280159"/>
            <a:ext cx="8229600" cy="3425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079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347471" y="4924044"/>
            <a:ext cx="4648199" cy="1154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2016 Forrester Research, Inc. Reproduction Prohibited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976871" y="4924044"/>
            <a:ext cx="1828800" cy="164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960120"/>
            <a:ext cx="8229600" cy="3730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079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 Black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2960" marR="0" lvl="1" indent="-3556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63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›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bl.ocks.org/tnightingale/4718717" TargetMode="External"/><Relationship Id="rId3" Type="http://schemas.openxmlformats.org/officeDocument/2006/relationships/hyperlink" Target="http://mbostock.github.io/d3/talk/20111018/treemap.html" TargetMode="External"/><Relationship Id="rId7" Type="http://schemas.openxmlformats.org/officeDocument/2006/relationships/hyperlink" Target="http://bl.ocks.org/rengel-de/560346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bl.ocks.org/bunkat/2338034" TargetMode="External"/><Relationship Id="rId5" Type="http://schemas.openxmlformats.org/officeDocument/2006/relationships/hyperlink" Target="http://robinl.github.io/d3_orgchart_yammer/website/" TargetMode="External"/><Relationship Id="rId4" Type="http://schemas.openxmlformats.org/officeDocument/2006/relationships/hyperlink" Target="https://bl.ocks.org/mbostock/760799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ppelia.io/2014/07/an-a-to-z-of-extra-features-for-the-d3-force-layou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bl.ocks.org/metmajer/5480307" TargetMode="External"/><Relationship Id="rId5" Type="http://schemas.openxmlformats.org/officeDocument/2006/relationships/hyperlink" Target="https://bl.ocks.org/mbostock/7607535" TargetMode="External"/><Relationship Id="rId4" Type="http://schemas.openxmlformats.org/officeDocument/2006/relationships/hyperlink" Target="http://visjs.org/examples/network/exampleApplications/neighbourhoodHighlight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rester.com/search?tmtxt=&amp;searchOption=10001&amp;source=typ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94349" y="1837950"/>
            <a:ext cx="8093700" cy="55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Taxonomy Visualization Tool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Q4 Hackathon Briefing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94360" y="3704475"/>
            <a:ext cx="7955400" cy="67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A5D25F"/>
                </a:solidFill>
              </a:rPr>
              <a:t>Deb Stern &amp; Marie Rodgers</a:t>
            </a:r>
          </a:p>
          <a:p>
            <a:pPr lvl="1" rtl="0">
              <a:spcBef>
                <a:spcPts val="500"/>
              </a:spcBef>
              <a:buNone/>
            </a:pPr>
            <a:r>
              <a:rPr lang="en-US" sz="2000">
                <a:solidFill>
                  <a:srgbClr val="A5D25F"/>
                </a:solidFill>
              </a:rPr>
              <a:t>October 20,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For Research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30600" y="960125"/>
            <a:ext cx="84828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 taxonomy data visualization tool could enable research to: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Analyze what we are writing about and to what degree  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Filter by analyst, role, industry, geography and other dimensions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View historical data on how our research has evolved over time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Compare what is being written to what clients are looking for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Compare current state of research and compare it with the research plan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For Sales / Client Services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26100" y="969100"/>
            <a:ext cx="84918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 taxonomy data visualization tool could enable Sales/Client Services to: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Easily identify research topics / documents to fulfill client requests  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Easily visualize the composition and scope of research reports (could be particularly helpful when pitching new clients or negotiating a renewal!)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Help identify mismatches between stated client needs and our taxonomy</a:t>
            </a:r>
            <a:br>
              <a:rPr lang="en-US" sz="1800"/>
            </a:br>
            <a:endParaRPr lang="en-US"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For Clients and Prospects???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03950" y="960125"/>
            <a:ext cx="82827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 taxonomy data visualization tool </a:t>
            </a:r>
            <a:r>
              <a:rPr lang="en-US" sz="1800" b="1" u="sng"/>
              <a:t>could</a:t>
            </a:r>
            <a:r>
              <a:rPr lang="en-US" sz="1800"/>
              <a:t> enable clients and prospects to: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Visualize the breadth of our research product offering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See what topics are currently trending 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View historical information and past trending topics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Find research that they want more easily </a:t>
            </a:r>
            <a:br>
              <a:rPr lang="en-US" sz="1800"/>
            </a:br>
            <a:endParaRPr lang="en-US" sz="1800"/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A64D79"/>
                </a:solidFill>
              </a:rPr>
              <a:t>This would be a future state. For the purpose of this hackathon the focus should be on an internal tool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594360" y="1837943"/>
            <a:ext cx="7955400" cy="55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Taxonomy Data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25182" y="796050"/>
            <a:ext cx="8282700" cy="38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Tags, dimensions and associated meta data. Excel file includes: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400"/>
              <a:t>MetaID from which report URL can be determined </a:t>
            </a:r>
            <a:br>
              <a:rPr lang="en-US" sz="1400"/>
            </a:br>
            <a:r>
              <a:rPr lang="en-US" sz="1400"/>
              <a:t>e.g. https://www.forrester.com/go?objectid=RESXXXXXX where XXXXXX is the MetaID</a:t>
            </a:r>
            <a:br>
              <a:rPr lang="en-US" sz="1400"/>
            </a:br>
            <a:endParaRPr lang="en-US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400"/>
              <a:t>Live Date - the date the report was published on Forrester.com</a:t>
            </a:r>
            <a:br>
              <a:rPr lang="en-US" sz="1400"/>
            </a:br>
            <a:endParaRPr lang="en-US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400"/>
              <a:t>Parent Tag</a:t>
            </a:r>
            <a:br>
              <a:rPr lang="en-US" sz="1400"/>
            </a:br>
            <a:endParaRPr lang="en-US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400"/>
              <a:t>Child Tag </a:t>
            </a:r>
            <a:br>
              <a:rPr lang="en-US" sz="1400"/>
            </a:br>
            <a:endParaRPr lang="en-US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400"/>
              <a:t>Role</a:t>
            </a:r>
            <a:br>
              <a:rPr lang="en-US" sz="1400"/>
            </a:br>
            <a:endParaRPr lang="en-US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400"/>
              <a:t>Report title</a:t>
            </a:r>
            <a:br>
              <a:rPr lang="en-US" sz="1400"/>
            </a:br>
            <a:r>
              <a:rPr lang="en-US" sz="1400"/>
              <a:t> 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400"/>
              <a:t>RA, Authors and Contributors</a:t>
            </a:r>
            <a:br>
              <a:rPr lang="en-US" sz="1400"/>
            </a:br>
            <a:endParaRPr lang="en-US" sz="1400"/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US" sz="1400"/>
              <a:t>Abstract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Other Data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03950" y="960125"/>
            <a:ext cx="82827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Top 5,000 search terms pulled from the data warehouse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Ranking of terms along with # of searches and timeframes/trends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Client Interests - terms ranked by number of subscribers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/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32775"/>
            <a:ext cx="82486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537" y="3870250"/>
            <a:ext cx="4524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594360" y="1837943"/>
            <a:ext cx="7955400" cy="55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Possible Approaches and Special Considerations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Possible Approaches (from a novice)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03950" y="960125"/>
            <a:ext cx="82827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Interactive Tree Maps -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http://mbostock.github.io/d3/talk/20111018/treemap.html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Hierarchical Edge Bundling -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https://bl.ocks.org/mbostock/7607999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Search / metadata display -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http://robinl.github.io/d3_orgchart_yammer/website/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Timelines 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http://bl.ocks.org/bunkat/2338034</a:t>
            </a:r>
            <a:r>
              <a:rPr lang="en-US"/>
              <a:t>         </a:t>
            </a:r>
            <a:r>
              <a:rPr lang="en-US" sz="1800" u="sng">
                <a:solidFill>
                  <a:schemeClr val="hlink"/>
                </a:solidFill>
                <a:hlinkClick r:id="rId7"/>
              </a:rPr>
              <a:t>http://bl.ocks.org/rengel-de/5603464</a:t>
            </a:r>
            <a:r>
              <a:rPr lang="en-US"/>
              <a:t/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8"/>
              </a:rPr>
              <a:t>http://bl.ocks.org/tnightingale/4718717</a:t>
            </a:r>
            <a:r>
              <a:rPr lang="en-US" sz="180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Possible Approaches (from a novice)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03950" y="960125"/>
            <a:ext cx="82827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/>
              <a:t>Force-directed scatter plots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www.coppelia.io/2014/07/an-a-to-z-of-extra-features-for-the-d3-force-layout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Network -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http://visjs.org/examples/network/exampleApplications/neighbourhoodHighlight.html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 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/>
              <a:t>Interactive Circle Packing -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https://bl.ocks.org/mbostock/7607535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sz="1800"/>
              <a:t>Interactive Sunburst - 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http://bl.ocks.org/metmajer/5480307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Special Considerations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03950" y="960125"/>
            <a:ext cx="82827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The Taxonomy and associated data changes over time</a:t>
            </a:r>
            <a:br>
              <a:rPr lang="en-US" sz="1800"/>
            </a:br>
            <a:endParaRPr lang="en-US" sz="1800"/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US" sz="1800"/>
              <a:t>tags and dimensions are changed, added and deleted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US" sz="1800"/>
              <a:t>hierarchical structure may change (levels removed/added)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US" sz="1800"/>
              <a:t>search term ranking changes, new terms surface and others decline in popularity/fall off the list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US" sz="1800"/>
              <a:t>clients add/remove interests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US" sz="1800"/>
              <a:t>there is no weighting component to tags/tagging</a:t>
            </a:r>
            <a:br>
              <a:rPr lang="en-US" sz="1800"/>
            </a:br>
            <a:endParaRPr lang="en-US"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/>
              <a:t>The ability to search, filter dimensions, link directly to reports and see changes over time would be useful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1280159"/>
            <a:ext cx="7315200" cy="341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Tags and the Forrester Taxonomy</a:t>
            </a:r>
            <a:br>
              <a:rPr lang="en-US" sz="2400"/>
            </a:br>
            <a:r>
              <a:rPr lang="en-US" sz="600"/>
              <a:t/>
            </a:r>
            <a:br>
              <a:rPr lang="en-US" sz="600"/>
            </a:br>
            <a:endParaRPr lang="en-US" sz="6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Top Search Terms and Client Interests</a:t>
            </a:r>
            <a:br>
              <a:rPr lang="en-US" sz="2400"/>
            </a:br>
            <a:r>
              <a:rPr lang="en-US" sz="600"/>
              <a:t/>
            </a:r>
            <a:br>
              <a:rPr lang="en-US" sz="600"/>
            </a:br>
            <a:endParaRPr lang="en-US" sz="6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The Opportunity - it’s HUUUGE</a:t>
            </a:r>
            <a:br>
              <a:rPr lang="en-US" sz="2400"/>
            </a:br>
            <a:r>
              <a:rPr lang="en-US" sz="600"/>
              <a:t/>
            </a:r>
            <a:br>
              <a:rPr lang="en-US" sz="600"/>
            </a:br>
            <a:endParaRPr lang="en-US" sz="6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The Data</a:t>
            </a:r>
            <a:br>
              <a:rPr lang="en-US" sz="2400"/>
            </a:br>
            <a:r>
              <a:rPr lang="en-US" sz="600"/>
              <a:t/>
            </a:r>
            <a:br>
              <a:rPr lang="en-US" sz="600"/>
            </a:br>
            <a:endParaRPr lang="en-US" sz="6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Possible Approaches and Special Considerations</a:t>
            </a:r>
            <a:br>
              <a:rPr lang="en-US" sz="2400"/>
            </a:br>
            <a:endParaRPr lang="en-US" sz="2400"/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594360" y="1837943"/>
            <a:ext cx="7955400" cy="55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Thank you! Thank you! 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94360" y="1837943"/>
            <a:ext cx="7955400" cy="55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Tags and the Forrester Taxonomy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Tagging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27750" y="800478"/>
            <a:ext cx="8282700" cy="408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Every research report is tagged to the following prior to being published onto Forrester.com: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Topic 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Role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Industry (if applicable)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Vendor (if applicable)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Geography (if applicable)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Methodology (if applicable) - Forrester Wave, Vendor Landscape, etc.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Market Imperatives (if applicable) - Embrace the Mobile Mind Shift, etc.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Product - Syndicated or data-specific product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Analyst - viewable dimension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Content Type - Wave, Quick Take, Q&amp;A, etc. not viewable on F.com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See Forrester.com’s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left-hand sidebar </a:t>
            </a:r>
            <a:r>
              <a:rPr lang="en-US" sz="1800"/>
              <a:t>on the Search Results page.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37" y="352425"/>
            <a:ext cx="66579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Tags and the Forrester Taxonomy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03950" y="960125"/>
            <a:ext cx="82827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Other places where the taxonomy appears: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Suggested Tag Search (results are keyword search results though)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Bottom of reports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Analyst bios research coverage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Top of Webinars as “Categories”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Alerts Page interests</a:t>
            </a:r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iPhone / iPad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50" y="1937550"/>
            <a:ext cx="2899374" cy="6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Client Interests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87" y="1136787"/>
            <a:ext cx="66770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94360" y="1837943"/>
            <a:ext cx="7955400" cy="55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Opportunity - it’s HUUUGE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445770"/>
            <a:ext cx="8229600" cy="44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For Taxonomy Manager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05200" y="960125"/>
            <a:ext cx="8381400" cy="373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 taxonomy data visualization tool could enable the taxonomy manager to: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Easily visualize the taxonomy structure, scale and composition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Determine pockets of density and pockets of very little tagging</a:t>
            </a:r>
            <a:br>
              <a:rPr lang="en-US" sz="1800"/>
            </a:br>
            <a:endParaRPr lang="en-US" sz="1800"/>
          </a:p>
          <a:p>
            <a:pPr marL="914400" lvl="0" indent="-342900" rtl="0">
              <a:spcBef>
                <a:spcPts val="0"/>
              </a:spcBef>
              <a:buSzPct val="100000"/>
            </a:pPr>
            <a:r>
              <a:rPr lang="en-US" sz="1800"/>
              <a:t>Determine the average number of reports per tag and the average number of tags per report</a:t>
            </a:r>
            <a:br>
              <a:rPr lang="en-US" sz="1800"/>
            </a:br>
            <a:endParaRPr lang="en-US" sz="1800"/>
          </a:p>
          <a:p>
            <a:pPr marL="9144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</a:pPr>
            <a:r>
              <a:rPr lang="en-US" sz="1800"/>
              <a:t>Determine which tags to remove, add, merge or propose</a:t>
            </a:r>
            <a:br>
              <a:rPr lang="en-US" sz="1800"/>
            </a:br>
            <a:endParaRPr lang="en-US" sz="1800"/>
          </a:p>
          <a:p>
            <a:pPr marL="9144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A64D79"/>
              </a:buClr>
              <a:buSzPct val="100000"/>
            </a:pPr>
            <a:r>
              <a:rPr lang="en-US" sz="1800">
                <a:solidFill>
                  <a:srgbClr val="A64D79"/>
                </a:solidFill>
              </a:rPr>
              <a:t>Visualize the impact of planned taxonomy changes (enhanced feature)</a:t>
            </a:r>
            <a:br>
              <a:rPr lang="en-US" sz="1800">
                <a:solidFill>
                  <a:srgbClr val="A64D79"/>
                </a:solidFill>
              </a:rPr>
            </a:br>
            <a:endParaRPr lang="en-US" sz="1800">
              <a:solidFill>
                <a:srgbClr val="A64D7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rester-2015-wide-format">
  <a:themeElements>
    <a:clrScheme name="Forrester 2013">
      <a:dk1>
        <a:srgbClr val="333333"/>
      </a:dk1>
      <a:lt1>
        <a:srgbClr val="FFFFFF"/>
      </a:lt1>
      <a:dk2>
        <a:srgbClr val="666666"/>
      </a:dk2>
      <a:lt2>
        <a:srgbClr val="DFE5E8"/>
      </a:lt2>
      <a:accent1>
        <a:srgbClr val="3399CC"/>
      </a:accent1>
      <a:accent2>
        <a:srgbClr val="9BDDF8"/>
      </a:accent2>
      <a:accent3>
        <a:srgbClr val="999999"/>
      </a:accent3>
      <a:accent4>
        <a:srgbClr val="CCCCCC"/>
      </a:accent4>
      <a:accent5>
        <a:srgbClr val="FF9D08"/>
      </a:accent5>
      <a:accent6>
        <a:srgbClr val="669933"/>
      </a:accent6>
      <a:hlink>
        <a:srgbClr val="FF730F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On-screen Show (16:9)</PresentationFormat>
  <Paragraphs>123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Forrester-2015-wide-format</vt:lpstr>
      <vt:lpstr>Taxonomy Visualization Tool Q4 Hackathon Briefing</vt:lpstr>
      <vt:lpstr>Agenda</vt:lpstr>
      <vt:lpstr>Tags and the Forrester Taxonomy</vt:lpstr>
      <vt:lpstr>Tagging</vt:lpstr>
      <vt:lpstr>PowerPoint Presentation</vt:lpstr>
      <vt:lpstr>Tags and the Forrester Taxonomy</vt:lpstr>
      <vt:lpstr>Client Interests</vt:lpstr>
      <vt:lpstr>The Opportunity - it’s HUUUGE</vt:lpstr>
      <vt:lpstr>For Taxonomy Manager</vt:lpstr>
      <vt:lpstr>For Research</vt:lpstr>
      <vt:lpstr>For Sales / Client Services</vt:lpstr>
      <vt:lpstr>For Clients and Prospects???</vt:lpstr>
      <vt:lpstr>The Data</vt:lpstr>
      <vt:lpstr>Taxonomy Data</vt:lpstr>
      <vt:lpstr>Other Data</vt:lpstr>
      <vt:lpstr>Possible Approaches and Special Considerations</vt:lpstr>
      <vt:lpstr>Possible Approaches (from a novice)</vt:lpstr>
      <vt:lpstr>Possible Approaches (from a novice)</vt:lpstr>
      <vt:lpstr>Special Considerations</vt:lpstr>
      <vt:lpstr>Thank you! Thank you!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 Visualization Tool Q4 Hackathon Briefing</dc:title>
  <dc:creator>Robinson, Shannon</dc:creator>
  <cp:lastModifiedBy>Shannon Robinson</cp:lastModifiedBy>
  <cp:revision>1</cp:revision>
  <dcterms:modified xsi:type="dcterms:W3CDTF">2016-10-25T18:45:29Z</dcterms:modified>
</cp:coreProperties>
</file>