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3" autoAdjust="0"/>
  </p:normalViewPr>
  <p:slideViewPr>
    <p:cSldViewPr snapToGrid="0" snapToObjects="1">
      <p:cViewPr>
        <p:scale>
          <a:sx n="80" d="100"/>
          <a:sy n="80" d="100"/>
        </p:scale>
        <p:origin x="1522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3D5F-54C2-47EB-A3AA-E2C21318FC0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A902D-DE8E-4D00-94F1-0CB0E81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4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902D-DE8E-4D00-94F1-0CB0E81EA47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8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902D-DE8E-4D00-94F1-0CB0E81EA47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0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OECD - 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Organisation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for Economic Co-operation and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902D-DE8E-4D00-94F1-0CB0E81EA47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9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225"/>
            <a:ext cx="7772400" cy="1470025"/>
          </a:xfrm>
        </p:spPr>
        <p:txBody>
          <a:bodyPr/>
          <a:lstStyle/>
          <a:p>
            <a:r>
              <a:rPr dirty="0"/>
              <a:t>Moral and Ethical Challenges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615" y="1875510"/>
            <a:ext cx="6400800" cy="1200329"/>
          </a:xfrm>
        </p:spPr>
        <p:txBody>
          <a:bodyPr/>
          <a:lstStyle/>
          <a:p>
            <a:r>
              <a:rPr dirty="0"/>
              <a:t>Exploring the Impacts and Responsibilities of AI in Society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59EFD-9645-C68F-A98A-DDA63E1CB019}"/>
              </a:ext>
            </a:extLst>
          </p:cNvPr>
          <p:cNvSpPr txBox="1"/>
          <p:nvPr/>
        </p:nvSpPr>
        <p:spPr>
          <a:xfrm>
            <a:off x="5715002" y="5407747"/>
            <a:ext cx="3136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By: </a:t>
            </a:r>
            <a:r>
              <a:rPr lang="en-IN" dirty="0"/>
              <a:t>Shantanu Shukla</a:t>
            </a:r>
          </a:p>
          <a:p>
            <a:r>
              <a:rPr lang="en-IN" b="1" dirty="0"/>
              <a:t>Enrolment No.: </a:t>
            </a:r>
            <a:r>
              <a:rPr lang="en-IN" dirty="0"/>
              <a:t>01211805424</a:t>
            </a:r>
          </a:p>
          <a:p>
            <a:r>
              <a:rPr lang="en-IN" b="1" dirty="0"/>
              <a:t>Course: </a:t>
            </a:r>
            <a:r>
              <a:rPr lang="en-IN" dirty="0"/>
              <a:t>M.Tech. AI/DS</a:t>
            </a:r>
          </a:p>
          <a:p>
            <a:r>
              <a:rPr lang="en-IN" b="1" dirty="0"/>
              <a:t>Institute: </a:t>
            </a:r>
            <a:r>
              <a:rPr lang="en-IN" dirty="0"/>
              <a:t>C-DAC Noida</a:t>
            </a:r>
          </a:p>
        </p:txBody>
      </p:sp>
      <p:pic>
        <p:nvPicPr>
          <p:cNvPr id="1028" name="Picture 4" descr="A robot holding a scale with the word justice on it ...">
            <a:extLst>
              <a:ext uri="{FF2B5EF4-FFF2-40B4-BE49-F238E27FC236}">
                <a16:creationId xmlns:a16="http://schemas.microsoft.com/office/drawing/2014/main" id="{09727D02-A8FE-8F72-B2CA-576F68BF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63" y="3075835"/>
            <a:ext cx="3532239" cy="35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Path Forward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71257D-9E11-6B91-0AF2-4F583909D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4962" y="2401249"/>
            <a:ext cx="719408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Key Takeaways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AI has immense potential but poses significant moral and ethical challenges.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Proactive measures are essential to prevent harm and ensure equity.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Call to Action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Encourage ethical design and responsible use of AI technologies.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Advocate for global cooperation in addressing AI’s societal impacts.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Inspirational Quote</a:t>
            </a:r>
            <a:r>
              <a:rPr lang="en-US" altLang="en-US" sz="1800" dirty="0"/>
              <a:t>: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“Technology is a tool. It is up to us to use it responsibly and ethically.”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6"/>
            <a:ext cx="8229600" cy="1143000"/>
          </a:xfrm>
        </p:spPr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892"/>
            <a:ext cx="8229600" cy="5535613"/>
          </a:xfrm>
        </p:spPr>
        <p:txBody>
          <a:bodyPr>
            <a:noAutofit/>
          </a:bodyPr>
          <a:lstStyle/>
          <a:p>
            <a:r>
              <a:rPr lang="en-IN" sz="2800" dirty="0"/>
              <a:t>Weiyu Wang &amp; Keng Siau (2018). </a:t>
            </a:r>
            <a:r>
              <a:rPr lang="en-US" sz="2800" dirty="0"/>
              <a:t>Ethical and Moral Issues with AI -- A Case Study on Healthcare Robots. Conference Paper</a:t>
            </a:r>
          </a:p>
          <a:p>
            <a:r>
              <a:rPr lang="en-US" sz="2800" dirty="0"/>
              <a:t>Mario Fialho, Article, Stefanini Group (2023). The Moral and Ethical Implications of Artificial Intelligence.</a:t>
            </a:r>
            <a:endParaRPr lang="en-IN" sz="2800" dirty="0"/>
          </a:p>
          <a:p>
            <a:r>
              <a:rPr sz="2800" dirty="0"/>
              <a:t>Binns, R. (2018). Fairness in Machine Learning: Lessons from Political Philosophy.</a:t>
            </a:r>
          </a:p>
          <a:p>
            <a:r>
              <a:rPr sz="2800" dirty="0"/>
              <a:t>Mittelstadt, B. D., et al. (2016). The Ethics of Algorithms: Mapping the Debate</a:t>
            </a:r>
            <a:r>
              <a:rPr lang="en-IN" sz="2800" dirty="0"/>
              <a:t>.</a:t>
            </a:r>
          </a:p>
          <a:p>
            <a:r>
              <a:rPr lang="en-IN" sz="2800" dirty="0"/>
              <a:t>Geoffrey Hinton, Scholarly Articles and Conferences(2023-2024).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Floor for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your attention! Feel free to ask questions or share your thoughts.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What Are Moral and Ethical Challenges in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1"/>
            <a:ext cx="3800168" cy="5165725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/>
              <a:t>Definition of AI</a:t>
            </a:r>
            <a:r>
              <a:rPr lang="en-US" sz="2600" dirty="0"/>
              <a:t>:</a:t>
            </a:r>
          </a:p>
          <a:p>
            <a:pPr marL="400041" lvl="1" indent="0">
              <a:buNone/>
            </a:pPr>
            <a:r>
              <a:rPr lang="en-US" sz="2100" dirty="0"/>
              <a:t>AI refers to computer systems capable of performing tasks that typically require human intelligence, such as learning, decision-making, and problem-solving.</a:t>
            </a:r>
          </a:p>
          <a:p>
            <a:pPr marL="400041" lvl="1" indent="0">
              <a:buNone/>
            </a:pPr>
            <a:endParaRPr lang="en-US" sz="2000" dirty="0"/>
          </a:p>
          <a:p>
            <a:r>
              <a:rPr lang="en-US" sz="2600" b="1" dirty="0"/>
              <a:t>Ethical Concerns in AI</a:t>
            </a:r>
            <a:r>
              <a:rPr lang="en-US" sz="2600" dirty="0"/>
              <a:t>:</a:t>
            </a:r>
          </a:p>
          <a:p>
            <a:pPr marL="400041" lvl="1" indent="0">
              <a:buNone/>
            </a:pPr>
            <a:r>
              <a:rPr lang="en-US" sz="2100" b="1" dirty="0"/>
              <a:t>Fairness</a:t>
            </a:r>
            <a:r>
              <a:rPr lang="en-US" sz="2100" dirty="0"/>
              <a:t>: Ensuring that AI systems treat all individuals equally and do not reinforce biases.</a:t>
            </a:r>
          </a:p>
          <a:p>
            <a:pPr marL="400041" lvl="1" indent="0">
              <a:buNone/>
            </a:pPr>
            <a:r>
              <a:rPr lang="en-US" sz="2100" b="1" dirty="0"/>
              <a:t>Accountability</a:t>
            </a:r>
            <a:r>
              <a:rPr lang="en-US" sz="2100" dirty="0"/>
              <a:t>: Determining who is responsible for AI-driven decisions.</a:t>
            </a:r>
          </a:p>
          <a:p>
            <a:pPr marL="400041" lvl="1" indent="0">
              <a:buNone/>
            </a:pPr>
            <a:r>
              <a:rPr lang="en-US" sz="2100" b="1" dirty="0"/>
              <a:t>Transparency</a:t>
            </a:r>
            <a:r>
              <a:rPr lang="en-US" sz="2100" dirty="0"/>
              <a:t>: Making AI systems understandable and explainable.</a:t>
            </a:r>
          </a:p>
          <a:p>
            <a:pPr marL="400041" lvl="1" indent="0">
              <a:buNone/>
            </a:pPr>
            <a:r>
              <a:rPr lang="en-US" sz="2100" b="1" dirty="0"/>
              <a:t>Unintended Consequences</a:t>
            </a:r>
            <a:r>
              <a:rPr lang="en-US" sz="2100" dirty="0"/>
              <a:t>: Avoiding harm caused by unexpected AI behavior</a:t>
            </a:r>
            <a:r>
              <a:rPr lang="en-US" sz="2200" dirty="0"/>
              <a:t>.</a:t>
            </a:r>
          </a:p>
          <a:p>
            <a:pPr marL="400041" lvl="1" indent="0">
              <a:buNone/>
            </a:pPr>
            <a:endParaRPr lang="en-US" sz="2200" dirty="0"/>
          </a:p>
          <a:p>
            <a:r>
              <a:rPr lang="en-US" sz="2600" b="1" dirty="0"/>
              <a:t>Why This Topic Matters</a:t>
            </a:r>
            <a:r>
              <a:rPr lang="en-US" sz="2600" dirty="0"/>
              <a:t>:</a:t>
            </a:r>
          </a:p>
          <a:p>
            <a:pPr lvl="1" indent="-342891">
              <a:buFont typeface="Wingdings" panose="05000000000000000000" pitchFamily="2" charset="2"/>
              <a:buChar char="§"/>
            </a:pPr>
            <a:r>
              <a:rPr lang="en-US" sz="2100" dirty="0"/>
              <a:t>AI is increasingly influencing critical areas such as healthcare, law enforcement, and employment.</a:t>
            </a:r>
          </a:p>
          <a:p>
            <a:pPr lvl="1" indent="-342891">
              <a:buFont typeface="Wingdings" panose="05000000000000000000" pitchFamily="2" charset="2"/>
              <a:buChar char="§"/>
            </a:pPr>
            <a:r>
              <a:rPr lang="en-US" sz="2100" dirty="0"/>
              <a:t>Ethical challenges must be addressed to ensure AI benefits society without causing harm.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CD590F-C183-B723-D980-5AFF49FA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35" y="1600199"/>
            <a:ext cx="4248567" cy="45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475"/>
            <a:ext cx="8229600" cy="1143000"/>
          </a:xfrm>
        </p:spPr>
        <p:txBody>
          <a:bodyPr/>
          <a:lstStyle/>
          <a:p>
            <a:r>
              <a:rPr dirty="0"/>
              <a:t>The Problem of Bias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4" y="1229475"/>
            <a:ext cx="5310343" cy="545510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What Is Bias in AI?</a:t>
            </a:r>
            <a:endParaRPr lang="en-US" dirty="0"/>
          </a:p>
          <a:p>
            <a:pPr marL="400041" lvl="1" indent="0">
              <a:buNone/>
            </a:pPr>
            <a:r>
              <a:rPr lang="en-US" dirty="0"/>
              <a:t>AI systems can inherit biases present in the training data, leading to unequal or unfair treatment of certain groups.</a:t>
            </a:r>
          </a:p>
          <a:p>
            <a:pPr marL="400041" lvl="1" indent="0">
              <a:buNone/>
            </a:pPr>
            <a:r>
              <a:rPr lang="en-US" b="1" dirty="0"/>
              <a:t>Example: </a:t>
            </a:r>
            <a:r>
              <a:rPr lang="en-US" dirty="0"/>
              <a:t>Facial recognition systems that perform poorly on certain demographics due to imbalanced training data.</a:t>
            </a:r>
          </a:p>
          <a:p>
            <a:pPr marL="400041" lvl="1" indent="0">
              <a:buNone/>
            </a:pPr>
            <a:endParaRPr lang="en-US" dirty="0"/>
          </a:p>
          <a:p>
            <a:r>
              <a:rPr lang="en-US" b="1" dirty="0"/>
              <a:t>Real-World Examples of Bias</a:t>
            </a:r>
            <a:r>
              <a:rPr lang="en-US" dirty="0"/>
              <a:t>:</a:t>
            </a:r>
          </a:p>
          <a:p>
            <a:pPr marL="857229" lvl="1" indent="-457189">
              <a:buFont typeface="Wingdings" panose="05000000000000000000" pitchFamily="2" charset="2"/>
              <a:buChar char="§"/>
            </a:pPr>
            <a:r>
              <a:rPr lang="en-US" b="1" dirty="0"/>
              <a:t>Hiring Algorithms</a:t>
            </a:r>
            <a:r>
              <a:rPr lang="en-US" dirty="0"/>
              <a:t>: AI systems preferring male candidates due to historical hiring biases.</a:t>
            </a:r>
          </a:p>
          <a:p>
            <a:pPr marL="857229" lvl="1" indent="-457189">
              <a:buFont typeface="Wingdings" panose="05000000000000000000" pitchFamily="2" charset="2"/>
              <a:buChar char="§"/>
            </a:pPr>
            <a:r>
              <a:rPr lang="en-US" b="1" dirty="0"/>
              <a:t>Judicial Systems</a:t>
            </a:r>
            <a:r>
              <a:rPr lang="en-US" dirty="0"/>
              <a:t>: Predictive policing or sentencing tools disproportionately affecting minority groups.</a:t>
            </a:r>
          </a:p>
          <a:p>
            <a:pPr marL="400041" lvl="1" indent="0">
              <a:buNone/>
            </a:pPr>
            <a:endParaRPr lang="en-US" dirty="0"/>
          </a:p>
          <a:p>
            <a:r>
              <a:rPr lang="en-US" b="1" dirty="0"/>
              <a:t>Challenges of Ensuring Fairness</a:t>
            </a:r>
            <a:r>
              <a:rPr lang="en-US" dirty="0"/>
              <a:t>:</a:t>
            </a:r>
          </a:p>
          <a:p>
            <a:pPr marL="857229" lvl="1" indent="-457189">
              <a:buFont typeface="Wingdings" panose="05000000000000000000" pitchFamily="2" charset="2"/>
              <a:buChar char="§"/>
            </a:pPr>
            <a:r>
              <a:rPr lang="en-US" dirty="0"/>
              <a:t>Defining fairness: Different cultures and contexts have different standards of fairness.</a:t>
            </a:r>
          </a:p>
          <a:p>
            <a:pPr marL="857229" lvl="1" indent="-457189">
              <a:buFont typeface="Wingdings" panose="05000000000000000000" pitchFamily="2" charset="2"/>
              <a:buChar char="§"/>
            </a:pPr>
            <a:r>
              <a:rPr lang="en-US" dirty="0"/>
              <a:t>Lack of diverse datasets to train AI.</a:t>
            </a:r>
          </a:p>
          <a:p>
            <a:pPr marL="857229" lvl="1" indent="-457189">
              <a:buFont typeface="Wingdings" panose="05000000000000000000" pitchFamily="2" charset="2"/>
              <a:buChar char="§"/>
            </a:pPr>
            <a:r>
              <a:rPr lang="en-US" dirty="0"/>
              <a:t>Unconscious bias from developers influencing AI design.</a:t>
            </a:r>
          </a:p>
          <a:p>
            <a:pPr marL="400041" lvl="1" indent="0">
              <a:buNone/>
            </a:pPr>
            <a:endParaRPr lang="en-US" dirty="0"/>
          </a:p>
          <a:p>
            <a:r>
              <a:rPr lang="en-US" b="1" dirty="0"/>
              <a:t>Solutions to Reduce Bias</a:t>
            </a:r>
            <a:r>
              <a:rPr lang="en-US" dirty="0"/>
              <a:t>:</a:t>
            </a:r>
          </a:p>
          <a:p>
            <a:pPr marL="857229" lvl="1" indent="-457189">
              <a:buFont typeface="Wingdings" panose="05000000000000000000" pitchFamily="2" charset="2"/>
              <a:buChar char="§"/>
            </a:pPr>
            <a:r>
              <a:rPr lang="en-US" dirty="0"/>
              <a:t>Use diverse and representative datasets.</a:t>
            </a:r>
          </a:p>
          <a:p>
            <a:pPr marL="857229" lvl="1" indent="-457189">
              <a:buFont typeface="Wingdings" panose="05000000000000000000" pitchFamily="2" charset="2"/>
              <a:buChar char="§"/>
            </a:pPr>
            <a:r>
              <a:rPr lang="en-US" dirty="0"/>
              <a:t>Conduct regular bias testing and fairness audits.</a:t>
            </a:r>
          </a:p>
          <a:p>
            <a:pPr marL="857229" lvl="1" indent="-457189">
              <a:buFont typeface="Wingdings" panose="05000000000000000000" pitchFamily="2" charset="2"/>
              <a:buChar char="§"/>
            </a:pPr>
            <a:r>
              <a:rPr lang="en-US" dirty="0"/>
              <a:t>Incorporate fairness as a design principle in AI development.</a:t>
            </a:r>
          </a:p>
          <a:p>
            <a:pPr marL="400041" lvl="1" indent="0">
              <a:buNone/>
            </a:pPr>
            <a:endParaRPr lang="en-US" dirty="0"/>
          </a:p>
          <a:p>
            <a:pPr marL="400041" lvl="1" indent="0">
              <a:buNone/>
            </a:pPr>
            <a:endParaRPr lang="en-US" dirty="0"/>
          </a:p>
          <a:p>
            <a:pPr marL="400041" lvl="1" indent="0">
              <a:buNone/>
            </a:pPr>
            <a:endParaRPr lang="en-US" dirty="0"/>
          </a:p>
        </p:txBody>
      </p:sp>
      <p:pic>
        <p:nvPicPr>
          <p:cNvPr id="3082" name="Picture 10" descr="Age-related bias and artificial intelligence: a scoping review | Humanities  and Social Sciences Communications">
            <a:extLst>
              <a:ext uri="{FF2B5EF4-FFF2-40B4-BE49-F238E27FC236}">
                <a16:creationId xmlns:a16="http://schemas.microsoft.com/office/drawing/2014/main" id="{1497C6A2-8C18-264D-2A4C-A0B45035E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37177" y="2136737"/>
            <a:ext cx="5273673" cy="34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and Data Privacy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3994D0-6DE9-A4B2-72F5-EFED00814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693358"/>
            <a:ext cx="82296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Data-Driven AI</a:t>
            </a:r>
            <a:r>
              <a:rPr lang="en-US" altLang="en-US" sz="1800" dirty="0"/>
              <a:t>: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AI relies on vast amounts of data for training and functioning, raising concerns about personal privacy.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Ethical Dilemmas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/>
              <a:t>Surveillance</a:t>
            </a:r>
            <a:r>
              <a:rPr lang="en-US" altLang="en-US" sz="1600" dirty="0"/>
              <a:t>: Governments and corporations using AI to track individuals.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/>
              <a:t>Data Exploitation</a:t>
            </a:r>
            <a:r>
              <a:rPr lang="en-US" altLang="en-US" sz="1600" dirty="0"/>
              <a:t>: Social media and other platforms collecting and monetizing personal data without informed consent.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Real-World Example</a:t>
            </a:r>
            <a:r>
              <a:rPr lang="en-US" altLang="en-US" sz="1800" dirty="0"/>
              <a:t>: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Cambridge Analytica scandal: Data misuse for political campaigns.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Proposed Solutions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Strong data protection laws like GDPR(</a:t>
            </a:r>
            <a:r>
              <a:rPr lang="en-IN" sz="1600" dirty="0"/>
              <a:t>General Data Protection Regulation)</a:t>
            </a:r>
            <a:r>
              <a:rPr lang="en-US" altLang="en-US" sz="1600" dirty="0"/>
              <a:t>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Implementing AI systems with privacy-first designs.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Educating users about their data rights.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Who Is Responsible for AI’s Decisions?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7CE9F9-C632-43F3-7EB0-CDE835F5E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24250"/>
            <a:ext cx="8229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The "Black Box" Problem</a:t>
            </a:r>
            <a:r>
              <a:rPr lang="en-US" altLang="en-US" sz="1800" dirty="0"/>
              <a:t>: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AI systems, especially deep learning models, are complex and lack interpretability, making it hard to trace decisions.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Ethical Questions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Who is liable for AI errors or harm? Developers, deployers, or users?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Case study: Accidents involving autonomous vehicles.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Solutions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Enforcing transparency in AI algorithms.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Developing accountability frameworks for creators and operators.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Establishing regulations to clarify legal responsibility.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223"/>
            <a:ext cx="8229600" cy="1143000"/>
          </a:xfrm>
        </p:spPr>
        <p:txBody>
          <a:bodyPr/>
          <a:lstStyle/>
          <a:p>
            <a:r>
              <a:rPr dirty="0"/>
              <a:t>AI and the Future of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C979B1-B72F-9DF9-12B0-AAD48D759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267416"/>
            <a:ext cx="8229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Impact on Jobs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Automation by AI is replacing roles in manufacturing, customer service, and transportation.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Example: Autonomous vehicles reducing demand for drivers.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Ethical Concerns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Widening economic inequality.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Social unrest due to mass unemployment in vulnerable sectors.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Proposed Solutions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Reskilling programs to help workers transition to AI-complementary roles.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Promoting innovation in industries that create new jobs.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3075" name="Picture 3" descr="What exactly AI means? California careers that may be impacted by artificial  intelligence">
            <a:extLst>
              <a:ext uri="{FF2B5EF4-FFF2-40B4-BE49-F238E27FC236}">
                <a16:creationId xmlns:a16="http://schemas.microsoft.com/office/drawing/2014/main" id="{5A90DD90-88F9-B9D8-255C-E36D36E9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1" y="1198336"/>
            <a:ext cx="3543300" cy="19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55"/>
            <a:ext cx="8229600" cy="1143000"/>
          </a:xfrm>
        </p:spPr>
        <p:txBody>
          <a:bodyPr/>
          <a:lstStyle/>
          <a:p>
            <a:r>
              <a:rPr dirty="0"/>
              <a:t>AI in Life-Altering Decisions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2010B2-485C-3001-1CE2-3BFA250C1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243" y="3309923"/>
            <a:ext cx="728552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Critical Applications of AI</a:t>
            </a:r>
            <a:r>
              <a:rPr lang="en-US" altLang="en-US" sz="1800" dirty="0"/>
              <a:t>:</a:t>
            </a:r>
          </a:p>
          <a:p>
            <a:pPr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/>
              <a:t>Healthcare</a:t>
            </a:r>
            <a:r>
              <a:rPr lang="en-US" altLang="en-US" sz="1600" dirty="0"/>
              <a:t>: AI diagnosing diseases or determining treatment plans.</a:t>
            </a:r>
          </a:p>
          <a:p>
            <a:pPr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/>
              <a:t>Judicial Systems</a:t>
            </a:r>
            <a:r>
              <a:rPr lang="en-US" altLang="en-US" sz="1600" dirty="0"/>
              <a:t>: AI used in sentencing or parole decisions.</a:t>
            </a:r>
          </a:p>
          <a:p>
            <a:pPr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/>
              <a:t>Warfare</a:t>
            </a:r>
            <a:r>
              <a:rPr lang="en-US" altLang="en-US" sz="1600" dirty="0"/>
              <a:t>: Autonomous weapons choosing targets.</a:t>
            </a:r>
          </a:p>
          <a:p>
            <a:pPr marL="457189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Moral Challenges</a:t>
            </a:r>
            <a:r>
              <a:rPr lang="en-US" altLang="en-US" sz="1800" dirty="0"/>
              <a:t>:</a:t>
            </a:r>
          </a:p>
          <a:p>
            <a:pPr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Can machines truly understand human ethics?</a:t>
            </a:r>
          </a:p>
          <a:p>
            <a:pPr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Is it ethical to let machines make decisions with life-or-death consequences?</a:t>
            </a:r>
          </a:p>
          <a:p>
            <a:pPr marL="457189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Solutions</a:t>
            </a:r>
            <a:r>
              <a:rPr lang="en-US" altLang="en-US" sz="1800" dirty="0"/>
              <a:t>:</a:t>
            </a:r>
          </a:p>
          <a:p>
            <a:pPr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Ensuring human oversight in critical applications.</a:t>
            </a:r>
          </a:p>
          <a:p>
            <a:pPr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Designing AI systems with ethical constraints built-in.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4099" name="Picture 3" descr="How AI Systems Can Improve Healthcare Diagnosis and Treatment">
            <a:extLst>
              <a:ext uri="{FF2B5EF4-FFF2-40B4-BE49-F238E27FC236}">
                <a16:creationId xmlns:a16="http://schemas.microsoft.com/office/drawing/2014/main" id="{CBF0F8B6-D66C-D992-EDCF-12F59A4F9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069178"/>
            <a:ext cx="3276600" cy="20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AI’s Impact on Developing Nations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B4F5A1-7C40-B6D6-1545-8A3DA17C8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915" y="2331824"/>
            <a:ext cx="749217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Disparities in Access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Developed nations lead in AI advancements, leaving developing nations behind.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Lack of infrastructure and funding for AI in poorer regions.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Potential Harms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AI reinforcing existing inequalities.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Exploitation of resources in developing nations for AI projects.</a:t>
            </a:r>
          </a:p>
          <a:p>
            <a:pPr marL="400041" lvl="1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Solutions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Promote open access to AI technologies and research.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Encourage international collaboration for equitable AI development.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the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36A7DD-6E2E-37D6-2935-6C1335F4E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647471"/>
            <a:ext cx="82296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Existing Frameworks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Asilomar AI Principles focusing on safety and shared benefits (2017).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OECD Principles on AI emphasizing human rights and sustainability (2019).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/>
              <a:t>Key Strategies</a:t>
            </a:r>
            <a:r>
              <a:rPr lang="en-US" altLang="en-US" sz="1800" dirty="0"/>
              <a:t>: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Establish clear and enforceable regulations for AI ethics.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Promote interdisciplinary collaboration among technologists, ethicists, and policymakers.</a:t>
            </a:r>
          </a:p>
          <a:p>
            <a:pPr marL="685783" lvl="1" defTabSz="914377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Build public trust through transparency and education.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967</Words>
  <Application>Microsoft Office PowerPoint</Application>
  <PresentationFormat>On-screen Show (4:3)</PresentationFormat>
  <Paragraphs>134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Google Sans</vt:lpstr>
      <vt:lpstr>Wingdings</vt:lpstr>
      <vt:lpstr>Office Theme</vt:lpstr>
      <vt:lpstr>Moral and Ethical Challenges of Artificial Intelligence</vt:lpstr>
      <vt:lpstr>What Are Moral and Ethical Challenges in AI?</vt:lpstr>
      <vt:lpstr>The Problem of Bias in AI</vt:lpstr>
      <vt:lpstr>AI and Data Privacy</vt:lpstr>
      <vt:lpstr>Who Is Responsible for AI’s Decisions?</vt:lpstr>
      <vt:lpstr>AI and the Future of Work</vt:lpstr>
      <vt:lpstr>AI in Life-Altering Decisions</vt:lpstr>
      <vt:lpstr>AI’s Impact on Developing Nations</vt:lpstr>
      <vt:lpstr>Addressing the Challenges</vt:lpstr>
      <vt:lpstr>The Path Forward</vt:lpstr>
      <vt:lpstr>References</vt:lpstr>
      <vt:lpstr>Open Floor for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Shantanu Shukla</cp:lastModifiedBy>
  <cp:revision>49</cp:revision>
  <dcterms:created xsi:type="dcterms:W3CDTF">2013-01-27T09:14:16Z</dcterms:created>
  <dcterms:modified xsi:type="dcterms:W3CDTF">2024-12-08T06:35:31Z</dcterms:modified>
  <cp:category/>
</cp:coreProperties>
</file>