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2/19/2025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2/19/2025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2474-D17A-A9EB-2383-85C5456C94CB}"/>
              </a:ext>
            </a:extLst>
          </p:cNvPr>
          <p:cNvSpPr>
            <a:spLocks noGrp="1"/>
          </p:cNvSpPr>
          <p:nvPr>
            <p:ph type="ctrTitle"/>
          </p:nvPr>
        </p:nvSpPr>
        <p:spPr>
          <a:xfrm>
            <a:off x="539930" y="478972"/>
            <a:ext cx="11112139" cy="1860245"/>
          </a:xfrm>
        </p:spPr>
        <p:txBody>
          <a:bodyPr/>
          <a:lstStyle/>
          <a:p>
            <a:r>
              <a:rPr lang="en-IN" dirty="0"/>
              <a:t>Cloud Service Models by the big three – AWS, Azure and GCP</a:t>
            </a:r>
          </a:p>
        </p:txBody>
      </p:sp>
      <p:sp>
        <p:nvSpPr>
          <p:cNvPr id="3" name="Subtitle 2">
            <a:extLst>
              <a:ext uri="{FF2B5EF4-FFF2-40B4-BE49-F238E27FC236}">
                <a16:creationId xmlns:a16="http://schemas.microsoft.com/office/drawing/2014/main" id="{261EF2EA-D4DD-026F-3536-50B6CDBBE77F}"/>
              </a:ext>
            </a:extLst>
          </p:cNvPr>
          <p:cNvSpPr>
            <a:spLocks noGrp="1"/>
          </p:cNvSpPr>
          <p:nvPr>
            <p:ph type="subTitle" idx="1"/>
          </p:nvPr>
        </p:nvSpPr>
        <p:spPr>
          <a:xfrm>
            <a:off x="8427583" y="4973561"/>
            <a:ext cx="3422469" cy="1405467"/>
          </a:xfrm>
        </p:spPr>
        <p:txBody>
          <a:bodyPr>
            <a:normAutofit fontScale="85000" lnSpcReduction="20000"/>
          </a:bodyPr>
          <a:lstStyle/>
          <a:p>
            <a:pPr algn="l"/>
            <a:r>
              <a:rPr lang="en-IN" b="1" u="sng" dirty="0"/>
              <a:t>MADE BY –</a:t>
            </a:r>
          </a:p>
          <a:p>
            <a:pPr algn="l"/>
            <a:r>
              <a:rPr lang="en-IN" b="1" dirty="0"/>
              <a:t>NAME:                       </a:t>
            </a:r>
            <a:r>
              <a:rPr lang="en-IN" dirty="0"/>
              <a:t>SHANTANU SHUKLA</a:t>
            </a:r>
            <a:br>
              <a:rPr lang="en-IN" dirty="0"/>
            </a:br>
            <a:r>
              <a:rPr lang="en-IN" b="1" dirty="0"/>
              <a:t>Enrolment No.:   </a:t>
            </a:r>
            <a:r>
              <a:rPr lang="en-IN" dirty="0"/>
              <a:t>01211805424</a:t>
            </a:r>
          </a:p>
          <a:p>
            <a:pPr algn="l"/>
            <a:r>
              <a:rPr lang="en-IN" b="1" dirty="0"/>
              <a:t>Course:                    </a:t>
            </a:r>
            <a:r>
              <a:rPr lang="en-IN" dirty="0"/>
              <a:t>M. TECH. (AI &amp;DS)</a:t>
            </a:r>
          </a:p>
          <a:p>
            <a:pPr algn="l"/>
            <a:r>
              <a:rPr lang="en-IN" b="1" dirty="0"/>
              <a:t>Institute:                </a:t>
            </a:r>
            <a:r>
              <a:rPr lang="en-IN" dirty="0"/>
              <a:t>C-DAC NOIDA</a:t>
            </a:r>
          </a:p>
        </p:txBody>
      </p:sp>
      <p:pic>
        <p:nvPicPr>
          <p:cNvPr id="4" name="Picture 3">
            <a:extLst>
              <a:ext uri="{FF2B5EF4-FFF2-40B4-BE49-F238E27FC236}">
                <a16:creationId xmlns:a16="http://schemas.microsoft.com/office/drawing/2014/main" id="{6CCCAD33-E8D1-0163-2740-6F922F0AD006}"/>
              </a:ext>
            </a:extLst>
          </p:cNvPr>
          <p:cNvPicPr>
            <a:picLocks noChangeAspect="1"/>
          </p:cNvPicPr>
          <p:nvPr/>
        </p:nvPicPr>
        <p:blipFill>
          <a:blip r:embed="rId2"/>
          <a:stretch>
            <a:fillRect/>
          </a:stretch>
        </p:blipFill>
        <p:spPr>
          <a:xfrm>
            <a:off x="341948" y="2536391"/>
            <a:ext cx="6337526" cy="4025518"/>
          </a:xfrm>
          <a:prstGeom prst="rect">
            <a:avLst/>
          </a:prstGeom>
        </p:spPr>
      </p:pic>
    </p:spTree>
    <p:extLst>
      <p:ext uri="{BB962C8B-B14F-4D97-AF65-F5344CB8AC3E}">
        <p14:creationId xmlns:p14="http://schemas.microsoft.com/office/powerpoint/2010/main" val="1581409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6668F-EAB5-BF50-D005-55C851A6891F}"/>
              </a:ext>
            </a:extLst>
          </p:cNvPr>
          <p:cNvSpPr>
            <a:spLocks noGrp="1"/>
          </p:cNvSpPr>
          <p:nvPr>
            <p:ph type="title"/>
          </p:nvPr>
        </p:nvSpPr>
        <p:spPr/>
        <p:txBody>
          <a:bodyPr/>
          <a:lstStyle/>
          <a:p>
            <a:pPr algn="ctr"/>
            <a:r>
              <a:rPr lang="en-IN" dirty="0"/>
              <a:t>THANK YOU</a:t>
            </a:r>
          </a:p>
        </p:txBody>
      </p:sp>
    </p:spTree>
    <p:extLst>
      <p:ext uri="{BB962C8B-B14F-4D97-AF65-F5344CB8AC3E}">
        <p14:creationId xmlns:p14="http://schemas.microsoft.com/office/powerpoint/2010/main" val="212276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2E5C9-98A6-4317-0A59-BA0A93D37EAC}"/>
              </a:ext>
            </a:extLst>
          </p:cNvPr>
          <p:cNvSpPr>
            <a:spLocks noGrp="1"/>
          </p:cNvSpPr>
          <p:nvPr>
            <p:ph type="title"/>
          </p:nvPr>
        </p:nvSpPr>
        <p:spPr/>
        <p:txBody>
          <a:bodyPr/>
          <a:lstStyle/>
          <a:p>
            <a:r>
              <a:rPr lang="en-IN" dirty="0"/>
              <a:t>INTRODUCTION</a:t>
            </a:r>
          </a:p>
        </p:txBody>
      </p:sp>
      <p:pic>
        <p:nvPicPr>
          <p:cNvPr id="11" name="Picture 10">
            <a:extLst>
              <a:ext uri="{FF2B5EF4-FFF2-40B4-BE49-F238E27FC236}">
                <a16:creationId xmlns:a16="http://schemas.microsoft.com/office/drawing/2014/main" id="{A7B69003-80B2-A4DC-DA86-D1C22F20422F}"/>
              </a:ext>
            </a:extLst>
          </p:cNvPr>
          <p:cNvPicPr>
            <a:picLocks noChangeAspect="1"/>
          </p:cNvPicPr>
          <p:nvPr/>
        </p:nvPicPr>
        <p:blipFill>
          <a:blip r:embed="rId2"/>
          <a:stretch>
            <a:fillRect/>
          </a:stretch>
        </p:blipFill>
        <p:spPr>
          <a:xfrm>
            <a:off x="6558279" y="2065867"/>
            <a:ext cx="5429589" cy="3935744"/>
          </a:xfrm>
          <a:prstGeom prst="rect">
            <a:avLst/>
          </a:prstGeom>
        </p:spPr>
      </p:pic>
      <p:sp>
        <p:nvSpPr>
          <p:cNvPr id="12" name="TextBox 11">
            <a:extLst>
              <a:ext uri="{FF2B5EF4-FFF2-40B4-BE49-F238E27FC236}">
                <a16:creationId xmlns:a16="http://schemas.microsoft.com/office/drawing/2014/main" id="{FFE6943B-7D2A-DBE0-9F1A-3CF9569BEBFB}"/>
              </a:ext>
            </a:extLst>
          </p:cNvPr>
          <p:cNvSpPr txBox="1"/>
          <p:nvPr/>
        </p:nvSpPr>
        <p:spPr>
          <a:xfrm>
            <a:off x="618309" y="2480008"/>
            <a:ext cx="5338354" cy="2862322"/>
          </a:xfrm>
          <a:prstGeom prst="rect">
            <a:avLst/>
          </a:prstGeom>
          <a:noFill/>
        </p:spPr>
        <p:txBody>
          <a:bodyPr wrap="square" rtlCol="0">
            <a:spAutoFit/>
          </a:bodyPr>
          <a:lstStyle/>
          <a:p>
            <a:pPr marL="285750" indent="-285750">
              <a:buFont typeface="Arial" panose="020B0604020202020204" pitchFamily="34" charset="0"/>
              <a:buChar char="•"/>
            </a:pPr>
            <a:r>
              <a:rPr lang="en-IN" dirty="0"/>
              <a:t>There are three types of Cloud Computing Services being offered – SaaS, IaaS, PaaS.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Many companies offer these services but Amazon’s AWS, Google’s GCP and Microsoft’s Azure are the most popular.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Clients avail these services from Cloud Providers which reduces their CapEx and offers flexibility and scalability on the go. </a:t>
            </a:r>
          </a:p>
        </p:txBody>
      </p:sp>
    </p:spTree>
    <p:extLst>
      <p:ext uri="{BB962C8B-B14F-4D97-AF65-F5344CB8AC3E}">
        <p14:creationId xmlns:p14="http://schemas.microsoft.com/office/powerpoint/2010/main" val="398633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01C99-E66B-A130-34E5-2C557125469E}"/>
              </a:ext>
            </a:extLst>
          </p:cNvPr>
          <p:cNvSpPr>
            <a:spLocks noGrp="1"/>
          </p:cNvSpPr>
          <p:nvPr>
            <p:ph type="title"/>
          </p:nvPr>
        </p:nvSpPr>
        <p:spPr/>
        <p:txBody>
          <a:bodyPr/>
          <a:lstStyle/>
          <a:p>
            <a:r>
              <a:rPr lang="en-IN" dirty="0"/>
              <a:t>Software as a service - Saas</a:t>
            </a:r>
          </a:p>
        </p:txBody>
      </p:sp>
      <p:pic>
        <p:nvPicPr>
          <p:cNvPr id="5" name="Picture 4">
            <a:extLst>
              <a:ext uri="{FF2B5EF4-FFF2-40B4-BE49-F238E27FC236}">
                <a16:creationId xmlns:a16="http://schemas.microsoft.com/office/drawing/2014/main" id="{0C25BC62-370D-DE31-BD54-7873D200AA34}"/>
              </a:ext>
            </a:extLst>
          </p:cNvPr>
          <p:cNvPicPr>
            <a:picLocks noChangeAspect="1"/>
          </p:cNvPicPr>
          <p:nvPr/>
        </p:nvPicPr>
        <p:blipFill>
          <a:blip r:embed="rId2"/>
          <a:stretch>
            <a:fillRect/>
          </a:stretch>
        </p:blipFill>
        <p:spPr>
          <a:xfrm>
            <a:off x="6435089" y="2299608"/>
            <a:ext cx="5304367" cy="3578679"/>
          </a:xfrm>
          <a:prstGeom prst="rect">
            <a:avLst/>
          </a:prstGeom>
        </p:spPr>
      </p:pic>
      <p:sp>
        <p:nvSpPr>
          <p:cNvPr id="6" name="TextBox 5">
            <a:extLst>
              <a:ext uri="{FF2B5EF4-FFF2-40B4-BE49-F238E27FC236}">
                <a16:creationId xmlns:a16="http://schemas.microsoft.com/office/drawing/2014/main" id="{3A8A31BC-B943-6FBD-FE81-E2B331577EAA}"/>
              </a:ext>
            </a:extLst>
          </p:cNvPr>
          <p:cNvSpPr txBox="1"/>
          <p:nvPr/>
        </p:nvSpPr>
        <p:spPr>
          <a:xfrm>
            <a:off x="595492" y="2242287"/>
            <a:ext cx="5156021" cy="3693319"/>
          </a:xfrm>
          <a:prstGeom prst="rect">
            <a:avLst/>
          </a:prstGeom>
          <a:noFill/>
        </p:spPr>
        <p:txBody>
          <a:bodyPr wrap="square" rtlCol="0">
            <a:spAutoFit/>
          </a:bodyPr>
          <a:lstStyle/>
          <a:p>
            <a:pPr algn="l">
              <a:buFont typeface="Arial" panose="020B0604020202020204" pitchFamily="34" charset="0"/>
              <a:buChar char="•"/>
            </a:pPr>
            <a:r>
              <a:rPr lang="en-US" b="0" i="0" dirty="0">
                <a:solidFill>
                  <a:srgbClr val="DCDAD8"/>
                </a:solidFill>
                <a:effectLst/>
              </a:rPr>
              <a:t> Software as a service (SaaS) is a software licensing model that allows access to software on a subscription basis using external servers.</a:t>
            </a:r>
          </a:p>
          <a:p>
            <a:pPr algn="l"/>
            <a:endParaRPr lang="en-US" b="0" i="0" dirty="0">
              <a:solidFill>
                <a:srgbClr val="DCDAD8"/>
              </a:solidFill>
              <a:effectLst/>
            </a:endParaRPr>
          </a:p>
          <a:p>
            <a:pPr algn="l">
              <a:buFont typeface="Arial" panose="020B0604020202020204" pitchFamily="34" charset="0"/>
              <a:buChar char="•"/>
            </a:pPr>
            <a:r>
              <a:rPr lang="en-US" b="0" i="0" dirty="0">
                <a:solidFill>
                  <a:srgbClr val="DCDAD8"/>
                </a:solidFill>
                <a:effectLst/>
              </a:rPr>
              <a:t> SaaS allows each user to access programs via the Internet rather than having to install the software on the user’s computer.</a:t>
            </a:r>
          </a:p>
          <a:p>
            <a:pPr algn="l"/>
            <a:endParaRPr lang="en-US" b="0" i="0" dirty="0">
              <a:solidFill>
                <a:srgbClr val="DCDAD8"/>
              </a:solidFill>
              <a:effectLst/>
            </a:endParaRPr>
          </a:p>
          <a:p>
            <a:pPr algn="l">
              <a:buFont typeface="Arial" panose="020B0604020202020204" pitchFamily="34" charset="0"/>
              <a:buChar char="•"/>
            </a:pPr>
            <a:r>
              <a:rPr lang="en-US" b="0" i="0" dirty="0">
                <a:solidFill>
                  <a:srgbClr val="DCDAD8"/>
                </a:solidFill>
                <a:effectLst/>
              </a:rPr>
              <a:t> Software as a service has many business applications including file sharing, email, calendars, customer retention management, and human resources.</a:t>
            </a:r>
          </a:p>
          <a:p>
            <a:endParaRPr lang="en-IN" dirty="0"/>
          </a:p>
        </p:txBody>
      </p:sp>
    </p:spTree>
    <p:extLst>
      <p:ext uri="{BB962C8B-B14F-4D97-AF65-F5344CB8AC3E}">
        <p14:creationId xmlns:p14="http://schemas.microsoft.com/office/powerpoint/2010/main" val="2905096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0CD88-3C00-4823-AB4B-F9C9AF54F155}"/>
              </a:ext>
            </a:extLst>
          </p:cNvPr>
          <p:cNvSpPr>
            <a:spLocks noGrp="1"/>
          </p:cNvSpPr>
          <p:nvPr>
            <p:ph type="title"/>
          </p:nvPr>
        </p:nvSpPr>
        <p:spPr>
          <a:xfrm>
            <a:off x="685801" y="235133"/>
            <a:ext cx="10131425" cy="1132114"/>
          </a:xfrm>
        </p:spPr>
        <p:txBody>
          <a:bodyPr/>
          <a:lstStyle/>
          <a:p>
            <a:r>
              <a:rPr lang="en-IN" dirty="0"/>
              <a:t>SAAS offerings BY the big three</a:t>
            </a:r>
          </a:p>
        </p:txBody>
      </p:sp>
      <p:sp>
        <p:nvSpPr>
          <p:cNvPr id="5" name="TextBox 4">
            <a:extLst>
              <a:ext uri="{FF2B5EF4-FFF2-40B4-BE49-F238E27FC236}">
                <a16:creationId xmlns:a16="http://schemas.microsoft.com/office/drawing/2014/main" id="{125B4CA4-4E2C-5EFA-C1E5-6BB5FCB8AB26}"/>
              </a:ext>
            </a:extLst>
          </p:cNvPr>
          <p:cNvSpPr txBox="1"/>
          <p:nvPr/>
        </p:nvSpPr>
        <p:spPr>
          <a:xfrm>
            <a:off x="685801" y="1632375"/>
            <a:ext cx="6611982" cy="4983416"/>
          </a:xfrm>
          <a:prstGeom prst="rect">
            <a:avLst/>
          </a:prstGeom>
          <a:noFill/>
        </p:spPr>
        <p:txBody>
          <a:bodyPr wrap="square">
            <a:spAutoFit/>
          </a:bodyPr>
          <a:lstStyle/>
          <a:p>
            <a:pPr marL="285750" indent="-285750" algn="l">
              <a:spcBef>
                <a:spcPts val="750"/>
              </a:spcBef>
              <a:spcAft>
                <a:spcPts val="600"/>
              </a:spcAft>
              <a:buFont typeface="Courier New" panose="02070309020205020404" pitchFamily="49" charset="0"/>
              <a:buChar char="o"/>
            </a:pPr>
            <a:r>
              <a:rPr lang="en-IN" b="1" i="0" dirty="0">
                <a:solidFill>
                  <a:srgbClr val="EEF0FF"/>
                </a:solidFill>
                <a:effectLst/>
              </a:rPr>
              <a:t>Google Cloud Platform (GCP):</a:t>
            </a:r>
            <a:endParaRPr lang="en-IN" b="0" i="0" dirty="0">
              <a:solidFill>
                <a:srgbClr val="EEF0FF"/>
              </a:solidFill>
              <a:effectLst/>
            </a:endParaRPr>
          </a:p>
          <a:p>
            <a:pPr lvl="1" fontAlgn="ctr">
              <a:spcBef>
                <a:spcPts val="750"/>
              </a:spcBef>
              <a:spcAft>
                <a:spcPts val="600"/>
              </a:spcAft>
            </a:pPr>
            <a:r>
              <a:rPr lang="en-IN" b="0" i="0" dirty="0">
                <a:solidFill>
                  <a:srgbClr val="EEF0FF"/>
                </a:solidFill>
                <a:effectLst/>
              </a:rPr>
              <a:t>Provides SaaS options like Google Workspace (formerly G Suite) for email, documents, and collaboration tools, Google Cloud BigQuery for data warehousing, and AI/ML services like Vertex AI. </a:t>
            </a:r>
          </a:p>
          <a:p>
            <a:pPr marL="285750" indent="-285750" algn="l">
              <a:spcBef>
                <a:spcPts val="750"/>
              </a:spcBef>
              <a:spcAft>
                <a:spcPts val="600"/>
              </a:spcAft>
              <a:buFont typeface="Courier New" panose="02070309020205020404" pitchFamily="49" charset="0"/>
              <a:buChar char="o"/>
            </a:pPr>
            <a:r>
              <a:rPr lang="en-IN" b="1" i="0" dirty="0">
                <a:solidFill>
                  <a:srgbClr val="EEF0FF"/>
                </a:solidFill>
                <a:effectLst/>
              </a:rPr>
              <a:t>Amazon Web Services (AWS):</a:t>
            </a:r>
            <a:endParaRPr lang="en-IN" b="0" i="0" dirty="0">
              <a:solidFill>
                <a:srgbClr val="EEF0FF"/>
              </a:solidFill>
              <a:effectLst/>
            </a:endParaRPr>
          </a:p>
          <a:p>
            <a:pPr lvl="1" fontAlgn="ctr">
              <a:spcBef>
                <a:spcPts val="750"/>
              </a:spcBef>
              <a:spcAft>
                <a:spcPts val="600"/>
              </a:spcAft>
            </a:pPr>
            <a:r>
              <a:rPr lang="en-IN" b="0" i="0" dirty="0">
                <a:solidFill>
                  <a:srgbClr val="EEF0FF"/>
                </a:solidFill>
                <a:effectLst/>
              </a:rPr>
              <a:t>Offers a wide range of SaaS solutions including Amazon QuickSight for data visualization, Amazon Connect for customer contact centres, and Amazon Work</a:t>
            </a:r>
            <a:r>
              <a:rPr lang="en-IN" dirty="0">
                <a:solidFill>
                  <a:srgbClr val="EEF0FF"/>
                </a:solidFill>
              </a:rPr>
              <a:t>S</a:t>
            </a:r>
            <a:r>
              <a:rPr lang="en-IN" b="0" i="0" dirty="0">
                <a:solidFill>
                  <a:srgbClr val="EEF0FF"/>
                </a:solidFill>
                <a:effectLst/>
              </a:rPr>
              <a:t>paces for virtual desktops. </a:t>
            </a:r>
          </a:p>
          <a:p>
            <a:pPr marL="285750" indent="-285750" algn="l">
              <a:spcBef>
                <a:spcPts val="750"/>
              </a:spcBef>
              <a:spcAft>
                <a:spcPts val="1500"/>
              </a:spcAft>
              <a:buFont typeface="Courier New" panose="02070309020205020404" pitchFamily="49" charset="0"/>
              <a:buChar char="o"/>
            </a:pPr>
            <a:r>
              <a:rPr lang="en-IN" b="1" i="0" dirty="0">
                <a:solidFill>
                  <a:srgbClr val="EEF0FF"/>
                </a:solidFill>
                <a:effectLst/>
              </a:rPr>
              <a:t>Microsoft Azure:</a:t>
            </a:r>
            <a:endParaRPr lang="en-IN" b="0" i="0" dirty="0">
              <a:solidFill>
                <a:srgbClr val="EEF0FF"/>
              </a:solidFill>
              <a:effectLst/>
            </a:endParaRPr>
          </a:p>
          <a:p>
            <a:pPr lvl="1">
              <a:spcBef>
                <a:spcPts val="750"/>
              </a:spcBef>
              <a:spcAft>
                <a:spcPts val="1500"/>
              </a:spcAft>
            </a:pPr>
            <a:r>
              <a:rPr lang="en-IN" b="0" i="0" dirty="0">
                <a:solidFill>
                  <a:srgbClr val="EEF0FF"/>
                </a:solidFill>
                <a:effectLst/>
              </a:rPr>
              <a:t>Includes SaaS offerings like Microsoft 365 (including Office applications), Dynamics 365 for CRM, and Azure Active Directory for identity management, leveraging its existing Microsoft product suite. </a:t>
            </a:r>
          </a:p>
        </p:txBody>
      </p:sp>
      <p:pic>
        <p:nvPicPr>
          <p:cNvPr id="7" name="Picture 6">
            <a:extLst>
              <a:ext uri="{FF2B5EF4-FFF2-40B4-BE49-F238E27FC236}">
                <a16:creationId xmlns:a16="http://schemas.microsoft.com/office/drawing/2014/main" id="{1A146E00-F8BD-7D6C-E668-BAF62D457C8E}"/>
              </a:ext>
            </a:extLst>
          </p:cNvPr>
          <p:cNvPicPr>
            <a:picLocks noChangeAspect="1"/>
          </p:cNvPicPr>
          <p:nvPr/>
        </p:nvPicPr>
        <p:blipFill>
          <a:blip r:embed="rId2"/>
          <a:stretch>
            <a:fillRect/>
          </a:stretch>
        </p:blipFill>
        <p:spPr>
          <a:xfrm>
            <a:off x="7549243" y="2630155"/>
            <a:ext cx="4459487" cy="2987856"/>
          </a:xfrm>
          <a:prstGeom prst="rect">
            <a:avLst/>
          </a:prstGeom>
        </p:spPr>
      </p:pic>
    </p:spTree>
    <p:extLst>
      <p:ext uri="{BB962C8B-B14F-4D97-AF65-F5344CB8AC3E}">
        <p14:creationId xmlns:p14="http://schemas.microsoft.com/office/powerpoint/2010/main" val="319763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277-67A3-60CE-B543-4DA5D1839ECB}"/>
              </a:ext>
            </a:extLst>
          </p:cNvPr>
          <p:cNvSpPr>
            <a:spLocks noGrp="1"/>
          </p:cNvSpPr>
          <p:nvPr>
            <p:ph type="title"/>
          </p:nvPr>
        </p:nvSpPr>
        <p:spPr>
          <a:xfrm>
            <a:off x="685801" y="609600"/>
            <a:ext cx="10131425" cy="1210491"/>
          </a:xfrm>
        </p:spPr>
        <p:txBody>
          <a:bodyPr/>
          <a:lstStyle/>
          <a:p>
            <a:r>
              <a:rPr lang="en-IN" dirty="0"/>
              <a:t>INFRASTRUCTURE AS A SERVICE - IAAS</a:t>
            </a:r>
          </a:p>
        </p:txBody>
      </p:sp>
      <p:pic>
        <p:nvPicPr>
          <p:cNvPr id="5" name="Picture 4">
            <a:extLst>
              <a:ext uri="{FF2B5EF4-FFF2-40B4-BE49-F238E27FC236}">
                <a16:creationId xmlns:a16="http://schemas.microsoft.com/office/drawing/2014/main" id="{9AC1880C-8B0B-5D58-1CE1-B02A3AEA23DB}"/>
              </a:ext>
            </a:extLst>
          </p:cNvPr>
          <p:cNvPicPr>
            <a:picLocks noChangeAspect="1"/>
          </p:cNvPicPr>
          <p:nvPr/>
        </p:nvPicPr>
        <p:blipFill>
          <a:blip r:embed="rId2"/>
          <a:stretch>
            <a:fillRect/>
          </a:stretch>
        </p:blipFill>
        <p:spPr>
          <a:xfrm>
            <a:off x="6161314" y="2725782"/>
            <a:ext cx="5799910" cy="2899955"/>
          </a:xfrm>
          <a:prstGeom prst="rect">
            <a:avLst/>
          </a:prstGeom>
        </p:spPr>
      </p:pic>
      <p:sp>
        <p:nvSpPr>
          <p:cNvPr id="7" name="TextBox 6">
            <a:extLst>
              <a:ext uri="{FF2B5EF4-FFF2-40B4-BE49-F238E27FC236}">
                <a16:creationId xmlns:a16="http://schemas.microsoft.com/office/drawing/2014/main" id="{104D64E3-27E4-B518-4699-5D76031E2165}"/>
              </a:ext>
            </a:extLst>
          </p:cNvPr>
          <p:cNvSpPr txBox="1"/>
          <p:nvPr/>
        </p:nvSpPr>
        <p:spPr>
          <a:xfrm>
            <a:off x="505096" y="2606098"/>
            <a:ext cx="5355772" cy="313932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FFFFFF"/>
                </a:solidFill>
                <a:effectLst/>
                <a:latin typeface="Nunito" panose="00000500000000000000" pitchFamily="2" charset="0"/>
              </a:rPr>
              <a:t>Infrastructure as a Service (IaaS) is a cloud computing model that gives virtualized computing resources over the web.</a:t>
            </a:r>
          </a:p>
          <a:p>
            <a:pPr marL="285750" indent="-285750">
              <a:buFont typeface="Arial" panose="020B0604020202020204" pitchFamily="34" charset="0"/>
              <a:buChar char="•"/>
            </a:pPr>
            <a:endParaRPr lang="en-US" dirty="0">
              <a:solidFill>
                <a:srgbClr val="FFFFFF"/>
              </a:solidFill>
            </a:endParaRPr>
          </a:p>
          <a:p>
            <a:pPr marL="285750" indent="-285750">
              <a:buFont typeface="Arial" panose="020B0604020202020204" pitchFamily="34" charset="0"/>
              <a:buChar char="•"/>
            </a:pPr>
            <a:r>
              <a:rPr lang="en-US" b="0" i="0" dirty="0">
                <a:solidFill>
                  <a:srgbClr val="FFFFFF"/>
                </a:solidFill>
                <a:effectLst/>
                <a:latin typeface="Nunito" panose="00000500000000000000" pitchFamily="2" charset="0"/>
              </a:rPr>
              <a:t>with IaaS, associations can get to and manage versatile infrastructure assets like virtual machines, storage, and networking administration parts without the need to put resources into or keep up with actual equipment</a:t>
            </a:r>
            <a:endParaRPr lang="en-US" dirty="0">
              <a:solidFill>
                <a:srgbClr val="FFFFFF"/>
              </a:solidFill>
              <a:latin typeface="Nunito" panose="00000500000000000000" pitchFamily="2"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03784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ADAD-5065-9A44-4BD5-1B178ACBDDB0}"/>
              </a:ext>
            </a:extLst>
          </p:cNvPr>
          <p:cNvSpPr>
            <a:spLocks noGrp="1"/>
          </p:cNvSpPr>
          <p:nvPr>
            <p:ph type="title"/>
          </p:nvPr>
        </p:nvSpPr>
        <p:spPr>
          <a:xfrm>
            <a:off x="702579" y="213063"/>
            <a:ext cx="10131425" cy="1104010"/>
          </a:xfrm>
        </p:spPr>
        <p:txBody>
          <a:bodyPr/>
          <a:lstStyle/>
          <a:p>
            <a:r>
              <a:rPr lang="en-IN" dirty="0"/>
              <a:t>IAAS offerings By the big three</a:t>
            </a:r>
          </a:p>
        </p:txBody>
      </p:sp>
      <p:sp>
        <p:nvSpPr>
          <p:cNvPr id="4" name="TextBox 3">
            <a:extLst>
              <a:ext uri="{FF2B5EF4-FFF2-40B4-BE49-F238E27FC236}">
                <a16:creationId xmlns:a16="http://schemas.microsoft.com/office/drawing/2014/main" id="{C8FCA9C5-8530-E886-48D9-D47050154AF2}"/>
              </a:ext>
            </a:extLst>
          </p:cNvPr>
          <p:cNvSpPr txBox="1"/>
          <p:nvPr/>
        </p:nvSpPr>
        <p:spPr>
          <a:xfrm>
            <a:off x="896221" y="1492713"/>
            <a:ext cx="2694962" cy="3282950"/>
          </a:xfrm>
          <a:prstGeom prst="rect">
            <a:avLst/>
          </a:prstGeom>
          <a:noFill/>
        </p:spPr>
        <p:txBody>
          <a:bodyPr wrap="square" rtlCol="0">
            <a:spAutoFit/>
          </a:bodyPr>
          <a:lstStyle/>
          <a:p>
            <a:r>
              <a:rPr lang="en-IN" b="1" u="sng" dirty="0">
                <a:cs typeface="Arial" panose="020B0604020202020204" pitchFamily="34" charset="0"/>
              </a:rPr>
              <a:t>AWS</a:t>
            </a:r>
          </a:p>
          <a:p>
            <a:endParaRPr lang="en-IN" sz="1400" dirty="0">
              <a:cs typeface="Arial" panose="020B0604020202020204" pitchFamily="34" charset="0"/>
            </a:endParaRPr>
          </a:p>
          <a:p>
            <a:pPr marL="285750" indent="-285750" algn="l">
              <a:spcBef>
                <a:spcPts val="750"/>
              </a:spcBef>
              <a:spcAft>
                <a:spcPts val="750"/>
              </a:spcAft>
              <a:buFont typeface="Arial" panose="020B0604020202020204" pitchFamily="34" charset="0"/>
              <a:buChar char="•"/>
            </a:pPr>
            <a:r>
              <a:rPr lang="sv-SE" b="0" i="0" dirty="0">
                <a:effectLst/>
              </a:rPr>
              <a:t>Amazon S3</a:t>
            </a:r>
          </a:p>
          <a:p>
            <a:pPr marL="285750" indent="-285750" algn="l">
              <a:spcBef>
                <a:spcPts val="750"/>
              </a:spcBef>
              <a:spcAft>
                <a:spcPts val="750"/>
              </a:spcAft>
              <a:buFont typeface="Arial" panose="020B0604020202020204" pitchFamily="34" charset="0"/>
              <a:buChar char="•"/>
            </a:pPr>
            <a:r>
              <a:rPr lang="sv-SE" b="0" i="0" dirty="0">
                <a:effectLst/>
              </a:rPr>
              <a:t>Amazon Elastic Block Store</a:t>
            </a:r>
          </a:p>
          <a:p>
            <a:pPr marL="285750" indent="-285750" algn="l">
              <a:spcBef>
                <a:spcPts val="750"/>
              </a:spcBef>
              <a:spcAft>
                <a:spcPts val="750"/>
              </a:spcAft>
              <a:buFont typeface="Arial" panose="020B0604020202020204" pitchFamily="34" charset="0"/>
              <a:buChar char="•"/>
            </a:pPr>
            <a:r>
              <a:rPr lang="sv-SE" b="0" i="0" dirty="0">
                <a:effectLst/>
              </a:rPr>
              <a:t>Amazon Elastic File System</a:t>
            </a:r>
          </a:p>
          <a:p>
            <a:pPr marL="285750" indent="-285750" algn="l">
              <a:spcBef>
                <a:spcPts val="750"/>
              </a:spcBef>
              <a:spcAft>
                <a:spcPts val="750"/>
              </a:spcAft>
              <a:buFont typeface="Arial" panose="020B0604020202020204" pitchFamily="34" charset="0"/>
              <a:buChar char="•"/>
            </a:pPr>
            <a:r>
              <a:rPr lang="sv-SE" b="0" i="0" dirty="0">
                <a:effectLst/>
              </a:rPr>
              <a:t>Amazon FSx</a:t>
            </a:r>
          </a:p>
          <a:p>
            <a:endParaRPr lang="en-IN" sz="1400" dirty="0">
              <a:cs typeface="Arial" panose="020B0604020202020204" pitchFamily="34" charset="0"/>
            </a:endParaRPr>
          </a:p>
        </p:txBody>
      </p:sp>
      <p:sp>
        <p:nvSpPr>
          <p:cNvPr id="5" name="TextBox 4">
            <a:extLst>
              <a:ext uri="{FF2B5EF4-FFF2-40B4-BE49-F238E27FC236}">
                <a16:creationId xmlns:a16="http://schemas.microsoft.com/office/drawing/2014/main" id="{E51A775A-4A7A-5CE1-183F-F1589485F486}"/>
              </a:ext>
            </a:extLst>
          </p:cNvPr>
          <p:cNvSpPr txBox="1"/>
          <p:nvPr/>
        </p:nvSpPr>
        <p:spPr>
          <a:xfrm>
            <a:off x="4602760" y="1492713"/>
            <a:ext cx="2986480" cy="2646878"/>
          </a:xfrm>
          <a:prstGeom prst="rect">
            <a:avLst/>
          </a:prstGeom>
          <a:noFill/>
        </p:spPr>
        <p:txBody>
          <a:bodyPr wrap="square" rtlCol="0">
            <a:spAutoFit/>
          </a:bodyPr>
          <a:lstStyle/>
          <a:p>
            <a:r>
              <a:rPr lang="en-IN" b="1" u="sng" dirty="0"/>
              <a:t>GCP</a:t>
            </a:r>
          </a:p>
          <a:p>
            <a:endParaRPr lang="en-IN" dirty="0"/>
          </a:p>
          <a:p>
            <a:pPr marL="285750" indent="-285750" algn="l">
              <a:spcBef>
                <a:spcPts val="750"/>
              </a:spcBef>
              <a:spcAft>
                <a:spcPts val="750"/>
              </a:spcAft>
              <a:buFont typeface="Arial" panose="020B0604020202020204" pitchFamily="34" charset="0"/>
              <a:buChar char="•"/>
            </a:pPr>
            <a:r>
              <a:rPr lang="en-IN" b="0" i="0" dirty="0">
                <a:effectLst/>
                <a:latin typeface="Arial" panose="020B0604020202020204" pitchFamily="34" charset="0"/>
              </a:rPr>
              <a:t>Google Cloud Storage</a:t>
            </a:r>
          </a:p>
          <a:p>
            <a:pPr marL="285750" indent="-285750" algn="l">
              <a:spcBef>
                <a:spcPts val="750"/>
              </a:spcBef>
              <a:spcAft>
                <a:spcPts val="750"/>
              </a:spcAft>
              <a:buFont typeface="Arial" panose="020B0604020202020204" pitchFamily="34" charset="0"/>
              <a:buChar char="•"/>
            </a:pPr>
            <a:r>
              <a:rPr lang="en-IN" b="0" i="0" dirty="0">
                <a:effectLst/>
                <a:latin typeface="Arial" panose="020B0604020202020204" pitchFamily="34" charset="0"/>
              </a:rPr>
              <a:t>Google Cloud Filestore</a:t>
            </a:r>
          </a:p>
          <a:p>
            <a:pPr marL="285750" indent="-285750" algn="l">
              <a:spcBef>
                <a:spcPts val="750"/>
              </a:spcBef>
              <a:spcAft>
                <a:spcPts val="750"/>
              </a:spcAft>
              <a:buFont typeface="Arial" panose="020B0604020202020204" pitchFamily="34" charset="0"/>
              <a:buChar char="•"/>
            </a:pPr>
            <a:r>
              <a:rPr lang="en-IN" b="0" i="0" dirty="0">
                <a:effectLst/>
                <a:latin typeface="Arial" panose="020B0604020202020204" pitchFamily="34" charset="0"/>
              </a:rPr>
              <a:t>Google Persistent Disk</a:t>
            </a:r>
          </a:p>
          <a:p>
            <a:endParaRPr lang="en-IN" dirty="0"/>
          </a:p>
          <a:p>
            <a:endParaRPr lang="en-IN" dirty="0"/>
          </a:p>
        </p:txBody>
      </p:sp>
      <p:sp>
        <p:nvSpPr>
          <p:cNvPr id="6" name="TextBox 5">
            <a:extLst>
              <a:ext uri="{FF2B5EF4-FFF2-40B4-BE49-F238E27FC236}">
                <a16:creationId xmlns:a16="http://schemas.microsoft.com/office/drawing/2014/main" id="{E45A94CF-9B25-80CA-AA21-E845009A9596}"/>
              </a:ext>
            </a:extLst>
          </p:cNvPr>
          <p:cNvSpPr txBox="1"/>
          <p:nvPr/>
        </p:nvSpPr>
        <p:spPr>
          <a:xfrm>
            <a:off x="8770692" y="1492713"/>
            <a:ext cx="2525087" cy="2369880"/>
          </a:xfrm>
          <a:prstGeom prst="rect">
            <a:avLst/>
          </a:prstGeom>
          <a:noFill/>
        </p:spPr>
        <p:txBody>
          <a:bodyPr wrap="square" rtlCol="0">
            <a:spAutoFit/>
          </a:bodyPr>
          <a:lstStyle/>
          <a:p>
            <a:r>
              <a:rPr lang="en-IN" b="1" u="sng" dirty="0"/>
              <a:t>Microsoft Azure</a:t>
            </a:r>
          </a:p>
          <a:p>
            <a:endParaRPr lang="en-IN" dirty="0"/>
          </a:p>
          <a:p>
            <a:pPr marL="285750" indent="-285750" algn="l">
              <a:spcBef>
                <a:spcPts val="750"/>
              </a:spcBef>
              <a:spcAft>
                <a:spcPts val="750"/>
              </a:spcAft>
              <a:buFont typeface="Arial" panose="020B0604020202020204" pitchFamily="34" charset="0"/>
              <a:buChar char="•"/>
            </a:pPr>
            <a:r>
              <a:rPr lang="en-IN" b="0" i="0" dirty="0">
                <a:effectLst/>
              </a:rPr>
              <a:t>Azure Disk Storage</a:t>
            </a:r>
          </a:p>
          <a:p>
            <a:pPr marL="285750" indent="-285750" algn="l">
              <a:spcBef>
                <a:spcPts val="750"/>
              </a:spcBef>
              <a:spcAft>
                <a:spcPts val="750"/>
              </a:spcAft>
              <a:buFont typeface="Arial" panose="020B0604020202020204" pitchFamily="34" charset="0"/>
              <a:buChar char="•"/>
            </a:pPr>
            <a:r>
              <a:rPr lang="en-IN" b="0" i="0" dirty="0">
                <a:effectLst/>
              </a:rPr>
              <a:t>Azure File Storage</a:t>
            </a:r>
          </a:p>
          <a:p>
            <a:pPr marL="285750" indent="-285750" algn="l">
              <a:spcBef>
                <a:spcPts val="750"/>
              </a:spcBef>
              <a:spcAft>
                <a:spcPts val="750"/>
              </a:spcAft>
              <a:buFont typeface="Arial" panose="020B0604020202020204" pitchFamily="34" charset="0"/>
              <a:buChar char="•"/>
            </a:pPr>
            <a:r>
              <a:rPr lang="en-IN" b="0" i="0" dirty="0">
                <a:effectLst/>
              </a:rPr>
              <a:t>Azure Blob Storage</a:t>
            </a:r>
          </a:p>
          <a:p>
            <a:endParaRPr lang="en-IN" dirty="0"/>
          </a:p>
        </p:txBody>
      </p:sp>
      <p:pic>
        <p:nvPicPr>
          <p:cNvPr id="4100" name="Picture 4" descr="IaaS Implementation Best Practices">
            <a:extLst>
              <a:ext uri="{FF2B5EF4-FFF2-40B4-BE49-F238E27FC236}">
                <a16:creationId xmlns:a16="http://schemas.microsoft.com/office/drawing/2014/main" id="{45DBE6DC-B992-70D0-ED15-85522D8C5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1191" y="3720762"/>
            <a:ext cx="609600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653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04FFA-0B65-40CB-C9F8-BD7C96AE9116}"/>
              </a:ext>
            </a:extLst>
          </p:cNvPr>
          <p:cNvSpPr>
            <a:spLocks noGrp="1"/>
          </p:cNvSpPr>
          <p:nvPr>
            <p:ph type="title"/>
          </p:nvPr>
        </p:nvSpPr>
        <p:spPr/>
        <p:txBody>
          <a:bodyPr/>
          <a:lstStyle/>
          <a:p>
            <a:r>
              <a:rPr lang="en-IN" dirty="0"/>
              <a:t>Platform as a service - paas</a:t>
            </a:r>
          </a:p>
        </p:txBody>
      </p:sp>
      <p:pic>
        <p:nvPicPr>
          <p:cNvPr id="3074" name="Picture 2" descr="What-is-Platform-as-a-Service-(PaaS)">
            <a:extLst>
              <a:ext uri="{FF2B5EF4-FFF2-40B4-BE49-F238E27FC236}">
                <a16:creationId xmlns:a16="http://schemas.microsoft.com/office/drawing/2014/main" id="{A594DB84-7E54-5EAE-1C2C-550D6B811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4609" y="2342887"/>
            <a:ext cx="4762874" cy="315190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0D72A83-A452-9262-41E8-D7DDC4D11D3E}"/>
              </a:ext>
            </a:extLst>
          </p:cNvPr>
          <p:cNvSpPr txBox="1"/>
          <p:nvPr/>
        </p:nvSpPr>
        <p:spPr>
          <a:xfrm>
            <a:off x="780176" y="2944536"/>
            <a:ext cx="5721292" cy="1754326"/>
          </a:xfrm>
          <a:prstGeom prst="rect">
            <a:avLst/>
          </a:prstGeom>
          <a:noFill/>
        </p:spPr>
        <p:txBody>
          <a:bodyPr wrap="square" rtlCol="0">
            <a:spAutoFit/>
          </a:bodyPr>
          <a:lstStyle/>
          <a:p>
            <a:r>
              <a:rPr lang="en-US" b="0" i="0" dirty="0">
                <a:effectLst/>
              </a:rPr>
              <a:t>Platform as a Service (PaaS) is a cloud computing model that provides developers with a ready-to-use platform, including tools, frameworks, and infrastructure, to build, deploy, and manage applications without the burdensome costs, intricacies, and rigidity typically associated with on-premises platform establishment and maintenance.</a:t>
            </a:r>
            <a:endParaRPr lang="en-IN" dirty="0"/>
          </a:p>
        </p:txBody>
      </p:sp>
    </p:spTree>
    <p:extLst>
      <p:ext uri="{BB962C8B-B14F-4D97-AF65-F5344CB8AC3E}">
        <p14:creationId xmlns:p14="http://schemas.microsoft.com/office/powerpoint/2010/main" val="2882746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D4CD-D393-457B-F055-06BFA20F4D8B}"/>
              </a:ext>
            </a:extLst>
          </p:cNvPr>
          <p:cNvSpPr>
            <a:spLocks noGrp="1"/>
          </p:cNvSpPr>
          <p:nvPr>
            <p:ph type="title"/>
          </p:nvPr>
        </p:nvSpPr>
        <p:spPr/>
        <p:txBody>
          <a:bodyPr/>
          <a:lstStyle/>
          <a:p>
            <a:r>
              <a:rPr lang="en-IN" dirty="0"/>
              <a:t>PAAS offerings By the big three</a:t>
            </a:r>
          </a:p>
        </p:txBody>
      </p:sp>
      <p:sp>
        <p:nvSpPr>
          <p:cNvPr id="4" name="TextBox 3">
            <a:extLst>
              <a:ext uri="{FF2B5EF4-FFF2-40B4-BE49-F238E27FC236}">
                <a16:creationId xmlns:a16="http://schemas.microsoft.com/office/drawing/2014/main" id="{D6739270-BFBE-D911-C351-B5389D0824DA}"/>
              </a:ext>
            </a:extLst>
          </p:cNvPr>
          <p:cNvSpPr txBox="1"/>
          <p:nvPr/>
        </p:nvSpPr>
        <p:spPr>
          <a:xfrm>
            <a:off x="685801" y="2709117"/>
            <a:ext cx="2694962" cy="2954655"/>
          </a:xfrm>
          <a:prstGeom prst="rect">
            <a:avLst/>
          </a:prstGeom>
          <a:noFill/>
        </p:spPr>
        <p:txBody>
          <a:bodyPr wrap="square" rtlCol="0">
            <a:spAutoFit/>
          </a:bodyPr>
          <a:lstStyle/>
          <a:p>
            <a:r>
              <a:rPr lang="en-IN" b="1" u="sng" dirty="0">
                <a:cs typeface="Arial" panose="020B0604020202020204" pitchFamily="34" charset="0"/>
              </a:rPr>
              <a:t>AWS</a:t>
            </a:r>
          </a:p>
          <a:p>
            <a:endParaRPr lang="en-IN" dirty="0">
              <a:cs typeface="Arial" panose="020B0604020202020204" pitchFamily="34" charset="0"/>
            </a:endParaRPr>
          </a:p>
          <a:p>
            <a:pPr marL="285750" indent="-285750" algn="l">
              <a:spcBef>
                <a:spcPts val="750"/>
              </a:spcBef>
              <a:spcAft>
                <a:spcPts val="750"/>
              </a:spcAft>
              <a:buFont typeface="Arial" panose="020B0604020202020204" pitchFamily="34" charset="0"/>
              <a:buChar char="•"/>
            </a:pPr>
            <a:r>
              <a:rPr lang="en-IN" i="0" dirty="0">
                <a:effectLst/>
              </a:rPr>
              <a:t>AWS Cloud9</a:t>
            </a:r>
            <a:endParaRPr lang="sv-SE" i="0" dirty="0">
              <a:effectLst/>
            </a:endParaRPr>
          </a:p>
          <a:p>
            <a:pPr marL="285750" indent="-285750" algn="l">
              <a:spcBef>
                <a:spcPts val="750"/>
              </a:spcBef>
              <a:spcAft>
                <a:spcPts val="750"/>
              </a:spcAft>
              <a:buFont typeface="Arial" panose="020B0604020202020204" pitchFamily="34" charset="0"/>
              <a:buChar char="•"/>
            </a:pPr>
            <a:r>
              <a:rPr lang="en-IN" i="0" dirty="0">
                <a:effectLst/>
              </a:rPr>
              <a:t>AWS CodePipeline</a:t>
            </a:r>
          </a:p>
          <a:p>
            <a:pPr marL="285750" indent="-285750" algn="l">
              <a:spcBef>
                <a:spcPts val="750"/>
              </a:spcBef>
              <a:spcAft>
                <a:spcPts val="750"/>
              </a:spcAft>
              <a:buFont typeface="Arial" panose="020B0604020202020204" pitchFamily="34" charset="0"/>
              <a:buChar char="•"/>
            </a:pPr>
            <a:r>
              <a:rPr lang="en-IN" i="0" dirty="0">
                <a:effectLst/>
              </a:rPr>
              <a:t>AWS CodeDeploy</a:t>
            </a:r>
          </a:p>
          <a:p>
            <a:pPr marL="285750" indent="-285750" algn="l">
              <a:spcBef>
                <a:spcPts val="750"/>
              </a:spcBef>
              <a:spcAft>
                <a:spcPts val="750"/>
              </a:spcAft>
              <a:buFont typeface="Arial" panose="020B0604020202020204" pitchFamily="34" charset="0"/>
              <a:buChar char="•"/>
            </a:pPr>
            <a:r>
              <a:rPr lang="en-IN" i="0" dirty="0">
                <a:effectLst/>
              </a:rPr>
              <a:t>AWS Elastic Beanstalk</a:t>
            </a:r>
            <a:endParaRPr lang="en-IN" dirty="0"/>
          </a:p>
          <a:p>
            <a:pPr marL="285750" indent="-285750" algn="l">
              <a:spcBef>
                <a:spcPts val="750"/>
              </a:spcBef>
              <a:spcAft>
                <a:spcPts val="750"/>
              </a:spcAft>
              <a:buFont typeface="Arial" panose="020B0604020202020204" pitchFamily="34" charset="0"/>
              <a:buChar char="•"/>
            </a:pPr>
            <a:r>
              <a:rPr lang="en-IN" i="0" dirty="0">
                <a:effectLst/>
              </a:rPr>
              <a:t>AWS EKS</a:t>
            </a:r>
            <a:endParaRPr lang="en-IN" dirty="0">
              <a:cs typeface="Arial" panose="020B0604020202020204" pitchFamily="34" charset="0"/>
            </a:endParaRPr>
          </a:p>
        </p:txBody>
      </p:sp>
      <p:sp>
        <p:nvSpPr>
          <p:cNvPr id="5" name="TextBox 4">
            <a:extLst>
              <a:ext uri="{FF2B5EF4-FFF2-40B4-BE49-F238E27FC236}">
                <a16:creationId xmlns:a16="http://schemas.microsoft.com/office/drawing/2014/main" id="{72CCAADF-78C0-5738-F0FE-BCEF3C7565CF}"/>
              </a:ext>
            </a:extLst>
          </p:cNvPr>
          <p:cNvSpPr txBox="1"/>
          <p:nvPr/>
        </p:nvSpPr>
        <p:spPr>
          <a:xfrm>
            <a:off x="4510481" y="2709117"/>
            <a:ext cx="2986480" cy="1405513"/>
          </a:xfrm>
          <a:prstGeom prst="rect">
            <a:avLst/>
          </a:prstGeom>
          <a:noFill/>
        </p:spPr>
        <p:txBody>
          <a:bodyPr wrap="square" rtlCol="0">
            <a:spAutoFit/>
          </a:bodyPr>
          <a:lstStyle/>
          <a:p>
            <a:r>
              <a:rPr lang="en-IN" b="1" u="sng" dirty="0"/>
              <a:t>GCP</a:t>
            </a:r>
          </a:p>
          <a:p>
            <a:endParaRPr lang="en-IN" dirty="0"/>
          </a:p>
          <a:p>
            <a:pPr marL="285750" indent="-285750" algn="l">
              <a:spcBef>
                <a:spcPts val="750"/>
              </a:spcBef>
              <a:spcAft>
                <a:spcPts val="750"/>
              </a:spcAft>
              <a:buFont typeface="Arial" panose="020B0604020202020204" pitchFamily="34" charset="0"/>
              <a:buChar char="•"/>
            </a:pPr>
            <a:r>
              <a:rPr lang="en-IN" b="0" i="0" dirty="0">
                <a:effectLst/>
              </a:rPr>
              <a:t>Google App Engine</a:t>
            </a:r>
            <a:endParaRPr lang="en-IN" dirty="0"/>
          </a:p>
          <a:p>
            <a:endParaRPr lang="en-IN" dirty="0"/>
          </a:p>
        </p:txBody>
      </p:sp>
      <p:sp>
        <p:nvSpPr>
          <p:cNvPr id="6" name="TextBox 5">
            <a:extLst>
              <a:ext uri="{FF2B5EF4-FFF2-40B4-BE49-F238E27FC236}">
                <a16:creationId xmlns:a16="http://schemas.microsoft.com/office/drawing/2014/main" id="{FD5A385A-08BB-8325-44AC-0395BE17B81C}"/>
              </a:ext>
            </a:extLst>
          </p:cNvPr>
          <p:cNvSpPr txBox="1"/>
          <p:nvPr/>
        </p:nvSpPr>
        <p:spPr>
          <a:xfrm>
            <a:off x="8811239" y="2709117"/>
            <a:ext cx="2525087" cy="2646878"/>
          </a:xfrm>
          <a:prstGeom prst="rect">
            <a:avLst/>
          </a:prstGeom>
          <a:noFill/>
        </p:spPr>
        <p:txBody>
          <a:bodyPr wrap="square" rtlCol="0">
            <a:spAutoFit/>
          </a:bodyPr>
          <a:lstStyle/>
          <a:p>
            <a:r>
              <a:rPr lang="en-IN" b="1" u="sng" dirty="0"/>
              <a:t>Microsoft Azure</a:t>
            </a:r>
          </a:p>
          <a:p>
            <a:endParaRPr lang="en-IN" dirty="0"/>
          </a:p>
          <a:p>
            <a:pPr marL="285750" indent="-285750" algn="l">
              <a:spcBef>
                <a:spcPts val="750"/>
              </a:spcBef>
              <a:spcAft>
                <a:spcPts val="750"/>
              </a:spcAft>
              <a:buFont typeface="Arial" panose="020B0604020202020204" pitchFamily="34" charset="0"/>
              <a:buChar char="•"/>
            </a:pPr>
            <a:r>
              <a:rPr lang="en-IN" b="0" i="0" dirty="0">
                <a:effectLst/>
              </a:rPr>
              <a:t>Azure Web Apps</a:t>
            </a:r>
          </a:p>
          <a:p>
            <a:pPr marL="285750" indent="-285750" algn="l">
              <a:spcBef>
                <a:spcPts val="750"/>
              </a:spcBef>
              <a:spcAft>
                <a:spcPts val="750"/>
              </a:spcAft>
              <a:buFont typeface="Arial" panose="020B0604020202020204" pitchFamily="34" charset="0"/>
              <a:buChar char="•"/>
            </a:pPr>
            <a:r>
              <a:rPr lang="en-IN" b="0" i="0" dirty="0">
                <a:effectLst/>
              </a:rPr>
              <a:t>Azure Web App for Containers</a:t>
            </a:r>
          </a:p>
          <a:p>
            <a:pPr marL="285750" indent="-285750" algn="l">
              <a:spcBef>
                <a:spcPts val="750"/>
              </a:spcBef>
              <a:spcAft>
                <a:spcPts val="750"/>
              </a:spcAft>
              <a:buFont typeface="Arial" panose="020B0604020202020204" pitchFamily="34" charset="0"/>
              <a:buChar char="•"/>
            </a:pPr>
            <a:r>
              <a:rPr lang="en-IN" b="0" i="0" dirty="0">
                <a:effectLst/>
              </a:rPr>
              <a:t>Azure API Apps</a:t>
            </a:r>
          </a:p>
          <a:p>
            <a:endParaRPr lang="en-IN" dirty="0"/>
          </a:p>
        </p:txBody>
      </p:sp>
    </p:spTree>
    <p:extLst>
      <p:ext uri="{BB962C8B-B14F-4D97-AF65-F5344CB8AC3E}">
        <p14:creationId xmlns:p14="http://schemas.microsoft.com/office/powerpoint/2010/main" val="430401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5EA6A-BEB1-5242-1EA2-E00301A5B4FC}"/>
              </a:ext>
            </a:extLst>
          </p:cNvPr>
          <p:cNvSpPr>
            <a:spLocks noGrp="1"/>
          </p:cNvSpPr>
          <p:nvPr>
            <p:ph type="title"/>
          </p:nvPr>
        </p:nvSpPr>
        <p:spPr/>
        <p:txBody>
          <a:bodyPr/>
          <a:lstStyle/>
          <a:p>
            <a:r>
              <a:rPr lang="en-IN" dirty="0"/>
              <a:t>CLIENTS THAT USE THEIR SERVICES</a:t>
            </a:r>
          </a:p>
        </p:txBody>
      </p:sp>
      <p:sp>
        <p:nvSpPr>
          <p:cNvPr id="4" name="TextBox 3">
            <a:extLst>
              <a:ext uri="{FF2B5EF4-FFF2-40B4-BE49-F238E27FC236}">
                <a16:creationId xmlns:a16="http://schemas.microsoft.com/office/drawing/2014/main" id="{170FBD04-2592-722C-06F4-C57BCA1EA22A}"/>
              </a:ext>
            </a:extLst>
          </p:cNvPr>
          <p:cNvSpPr txBox="1"/>
          <p:nvPr/>
        </p:nvSpPr>
        <p:spPr>
          <a:xfrm>
            <a:off x="799012" y="2238853"/>
            <a:ext cx="2694962" cy="3211135"/>
          </a:xfrm>
          <a:prstGeom prst="rect">
            <a:avLst/>
          </a:prstGeom>
          <a:noFill/>
        </p:spPr>
        <p:txBody>
          <a:bodyPr wrap="square" rtlCol="0">
            <a:spAutoFit/>
          </a:bodyPr>
          <a:lstStyle/>
          <a:p>
            <a:r>
              <a:rPr lang="en-IN" b="1" u="sng" dirty="0">
                <a:cs typeface="Arial" panose="020B0604020202020204" pitchFamily="34" charset="0"/>
              </a:rPr>
              <a:t>AWS</a:t>
            </a:r>
          </a:p>
          <a:p>
            <a:endParaRPr lang="en-IN" dirty="0">
              <a:cs typeface="Arial" panose="020B0604020202020204" pitchFamily="34" charset="0"/>
            </a:endParaRPr>
          </a:p>
          <a:p>
            <a:pPr marL="285750" indent="-285750" algn="l" fontAlgn="base">
              <a:spcAft>
                <a:spcPts val="2250"/>
              </a:spcAft>
              <a:buFont typeface="Arial" panose="020B0604020202020204" pitchFamily="34" charset="0"/>
              <a:buChar char="•"/>
            </a:pPr>
            <a:r>
              <a:rPr lang="en-IN" b="0" i="0" dirty="0">
                <a:effectLst/>
                <a:latin typeface="sofia-pro"/>
              </a:rPr>
              <a:t>Expedia</a:t>
            </a:r>
          </a:p>
          <a:p>
            <a:pPr marL="285750" indent="-285750" algn="l" fontAlgn="base">
              <a:spcAft>
                <a:spcPts val="2250"/>
              </a:spcAft>
              <a:buFont typeface="Arial" panose="020B0604020202020204" pitchFamily="34" charset="0"/>
              <a:buChar char="•"/>
            </a:pPr>
            <a:r>
              <a:rPr lang="en-IN" b="0" i="0" dirty="0">
                <a:effectLst/>
                <a:latin typeface="sofia-pro"/>
              </a:rPr>
              <a:t>Netflix</a:t>
            </a:r>
          </a:p>
          <a:p>
            <a:pPr marL="285750" indent="-285750" algn="l" fontAlgn="base">
              <a:spcAft>
                <a:spcPts val="2250"/>
              </a:spcAft>
              <a:buFont typeface="Arial" panose="020B0604020202020204" pitchFamily="34" charset="0"/>
              <a:buChar char="•"/>
            </a:pPr>
            <a:r>
              <a:rPr lang="en-IN" b="0" i="0" dirty="0">
                <a:effectLst/>
                <a:latin typeface="sofia-pro"/>
              </a:rPr>
              <a:t>Coinbase</a:t>
            </a:r>
          </a:p>
          <a:p>
            <a:pPr marL="285750" indent="-285750" algn="l" fontAlgn="base">
              <a:spcAft>
                <a:spcPts val="2250"/>
              </a:spcAft>
              <a:buFont typeface="Arial" panose="020B0604020202020204" pitchFamily="34" charset="0"/>
              <a:buChar char="•"/>
            </a:pPr>
            <a:r>
              <a:rPr lang="en-IN" b="0" i="0" dirty="0">
                <a:effectLst/>
                <a:latin typeface="sofia-pro"/>
              </a:rPr>
              <a:t>Formula 1</a:t>
            </a:r>
          </a:p>
          <a:p>
            <a:pPr marL="285750" indent="-285750" algn="l" fontAlgn="base">
              <a:spcAft>
                <a:spcPts val="2250"/>
              </a:spcAft>
              <a:buFont typeface="Arial" panose="020B0604020202020204" pitchFamily="34" charset="0"/>
              <a:buChar char="•"/>
            </a:pPr>
            <a:r>
              <a:rPr lang="en-IN" b="0" i="0" dirty="0">
                <a:effectLst/>
                <a:latin typeface="sofia-pro"/>
              </a:rPr>
              <a:t> Coca Cola</a:t>
            </a:r>
          </a:p>
        </p:txBody>
      </p:sp>
      <p:sp>
        <p:nvSpPr>
          <p:cNvPr id="5" name="TextBox 4">
            <a:extLst>
              <a:ext uri="{FF2B5EF4-FFF2-40B4-BE49-F238E27FC236}">
                <a16:creationId xmlns:a16="http://schemas.microsoft.com/office/drawing/2014/main" id="{CBDCDE3D-E8CE-F6B7-5C8A-AC74F896DF22}"/>
              </a:ext>
            </a:extLst>
          </p:cNvPr>
          <p:cNvSpPr txBox="1"/>
          <p:nvPr/>
        </p:nvSpPr>
        <p:spPr>
          <a:xfrm>
            <a:off x="4539343" y="2238853"/>
            <a:ext cx="2694962" cy="3783087"/>
          </a:xfrm>
          <a:prstGeom prst="rect">
            <a:avLst/>
          </a:prstGeom>
          <a:noFill/>
        </p:spPr>
        <p:txBody>
          <a:bodyPr wrap="square" rtlCol="0">
            <a:spAutoFit/>
          </a:bodyPr>
          <a:lstStyle/>
          <a:p>
            <a:r>
              <a:rPr lang="en-IN" b="1" u="sng" dirty="0">
                <a:cs typeface="Arial" panose="020B0604020202020204" pitchFamily="34" charset="0"/>
              </a:rPr>
              <a:t>GCP</a:t>
            </a:r>
          </a:p>
          <a:p>
            <a:endParaRPr lang="en-IN" dirty="0">
              <a:cs typeface="Arial" panose="020B0604020202020204" pitchFamily="34" charset="0"/>
            </a:endParaRPr>
          </a:p>
          <a:p>
            <a:pPr marL="285750" indent="-285750" algn="l" fontAlgn="base">
              <a:spcAft>
                <a:spcPts val="2250"/>
              </a:spcAft>
              <a:buFont typeface="Arial" panose="020B0604020202020204" pitchFamily="34" charset="0"/>
              <a:buChar char="•"/>
            </a:pPr>
            <a:r>
              <a:rPr lang="en-IN" b="0" i="0" dirty="0">
                <a:effectLst/>
              </a:rPr>
              <a:t>Toyota</a:t>
            </a:r>
          </a:p>
          <a:p>
            <a:pPr marL="285750" indent="-285750" algn="l" fontAlgn="base">
              <a:spcAft>
                <a:spcPts val="2250"/>
              </a:spcAft>
              <a:buFont typeface="Arial" panose="020B0604020202020204" pitchFamily="34" charset="0"/>
              <a:buChar char="•"/>
            </a:pPr>
            <a:r>
              <a:rPr lang="en-IN" b="0" i="0" dirty="0">
                <a:effectLst/>
              </a:rPr>
              <a:t>Unilever</a:t>
            </a:r>
          </a:p>
          <a:p>
            <a:pPr marL="285750" indent="-285750" algn="l" fontAlgn="base">
              <a:spcAft>
                <a:spcPts val="2250"/>
              </a:spcAft>
              <a:buFont typeface="Arial" panose="020B0604020202020204" pitchFamily="34" charset="0"/>
              <a:buChar char="•"/>
            </a:pPr>
            <a:r>
              <a:rPr lang="en-IN" b="0" i="0" dirty="0">
                <a:effectLst/>
              </a:rPr>
              <a:t>Nintendo</a:t>
            </a:r>
          </a:p>
          <a:p>
            <a:pPr marL="285750" indent="-285750" algn="l" fontAlgn="base">
              <a:spcAft>
                <a:spcPts val="2250"/>
              </a:spcAft>
              <a:buFont typeface="Arial" panose="020B0604020202020204" pitchFamily="34" charset="0"/>
              <a:buChar char="•"/>
            </a:pPr>
            <a:r>
              <a:rPr lang="en-IN" b="0" i="0" dirty="0">
                <a:effectLst/>
              </a:rPr>
              <a:t>Spotify</a:t>
            </a:r>
          </a:p>
          <a:p>
            <a:pPr marL="285750" indent="-285750" algn="l" fontAlgn="base">
              <a:spcAft>
                <a:spcPts val="2250"/>
              </a:spcAft>
              <a:buFont typeface="Arial" panose="020B0604020202020204" pitchFamily="34" charset="0"/>
              <a:buChar char="•"/>
            </a:pPr>
            <a:r>
              <a:rPr lang="en-IN" b="0" i="0" dirty="0">
                <a:effectLst/>
              </a:rPr>
              <a:t>Twitter</a:t>
            </a:r>
          </a:p>
          <a:p>
            <a:pPr marL="285750" indent="-285750" algn="l" fontAlgn="base">
              <a:spcAft>
                <a:spcPts val="2250"/>
              </a:spcAft>
              <a:buFont typeface="Arial" panose="020B0604020202020204" pitchFamily="34" charset="0"/>
              <a:buChar char="•"/>
            </a:pPr>
            <a:r>
              <a:rPr lang="en-IN" dirty="0"/>
              <a:t>Paypal</a:t>
            </a:r>
            <a:endParaRPr lang="en-IN" b="0" i="0" dirty="0">
              <a:effectLst/>
            </a:endParaRPr>
          </a:p>
        </p:txBody>
      </p:sp>
      <p:sp>
        <p:nvSpPr>
          <p:cNvPr id="8" name="TextBox 7">
            <a:extLst>
              <a:ext uri="{FF2B5EF4-FFF2-40B4-BE49-F238E27FC236}">
                <a16:creationId xmlns:a16="http://schemas.microsoft.com/office/drawing/2014/main" id="{5001F95A-061F-482A-07A6-800C9B48E678}"/>
              </a:ext>
            </a:extLst>
          </p:cNvPr>
          <p:cNvSpPr txBox="1"/>
          <p:nvPr/>
        </p:nvSpPr>
        <p:spPr>
          <a:xfrm>
            <a:off x="8536579" y="2238853"/>
            <a:ext cx="2694962" cy="4926990"/>
          </a:xfrm>
          <a:prstGeom prst="rect">
            <a:avLst/>
          </a:prstGeom>
          <a:noFill/>
        </p:spPr>
        <p:txBody>
          <a:bodyPr wrap="square" rtlCol="0">
            <a:spAutoFit/>
          </a:bodyPr>
          <a:lstStyle/>
          <a:p>
            <a:r>
              <a:rPr lang="en-IN" b="1" u="sng" dirty="0">
                <a:cs typeface="Arial" panose="020B0604020202020204" pitchFamily="34" charset="0"/>
              </a:rPr>
              <a:t>Microsoft Azure</a:t>
            </a:r>
          </a:p>
          <a:p>
            <a:endParaRPr lang="en-IN" dirty="0">
              <a:cs typeface="Arial" panose="020B0604020202020204" pitchFamily="34" charset="0"/>
            </a:endParaRPr>
          </a:p>
          <a:p>
            <a:pPr marL="285750" indent="-285750" algn="l" fontAlgn="base">
              <a:spcAft>
                <a:spcPts val="2250"/>
              </a:spcAft>
              <a:buFont typeface="Arial" panose="020B0604020202020204" pitchFamily="34" charset="0"/>
              <a:buChar char="•"/>
            </a:pPr>
            <a:r>
              <a:rPr lang="en-IN" b="0" i="0" dirty="0">
                <a:effectLst/>
              </a:rPr>
              <a:t>HSBC</a:t>
            </a:r>
          </a:p>
          <a:p>
            <a:pPr marL="285750" indent="-285750" algn="l" fontAlgn="base">
              <a:spcAft>
                <a:spcPts val="2250"/>
              </a:spcAft>
              <a:buFont typeface="Arial" panose="020B0604020202020204" pitchFamily="34" charset="0"/>
              <a:buChar char="•"/>
            </a:pPr>
            <a:r>
              <a:rPr lang="en-IN" b="0" i="0" dirty="0">
                <a:effectLst/>
              </a:rPr>
              <a:t>Starbucks</a:t>
            </a:r>
          </a:p>
          <a:p>
            <a:pPr marL="285750" indent="-285750" algn="l" fontAlgn="base">
              <a:spcAft>
                <a:spcPts val="2250"/>
              </a:spcAft>
              <a:buFont typeface="Arial" panose="020B0604020202020204" pitchFamily="34" charset="0"/>
              <a:buChar char="•"/>
            </a:pPr>
            <a:r>
              <a:rPr lang="en-IN" b="0" i="0" dirty="0">
                <a:effectLst/>
              </a:rPr>
              <a:t>Walgreens</a:t>
            </a:r>
          </a:p>
          <a:p>
            <a:pPr marL="285750" indent="-285750" algn="l" fontAlgn="base">
              <a:spcAft>
                <a:spcPts val="2250"/>
              </a:spcAft>
              <a:buFont typeface="Arial" panose="020B0604020202020204" pitchFamily="34" charset="0"/>
              <a:buChar char="•"/>
            </a:pPr>
            <a:r>
              <a:rPr lang="en-IN" b="0" i="0" dirty="0">
                <a:effectLst/>
              </a:rPr>
              <a:t>3M</a:t>
            </a:r>
          </a:p>
          <a:p>
            <a:pPr marL="285750" indent="-285750" algn="l" fontAlgn="base">
              <a:spcAft>
                <a:spcPts val="2250"/>
              </a:spcAft>
              <a:buFont typeface="Arial" panose="020B0604020202020204" pitchFamily="34" charset="0"/>
              <a:buChar char="•"/>
            </a:pPr>
            <a:r>
              <a:rPr lang="en-IN" b="0" i="0" dirty="0">
                <a:effectLst/>
              </a:rPr>
              <a:t>HP</a:t>
            </a:r>
          </a:p>
          <a:p>
            <a:pPr marL="285750" indent="-285750" algn="l" fontAlgn="base">
              <a:spcAft>
                <a:spcPts val="2250"/>
              </a:spcAft>
              <a:buFont typeface="Arial" panose="020B0604020202020204" pitchFamily="34" charset="0"/>
              <a:buChar char="•"/>
            </a:pPr>
            <a:r>
              <a:rPr lang="en-IN" b="0" i="0" dirty="0">
                <a:effectLst/>
              </a:rPr>
              <a:t>Mitsubishi Electric</a:t>
            </a:r>
          </a:p>
          <a:p>
            <a:pPr marL="285750" indent="-285750" algn="l" fontAlgn="base">
              <a:spcAft>
                <a:spcPts val="2250"/>
              </a:spcAft>
              <a:buFont typeface="Arial" panose="020B0604020202020204" pitchFamily="34" charset="0"/>
              <a:buChar char="•"/>
            </a:pPr>
            <a:r>
              <a:rPr lang="en-IN" b="0" i="0" dirty="0">
                <a:effectLst/>
              </a:rPr>
              <a:t>Renault</a:t>
            </a:r>
          </a:p>
          <a:p>
            <a:endParaRPr lang="en-IN" dirty="0">
              <a:cs typeface="Arial" panose="020B0604020202020204" pitchFamily="34" charset="0"/>
            </a:endParaRPr>
          </a:p>
        </p:txBody>
      </p:sp>
    </p:spTree>
    <p:extLst>
      <p:ext uri="{BB962C8B-B14F-4D97-AF65-F5344CB8AC3E}">
        <p14:creationId xmlns:p14="http://schemas.microsoft.com/office/powerpoint/2010/main" val="2737189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187</TotalTime>
  <Words>523</Words>
  <Application>Microsoft Office PowerPoint</Application>
  <PresentationFormat>Widescreen</PresentationFormat>
  <Paragraphs>89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Courier New</vt:lpstr>
      <vt:lpstr>Nunito</vt:lpstr>
      <vt:lpstr>sofia-pro</vt:lpstr>
      <vt:lpstr>Celestial</vt:lpstr>
      <vt:lpstr>Cloud Service Models by the big three – AWS, Azure and GCP</vt:lpstr>
      <vt:lpstr>INTRODUCTION</vt:lpstr>
      <vt:lpstr>Software as a service - Saas</vt:lpstr>
      <vt:lpstr>SAAS offerings BY the big three</vt:lpstr>
      <vt:lpstr>INFRASTRUCTURE AS A SERVICE - IAAS</vt:lpstr>
      <vt:lpstr>IAAS offerings By the big three</vt:lpstr>
      <vt:lpstr>Platform as a service - paas</vt:lpstr>
      <vt:lpstr>PAAS offerings By the big three</vt:lpstr>
      <vt:lpstr>CLIENTS THAT USE THEIR SERVICES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Shantanu Shukla</dc:creator>
  <cp:lastModifiedBy>Shantanu Shukla</cp:lastModifiedBy>
  <cp:revision>9</cp:revision>
  <dcterms:created xsi:type="dcterms:W3CDTF">2025-02-19T12:09:46Z</dcterms:created>
  <dcterms:modified xsi:type="dcterms:W3CDTF">2025-02-19T15:21:15Z</dcterms:modified>
</cp:coreProperties>
</file>