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1522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E3D5F-54C2-47EB-A3AA-E2C21318FC0E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A902D-DE8E-4D00-94F1-0CB0E81EA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4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902D-DE8E-4D00-94F1-0CB0E81EA47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8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902D-DE8E-4D00-94F1-0CB0E81EA47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20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OECD - 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Organisation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for Economic Co-operation and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902D-DE8E-4D00-94F1-0CB0E81EA47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79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219"/>
            <a:ext cx="7772400" cy="1470025"/>
          </a:xfrm>
        </p:spPr>
        <p:txBody>
          <a:bodyPr/>
          <a:lstStyle/>
          <a:p>
            <a:r>
              <a:rPr dirty="0"/>
              <a:t>Moral and Ethical Challenges of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614" y="1875504"/>
            <a:ext cx="6400800" cy="1200329"/>
          </a:xfrm>
        </p:spPr>
        <p:txBody>
          <a:bodyPr/>
          <a:lstStyle/>
          <a:p>
            <a:r>
              <a:rPr dirty="0"/>
              <a:t>Exploring the Impacts and Responsibilities of AI in Society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59EFD-9645-C68F-A98A-DDA63E1CB019}"/>
              </a:ext>
            </a:extLst>
          </p:cNvPr>
          <p:cNvSpPr txBox="1"/>
          <p:nvPr/>
        </p:nvSpPr>
        <p:spPr>
          <a:xfrm>
            <a:off x="5715001" y="5407742"/>
            <a:ext cx="3136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By: </a:t>
            </a:r>
            <a:r>
              <a:rPr lang="en-IN" dirty="0"/>
              <a:t>Shantanu Shukla</a:t>
            </a:r>
          </a:p>
          <a:p>
            <a:r>
              <a:rPr lang="en-IN" b="1" dirty="0"/>
              <a:t>Enrolment No.: </a:t>
            </a:r>
            <a:r>
              <a:rPr lang="en-IN" dirty="0"/>
              <a:t>01211805424</a:t>
            </a:r>
          </a:p>
          <a:p>
            <a:r>
              <a:rPr lang="en-IN" b="1" dirty="0"/>
              <a:t>Course: </a:t>
            </a:r>
            <a:r>
              <a:rPr lang="en-IN" dirty="0"/>
              <a:t>M.Tech. AI/DS</a:t>
            </a:r>
          </a:p>
          <a:p>
            <a:r>
              <a:rPr lang="en-IN" b="1" dirty="0"/>
              <a:t>Institute: </a:t>
            </a:r>
            <a:r>
              <a:rPr lang="en-IN" dirty="0"/>
              <a:t>C-DAC Noida</a:t>
            </a:r>
          </a:p>
        </p:txBody>
      </p:sp>
      <p:pic>
        <p:nvPicPr>
          <p:cNvPr id="1028" name="Picture 4" descr="A robot holding a scale with the word justice on it ...">
            <a:extLst>
              <a:ext uri="{FF2B5EF4-FFF2-40B4-BE49-F238E27FC236}">
                <a16:creationId xmlns:a16="http://schemas.microsoft.com/office/drawing/2014/main" id="{09727D02-A8FE-8F72-B2CA-576F68BFD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62" y="3075833"/>
            <a:ext cx="3532238" cy="35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Path Forward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71257D-9E11-6B91-0AF2-4F583909D8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4957" y="2401244"/>
            <a:ext cx="719408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Takeaways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has immense potential but poses significant moral and ethical challenges.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Proactive measures are essential to prevent harm and ensure equity.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Call to 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Encourage ethical design and responsible use of AI technologies.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Advocate for global cooperation in addressing AI’s societal impacts.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Inspirational Quote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“Technology is a tool. It is up to us to use it responsibly and ethically.”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Floor for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for your attention! Feel free to ask questions or share your thoughts.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Weiyu Wang &amp; Keng Siau. </a:t>
            </a:r>
            <a:r>
              <a:rPr lang="en-US" dirty="0"/>
              <a:t>Ethical and Moral Issues with AI -- A Case Study on Healthcare Robots.</a:t>
            </a:r>
            <a:endParaRPr lang="en-IN" dirty="0"/>
          </a:p>
          <a:p>
            <a:r>
              <a:rPr dirty="0"/>
              <a:t>Binns, R. (2018). Fairness in Machine Learning: Lessons from Political Philosophy.</a:t>
            </a:r>
          </a:p>
          <a:p>
            <a:r>
              <a:rPr dirty="0"/>
              <a:t>Mittelstadt, B. D., et al. (2016). The Ethics of Algorithms: Mapping the Debate.</a:t>
            </a:r>
          </a:p>
          <a:p>
            <a:r>
              <a:rPr dirty="0"/>
              <a:t>Eubanks, V. (2018). Automating Inequality: How High-Tech Tools Profile, Police, and Punish the Poor.</a:t>
            </a:r>
          </a:p>
          <a:p>
            <a:r>
              <a:rPr dirty="0" err="1"/>
              <a:t>Floridi</a:t>
            </a:r>
            <a:r>
              <a:rPr dirty="0"/>
              <a:t>, L., &amp; Cowls, J. (2019). A Unified Framework of Five Principles for AI in Society.</a:t>
            </a:r>
          </a:p>
          <a:p>
            <a:r>
              <a:rPr dirty="0"/>
              <a:t>Russell, S., &amp; Norvig, P. (2020). Artificial Intelligence: A Modern Approach.</a:t>
            </a:r>
          </a:p>
          <a:p>
            <a:r>
              <a:rPr dirty="0"/>
              <a:t>O’Neil, C. (2016). Weapons of Math Destruction.</a:t>
            </a:r>
          </a:p>
          <a:p>
            <a:r>
              <a:rPr dirty="0"/>
              <a:t>IEEE Global Initiative. (2019). Ethically Aligned Design.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What Are Moral and Ethical Challenges in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3800168" cy="5165725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/>
              <a:t>Definition of AI</a:t>
            </a:r>
            <a:r>
              <a:rPr lang="en-US" sz="2600" dirty="0"/>
              <a:t>:</a:t>
            </a:r>
          </a:p>
          <a:p>
            <a:pPr marL="400050" lvl="1" indent="0">
              <a:buNone/>
            </a:pPr>
            <a:r>
              <a:rPr lang="en-US" sz="2100" dirty="0"/>
              <a:t>AI refers to computer systems capable of performing tasks that typically require human intelligence, such as learning, decision-making, and problem-solving.</a:t>
            </a:r>
          </a:p>
          <a:p>
            <a:pPr marL="400050" lvl="1" indent="0">
              <a:buNone/>
            </a:pPr>
            <a:endParaRPr lang="en-US" sz="2000" dirty="0"/>
          </a:p>
          <a:p>
            <a:r>
              <a:rPr lang="en-US" sz="2600" b="1" dirty="0"/>
              <a:t>Ethical Concerns in AI</a:t>
            </a:r>
            <a:r>
              <a:rPr lang="en-US" sz="2600" dirty="0"/>
              <a:t>:</a:t>
            </a:r>
          </a:p>
          <a:p>
            <a:pPr marL="400050" lvl="1" indent="0">
              <a:buNone/>
            </a:pPr>
            <a:r>
              <a:rPr lang="en-US" sz="2100" b="1" dirty="0"/>
              <a:t>Fairness</a:t>
            </a:r>
            <a:r>
              <a:rPr lang="en-US" sz="2100" dirty="0"/>
              <a:t>: Ensuring that AI systems treat all individuals equally and do not reinforce biases.</a:t>
            </a:r>
          </a:p>
          <a:p>
            <a:pPr marL="400050" lvl="1" indent="0">
              <a:buNone/>
            </a:pPr>
            <a:r>
              <a:rPr lang="en-US" sz="2100" b="1" dirty="0"/>
              <a:t>Accountability</a:t>
            </a:r>
            <a:r>
              <a:rPr lang="en-US" sz="2100" dirty="0"/>
              <a:t>: Determining who is responsible for AI-driven decisions.</a:t>
            </a:r>
          </a:p>
          <a:p>
            <a:pPr marL="400050" lvl="1" indent="0">
              <a:buNone/>
            </a:pPr>
            <a:r>
              <a:rPr lang="en-US" sz="2100" b="1" dirty="0"/>
              <a:t>Transparency</a:t>
            </a:r>
            <a:r>
              <a:rPr lang="en-US" sz="2100" dirty="0"/>
              <a:t>: Making AI systems understandable and explainable.</a:t>
            </a:r>
          </a:p>
          <a:p>
            <a:pPr marL="400050" lvl="1" indent="0">
              <a:buNone/>
            </a:pPr>
            <a:r>
              <a:rPr lang="en-US" sz="2100" b="1" dirty="0"/>
              <a:t>Unintended Consequences</a:t>
            </a:r>
            <a:r>
              <a:rPr lang="en-US" sz="2100" dirty="0"/>
              <a:t>: Avoiding harm caused by unexpected AI behavior</a:t>
            </a:r>
            <a:r>
              <a:rPr lang="en-US" sz="2200" dirty="0"/>
              <a:t>.</a:t>
            </a:r>
          </a:p>
          <a:p>
            <a:pPr marL="400050" lvl="1" indent="0">
              <a:buNone/>
            </a:pPr>
            <a:endParaRPr lang="en-US" sz="2200" dirty="0"/>
          </a:p>
          <a:p>
            <a:r>
              <a:rPr lang="en-US" sz="2600" b="1" dirty="0"/>
              <a:t>Why This Topic Matters</a:t>
            </a:r>
            <a:r>
              <a:rPr lang="en-US" sz="2600" dirty="0"/>
              <a:t>: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100" dirty="0"/>
              <a:t>AI is increasingly influencing critical areas such as healthcare, law enforcement, and employment.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en-US" sz="2100" dirty="0"/>
              <a:t>Ethical challenges must be addressed to ensure AI benefits society without causing harm.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CD590F-C183-B723-D980-5AFF49FA5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34" y="1600199"/>
            <a:ext cx="4248566" cy="45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475"/>
            <a:ext cx="8229600" cy="1143000"/>
          </a:xfrm>
        </p:spPr>
        <p:txBody>
          <a:bodyPr/>
          <a:lstStyle/>
          <a:p>
            <a:r>
              <a:rPr dirty="0"/>
              <a:t>The Problem of Bias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229475"/>
            <a:ext cx="5310342" cy="545510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What Is Bias in AI?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AI systems can inherit biases present in the training data, leading to unequal or unfair treatment of certain groups.</a:t>
            </a:r>
          </a:p>
          <a:p>
            <a:pPr marL="400050" lvl="1" indent="0">
              <a:buNone/>
            </a:pPr>
            <a:r>
              <a:rPr lang="en-US" b="1" dirty="0"/>
              <a:t>Example: </a:t>
            </a:r>
            <a:r>
              <a:rPr lang="en-US" dirty="0"/>
              <a:t>Facial recognition systems that perform poorly on certain demographics due to imbalanced training data.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b="1" dirty="0"/>
              <a:t>Real-World Examples of Bias</a:t>
            </a:r>
            <a:r>
              <a:rPr lang="en-US" dirty="0"/>
              <a:t>: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b="1" dirty="0"/>
              <a:t>Hiring Algorithms</a:t>
            </a:r>
            <a:r>
              <a:rPr lang="en-US" dirty="0"/>
              <a:t>: AI systems preferring male candidates due to historical hiring biases.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b="1" dirty="0"/>
              <a:t>Judicial Systems</a:t>
            </a:r>
            <a:r>
              <a:rPr lang="en-US" dirty="0"/>
              <a:t>: Predictive policing or sentencing tools disproportionately affecting minority groups.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b="1" dirty="0"/>
              <a:t>Challenges of Ensuring Fairness</a:t>
            </a:r>
            <a:r>
              <a:rPr lang="en-US" dirty="0"/>
              <a:t>: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dirty="0"/>
              <a:t>Defining fairness: Different cultures and contexts have different standards of fairness.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dirty="0"/>
              <a:t>Lack of diverse datasets to train AI.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dirty="0"/>
              <a:t>Unconscious bias from developers influencing AI design.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b="1" dirty="0"/>
              <a:t>Solutions to Reduce Bias</a:t>
            </a:r>
            <a:r>
              <a:rPr lang="en-US" dirty="0"/>
              <a:t>: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dirty="0"/>
              <a:t>Use diverse and representative datasets.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dirty="0"/>
              <a:t>Conduct regular bias testing and fairness audits.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en-US" dirty="0"/>
              <a:t>Incorporate fairness as a design principle in AI development.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pic>
        <p:nvPicPr>
          <p:cNvPr id="3082" name="Picture 10" descr="Age-related bias and artificial intelligence: a scoping review | Humanities  and Social Sciences Communications">
            <a:extLst>
              <a:ext uri="{FF2B5EF4-FFF2-40B4-BE49-F238E27FC236}">
                <a16:creationId xmlns:a16="http://schemas.microsoft.com/office/drawing/2014/main" id="{1497C6A2-8C18-264D-2A4C-A0B45035E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37171" y="2136736"/>
            <a:ext cx="5273673" cy="340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AI and Data Privacy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3994D0-6DE9-A4B2-72F5-EFED008148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693357"/>
            <a:ext cx="82296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Data-Driven 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relies on vast amounts of data for training and functioning, raising concerns about personal privacy.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Ethical Dilemmas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Surveillance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Governments and corporations using AI to track individuals.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Exploitation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Social media and other platforms collecting and monetizing personal data without informed consent.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Real-World 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Cambridge Analytica scandal: Data misuse for political campaigns.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Proposed Solutions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 data protection laws like GDPR(</a:t>
            </a:r>
            <a:r>
              <a:rPr lang="en-IN" sz="1600" b="0" i="0" dirty="0">
                <a:effectLst/>
              </a:rPr>
              <a:t>General Data Protection Regulation)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Implementing AI systems with privacy-first designs.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Educating users about their data rights.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Who Is Responsible for AI’s Decisions?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7CE9F9-C632-43F3-7EB0-CDE835F5E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124246"/>
            <a:ext cx="8229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"Black Box" Problem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systems, especially deep learning models, are complex and lack interpretability, making it hard to trace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Ethical Questions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Who is liable for AI errors or harm? Developers, deployers, or users?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Case study: Accidents involving autonomous vehicles.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Enforcing transparency in AI algorithms.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Developing accountability frameworks for creators and operators.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Establishing regulations to clarify legal responsibility.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223"/>
            <a:ext cx="8229600" cy="1143000"/>
          </a:xfrm>
        </p:spPr>
        <p:txBody>
          <a:bodyPr/>
          <a:lstStyle/>
          <a:p>
            <a:r>
              <a:rPr dirty="0"/>
              <a:t>AI and the Future of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C979B1-B72F-9DF9-12B0-AAD48D759A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267412"/>
            <a:ext cx="8229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Jobs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by AI is replacing roles in manufacturing, customer service, and transportation.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Autonomous vehicles reducing demand for drivers.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Concerns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Widening economic inequality.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unrest due to mass unemployment in vulnerable sectors.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Solutions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Reskilling programs to help workers transition to AI-complementary roles.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Promoting innovation in industries that create new jobs.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What exactly AI means? California careers that may be impacted by artificial  intelligence">
            <a:extLst>
              <a:ext uri="{FF2B5EF4-FFF2-40B4-BE49-F238E27FC236}">
                <a16:creationId xmlns:a16="http://schemas.microsoft.com/office/drawing/2014/main" id="{5A90DD90-88F9-B9D8-255C-E36D36E9A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198335"/>
            <a:ext cx="3543300" cy="199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55"/>
            <a:ext cx="8229600" cy="1143000"/>
          </a:xfrm>
        </p:spPr>
        <p:txBody>
          <a:bodyPr/>
          <a:lstStyle/>
          <a:p>
            <a:r>
              <a:rPr dirty="0"/>
              <a:t>AI in Life-Altering Decisions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2010B2-485C-3001-1CE2-3BFA250C19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9239" y="3309921"/>
            <a:ext cx="728552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Critical Applications of 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Healthcare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AI diagnosing diseases or determining treatment plans.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Judicial Systems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AI used in sentencing or parole decisions.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Warfare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Autonomous weapons choosing targets.</a:t>
            </a:r>
            <a:endParaRPr lang="en-US" altLang="en-US" sz="1600" dirty="0"/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Moral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 machines truly understand human ethics?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 it ethical to let machines make decisions with life-or-death consequences?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Ensuring human oversight in critical applications.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Designing AI systems with ethical constraints built-in.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How AI Systems Can Improve Healthcare Diagnosis and Treatment">
            <a:extLst>
              <a:ext uri="{FF2B5EF4-FFF2-40B4-BE49-F238E27FC236}">
                <a16:creationId xmlns:a16="http://schemas.microsoft.com/office/drawing/2014/main" id="{CBF0F8B6-D66C-D992-EDCF-12F59A4F9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069173"/>
            <a:ext cx="3276600" cy="201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AI’s Impact on Developing Nations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B4F5A1-7C40-B6D6-1545-8A3DA17C8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5910" y="2331818"/>
            <a:ext cx="749217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Disparities in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nations lead in AI advancements, leaving developing nations behind.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Lack of infrastructure and funding for AI in poorer regions.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Potential Harms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reinforcing existing inequalities.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Exploitation of resources in developing nations for AI projects.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Promote open access to AI technologies and research.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Encourage international collaboration for equitable AI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Addressing the 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36A7DD-6E2E-37D6-2935-6C1335F4E6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2647465"/>
            <a:ext cx="82296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Existing Frameworks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Asilomar AI Principles focusing on safety and shared benefits.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OECD Principles on AI emphasizing human rights and sustainability.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Strategies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Establish clear and enforceable regulations for AI ethics.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Promote interdisciplinary collaboration among technologists, ethicists, and policymakers.</a:t>
            </a: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public trust through transparency and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1019</Words>
  <Application>Microsoft Office PowerPoint</Application>
  <PresentationFormat>On-screen Show (4:3)</PresentationFormat>
  <Paragraphs>137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Google Sans</vt:lpstr>
      <vt:lpstr>Wingdings</vt:lpstr>
      <vt:lpstr>Office Theme</vt:lpstr>
      <vt:lpstr>Moral and Ethical Challenges of Artificial Intelligence</vt:lpstr>
      <vt:lpstr>What Are Moral and Ethical Challenges in AI?</vt:lpstr>
      <vt:lpstr>The Problem of Bias in AI</vt:lpstr>
      <vt:lpstr>AI and Data Privacy</vt:lpstr>
      <vt:lpstr>Who Is Responsible for AI’s Decisions?</vt:lpstr>
      <vt:lpstr>AI and the Future of Work</vt:lpstr>
      <vt:lpstr>AI in Life-Altering Decisions</vt:lpstr>
      <vt:lpstr>AI’s Impact on Developing Nations</vt:lpstr>
      <vt:lpstr>Addressing the Challenges</vt:lpstr>
      <vt:lpstr>The Path Forward</vt:lpstr>
      <vt:lpstr>Open Floor for Questions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Shantanu Shukla</cp:lastModifiedBy>
  <cp:revision>34</cp:revision>
  <dcterms:created xsi:type="dcterms:W3CDTF">2013-01-27T09:14:16Z</dcterms:created>
  <dcterms:modified xsi:type="dcterms:W3CDTF">2024-12-08T04:20:22Z</dcterms:modified>
  <cp:category/>
</cp:coreProperties>
</file>