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64" r:id="rId11"/>
    <p:sldId id="265" r:id="rId12"/>
    <p:sldId id="266" r:id="rId13"/>
    <p:sldId id="269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D193D5-7524-4B19-BED3-68CFF4B9AF7A}" type="datetimeFigureOut">
              <a:rPr lang="en-IN" smtClean="0"/>
              <a:t>15-05-2025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BEE175-664C-4373-B8E6-CDB2896325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448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xbox.com/kinect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EEF0FF"/>
                </a:solidFill>
                <a:effectLst/>
                <a:latin typeface="Google Sans"/>
              </a:rPr>
              <a:t>KITTI (Karlsruhe Institute of Technology and Toyota Technological Institute) is </a:t>
            </a:r>
            <a:r>
              <a:rPr lang="en-US" dirty="0"/>
              <a:t>a well-known dataset used in autonomous driving and mobile robotics.</a:t>
            </a:r>
          </a:p>
          <a:p>
            <a:r>
              <a:rPr lang="en-US" b="0" i="0" dirty="0">
                <a:solidFill>
                  <a:srgbClr val="E7E6E4"/>
                </a:solidFill>
                <a:effectLst/>
                <a:latin typeface="Lucida Grande"/>
              </a:rPr>
              <a:t>The NYU-Depth V2 data set is comprised of video sequences from a variety of indoor scenes as recorded by both the RGB and Depth cameras from the Microsoft </a:t>
            </a:r>
            <a:r>
              <a:rPr lang="en-US" b="0" i="0" dirty="0">
                <a:solidFill>
                  <a:srgbClr val="A5A09A"/>
                </a:solidFill>
                <a:effectLst/>
                <a:latin typeface="Lucida Grande"/>
                <a:hlinkClick r:id="rId3" tooltip="Kinect"/>
              </a:rPr>
              <a:t>Kinect</a:t>
            </a:r>
            <a:r>
              <a:rPr lang="en-US" b="0" i="0" dirty="0">
                <a:solidFill>
                  <a:srgbClr val="E7E6E4"/>
                </a:solidFill>
                <a:effectLst/>
                <a:latin typeface="Lucida Grande"/>
              </a:rPr>
              <a:t>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BEE175-664C-4373-B8E6-CDB2896325C2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33318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C3C0BC"/>
                </a:solidFill>
                <a:effectLst/>
                <a:latin typeface="Myriad Pro"/>
              </a:rPr>
              <a:t>ScanNet is an RGB-D video dataset containing 2.5 million views in more than 1500 scans, annotated with 3D camera poses, surface reconstructions, and instance-level semantic segmentations.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BEE175-664C-4373-B8E6-CDB2896325C2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48522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abs/2204.00987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8D518-EDEA-0584-D3C4-9B575ACCCA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1495002"/>
          </a:xfrm>
        </p:spPr>
        <p:txBody>
          <a:bodyPr/>
          <a:lstStyle/>
          <a:p>
            <a:r>
              <a:rPr lang="en-IN" dirty="0"/>
              <a:t>Monocular Depth Estimation using deep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667FD4-BAEA-3293-2C84-8B15664100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090826"/>
            <a:ext cx="8791575" cy="676347"/>
          </a:xfrm>
        </p:spPr>
        <p:txBody>
          <a:bodyPr/>
          <a:lstStyle/>
          <a:p>
            <a:r>
              <a:rPr lang="en-IN" sz="2400" dirty="0">
                <a:solidFill>
                  <a:schemeClr val="bg2"/>
                </a:solidFill>
              </a:rPr>
              <a:t>A Term paper presentation</a:t>
            </a:r>
            <a:endParaRPr lang="en-IN" dirty="0">
              <a:solidFill>
                <a:schemeClr val="bg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2F02EE-AD5A-7EA4-35E7-8B23FE33056A}"/>
              </a:ext>
            </a:extLst>
          </p:cNvPr>
          <p:cNvSpPr txBox="1"/>
          <p:nvPr/>
        </p:nvSpPr>
        <p:spPr>
          <a:xfrm>
            <a:off x="10033233" y="4999839"/>
            <a:ext cx="16945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u="sng" dirty="0"/>
              <a:t>Presented By:</a:t>
            </a:r>
          </a:p>
          <a:p>
            <a:r>
              <a:rPr lang="en-IN" sz="1600" dirty="0"/>
              <a:t>Shantanu Shukla</a:t>
            </a:r>
          </a:p>
          <a:p>
            <a:r>
              <a:rPr lang="en-IN" sz="1600" dirty="0"/>
              <a:t>01211805424</a:t>
            </a:r>
          </a:p>
          <a:p>
            <a:r>
              <a:rPr lang="en-IN" sz="1600" dirty="0"/>
              <a:t>M. Tech. (AI &amp; DS)</a:t>
            </a:r>
          </a:p>
          <a:p>
            <a:r>
              <a:rPr lang="en-IN" sz="1600" dirty="0"/>
              <a:t>C-DAC Noida</a:t>
            </a:r>
          </a:p>
        </p:txBody>
      </p:sp>
    </p:spTree>
    <p:extLst>
      <p:ext uri="{BB962C8B-B14F-4D97-AF65-F5344CB8AC3E}">
        <p14:creationId xmlns:p14="http://schemas.microsoft.com/office/powerpoint/2010/main" val="2798089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FC891-0C0F-0D5F-230E-A90BF97BE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Comparative Insights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9FEB402-B07D-4486-1C08-91EEF32500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6209764"/>
              </p:ext>
            </p:extLst>
          </p:nvPr>
        </p:nvGraphicFramePr>
        <p:xfrm>
          <a:off x="1141412" y="2097089"/>
          <a:ext cx="10108224" cy="3976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4032">
                  <a:extLst>
                    <a:ext uri="{9D8B030D-6E8A-4147-A177-3AD203B41FA5}">
                      <a16:colId xmlns:a16="http://schemas.microsoft.com/office/drawing/2014/main" val="2051824018"/>
                    </a:ext>
                  </a:extLst>
                </a:gridCol>
                <a:gridCol w="1444032">
                  <a:extLst>
                    <a:ext uri="{9D8B030D-6E8A-4147-A177-3AD203B41FA5}">
                      <a16:colId xmlns:a16="http://schemas.microsoft.com/office/drawing/2014/main" val="3627133375"/>
                    </a:ext>
                  </a:extLst>
                </a:gridCol>
                <a:gridCol w="1444032">
                  <a:extLst>
                    <a:ext uri="{9D8B030D-6E8A-4147-A177-3AD203B41FA5}">
                      <a16:colId xmlns:a16="http://schemas.microsoft.com/office/drawing/2014/main" val="3623221835"/>
                    </a:ext>
                  </a:extLst>
                </a:gridCol>
                <a:gridCol w="1444032">
                  <a:extLst>
                    <a:ext uri="{9D8B030D-6E8A-4147-A177-3AD203B41FA5}">
                      <a16:colId xmlns:a16="http://schemas.microsoft.com/office/drawing/2014/main" val="743385902"/>
                    </a:ext>
                  </a:extLst>
                </a:gridCol>
                <a:gridCol w="1444032">
                  <a:extLst>
                    <a:ext uri="{9D8B030D-6E8A-4147-A177-3AD203B41FA5}">
                      <a16:colId xmlns:a16="http://schemas.microsoft.com/office/drawing/2014/main" val="725487262"/>
                    </a:ext>
                  </a:extLst>
                </a:gridCol>
                <a:gridCol w="1294156">
                  <a:extLst>
                    <a:ext uri="{9D8B030D-6E8A-4147-A177-3AD203B41FA5}">
                      <a16:colId xmlns:a16="http://schemas.microsoft.com/office/drawing/2014/main" val="3633649802"/>
                    </a:ext>
                  </a:extLst>
                </a:gridCol>
                <a:gridCol w="1593908">
                  <a:extLst>
                    <a:ext uri="{9D8B030D-6E8A-4147-A177-3AD203B41FA5}">
                      <a16:colId xmlns:a16="http://schemas.microsoft.com/office/drawing/2014/main" val="2160305657"/>
                    </a:ext>
                  </a:extLst>
                </a:gridCol>
              </a:tblGrid>
              <a:tr h="795308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Abs Rel (KITTI)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δ &lt; 1.25 (</a:t>
                      </a:r>
                      <a:r>
                        <a:rPr lang="en-IN" dirty="0"/>
                        <a:t>KITTI)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8642371"/>
                  </a:ext>
                </a:extLst>
              </a:tr>
              <a:tr h="795308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Monodepth2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0.115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87.4%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4.863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KITTI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Self-supervised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095306"/>
                  </a:ext>
                </a:extLst>
              </a:tr>
              <a:tr h="795308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AdaBins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89.9%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0.364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NYUv2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Supervised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7727977"/>
                  </a:ext>
                </a:extLst>
              </a:tr>
              <a:tr h="795308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BinsFormer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0.099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91.2%</a:t>
                      </a:r>
                    </a:p>
                  </a:txBody>
                  <a:tcP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0.329</a:t>
                      </a:r>
                    </a:p>
                  </a:txBody>
                  <a:tcP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NYUv2</a:t>
                      </a:r>
                    </a:p>
                  </a:txBody>
                  <a:tcP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Supervised</a:t>
                      </a:r>
                    </a:p>
                  </a:txBody>
                  <a:tcPr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7804720"/>
                  </a:ext>
                </a:extLst>
              </a:tr>
              <a:tr h="795308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ManyDepth2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0.101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89.6%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0.328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KITTI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Self-supervised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87454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90478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57EA4-394B-0882-7B0E-2FC32BC90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Datasets and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1C3A8-A593-CCEA-FD17-26908403B7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N" b="1" dirty="0"/>
              <a:t>Common Datasets</a:t>
            </a:r>
            <a:r>
              <a:rPr lang="en-IN" dirty="0"/>
              <a:t>:</a:t>
            </a:r>
          </a:p>
          <a:p>
            <a:pPr lvl="1"/>
            <a:r>
              <a:rPr lang="en-US" b="1" dirty="0"/>
              <a:t>KITTI</a:t>
            </a:r>
            <a:r>
              <a:rPr lang="en-US" dirty="0"/>
              <a:t>: Real-world driving dataset, challenging urban and rural environments</a:t>
            </a:r>
            <a:r>
              <a:rPr lang="en-IN" dirty="0"/>
              <a:t>.</a:t>
            </a:r>
          </a:p>
          <a:p>
            <a:pPr lvl="1"/>
            <a:r>
              <a:rPr lang="en-US" b="1" dirty="0"/>
              <a:t>NYUv2</a:t>
            </a:r>
            <a:r>
              <a:rPr lang="en-US" dirty="0"/>
              <a:t>: Indoor dataset with diverse scene types, often used for testing indoor depth estimation</a:t>
            </a:r>
            <a:r>
              <a:rPr lang="en-IN" dirty="0"/>
              <a:t>.</a:t>
            </a:r>
          </a:p>
          <a:p>
            <a:pPr lvl="1"/>
            <a:r>
              <a:rPr lang="en-US" b="1" dirty="0"/>
              <a:t>Cityscapes</a:t>
            </a:r>
            <a:r>
              <a:rPr lang="en-US" dirty="0"/>
              <a:t>: High-quality dataset for urban scene understanding</a:t>
            </a:r>
            <a:r>
              <a:rPr lang="en-IN" dirty="0"/>
              <a:t>.</a:t>
            </a:r>
          </a:p>
          <a:p>
            <a:pPr lvl="1"/>
            <a:r>
              <a:rPr lang="en-US" b="1" dirty="0"/>
              <a:t>ScanNet</a:t>
            </a:r>
            <a:r>
              <a:rPr lang="en-US" dirty="0"/>
              <a:t>: Large-scale dataset with both RGB and depth data for 3D scene reconstruction</a:t>
            </a:r>
            <a:r>
              <a:rPr lang="en-IN" dirty="0"/>
              <a:t>.</a:t>
            </a:r>
          </a:p>
          <a:p>
            <a:r>
              <a:rPr lang="en-IN" b="1" dirty="0"/>
              <a:t>Evaluation Metrics</a:t>
            </a:r>
            <a:r>
              <a:rPr lang="en-IN" dirty="0"/>
              <a:t>:</a:t>
            </a:r>
          </a:p>
          <a:p>
            <a:pPr lvl="1"/>
            <a:r>
              <a:rPr lang="en-US" b="1" dirty="0"/>
              <a:t>δ &lt; 1.25</a:t>
            </a:r>
            <a:r>
              <a:rPr lang="en-US" dirty="0"/>
              <a:t>: Percentage of pixels where the predicted depth is within a factor of 1.25 of the ground truth</a:t>
            </a:r>
            <a:r>
              <a:rPr lang="en-IN" dirty="0"/>
              <a:t>.</a:t>
            </a:r>
          </a:p>
          <a:p>
            <a:pPr lvl="1"/>
            <a:r>
              <a:rPr lang="en-IN" b="1" dirty="0"/>
              <a:t>Abs Rel</a:t>
            </a:r>
            <a:r>
              <a:rPr lang="en-IN" dirty="0"/>
              <a:t>: Absolute Relative Error.</a:t>
            </a:r>
          </a:p>
          <a:p>
            <a:pPr lvl="1"/>
            <a:r>
              <a:rPr lang="en-US" b="1" dirty="0"/>
              <a:t>RMSE</a:t>
            </a:r>
            <a:r>
              <a:rPr lang="en-US" dirty="0"/>
              <a:t>: Root Mean Square Error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798609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D31C9-E289-6E70-F205-D7C1FBE22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Gaps in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D5550-925A-A9D7-D365-268BF685D0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109369"/>
          </a:xfrm>
        </p:spPr>
        <p:txBody>
          <a:bodyPr>
            <a:normAutofit fontScale="85000" lnSpcReduction="20000"/>
          </a:bodyPr>
          <a:lstStyle/>
          <a:p>
            <a:r>
              <a:rPr lang="en-IN" b="1" dirty="0"/>
              <a:t>Domain Adaptation</a:t>
            </a:r>
            <a:r>
              <a:rPr lang="en-IN" dirty="0"/>
              <a:t>:</a:t>
            </a:r>
          </a:p>
          <a:p>
            <a:pPr lvl="1"/>
            <a:r>
              <a:rPr lang="en-US" dirty="0"/>
              <a:t>Models trained on one dataset may not generalize well to other environments or conditions.</a:t>
            </a:r>
          </a:p>
          <a:p>
            <a:r>
              <a:rPr lang="en-IN" b="1" dirty="0"/>
              <a:t>Real-Time Performance</a:t>
            </a:r>
            <a:r>
              <a:rPr lang="en-IN" dirty="0"/>
              <a:t>:</a:t>
            </a:r>
            <a:endParaRPr lang="en-US" dirty="0"/>
          </a:p>
          <a:p>
            <a:pPr lvl="1"/>
            <a:r>
              <a:rPr lang="en-US" dirty="0"/>
              <a:t>There is still a trade-off between depth prediction accuracy and processing speed.</a:t>
            </a:r>
          </a:p>
          <a:p>
            <a:r>
              <a:rPr lang="en-IN" b="1" dirty="0"/>
              <a:t>Dynamic Scene Understanding</a:t>
            </a:r>
            <a:r>
              <a:rPr lang="en-IN" dirty="0"/>
              <a:t>:</a:t>
            </a:r>
          </a:p>
          <a:p>
            <a:pPr lvl="1"/>
            <a:r>
              <a:rPr lang="en-US" dirty="0"/>
              <a:t>Handling of moving objects and dynamic environments (e.g., pedestrians, vehicles).</a:t>
            </a:r>
          </a:p>
          <a:p>
            <a:r>
              <a:rPr lang="en-IN" b="1" dirty="0"/>
              <a:t>Energy Efficiency</a:t>
            </a:r>
            <a:r>
              <a:rPr lang="en-IN" dirty="0"/>
              <a:t>:</a:t>
            </a:r>
          </a:p>
          <a:p>
            <a:pPr lvl="1"/>
            <a:r>
              <a:rPr lang="en-US" dirty="0"/>
              <a:t>Deep models are often too computationally expensive for real-time deployment on mobile or embedded devices.</a:t>
            </a:r>
          </a:p>
          <a:p>
            <a:r>
              <a:rPr lang="en-IN" b="1" dirty="0"/>
              <a:t>Evaluation in Diverse Conditions</a:t>
            </a:r>
            <a:r>
              <a:rPr lang="en-IN" dirty="0"/>
              <a:t>:</a:t>
            </a:r>
          </a:p>
          <a:p>
            <a:pPr lvl="1"/>
            <a:r>
              <a:rPr lang="en-US" dirty="0"/>
              <a:t>Insufficient testing under challenging real-world conditions, such as low-light, fog, or nighttime.</a:t>
            </a:r>
          </a:p>
        </p:txBody>
      </p:sp>
    </p:spTree>
    <p:extLst>
      <p:ext uri="{BB962C8B-B14F-4D97-AF65-F5344CB8AC3E}">
        <p14:creationId xmlns:p14="http://schemas.microsoft.com/office/powerpoint/2010/main" val="31572520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076EF-447F-D9CE-66E2-E9475A0F0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E643F-F391-F78D-62E8-ED93EF02A0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Monocular Depth Estimation is crucial for a wide range of applications such as autonomous driving, AR/VR, and robotics.</a:t>
            </a:r>
          </a:p>
          <a:p>
            <a:r>
              <a:rPr lang="en-US" dirty="0"/>
              <a:t>Significant advancements have been made, especially with self-supervised learning and transformer-based models.</a:t>
            </a:r>
          </a:p>
          <a:p>
            <a:r>
              <a:rPr lang="en-US" dirty="0"/>
              <a:t>However, challenges such as real-time processing, generalization across domains, and handling dynamic environments remain.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98019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F6061-408E-C2E8-159B-18E7F715B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612839-0F04-EEE4-10F1-E0A43E065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13357"/>
            <a:ext cx="10334727" cy="4639113"/>
          </a:xfrm>
        </p:spPr>
        <p:txBody>
          <a:bodyPr>
            <a:normAutofit fontScale="70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dirty="0"/>
              <a:t>A. Godard, O. Mac Aodha, M. Firman, and G. J. Brostow, "Monodepth2: Unsupervised Monocular Depth Estimation with Left-Right Consistency," </a:t>
            </a:r>
            <a:r>
              <a:rPr lang="en-IN" i="1" dirty="0"/>
              <a:t>IEEE Transactions on Pattern Analysis and Machine Intelligence</a:t>
            </a:r>
            <a:r>
              <a:rPr lang="en-IN" dirty="0"/>
              <a:t>, vol. 42, no. 5, pp. 1124–1136, May 2019.</a:t>
            </a:r>
            <a:br>
              <a:rPr lang="en-IN" dirty="0"/>
            </a:br>
            <a:r>
              <a:rPr lang="en-IN" dirty="0"/>
              <a:t>DOI: 10.48550/arXiv.1609.03677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S. Bhat, K. A. A. Gadepalli, M. S. S. Kumar, and V. B. R. R. K. Thakare, "AdaBins: Depth Estimation using Adaptive Binning," </a:t>
            </a:r>
            <a:r>
              <a:rPr lang="en-IN" i="1" dirty="0"/>
              <a:t>Proceedings of the IEEE/CVF Conference on Computer Vision and Pattern Recognition (CVPR)</a:t>
            </a:r>
            <a:r>
              <a:rPr lang="en-IN" dirty="0"/>
              <a:t>, 2021, pp. 12601–12610.</a:t>
            </a:r>
            <a:br>
              <a:rPr lang="en-IN" dirty="0"/>
            </a:br>
            <a:r>
              <a:rPr lang="en-IN" dirty="0"/>
              <a:t>DOI: 10.1109/CVPR46437.2021.00400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Z. Li, Y. Zhang, D. Wei, X. Xie, and W. Liu, "BinsFormer: Transformer-based Depth Estimation with Adaptive Binning," </a:t>
            </a:r>
            <a:r>
              <a:rPr lang="en-IN" i="1" dirty="0"/>
              <a:t>Proceedings of the IEEE/CVF Conference on Computer Vision and Pattern Recognition (CVPR)</a:t>
            </a:r>
            <a:r>
              <a:rPr lang="en-IN" dirty="0"/>
              <a:t>, 2022, pp. 13991–13999.</a:t>
            </a:r>
            <a:br>
              <a:rPr lang="en-IN" dirty="0"/>
            </a:br>
            <a:r>
              <a:rPr lang="en-US" dirty="0"/>
              <a:t>Available at: </a:t>
            </a:r>
            <a:r>
              <a:rPr lang="en-US" dirty="0">
                <a:hlinkClick r:id="rId2"/>
              </a:rPr>
              <a:t>https://arxiv.org/abs/2204.00987</a:t>
            </a:r>
            <a:endParaRPr lang="en-IN" dirty="0"/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X. Zhou, Y. Xie, M. Wang, and Y. Yang, "ManyDepth2: A Self-supervised Approach to Depth Estimation in Dynamic Scenes," </a:t>
            </a:r>
            <a:r>
              <a:rPr lang="en-IN" i="1" dirty="0"/>
              <a:t>Proceedings of the IEEE/CVF Conference on Computer Vision and Pattern Recognition (CVPR)</a:t>
            </a:r>
            <a:r>
              <a:rPr lang="en-IN" dirty="0"/>
              <a:t>, 2023, pp. 1974–1983.</a:t>
            </a:r>
            <a:br>
              <a:rPr lang="en-IN" dirty="0"/>
            </a:br>
            <a:r>
              <a:rPr lang="en-IN" dirty="0"/>
              <a:t>DOI: 10.1109/LRA.2025.3568337</a:t>
            </a:r>
          </a:p>
        </p:txBody>
      </p:sp>
    </p:spTree>
    <p:extLst>
      <p:ext uri="{BB962C8B-B14F-4D97-AF65-F5344CB8AC3E}">
        <p14:creationId xmlns:p14="http://schemas.microsoft.com/office/powerpoint/2010/main" val="491259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EA9E9-465F-A22C-00BD-1573B025F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F0AB4-590B-05F0-C52D-DBAAB6BF8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782197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/>
              <a:t>Monocular Depth Estimation (MDE)</a:t>
            </a:r>
            <a:r>
              <a:rPr lang="en-US" dirty="0"/>
              <a:t>: Predicting depth information from a single image</a:t>
            </a:r>
            <a:r>
              <a:rPr lang="en-IN" dirty="0"/>
              <a:t>.</a:t>
            </a:r>
          </a:p>
          <a:p>
            <a:r>
              <a:rPr lang="en-IN" dirty="0"/>
              <a:t>Also known as SIDE(Single Image Depth Estimation)</a:t>
            </a:r>
          </a:p>
          <a:p>
            <a:r>
              <a:rPr lang="en-IN" b="1" dirty="0"/>
              <a:t>Importance:</a:t>
            </a:r>
          </a:p>
          <a:p>
            <a:pPr lvl="1"/>
            <a:r>
              <a:rPr lang="en-US" dirty="0"/>
              <a:t>Crucial for applications in autonomous driving, AR/VR, robotics, and scene understanding</a:t>
            </a:r>
            <a:r>
              <a:rPr lang="en-IN" dirty="0"/>
              <a:t>.</a:t>
            </a:r>
          </a:p>
          <a:p>
            <a:pPr lvl="1"/>
            <a:r>
              <a:rPr lang="en-US" dirty="0"/>
              <a:t>Cost-effective compared to stereo vision and LiDAR sensors</a:t>
            </a:r>
            <a:r>
              <a:rPr lang="en-IN" dirty="0"/>
              <a:t>.</a:t>
            </a:r>
          </a:p>
          <a:p>
            <a:r>
              <a:rPr lang="en-IN" b="1" dirty="0"/>
              <a:t>Challenge</a:t>
            </a:r>
            <a:r>
              <a:rPr lang="en-IN" dirty="0"/>
              <a:t>:</a:t>
            </a:r>
          </a:p>
          <a:p>
            <a:pPr lvl="1"/>
            <a:r>
              <a:rPr lang="en-US" dirty="0"/>
              <a:t>Monocular images provide limited depth cues; learning depth from visual patterns requires sophisticated methods.</a:t>
            </a:r>
            <a:endParaRPr lang="en-IN" dirty="0"/>
          </a:p>
          <a:p>
            <a:r>
              <a:rPr lang="en-US" b="1" dirty="0"/>
              <a:t>Approaches</a:t>
            </a:r>
            <a:r>
              <a:rPr lang="en-US" dirty="0"/>
              <a:t>: Traditional methods vs. deep learning-based methods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78352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19CF1-BAFE-8D78-E7E8-011157D06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 &amp;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7EB9F-1504-3548-D6CD-D6AD16C1B8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989995"/>
          </a:xfrm>
        </p:spPr>
        <p:txBody>
          <a:bodyPr>
            <a:normAutofit fontScale="85000" lnSpcReduction="20000"/>
          </a:bodyPr>
          <a:lstStyle/>
          <a:p>
            <a:r>
              <a:rPr lang="en-IN" b="1" dirty="0"/>
              <a:t>Monocular Depth Estimation</a:t>
            </a:r>
            <a:r>
              <a:rPr lang="en-IN" dirty="0"/>
              <a:t>:</a:t>
            </a:r>
          </a:p>
          <a:p>
            <a:pPr lvl="1"/>
            <a:r>
              <a:rPr lang="en-US" dirty="0"/>
              <a:t>Predicting depth information from a single image with high accuracy</a:t>
            </a:r>
            <a:r>
              <a:rPr lang="en-IN" dirty="0"/>
              <a:t>.</a:t>
            </a:r>
          </a:p>
          <a:p>
            <a:pPr lvl="1"/>
            <a:r>
              <a:rPr lang="en-US" dirty="0"/>
              <a:t>Addresses problems like </a:t>
            </a:r>
            <a:r>
              <a:rPr lang="en-US" b="1" dirty="0"/>
              <a:t>autonomous navigation</a:t>
            </a:r>
            <a:r>
              <a:rPr lang="en-US" dirty="0"/>
              <a:t>, </a:t>
            </a:r>
            <a:r>
              <a:rPr lang="en-US" b="1" dirty="0"/>
              <a:t>virtual reality</a:t>
            </a:r>
            <a:r>
              <a:rPr lang="en-US" dirty="0"/>
              <a:t>, and </a:t>
            </a:r>
            <a:r>
              <a:rPr lang="en-US" b="1" dirty="0"/>
              <a:t>robotic perception</a:t>
            </a:r>
            <a:r>
              <a:rPr lang="en-US" dirty="0"/>
              <a:t>.</a:t>
            </a:r>
            <a:endParaRPr lang="en-IN" dirty="0"/>
          </a:p>
          <a:p>
            <a:r>
              <a:rPr lang="en-IN" b="1" dirty="0"/>
              <a:t>Why is it difficult?</a:t>
            </a:r>
            <a:r>
              <a:rPr lang="en-IN" dirty="0"/>
              <a:t>:</a:t>
            </a:r>
          </a:p>
          <a:p>
            <a:pPr lvl="1"/>
            <a:r>
              <a:rPr lang="en-US" dirty="0"/>
              <a:t>Ambiguity in depth from 2D images</a:t>
            </a:r>
            <a:r>
              <a:rPr lang="en-IN" dirty="0"/>
              <a:t>.</a:t>
            </a:r>
          </a:p>
          <a:p>
            <a:pPr lvl="1"/>
            <a:r>
              <a:rPr lang="en-US" dirty="0"/>
              <a:t>Complexity in scene understanding and occlusion handling.</a:t>
            </a:r>
            <a:endParaRPr lang="en-IN" dirty="0"/>
          </a:p>
          <a:p>
            <a:pPr lvl="1"/>
            <a:r>
              <a:rPr lang="en-US" dirty="0"/>
              <a:t>Trained models often fail on unseen domains.</a:t>
            </a:r>
            <a:endParaRPr lang="en-IN" dirty="0"/>
          </a:p>
          <a:p>
            <a:pPr lvl="1"/>
            <a:r>
              <a:rPr lang="en-US" dirty="0"/>
              <a:t>Trade-off between accuracy and speed.</a:t>
            </a:r>
          </a:p>
          <a:p>
            <a:r>
              <a:rPr lang="en-IN" b="1" dirty="0"/>
              <a:t>Motivation</a:t>
            </a:r>
            <a:r>
              <a:rPr lang="en-IN" dirty="0"/>
              <a:t>:</a:t>
            </a:r>
          </a:p>
          <a:p>
            <a:pPr lvl="1"/>
            <a:r>
              <a:rPr lang="en-US" dirty="0"/>
              <a:t>Reduces reliance on costly stereo setups, LiDAR, or multi-view systems.</a:t>
            </a:r>
          </a:p>
          <a:p>
            <a:pPr lvl="1"/>
            <a:r>
              <a:rPr lang="en-US" dirty="0"/>
              <a:t>Enables mobile and edge device deployment with minimal computational requirements.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73461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C0CEF-22DA-0B00-C18A-678A03A22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 Approaches for MDE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EF129-00B9-2987-5F6D-61894CDB7F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96580"/>
            <a:ext cx="9905999" cy="4379053"/>
          </a:xfrm>
        </p:spPr>
        <p:txBody>
          <a:bodyPr>
            <a:normAutofit fontScale="85000" lnSpcReduction="20000"/>
          </a:bodyPr>
          <a:lstStyle/>
          <a:p>
            <a:r>
              <a:rPr lang="en-IN" b="1" dirty="0"/>
              <a:t>Supervised Learning</a:t>
            </a:r>
            <a:r>
              <a:rPr lang="en-IN" dirty="0"/>
              <a:t>:</a:t>
            </a:r>
          </a:p>
          <a:p>
            <a:pPr lvl="1"/>
            <a:r>
              <a:rPr lang="en-US" dirty="0"/>
              <a:t>Models trained with ground truth depth map</a:t>
            </a:r>
            <a:r>
              <a:rPr lang="en-IN" dirty="0"/>
              <a:t>.</a:t>
            </a:r>
          </a:p>
          <a:p>
            <a:pPr lvl="1"/>
            <a:r>
              <a:rPr lang="en-IN" dirty="0"/>
              <a:t>Examples: CNN-based networks.</a:t>
            </a:r>
          </a:p>
          <a:p>
            <a:r>
              <a:rPr lang="en-IN" b="1" dirty="0"/>
              <a:t>Self-supervised Learning</a:t>
            </a:r>
            <a:r>
              <a:rPr lang="en-IN" dirty="0"/>
              <a:t>:</a:t>
            </a:r>
          </a:p>
          <a:p>
            <a:pPr lvl="1"/>
            <a:r>
              <a:rPr lang="en-US" dirty="0"/>
              <a:t>No ground truth; uses photometric consistency between stereo or sequential frames</a:t>
            </a:r>
            <a:r>
              <a:rPr lang="en-IN" dirty="0"/>
              <a:t>.</a:t>
            </a:r>
          </a:p>
          <a:p>
            <a:pPr lvl="1"/>
            <a:r>
              <a:rPr lang="en-IN" dirty="0"/>
              <a:t>Example: Monodepth2.</a:t>
            </a:r>
          </a:p>
          <a:p>
            <a:r>
              <a:rPr lang="en-IN" dirty="0"/>
              <a:t>Semi-supervised Learning:</a:t>
            </a:r>
          </a:p>
          <a:p>
            <a:pPr lvl="1"/>
            <a:r>
              <a:rPr lang="en-US" dirty="0"/>
              <a:t>Combines both labeled and unlabeled data for training.</a:t>
            </a:r>
          </a:p>
          <a:p>
            <a:r>
              <a:rPr lang="en-IN" b="1" dirty="0"/>
              <a:t>Loss Functions</a:t>
            </a:r>
            <a:r>
              <a:rPr lang="en-IN" dirty="0"/>
              <a:t>: </a:t>
            </a:r>
          </a:p>
          <a:p>
            <a:pPr lvl="1"/>
            <a:r>
              <a:rPr lang="en-US" b="1" dirty="0"/>
              <a:t>Photometric loss</a:t>
            </a:r>
            <a:r>
              <a:rPr lang="en-US" dirty="0"/>
              <a:t>: Difference between predicted and actual pixel intensity.</a:t>
            </a:r>
          </a:p>
          <a:p>
            <a:pPr lvl="1"/>
            <a:r>
              <a:rPr lang="en-US" b="1" dirty="0"/>
              <a:t>Smoothness loss</a:t>
            </a:r>
            <a:r>
              <a:rPr lang="en-US" dirty="0"/>
              <a:t>: Penalizes large depth discontinuities between neighboring pixels.</a:t>
            </a:r>
          </a:p>
          <a:p>
            <a:pPr lvl="1"/>
            <a:r>
              <a:rPr lang="en-US" b="1" dirty="0"/>
              <a:t>Structural loss</a:t>
            </a:r>
            <a:r>
              <a:rPr lang="en-US" dirty="0"/>
              <a:t>: Ensures predicted depth maps preserve object structures.</a:t>
            </a:r>
            <a:r>
              <a:rPr lang="en-IN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906162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F87A3-B7D8-A96A-73FA-D5C59A6D2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Research Models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474F7F6-3651-491C-FE73-B5DD237C3DF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41413" y="2223865"/>
            <a:ext cx="8605946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IN" sz="1800" b="1" dirty="0">
                <a:cs typeface="Arial" panose="020B0604020202020204" pitchFamily="34" charset="0"/>
              </a:rPr>
              <a:t>Monodepth2 (2019)</a:t>
            </a:r>
            <a:r>
              <a:rPr lang="en-IN" sz="1800" dirty="0">
                <a:cs typeface="Arial" panose="020B0604020202020204" pitchFamily="34" charset="0"/>
              </a:rPr>
              <a:t>: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US" sz="1800" dirty="0"/>
              <a:t>Self-supervised learning model based on stereo images.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US" sz="1800" dirty="0"/>
              <a:t>Use of auto-masking and minimum reprojection loss</a:t>
            </a:r>
            <a:r>
              <a:rPr lang="en-US" sz="1800" dirty="0">
                <a:cs typeface="Arial" panose="020B0604020202020204" pitchFamily="34" charset="0"/>
              </a:rPr>
              <a:t>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en-US" sz="1800" dirty="0">
              <a:cs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IN" sz="1800" dirty="0"/>
              <a:t>AdaBins (2021)</a:t>
            </a:r>
            <a:r>
              <a:rPr lang="en-US" sz="1800" dirty="0">
                <a:cs typeface="Arial" panose="020B0604020202020204" pitchFamily="34" charset="0"/>
              </a:rPr>
              <a:t>: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US" sz="1800" dirty="0"/>
              <a:t>Introduces adaptive depth binning for improved depth accuracy</a:t>
            </a:r>
            <a:r>
              <a:rPr lang="en-US" sz="1800" dirty="0">
                <a:cs typeface="Arial" panose="020B0604020202020204" pitchFamily="34" charset="0"/>
              </a:rPr>
              <a:t>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IN" sz="1800" dirty="0"/>
              <a:t>Uses a transformer architecture.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en-IN" sz="1800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IN" sz="1800" dirty="0"/>
              <a:t>BinsFormer (2022):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US" sz="1800" dirty="0"/>
              <a:t>Combines transformer models with adaptive depth bins for high-quality depth maps</a:t>
            </a:r>
            <a:r>
              <a:rPr lang="en-IN" sz="1800" dirty="0"/>
              <a:t>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US" sz="1800" dirty="0"/>
              <a:t>High accuracy for real-world depth estimation tasks</a:t>
            </a:r>
            <a:r>
              <a:rPr lang="en-IN" sz="1800" dirty="0"/>
              <a:t>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en-US" sz="1800" dirty="0">
              <a:cs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IN" sz="1800" dirty="0"/>
              <a:t>ManyDepth2 (2023)</a:t>
            </a:r>
            <a:r>
              <a:rPr lang="en-US" sz="1800" dirty="0">
                <a:cs typeface="Arial" panose="020B0604020202020204" pitchFamily="34" charset="0"/>
              </a:rPr>
              <a:t>: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US" sz="1800" dirty="0"/>
              <a:t>Focuses on handling dynamic scenes and moving objects</a:t>
            </a:r>
            <a:r>
              <a:rPr lang="en-US" sz="1800" dirty="0">
                <a:cs typeface="Arial" panose="020B0604020202020204" pitchFamily="34" charset="0"/>
              </a:rPr>
              <a:t>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US" sz="1800" dirty="0"/>
              <a:t>Self-supervised approach using a motion-aware encoder</a:t>
            </a:r>
            <a:r>
              <a:rPr lang="en-US" sz="1800" dirty="0">
                <a:cs typeface="Arial" panose="020B0604020202020204" pitchFamily="34" charset="0"/>
              </a:rPr>
              <a:t>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04137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61FA5-ED15-0C60-4CCB-B0D032C98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Paper 1 - Monodepth2 (2019)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467C1-DB0A-005D-D5E8-6562516A11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866087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Title</a:t>
            </a:r>
            <a:r>
              <a:rPr lang="en-US" dirty="0"/>
              <a:t>: </a:t>
            </a:r>
            <a:r>
              <a:rPr lang="en-US" i="1" dirty="0"/>
              <a:t>Monodepth2: Unsupervised Monocular Depth Estimation with Left-Right Consistency</a:t>
            </a:r>
          </a:p>
          <a:p>
            <a:r>
              <a:rPr lang="fr-FR" b="1" dirty="0"/>
              <a:t>Authors</a:t>
            </a:r>
            <a:r>
              <a:rPr lang="fr-FR" dirty="0"/>
              <a:t>: Godard et al., 2019</a:t>
            </a:r>
          </a:p>
          <a:p>
            <a:r>
              <a:rPr lang="en-IN" b="1" dirty="0"/>
              <a:t>Type</a:t>
            </a:r>
            <a:r>
              <a:rPr lang="en-IN" dirty="0"/>
              <a:t>: Self-supervised learning</a:t>
            </a:r>
            <a:endParaRPr lang="en-US" i="1" dirty="0"/>
          </a:p>
          <a:p>
            <a:r>
              <a:rPr lang="en-IN" b="1" dirty="0"/>
              <a:t>Key Features</a:t>
            </a:r>
            <a:r>
              <a:rPr lang="en-IN" dirty="0"/>
              <a:t>:</a:t>
            </a:r>
          </a:p>
          <a:p>
            <a:pPr lvl="1"/>
            <a:r>
              <a:rPr lang="en-US" dirty="0"/>
              <a:t>Utilizes stereo images to train depth estimation models without ground truth depth data.</a:t>
            </a:r>
          </a:p>
          <a:p>
            <a:pPr lvl="1"/>
            <a:r>
              <a:rPr lang="en-US" dirty="0"/>
              <a:t>Left-right consistency loss to improve depth predictions.</a:t>
            </a:r>
          </a:p>
          <a:p>
            <a:pPr lvl="1"/>
            <a:r>
              <a:rPr lang="en-US" dirty="0"/>
              <a:t>Focus on handling dynamic scenes and photometric consistency.</a:t>
            </a:r>
          </a:p>
          <a:p>
            <a:r>
              <a:rPr lang="en-IN" b="1" dirty="0"/>
              <a:t>Performance</a:t>
            </a:r>
            <a:r>
              <a:rPr lang="en-IN" dirty="0"/>
              <a:t>:</a:t>
            </a:r>
          </a:p>
          <a:p>
            <a:pPr lvl="1"/>
            <a:r>
              <a:rPr lang="fi-FI" b="1" dirty="0"/>
              <a:t>δ &lt; 1.25</a:t>
            </a:r>
            <a:r>
              <a:rPr lang="fi-FI" dirty="0"/>
              <a:t>: ~87.4% on KITTI dataset</a:t>
            </a:r>
          </a:p>
          <a:p>
            <a:pPr lvl="1"/>
            <a:r>
              <a:rPr lang="en-IN" b="1" dirty="0"/>
              <a:t>Abs Rel</a:t>
            </a:r>
            <a:r>
              <a:rPr lang="en-IN" dirty="0"/>
              <a:t>: 0.115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901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DB74B-1CAC-EB6F-14A1-787C0E99B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Paper 2 - AdaBins (2021)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9ACF8-BC51-FBAD-0FF4-79C531275A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840920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Title</a:t>
            </a:r>
            <a:r>
              <a:rPr lang="en-US" dirty="0"/>
              <a:t>: </a:t>
            </a:r>
            <a:r>
              <a:rPr lang="en-US" i="1" dirty="0"/>
              <a:t>AdaBins: Depth Estimation using Adaptive Binning</a:t>
            </a:r>
          </a:p>
          <a:p>
            <a:r>
              <a:rPr lang="en-IN" b="1" dirty="0"/>
              <a:t>Authors</a:t>
            </a:r>
            <a:r>
              <a:rPr lang="en-IN" dirty="0"/>
              <a:t>: Bhat et al., 2021</a:t>
            </a:r>
          </a:p>
          <a:p>
            <a:r>
              <a:rPr lang="en-IN" b="1" dirty="0"/>
              <a:t>Type</a:t>
            </a:r>
            <a:r>
              <a:rPr lang="en-IN" dirty="0"/>
              <a:t>: Supervised learning</a:t>
            </a:r>
            <a:endParaRPr lang="en-US" i="1" dirty="0"/>
          </a:p>
          <a:p>
            <a:r>
              <a:rPr lang="en-IN" b="1" dirty="0"/>
              <a:t>Key Features</a:t>
            </a:r>
            <a:r>
              <a:rPr lang="en-IN" dirty="0"/>
              <a:t>:</a:t>
            </a:r>
            <a:endParaRPr lang="en-US" i="1" dirty="0"/>
          </a:p>
          <a:p>
            <a:pPr lvl="1"/>
            <a:r>
              <a:rPr lang="en-US" dirty="0"/>
              <a:t>Introduces adaptive depth binning, which improves depth estimation accuracy for both near and far objects</a:t>
            </a:r>
            <a:r>
              <a:rPr lang="nl-NL" dirty="0"/>
              <a:t>.</a:t>
            </a:r>
            <a:endParaRPr lang="en-US" i="1" dirty="0"/>
          </a:p>
          <a:p>
            <a:pPr lvl="1"/>
            <a:r>
              <a:rPr lang="en-US" dirty="0"/>
              <a:t>Transformer-based network architecture for enhanced feature extraction.</a:t>
            </a:r>
          </a:p>
          <a:p>
            <a:r>
              <a:rPr lang="en-IN" b="1" dirty="0"/>
              <a:t>Performance</a:t>
            </a:r>
            <a:r>
              <a:rPr lang="en-IN" dirty="0"/>
              <a:t>:</a:t>
            </a:r>
          </a:p>
          <a:p>
            <a:pPr lvl="1"/>
            <a:r>
              <a:rPr lang="fi-FI" b="1" dirty="0"/>
              <a:t>δ &lt; 1.25</a:t>
            </a:r>
            <a:r>
              <a:rPr lang="fi-FI" dirty="0"/>
              <a:t>: ~89.9% on NYUv2 dataset</a:t>
            </a:r>
          </a:p>
          <a:p>
            <a:pPr lvl="1"/>
            <a:r>
              <a:rPr lang="en-IN" b="1" dirty="0"/>
              <a:t>Abs Rel</a:t>
            </a:r>
            <a:r>
              <a:rPr lang="en-IN" dirty="0"/>
              <a:t>: 0.103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729147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530DA-9B02-6001-42E2-4CD8E86E2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Paper 3 - BinsFormer (2022)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72C9C-0C3A-48E3-DED7-3AC50DA8CF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840920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Title</a:t>
            </a:r>
            <a:r>
              <a:rPr lang="en-US" dirty="0"/>
              <a:t>: </a:t>
            </a:r>
            <a:r>
              <a:rPr lang="en-US" i="1" dirty="0"/>
              <a:t>BinsFormer: Transformer-based Depth Estimation with Adaptive Binning</a:t>
            </a:r>
          </a:p>
          <a:p>
            <a:r>
              <a:rPr lang="en-IN" b="1" dirty="0"/>
              <a:t>Authors</a:t>
            </a:r>
            <a:r>
              <a:rPr lang="en-IN" dirty="0"/>
              <a:t>: Li et al., 2022</a:t>
            </a:r>
          </a:p>
          <a:p>
            <a:r>
              <a:rPr lang="en-IN" b="1" dirty="0"/>
              <a:t>Type</a:t>
            </a:r>
            <a:r>
              <a:rPr lang="en-IN" dirty="0"/>
              <a:t>: Supervised learning</a:t>
            </a:r>
          </a:p>
          <a:p>
            <a:r>
              <a:rPr lang="en-IN" b="1" dirty="0"/>
              <a:t>Key Features</a:t>
            </a:r>
            <a:r>
              <a:rPr lang="en-IN" dirty="0"/>
              <a:t>:</a:t>
            </a:r>
          </a:p>
          <a:p>
            <a:pPr lvl="1"/>
            <a:r>
              <a:rPr lang="en-US" dirty="0"/>
              <a:t>Combines transformer networks and adaptive depth bins for more accurate depth estimation, especially in complex scenes.</a:t>
            </a:r>
          </a:p>
          <a:p>
            <a:pPr lvl="1"/>
            <a:r>
              <a:rPr lang="en-US" dirty="0"/>
              <a:t>Introduces a new approach to modeling depth uncertainty</a:t>
            </a:r>
            <a:r>
              <a:rPr lang="en-US" i="1" dirty="0"/>
              <a:t>.</a:t>
            </a:r>
          </a:p>
          <a:p>
            <a:r>
              <a:rPr lang="en-IN" b="1" dirty="0"/>
              <a:t>Performance</a:t>
            </a:r>
            <a:r>
              <a:rPr lang="en-IN" dirty="0"/>
              <a:t>:</a:t>
            </a:r>
          </a:p>
          <a:p>
            <a:pPr lvl="1"/>
            <a:r>
              <a:rPr lang="fi-FI" b="1" dirty="0"/>
              <a:t>δ &lt; 1.25</a:t>
            </a:r>
            <a:r>
              <a:rPr lang="fi-FI" dirty="0"/>
              <a:t>: ~91.2% on NYUv2 dataset</a:t>
            </a:r>
          </a:p>
          <a:p>
            <a:pPr lvl="1"/>
            <a:r>
              <a:rPr lang="en-IN" b="1" dirty="0"/>
              <a:t>Abs Rel</a:t>
            </a:r>
            <a:r>
              <a:rPr lang="en-IN" dirty="0"/>
              <a:t>: 0.099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992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8B0DF-2C3D-DEC8-DF41-B3D27C7AC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Paper 4 - ManyDepth2 (2023)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89BE6-1537-E592-0B68-4987882FE8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740252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Title</a:t>
            </a:r>
            <a:r>
              <a:rPr lang="en-US" dirty="0"/>
              <a:t>: </a:t>
            </a:r>
            <a:r>
              <a:rPr lang="en-US" i="1" dirty="0"/>
              <a:t>ManyDepth2: A Self-supervised Approach to Depth Estimation in Dynamic Scenes</a:t>
            </a:r>
          </a:p>
          <a:p>
            <a:r>
              <a:rPr lang="fr-FR" b="1" dirty="0"/>
              <a:t>Authors</a:t>
            </a:r>
            <a:r>
              <a:rPr lang="fr-FR" dirty="0"/>
              <a:t>: Zhou et al., 2023</a:t>
            </a:r>
            <a:endParaRPr lang="en-US" i="1" dirty="0"/>
          </a:p>
          <a:p>
            <a:r>
              <a:rPr lang="en-IN" b="1" dirty="0"/>
              <a:t>Type</a:t>
            </a:r>
            <a:r>
              <a:rPr lang="en-IN" dirty="0"/>
              <a:t>: Self-supervised learning</a:t>
            </a:r>
            <a:endParaRPr lang="en-US" i="1" dirty="0"/>
          </a:p>
          <a:p>
            <a:r>
              <a:rPr lang="en-IN" b="1" dirty="0"/>
              <a:t>Key Features</a:t>
            </a:r>
            <a:r>
              <a:rPr lang="en-IN" dirty="0"/>
              <a:t>:</a:t>
            </a:r>
            <a:endParaRPr lang="en-US" i="1" dirty="0"/>
          </a:p>
          <a:p>
            <a:pPr lvl="1"/>
            <a:r>
              <a:rPr lang="en-US" dirty="0"/>
              <a:t>Focuses on dynamic scenes and moving objects for depth estimation</a:t>
            </a:r>
            <a:r>
              <a:rPr lang="en-US" i="1" dirty="0"/>
              <a:t>.</a:t>
            </a:r>
          </a:p>
          <a:p>
            <a:pPr lvl="1"/>
            <a:r>
              <a:rPr lang="en-US" dirty="0"/>
              <a:t>Uses motion-aware encoders to handle moving objects in real-time</a:t>
            </a:r>
            <a:r>
              <a:rPr lang="en-US" i="1" dirty="0"/>
              <a:t>.</a:t>
            </a:r>
          </a:p>
          <a:p>
            <a:r>
              <a:rPr lang="en-IN" b="1" dirty="0"/>
              <a:t>Performance</a:t>
            </a:r>
            <a:r>
              <a:rPr lang="en-IN" dirty="0"/>
              <a:t>:</a:t>
            </a:r>
          </a:p>
          <a:p>
            <a:pPr lvl="1"/>
            <a:r>
              <a:rPr lang="fi-FI" b="1" dirty="0"/>
              <a:t>δ &lt; 1.25</a:t>
            </a:r>
            <a:r>
              <a:rPr lang="fi-FI" dirty="0"/>
              <a:t>: ~89.6% on KITTI dataset</a:t>
            </a:r>
          </a:p>
          <a:p>
            <a:pPr lvl="1"/>
            <a:r>
              <a:rPr lang="en-IN" b="1" dirty="0"/>
              <a:t>Abs Rel</a:t>
            </a:r>
            <a:r>
              <a:rPr lang="en-IN" dirty="0"/>
              <a:t>: 0.101</a:t>
            </a:r>
          </a:p>
        </p:txBody>
      </p:sp>
    </p:spTree>
    <p:extLst>
      <p:ext uri="{BB962C8B-B14F-4D97-AF65-F5344CB8AC3E}">
        <p14:creationId xmlns:p14="http://schemas.microsoft.com/office/powerpoint/2010/main" val="30806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343</TotalTime>
  <Words>1318</Words>
  <Application>Microsoft Office PowerPoint</Application>
  <PresentationFormat>Widescreen</PresentationFormat>
  <Paragraphs>169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Aptos</vt:lpstr>
      <vt:lpstr>Arial</vt:lpstr>
      <vt:lpstr>Google Sans</vt:lpstr>
      <vt:lpstr>Lucida Grande</vt:lpstr>
      <vt:lpstr>Myriad Pro</vt:lpstr>
      <vt:lpstr>Tw Cen MT</vt:lpstr>
      <vt:lpstr>Circuit</vt:lpstr>
      <vt:lpstr>Monocular Depth Estimation using deep learning</vt:lpstr>
      <vt:lpstr>Introduction</vt:lpstr>
      <vt:lpstr>Problem Statement &amp; Motivation</vt:lpstr>
      <vt:lpstr>Deep Learning Approaches for MDE</vt:lpstr>
      <vt:lpstr>Key Research Models</vt:lpstr>
      <vt:lpstr>Paper 1 - Monodepth2 (2019)</vt:lpstr>
      <vt:lpstr>Paper 2 - AdaBins (2021)</vt:lpstr>
      <vt:lpstr>Paper 3 - BinsFormer (2022)</vt:lpstr>
      <vt:lpstr>Paper 4 - ManyDepth2 (2023)</vt:lpstr>
      <vt:lpstr>Comparative Insights</vt:lpstr>
      <vt:lpstr>Datasets and Evaluation</vt:lpstr>
      <vt:lpstr>Gaps in Research</vt:lpstr>
      <vt:lpstr>Conclusion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Shantanu Shukla</dc:creator>
  <cp:lastModifiedBy>Shantanu Shukla</cp:lastModifiedBy>
  <cp:revision>126</cp:revision>
  <dcterms:created xsi:type="dcterms:W3CDTF">2025-05-13T16:37:57Z</dcterms:created>
  <dcterms:modified xsi:type="dcterms:W3CDTF">2025-05-15T15:35:45Z</dcterms:modified>
</cp:coreProperties>
</file>