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3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5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7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5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03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7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1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8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74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5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21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A92F-7D1A-473F-83A0-3DEF46C6D944}" type="datetimeFigureOut">
              <a:rPr lang="en-SG" smtClean="0"/>
              <a:t>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7A4E-D4AE-4F4A-8783-1B69DB9DB3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3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close up of a logo&#10;&#10;Description generated with high confidence">
            <a:extLst>
              <a:ext uri="{FF2B5EF4-FFF2-40B4-BE49-F238E27FC236}">
                <a16:creationId xmlns:a16="http://schemas.microsoft.com/office/drawing/2014/main" id="{EB384B00-2097-448C-8415-B3032D43A5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140" y="2635471"/>
            <a:ext cx="3780000" cy="451904"/>
          </a:xfrm>
          <a:prstGeom prst="rect">
            <a:avLst/>
          </a:prstGeom>
        </p:spPr>
      </p:pic>
      <p:pic>
        <p:nvPicPr>
          <p:cNvPr id="35" name="Picture 34" descr="A screenshot of a social media post&#10;&#10;Description generated with high confidence">
            <a:extLst>
              <a:ext uri="{FF2B5EF4-FFF2-40B4-BE49-F238E27FC236}">
                <a16:creationId xmlns:a16="http://schemas.microsoft.com/office/drawing/2014/main" id="{732A2F15-4D7A-4DD2-B2E2-05750F05D2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2968" y="1886567"/>
            <a:ext cx="3780000" cy="409989"/>
          </a:xfrm>
          <a:prstGeom prst="rect">
            <a:avLst/>
          </a:prstGeom>
        </p:spPr>
      </p:pic>
      <p:pic>
        <p:nvPicPr>
          <p:cNvPr id="53" name="Picture 5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98AB77-7F62-417E-A609-9135EBDFA7A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300" y="5222877"/>
            <a:ext cx="3780000" cy="456750"/>
          </a:xfrm>
          <a:prstGeom prst="rect">
            <a:avLst/>
          </a:prstGeom>
        </p:spPr>
      </p:pic>
      <p:pic>
        <p:nvPicPr>
          <p:cNvPr id="52" name="Picture 5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340A05A-C07B-419F-BC6F-07131870781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5" y="4669408"/>
            <a:ext cx="3780000" cy="4669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3908F0A-ADF1-4C83-8B0E-991646CB55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2128" y="4052454"/>
            <a:ext cx="3780000" cy="51105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5D3C60-185A-4797-B00D-03CEB2B94E38}"/>
              </a:ext>
            </a:extLst>
          </p:cNvPr>
          <p:cNvCxnSpPr>
            <a:cxnSpLocks/>
          </p:cNvCxnSpPr>
          <p:nvPr/>
        </p:nvCxnSpPr>
        <p:spPr>
          <a:xfrm>
            <a:off x="3036993" y="0"/>
            <a:ext cx="0" cy="9910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601F6-BFB3-42ED-A02E-45EBE45538BE}"/>
              </a:ext>
            </a:extLst>
          </p:cNvPr>
          <p:cNvSpPr/>
          <p:nvPr/>
        </p:nvSpPr>
        <p:spPr>
          <a:xfrm>
            <a:off x="72860" y="13315"/>
            <a:ext cx="2848766" cy="774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cs typeface="Courier New" panose="02070309020205020404" pitchFamily="49" charset="0"/>
              </a:rPr>
              <a:t>#include &lt;</a:t>
            </a:r>
            <a:r>
              <a:rPr lang="en-SG" sz="900" dirty="0" err="1">
                <a:cs typeface="Courier New" panose="02070309020205020404" pitchFamily="49" charset="0"/>
              </a:rPr>
              <a:t>avr</a:t>
            </a:r>
            <a:r>
              <a:rPr lang="en-SG" sz="900" dirty="0">
                <a:cs typeface="Courier New" panose="02070309020205020404" pitchFamily="49" charset="0"/>
              </a:rPr>
              <a:t>/</a:t>
            </a:r>
            <a:r>
              <a:rPr lang="en-SG" sz="900" dirty="0" err="1">
                <a:cs typeface="Courier New" panose="02070309020205020404" pitchFamily="49" charset="0"/>
              </a:rPr>
              <a:t>io.h</a:t>
            </a:r>
            <a:r>
              <a:rPr lang="en-SG" sz="900" dirty="0">
                <a:cs typeface="Courier New" panose="02070309020205020404" pitchFamily="49" charset="0"/>
              </a:rPr>
              <a:t>&gt;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#include &lt;</a:t>
            </a:r>
            <a:r>
              <a:rPr lang="en-SG" sz="900" dirty="0" err="1">
                <a:cs typeface="Courier New" panose="02070309020205020404" pitchFamily="49" charset="0"/>
              </a:rPr>
              <a:t>avr</a:t>
            </a:r>
            <a:r>
              <a:rPr lang="en-SG" sz="900" dirty="0">
                <a:cs typeface="Courier New" panose="02070309020205020404" pitchFamily="49" charset="0"/>
              </a:rPr>
              <a:t>/</a:t>
            </a:r>
            <a:r>
              <a:rPr lang="en-SG" sz="900" dirty="0" err="1">
                <a:cs typeface="Courier New" panose="02070309020205020404" pitchFamily="49" charset="0"/>
              </a:rPr>
              <a:t>interrupt.h</a:t>
            </a:r>
            <a:r>
              <a:rPr lang="en-SG" sz="900" dirty="0">
                <a:cs typeface="Courier New" panose="02070309020205020404" pitchFamily="49" charset="0"/>
              </a:rPr>
              <a:t>&gt;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#define F_CPU     16000000UL</a:t>
            </a:r>
          </a:p>
          <a:p>
            <a:r>
              <a:rPr lang="en-SG" sz="900" dirty="0">
                <a:cs typeface="Courier New" panose="02070309020205020404" pitchFamily="49" charset="0"/>
              </a:rPr>
              <a:t>#include &lt;</a:t>
            </a:r>
            <a:r>
              <a:rPr lang="en-SG" sz="900" dirty="0" err="1">
                <a:cs typeface="Courier New" panose="02070309020205020404" pitchFamily="49" charset="0"/>
              </a:rPr>
              <a:t>util</a:t>
            </a:r>
            <a:r>
              <a:rPr lang="en-SG" sz="900" dirty="0">
                <a:cs typeface="Courier New" panose="02070309020205020404" pitchFamily="49" charset="0"/>
              </a:rPr>
              <a:t>/</a:t>
            </a:r>
            <a:r>
              <a:rPr lang="en-SG" sz="900" dirty="0" err="1">
                <a:cs typeface="Courier New" panose="02070309020205020404" pitchFamily="49" charset="0"/>
              </a:rPr>
              <a:t>delay.h</a:t>
            </a:r>
            <a:r>
              <a:rPr lang="en-SG" sz="900" dirty="0">
                <a:cs typeface="Courier New" panose="02070309020205020404" pitchFamily="49" charset="0"/>
              </a:rPr>
              <a:t>&gt; </a:t>
            </a:r>
          </a:p>
          <a:p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  //delay() depends on TIMER0; </a:t>
            </a:r>
          </a:p>
          <a:p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  //use these two LoC to enable _</a:t>
            </a:r>
            <a:r>
              <a:rPr lang="en-SG" sz="800" dirty="0" err="1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delay_ms</a:t>
            </a:r>
            <a:endParaRPr lang="en-SG" sz="800" dirty="0">
              <a:solidFill>
                <a:schemeClr val="accent4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#define LED__</a:t>
            </a:r>
            <a:r>
              <a:rPr lang="en-SG" sz="900" dirty="0" err="1">
                <a:cs typeface="Courier New" panose="02070309020205020404" pitchFamily="49" charset="0"/>
              </a:rPr>
              <a:t>delay_ms</a:t>
            </a:r>
            <a:r>
              <a:rPr lang="en-SG" sz="900" dirty="0">
                <a:cs typeface="Courier New" panose="02070309020205020404" pitchFamily="49" charset="0"/>
              </a:rPr>
              <a:t> 100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static volatile int turn=0;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static volatile unsigned long _</a:t>
            </a:r>
            <a:r>
              <a:rPr lang="en-SG" sz="900" dirty="0" err="1">
                <a:cs typeface="Courier New" panose="02070309020205020404" pitchFamily="49" charset="0"/>
              </a:rPr>
              <a:t>timerTicks</a:t>
            </a:r>
            <a:r>
              <a:rPr lang="en-SG" sz="900" dirty="0">
                <a:cs typeface="Courier New" panose="02070309020205020404" pitchFamily="49" charset="0"/>
              </a:rPr>
              <a:t> = 0;</a:t>
            </a:r>
          </a:p>
          <a:p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 //volatile: variable read straight from memory, not stored in storage register</a:t>
            </a:r>
          </a:p>
          <a:p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 //static: value only accessible in a single file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ISR(TIMER1_COMPA_vect) { 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//for INT0: </a:t>
            </a:r>
            <a:r>
              <a:rPr lang="en-US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ISR(INT0_vect) </a:t>
            </a:r>
            <a:endParaRPr lang="en-SG" sz="800" dirty="0">
              <a:solidFill>
                <a:schemeClr val="accent4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   _</a:t>
            </a:r>
            <a:r>
              <a:rPr lang="en-SG" sz="900" dirty="0" err="1">
                <a:cs typeface="Courier New" panose="02070309020205020404" pitchFamily="49" charset="0"/>
              </a:rPr>
              <a:t>timerTicks</a:t>
            </a:r>
            <a:r>
              <a:rPr lang="en-SG" sz="900" dirty="0">
                <a:cs typeface="Courier New" panose="02070309020205020404" pitchFamily="49" charset="0"/>
              </a:rPr>
              <a:t>++;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if (_</a:t>
            </a:r>
            <a:r>
              <a:rPr lang="en-SG" sz="900" dirty="0" err="1">
                <a:cs typeface="Courier New" panose="02070309020205020404" pitchFamily="49" charset="0"/>
              </a:rPr>
              <a:t>timerTicks</a:t>
            </a:r>
            <a:r>
              <a:rPr lang="en-SG" sz="900" dirty="0">
                <a:cs typeface="Courier New" panose="02070309020205020404" pitchFamily="49" charset="0"/>
              </a:rPr>
              <a:t>==5) {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   turn = 1-turn;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   _</a:t>
            </a:r>
            <a:r>
              <a:rPr lang="en-SG" sz="900" dirty="0" err="1">
                <a:cs typeface="Courier New" panose="02070309020205020404" pitchFamily="49" charset="0"/>
              </a:rPr>
              <a:t>timerTicks</a:t>
            </a:r>
            <a:r>
              <a:rPr lang="en-SG" sz="900" dirty="0">
                <a:cs typeface="Courier New" panose="02070309020205020404" pitchFamily="49" charset="0"/>
              </a:rPr>
              <a:t>=0;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}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void </a:t>
            </a:r>
            <a:r>
              <a:rPr lang="en-SG" sz="900" dirty="0" err="1">
                <a:cs typeface="Courier New" panose="02070309020205020404" pitchFamily="49" charset="0"/>
              </a:rPr>
              <a:t>setupTimer</a:t>
            </a:r>
            <a:r>
              <a:rPr lang="en-SG" sz="900" dirty="0">
                <a:cs typeface="Courier New" panose="02070309020205020404" pitchFamily="49" charset="0"/>
              </a:rPr>
              <a:t>() {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cli();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TCCR1A = 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TCCR1B = 0; 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//make sure clock hasn’t started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TIMSK1 = 0b10;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TCNT1 = 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OCR1A = 62499;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void </a:t>
            </a:r>
            <a:r>
              <a:rPr lang="en-SG" sz="900" dirty="0" err="1">
                <a:cs typeface="Courier New" panose="02070309020205020404" pitchFamily="49" charset="0"/>
              </a:rPr>
              <a:t>startTimer</a:t>
            </a:r>
            <a:r>
              <a:rPr lang="en-SG" sz="900" dirty="0">
                <a:cs typeface="Courier New" panose="02070309020205020404" pitchFamily="49" charset="0"/>
              </a:rPr>
              <a:t>() { 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TCCR1B = 0b01100;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//set to CTC mode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void setup() {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DDRB |= 0b00011000;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//enable PB3, 4</a:t>
            </a:r>
          </a:p>
          <a:p>
            <a:r>
              <a:rPr lang="en-SG" sz="700" dirty="0">
                <a:cs typeface="Courier New" panose="02070309020205020404" pitchFamily="49" charset="0"/>
              </a:rPr>
              <a:t>			</a:t>
            </a:r>
            <a:r>
              <a:rPr lang="en-SG" sz="700" dirty="0">
                <a:solidFill>
                  <a:srgbClr val="FF0000"/>
                </a:solidFill>
                <a:cs typeface="Courier New" panose="02070309020205020404" pitchFamily="49" charset="0"/>
              </a:rPr>
              <a:t>//NOTE: 1 is output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</a:t>
            </a:r>
            <a:r>
              <a:rPr lang="en-SG" sz="900" dirty="0" err="1">
                <a:cs typeface="Courier New" panose="02070309020205020404" pitchFamily="49" charset="0"/>
              </a:rPr>
              <a:t>setupTimer</a:t>
            </a:r>
            <a:r>
              <a:rPr lang="en-SG" sz="900" dirty="0">
                <a:cs typeface="Courier New" panose="02070309020205020404" pitchFamily="49" charset="0"/>
              </a:rPr>
              <a:t>();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</a:t>
            </a:r>
            <a:r>
              <a:rPr lang="en-SG" sz="900" dirty="0" err="1">
                <a:cs typeface="Courier New" panose="02070309020205020404" pitchFamily="49" charset="0"/>
              </a:rPr>
              <a:t>startTimer</a:t>
            </a:r>
            <a:r>
              <a:rPr lang="en-SG" sz="900" dirty="0">
                <a:cs typeface="Courier New" panose="02070309020205020404" pitchFamily="49" charset="0"/>
              </a:rPr>
              <a:t>();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sei();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  <a:p>
            <a:endParaRPr lang="en-SG" sz="900" dirty="0">
              <a:cs typeface="Courier New" panose="02070309020205020404" pitchFamily="49" charset="0"/>
            </a:endParaRPr>
          </a:p>
          <a:p>
            <a:r>
              <a:rPr lang="en-SG" sz="900" dirty="0">
                <a:cs typeface="Courier New" panose="02070309020205020404" pitchFamily="49" charset="0"/>
              </a:rPr>
              <a:t>void loop() {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if(turn==0) </a:t>
            </a:r>
            <a:r>
              <a:rPr lang="en-SG" sz="900" dirty="0" err="1">
                <a:cs typeface="Courier New" panose="02070309020205020404" pitchFamily="49" charset="0"/>
              </a:rPr>
              <a:t>flashGreen</a:t>
            </a:r>
            <a:r>
              <a:rPr lang="en-SG" sz="900" dirty="0">
                <a:cs typeface="Courier New" panose="02070309020205020404" pitchFamily="49" charset="0"/>
              </a:rPr>
              <a:t>();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else </a:t>
            </a:r>
            <a:r>
              <a:rPr lang="en-SG" sz="900" dirty="0" err="1">
                <a:cs typeface="Courier New" panose="02070309020205020404" pitchFamily="49" charset="0"/>
              </a:rPr>
              <a:t>flashRed</a:t>
            </a:r>
            <a:r>
              <a:rPr lang="en-SG" sz="900" dirty="0">
                <a:cs typeface="Courier New" panose="02070309020205020404" pitchFamily="49" charset="0"/>
              </a:rPr>
              <a:t>();  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  <a:p>
            <a:r>
              <a:rPr lang="en-SG" sz="900" dirty="0">
                <a:cs typeface="Courier New" panose="02070309020205020404" pitchFamily="49" charset="0"/>
              </a:rPr>
              <a:t>void </a:t>
            </a:r>
            <a:r>
              <a:rPr lang="en-SG" sz="900" dirty="0" err="1">
                <a:cs typeface="Courier New" panose="02070309020205020404" pitchFamily="49" charset="0"/>
              </a:rPr>
              <a:t>flashRed</a:t>
            </a:r>
            <a:r>
              <a:rPr lang="en-SG" sz="900" dirty="0">
                <a:cs typeface="Courier New" panose="02070309020205020404" pitchFamily="49" charset="0"/>
              </a:rPr>
              <a:t>() {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 //</a:t>
            </a:r>
            <a:r>
              <a:rPr lang="en-SG" sz="800" dirty="0" err="1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flashGreen</a:t>
            </a:r>
            <a:r>
              <a:rPr lang="en-SG" sz="800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() similar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PORTB |= 0b00001000;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_</a:t>
            </a:r>
            <a:r>
              <a:rPr lang="en-SG" sz="900" dirty="0" err="1">
                <a:cs typeface="Courier New" panose="02070309020205020404" pitchFamily="49" charset="0"/>
              </a:rPr>
              <a:t>delay_ms</a:t>
            </a:r>
            <a:r>
              <a:rPr lang="en-SG" sz="900" dirty="0">
                <a:cs typeface="Courier New" panose="02070309020205020404" pitchFamily="49" charset="0"/>
              </a:rPr>
              <a:t>(LED__</a:t>
            </a:r>
            <a:r>
              <a:rPr lang="en-SG" sz="900" dirty="0" err="1">
                <a:cs typeface="Courier New" panose="02070309020205020404" pitchFamily="49" charset="0"/>
              </a:rPr>
              <a:t>delay_ms</a:t>
            </a:r>
            <a:r>
              <a:rPr lang="en-SG" sz="900" dirty="0">
                <a:cs typeface="Courier New" panose="02070309020205020404" pitchFamily="49" charset="0"/>
              </a:rPr>
              <a:t>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PORTB &amp;= 0b11110111;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   _</a:t>
            </a:r>
            <a:r>
              <a:rPr lang="en-SG" sz="900" dirty="0" err="1">
                <a:cs typeface="Courier New" panose="02070309020205020404" pitchFamily="49" charset="0"/>
              </a:rPr>
              <a:t>delay_ms</a:t>
            </a:r>
            <a:r>
              <a:rPr lang="en-SG" sz="900" dirty="0">
                <a:cs typeface="Courier New" panose="02070309020205020404" pitchFamily="49" charset="0"/>
              </a:rPr>
              <a:t>(LED__</a:t>
            </a:r>
            <a:r>
              <a:rPr lang="en-SG" sz="900" dirty="0" err="1">
                <a:cs typeface="Courier New" panose="02070309020205020404" pitchFamily="49" charset="0"/>
              </a:rPr>
              <a:t>delay_ms</a:t>
            </a:r>
            <a:r>
              <a:rPr lang="en-SG" sz="900" dirty="0">
                <a:cs typeface="Courier New" panose="02070309020205020404" pitchFamily="49" charset="0"/>
              </a:rPr>
              <a:t>);</a:t>
            </a:r>
          </a:p>
          <a:p>
            <a:r>
              <a:rPr lang="en-SG" sz="9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2430EE-4B31-4F01-ACCC-B264A6FB38A6}"/>
              </a:ext>
            </a:extLst>
          </p:cNvPr>
          <p:cNvSpPr txBox="1"/>
          <p:nvPr/>
        </p:nvSpPr>
        <p:spPr>
          <a:xfrm>
            <a:off x="3102355" y="1637127"/>
            <a:ext cx="2116285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900" dirty="0"/>
              <a:t>EIMSK – External Interrupt Mask Register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CEFA7-80BF-4400-8E9B-90952A4834CA}"/>
              </a:ext>
            </a:extLst>
          </p:cNvPr>
          <p:cNvSpPr txBox="1"/>
          <p:nvPr/>
        </p:nvSpPr>
        <p:spPr>
          <a:xfrm>
            <a:off x="3082968" y="2409107"/>
            <a:ext cx="2060179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900" dirty="0" err="1"/>
              <a:t>TIMSKn</a:t>
            </a:r>
            <a:r>
              <a:rPr lang="en-SG" sz="900" dirty="0"/>
              <a:t> – Timer Interrupt Mask Register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2318FF-3644-46F0-A4F3-23272BBCCC18}"/>
              </a:ext>
            </a:extLst>
          </p:cNvPr>
          <p:cNvSpPr/>
          <p:nvPr/>
        </p:nvSpPr>
        <p:spPr>
          <a:xfrm>
            <a:off x="3169815" y="2994676"/>
            <a:ext cx="3228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lvl="1" indent="-171450">
              <a:buFont typeface="Arial" panose="020B0604020202020204" pitchFamily="34" charset="0"/>
              <a:buChar char="•"/>
            </a:pPr>
            <a:r>
              <a:rPr lang="en-SG" sz="800" dirty="0"/>
              <a:t>OCIE: Output compare interrupt enable</a:t>
            </a:r>
          </a:p>
          <a:p>
            <a:pPr marL="216000" lvl="1" indent="-171450">
              <a:buFont typeface="Arial" panose="020B0604020202020204" pitchFamily="34" charset="0"/>
              <a:buChar char="•"/>
            </a:pPr>
            <a:r>
              <a:rPr lang="en-SG" sz="800" dirty="0"/>
              <a:t>Enable </a:t>
            </a:r>
            <a:r>
              <a:rPr lang="en-SG" sz="800" dirty="0" err="1"/>
              <a:t>TIMERn</a:t>
            </a:r>
            <a:r>
              <a:rPr lang="en-SG" sz="800" dirty="0"/>
              <a:t> to generate interrupts when </a:t>
            </a:r>
            <a:r>
              <a:rPr lang="en-SG" sz="800" dirty="0" err="1"/>
              <a:t>TCNTn</a:t>
            </a:r>
            <a:r>
              <a:rPr lang="en-SG" sz="800" dirty="0"/>
              <a:t> = </a:t>
            </a:r>
            <a:r>
              <a:rPr lang="en-SG" sz="800" dirty="0" err="1"/>
              <a:t>OCRnx</a:t>
            </a:r>
            <a:endParaRPr lang="en-SG" sz="800" dirty="0"/>
          </a:p>
          <a:p>
            <a:pPr marL="216000" lvl="1" indent="-171450">
              <a:buFont typeface="Arial" panose="020B0604020202020204" pitchFamily="34" charset="0"/>
              <a:buChar char="•"/>
            </a:pPr>
            <a:r>
              <a:rPr lang="en-SG" sz="800" dirty="0" err="1"/>
              <a:t>OCRnx</a:t>
            </a:r>
            <a:r>
              <a:rPr lang="en-SG" sz="800" dirty="0"/>
              <a:t> – Output compare register </a:t>
            </a:r>
          </a:p>
          <a:p>
            <a:pPr marL="432000" lvl="2" indent="-171450">
              <a:buFont typeface="Arial" panose="020B0604020202020204" pitchFamily="34" charset="0"/>
              <a:buChar char="•"/>
            </a:pPr>
            <a:r>
              <a:rPr lang="en-SG" sz="800" dirty="0"/>
              <a:t>OCR0A, OCR0B; OCR2A, OCR2B; etc</a:t>
            </a:r>
          </a:p>
          <a:p>
            <a:pPr marL="432000" lvl="2" indent="-171450">
              <a:buFont typeface="Arial" panose="020B0604020202020204" pitchFamily="34" charset="0"/>
              <a:buChar char="•"/>
            </a:pPr>
            <a:r>
              <a:rPr lang="en-SG" sz="800" dirty="0"/>
              <a:t>When </a:t>
            </a:r>
            <a:r>
              <a:rPr lang="en-SG" sz="800" dirty="0" err="1"/>
              <a:t>TCNTn</a:t>
            </a:r>
            <a:r>
              <a:rPr lang="en-SG" sz="800" dirty="0"/>
              <a:t> reaches </a:t>
            </a:r>
            <a:r>
              <a:rPr lang="en-SG" sz="800" dirty="0" err="1"/>
              <a:t>OCRnx</a:t>
            </a:r>
            <a:r>
              <a:rPr lang="en-SG" sz="800" dirty="0"/>
              <a:t>, will output </a:t>
            </a:r>
            <a:r>
              <a:rPr lang="en-SG" sz="800" dirty="0" err="1"/>
              <a:t>OCnx</a:t>
            </a:r>
            <a:r>
              <a:rPr lang="en-SG" sz="800" dirty="0"/>
              <a:t> (at Arduino Pin)</a:t>
            </a:r>
          </a:p>
        </p:txBody>
      </p:sp>
      <p:pic>
        <p:nvPicPr>
          <p:cNvPr id="39" name="Picture 3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D51474A-E6C2-4351-9675-E47826AB760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4496" y="9092894"/>
            <a:ext cx="3744000" cy="4020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94AA33D-8718-4A58-B499-FDBDCCB4F3B9}"/>
              </a:ext>
            </a:extLst>
          </p:cNvPr>
          <p:cNvSpPr txBox="1"/>
          <p:nvPr/>
        </p:nvSpPr>
        <p:spPr>
          <a:xfrm>
            <a:off x="3102355" y="3785478"/>
            <a:ext cx="264650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 err="1"/>
              <a:t>TCCRnA</a:t>
            </a:r>
            <a:r>
              <a:rPr lang="en-SG" sz="900" dirty="0"/>
              <a:t>, </a:t>
            </a:r>
            <a:r>
              <a:rPr lang="en-SG" sz="900" dirty="0" err="1"/>
              <a:t>TCCRnB</a:t>
            </a:r>
            <a:r>
              <a:rPr lang="en-SG" sz="900" dirty="0"/>
              <a:t> – Timer/Counter Compare Register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320969-6447-4AE6-9161-2FB19346501D}"/>
              </a:ext>
            </a:extLst>
          </p:cNvPr>
          <p:cNvSpPr txBox="1"/>
          <p:nvPr/>
        </p:nvSpPr>
        <p:spPr>
          <a:xfrm>
            <a:off x="6259025" y="3985122"/>
            <a:ext cx="60144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TCCR0/2A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4CDF95-F1D9-4BC1-AB6F-7CD344443406}"/>
              </a:ext>
            </a:extLst>
          </p:cNvPr>
          <p:cNvSpPr txBox="1"/>
          <p:nvPr/>
        </p:nvSpPr>
        <p:spPr>
          <a:xfrm>
            <a:off x="6254628" y="4561686"/>
            <a:ext cx="59824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TCCR0/2B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B34CEA-CD2B-4FE9-931B-D77771E8BD7F}"/>
              </a:ext>
            </a:extLst>
          </p:cNvPr>
          <p:cNvSpPr txBox="1"/>
          <p:nvPr/>
        </p:nvSpPr>
        <p:spPr>
          <a:xfrm>
            <a:off x="6257999" y="5115155"/>
            <a:ext cx="50687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TCCR1B</a:t>
            </a:r>
          </a:p>
        </p:txBody>
      </p:sp>
      <p:pic>
        <p:nvPicPr>
          <p:cNvPr id="69" name="Picture 6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D16C9B-91A5-4A1C-8240-403E23046AA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9748" y="6193299"/>
            <a:ext cx="3617292" cy="138556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860FC63-ABE0-4288-97AD-81EABCC0EE82}"/>
              </a:ext>
            </a:extLst>
          </p:cNvPr>
          <p:cNvSpPr txBox="1"/>
          <p:nvPr/>
        </p:nvSpPr>
        <p:spPr>
          <a:xfrm>
            <a:off x="3203858" y="5986150"/>
            <a:ext cx="974443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CS – Clock Scalar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292EA72-9BF1-4032-9E93-B0B007FA476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4015" y="7894319"/>
            <a:ext cx="3744000" cy="778533"/>
          </a:xfrm>
          <a:prstGeom prst="rect">
            <a:avLst/>
          </a:prstGeom>
        </p:spPr>
      </p:pic>
      <p:pic>
        <p:nvPicPr>
          <p:cNvPr id="73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CA3D12-A0C3-4982-A88A-CEB67E119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9748" y="358359"/>
            <a:ext cx="3420000" cy="430188"/>
          </a:xfrm>
          <a:prstGeom prst="rect">
            <a:avLst/>
          </a:prstGeom>
        </p:spPr>
      </p:pic>
      <p:pic>
        <p:nvPicPr>
          <p:cNvPr id="74" name="Picture 7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4C6D5B-23B0-44CD-A050-AC584FBE2E2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708" y="945265"/>
            <a:ext cx="3708000" cy="55076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BF4C27E-ED55-4C9A-AD52-59F6CFD26A3C}"/>
              </a:ext>
            </a:extLst>
          </p:cNvPr>
          <p:cNvSpPr txBox="1"/>
          <p:nvPr/>
        </p:nvSpPr>
        <p:spPr>
          <a:xfrm>
            <a:off x="3102355" y="57833"/>
            <a:ext cx="2308645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EICRA – External Interrupt Control Register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013DE9-2A95-43D6-BEE7-00D6B6977F5E}"/>
              </a:ext>
            </a:extLst>
          </p:cNvPr>
          <p:cNvSpPr txBox="1"/>
          <p:nvPr/>
        </p:nvSpPr>
        <p:spPr>
          <a:xfrm>
            <a:off x="3157432" y="775768"/>
            <a:ext cx="1782860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ISC0 (Interrupt Sense Control for INT0)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3A9EB96-79F0-42A3-B711-B937D22860B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0" y="7984728"/>
            <a:ext cx="2762351" cy="101955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A2BC187-7E91-4F23-9B49-FB9D90E51F39}"/>
              </a:ext>
            </a:extLst>
          </p:cNvPr>
          <p:cNvSpPr txBox="1"/>
          <p:nvPr/>
        </p:nvSpPr>
        <p:spPr>
          <a:xfrm>
            <a:off x="165878" y="7753896"/>
            <a:ext cx="1964946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WGM – Waveform Generation Modes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28EC4-1CED-48C2-8D16-CDD9E087B115}"/>
              </a:ext>
            </a:extLst>
          </p:cNvPr>
          <p:cNvSpPr txBox="1"/>
          <p:nvPr/>
        </p:nvSpPr>
        <p:spPr>
          <a:xfrm>
            <a:off x="5063826" y="5860261"/>
            <a:ext cx="14959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Timer 0, 2 – holds up to 8 bits</a:t>
            </a:r>
          </a:p>
          <a:p>
            <a:r>
              <a:rPr lang="en-SG" sz="800" dirty="0"/>
              <a:t>Timer 1 – can hold up to 16 bits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6518A8-9D6A-4830-AE8F-065D8ECACD18}"/>
              </a:ext>
            </a:extLst>
          </p:cNvPr>
          <p:cNvSpPr txBox="1"/>
          <p:nvPr/>
        </p:nvSpPr>
        <p:spPr>
          <a:xfrm>
            <a:off x="3157432" y="7689811"/>
            <a:ext cx="1362400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COM – Compare Match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560933-AEA1-4B5F-BFDA-AFE950177069}"/>
              </a:ext>
            </a:extLst>
          </p:cNvPr>
          <p:cNvSpPr txBox="1"/>
          <p:nvPr/>
        </p:nvSpPr>
        <p:spPr>
          <a:xfrm>
            <a:off x="3102354" y="8824259"/>
            <a:ext cx="1961468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 err="1"/>
              <a:t>TIFRn</a:t>
            </a:r>
            <a:r>
              <a:rPr lang="en-SG" sz="900" dirty="0"/>
              <a:t> – Timer Interrupt Flag Register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C38D0-6C60-4AEC-82B5-02A8E0CB335C}"/>
              </a:ext>
            </a:extLst>
          </p:cNvPr>
          <p:cNvSpPr txBox="1"/>
          <p:nvPr/>
        </p:nvSpPr>
        <p:spPr>
          <a:xfrm>
            <a:off x="3293452" y="9474855"/>
            <a:ext cx="26420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800" dirty="0"/>
              <a:t>OCFA/B flags set to 1 when Timer Interrupt is triggered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800" dirty="0"/>
              <a:t>If you don’t want to use interrupts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C5E0BD-7E67-44A8-BECB-97392737E6AB}"/>
              </a:ext>
            </a:extLst>
          </p:cNvPr>
          <p:cNvSpPr txBox="1"/>
          <p:nvPr/>
        </p:nvSpPr>
        <p:spPr>
          <a:xfrm>
            <a:off x="5314230" y="7575864"/>
            <a:ext cx="15263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800" dirty="0"/>
              <a:t>NOTE: Timer 2 has diff CS values</a:t>
            </a:r>
          </a:p>
        </p:txBody>
      </p:sp>
    </p:spTree>
    <p:extLst>
      <p:ext uri="{BB962C8B-B14F-4D97-AF65-F5344CB8AC3E}">
        <p14:creationId xmlns:p14="http://schemas.microsoft.com/office/powerpoint/2010/main" val="38813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5D3C60-185A-4797-B00D-03CEB2B94E38}"/>
              </a:ext>
            </a:extLst>
          </p:cNvPr>
          <p:cNvCxnSpPr>
            <a:cxnSpLocks/>
          </p:cNvCxnSpPr>
          <p:nvPr/>
        </p:nvCxnSpPr>
        <p:spPr>
          <a:xfrm>
            <a:off x="3429000" y="2986228"/>
            <a:ext cx="0" cy="6923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B6FF3-F0A2-4874-9E3F-56D9DF37D17F}"/>
              </a:ext>
            </a:extLst>
          </p:cNvPr>
          <p:cNvGrpSpPr/>
          <p:nvPr/>
        </p:nvGrpSpPr>
        <p:grpSpPr>
          <a:xfrm>
            <a:off x="884970" y="214709"/>
            <a:ext cx="4940093" cy="2577524"/>
            <a:chOff x="56892" y="33868"/>
            <a:chExt cx="3338004" cy="1815470"/>
          </a:xfrm>
        </p:grpSpPr>
        <p:pic>
          <p:nvPicPr>
            <p:cNvPr id="7" name="Picture 14" descr="Image result for atmega328p to arduino pinout">
              <a:extLst>
                <a:ext uri="{FF2B5EF4-FFF2-40B4-BE49-F238E27FC236}">
                  <a16:creationId xmlns:a16="http://schemas.microsoft.com/office/drawing/2014/main" id="{25E1843F-D83B-4C24-B19B-6E07FCF8D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892" y="33868"/>
              <a:ext cx="3338004" cy="1815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37EABF-CB47-460B-85A3-7BDC7BB0BC4E}"/>
                </a:ext>
              </a:extLst>
            </p:cNvPr>
            <p:cNvSpPr/>
            <p:nvPr/>
          </p:nvSpPr>
          <p:spPr>
            <a:xfrm>
              <a:off x="949477" y="1740755"/>
              <a:ext cx="220132" cy="10858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A996C3-89B1-4B28-AD64-10C2C20A7DE1}"/>
                </a:ext>
              </a:extLst>
            </p:cNvPr>
            <p:cNvSpPr/>
            <p:nvPr/>
          </p:nvSpPr>
          <p:spPr>
            <a:xfrm>
              <a:off x="1021038" y="1617551"/>
              <a:ext cx="220132" cy="12320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D10F80-14FE-434B-871C-E18ABAFC3DBF}"/>
                </a:ext>
              </a:extLst>
            </p:cNvPr>
            <p:cNvSpPr/>
            <p:nvPr/>
          </p:nvSpPr>
          <p:spPr>
            <a:xfrm>
              <a:off x="1152635" y="720414"/>
              <a:ext cx="182741" cy="12189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4F8B8B-9D1D-43B2-9376-42FDB1E220F1}"/>
                </a:ext>
              </a:extLst>
            </p:cNvPr>
            <p:cNvSpPr/>
            <p:nvPr/>
          </p:nvSpPr>
          <p:spPr>
            <a:xfrm>
              <a:off x="1152421" y="842313"/>
              <a:ext cx="182954" cy="12320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90B4FC-0595-4DF7-B557-C89DB693EB96}"/>
              </a:ext>
            </a:extLst>
          </p:cNvPr>
          <p:cNvSpPr txBox="1">
            <a:spLocks/>
          </p:cNvSpPr>
          <p:nvPr/>
        </p:nvSpPr>
        <p:spPr>
          <a:xfrm>
            <a:off x="225818" y="6537125"/>
            <a:ext cx="2717006" cy="139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#define THRESHOLD 100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unsigned long </a:t>
            </a:r>
            <a:r>
              <a:rPr lang="en-SG" sz="900" dirty="0" err="1">
                <a:solidFill>
                  <a:schemeClr val="tx1"/>
                </a:solidFill>
              </a:rPr>
              <a:t>lastTime</a:t>
            </a:r>
            <a:r>
              <a:rPr lang="en-SG" sz="900" dirty="0">
                <a:solidFill>
                  <a:schemeClr val="tx1"/>
                </a:solidFill>
              </a:rPr>
              <a:t> = 0, </a:t>
            </a:r>
            <a:r>
              <a:rPr lang="en-SG" sz="900" dirty="0" err="1">
                <a:solidFill>
                  <a:schemeClr val="tx1"/>
                </a:solidFill>
              </a:rPr>
              <a:t>currTime</a:t>
            </a:r>
            <a:r>
              <a:rPr lang="en-SG" sz="9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SG" sz="9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</a:rPr>
              <a:t>ISR(INT0_vect) { 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   </a:t>
            </a:r>
            <a:r>
              <a:rPr lang="en-SG" sz="900" dirty="0" err="1">
                <a:solidFill>
                  <a:schemeClr val="tx1"/>
                </a:solidFill>
              </a:rPr>
              <a:t>currTime</a:t>
            </a:r>
            <a:r>
              <a:rPr lang="en-SG" sz="900" dirty="0">
                <a:solidFill>
                  <a:schemeClr val="tx1"/>
                </a:solidFill>
              </a:rPr>
              <a:t> = </a:t>
            </a:r>
            <a:r>
              <a:rPr lang="en-SG" sz="900" dirty="0" err="1">
                <a:solidFill>
                  <a:schemeClr val="tx1"/>
                </a:solidFill>
              </a:rPr>
              <a:t>millis</a:t>
            </a:r>
            <a:r>
              <a:rPr lang="en-SG" sz="9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   if (</a:t>
            </a:r>
            <a:r>
              <a:rPr lang="en-SG" sz="900" dirty="0" err="1">
                <a:solidFill>
                  <a:schemeClr val="tx1"/>
                </a:solidFill>
              </a:rPr>
              <a:t>currTime</a:t>
            </a:r>
            <a:r>
              <a:rPr lang="en-SG" sz="900" dirty="0">
                <a:solidFill>
                  <a:schemeClr val="tx1"/>
                </a:solidFill>
              </a:rPr>
              <a:t> – </a:t>
            </a:r>
            <a:r>
              <a:rPr lang="en-SG" sz="900" dirty="0" err="1">
                <a:solidFill>
                  <a:schemeClr val="tx1"/>
                </a:solidFill>
              </a:rPr>
              <a:t>lastTime</a:t>
            </a:r>
            <a:r>
              <a:rPr lang="en-SG" sz="900" dirty="0">
                <a:solidFill>
                  <a:schemeClr val="tx1"/>
                </a:solidFill>
              </a:rPr>
              <a:t> &gt; THRESHOLD) {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      </a:t>
            </a:r>
            <a:r>
              <a:rPr lang="en-SG" sz="900" dirty="0" err="1">
                <a:solidFill>
                  <a:schemeClr val="tx1"/>
                </a:solidFill>
              </a:rPr>
              <a:t>lastTime</a:t>
            </a:r>
            <a:r>
              <a:rPr lang="en-SG" sz="900" dirty="0">
                <a:solidFill>
                  <a:schemeClr val="tx1"/>
                </a:solidFill>
              </a:rPr>
              <a:t> = </a:t>
            </a:r>
            <a:r>
              <a:rPr lang="en-SG" sz="900" dirty="0" err="1">
                <a:solidFill>
                  <a:schemeClr val="tx1"/>
                </a:solidFill>
              </a:rPr>
              <a:t>currTime</a:t>
            </a:r>
            <a:r>
              <a:rPr lang="en-SG" sz="9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      //do stuff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SG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EAB19-7FFC-4C2E-9736-A7EB5389FA91}"/>
              </a:ext>
            </a:extLst>
          </p:cNvPr>
          <p:cNvSpPr txBox="1"/>
          <p:nvPr/>
        </p:nvSpPr>
        <p:spPr>
          <a:xfrm>
            <a:off x="88602" y="6280631"/>
            <a:ext cx="755344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Debouncing</a:t>
            </a:r>
          </a:p>
        </p:txBody>
      </p:sp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4D1E29-AFC7-456D-AA1F-8DF74B39A1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6573" y="3208698"/>
            <a:ext cx="3212348" cy="1029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41DAEF-96CC-44F6-A81F-9CD3159BD9FF}"/>
              </a:ext>
            </a:extLst>
          </p:cNvPr>
          <p:cNvSpPr txBox="1"/>
          <p:nvPr/>
        </p:nvSpPr>
        <p:spPr>
          <a:xfrm>
            <a:off x="3482342" y="2999244"/>
            <a:ext cx="97975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900" dirty="0"/>
              <a:t>WGM Timer 0, 2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E04C81-51BF-4CCC-9499-AD2F2713A2C1}"/>
              </a:ext>
            </a:extLst>
          </p:cNvPr>
          <p:cNvGrpSpPr/>
          <p:nvPr/>
        </p:nvGrpSpPr>
        <p:grpSpPr>
          <a:xfrm>
            <a:off x="3503429" y="4499079"/>
            <a:ext cx="3225486" cy="1776414"/>
            <a:chOff x="1552221" y="1908939"/>
            <a:chExt cx="5036109" cy="27736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9E2DEC-6EF3-4F2C-8858-04DC59032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2221" y="1908939"/>
              <a:ext cx="5036109" cy="146644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73BE8C-6AD1-4D67-816E-7B364AC04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1441"/>
            <a:stretch/>
          </p:blipFill>
          <p:spPr>
            <a:xfrm>
              <a:off x="1552221" y="3358447"/>
              <a:ext cx="5036104" cy="132409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B3FCF-D102-49B7-989A-AD73F6319D4A}"/>
              </a:ext>
            </a:extLst>
          </p:cNvPr>
          <p:cNvSpPr txBox="1"/>
          <p:nvPr/>
        </p:nvSpPr>
        <p:spPr>
          <a:xfrm>
            <a:off x="3503429" y="4298793"/>
            <a:ext cx="816249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900" dirty="0"/>
              <a:t>WGM Timer1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318ABF-4FF9-4C2F-ADC7-21A7E448B4CF}"/>
                  </a:ext>
                </a:extLst>
              </p:cNvPr>
              <p:cNvSpPr/>
              <p:nvPr/>
            </p:nvSpPr>
            <p:spPr>
              <a:xfrm>
                <a:off x="88605" y="3249553"/>
                <a:ext cx="3429000" cy="30078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SG" sz="900" dirty="0">
                    <a:sym typeface="Wingdings" panose="05000000000000000000" pitchFamily="2" charset="2"/>
                  </a:rPr>
                  <a:t>Using CTC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900" dirty="0">
                    <a:sym typeface="Wingdings" panose="05000000000000000000" pitchFamily="2" charset="2"/>
                  </a:rPr>
                  <a:t>Choosing </a:t>
                </a:r>
                <a:r>
                  <a:rPr lang="en-SG" sz="900" dirty="0" err="1">
                    <a:sym typeface="Wingdings" panose="05000000000000000000" pitchFamily="2" charset="2"/>
                  </a:rPr>
                  <a:t>prescalar</a:t>
                </a:r>
                <a:r>
                  <a:rPr lang="en-SG" sz="900" dirty="0">
                    <a:sym typeface="Wingdings" panose="05000000000000000000" pitchFamily="2" charset="2"/>
                  </a:rPr>
                  <a:t>:  </a:t>
                </a:r>
                <a14:m>
                  <m:oMath xmlns:m="http://schemas.openxmlformats.org/officeDocument/2006/math">
                    <m:r>
                      <a:rPr lang="en-SG" sz="9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SG" sz="9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𝑐𝑙𝑘</m:t>
                            </m:r>
                          </m:sub>
                        </m:sSub>
                      </m:num>
                      <m:den>
                        <m: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510 ∗</m:t>
                        </m:r>
                        <m:sSub>
                          <m:sSubPr>
                            <m:ctrlP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SG" sz="9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𝑃𝑊𝑀</m:t>
                            </m:r>
                          </m:sub>
                        </m:sSub>
                      </m:den>
                    </m:f>
                  </m:oMath>
                </a14:m>
                <a:endParaRPr lang="en-SG" sz="900" dirty="0">
                  <a:sym typeface="Wingdings" panose="05000000000000000000" pitchFamily="2" charset="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900" dirty="0">
                    <a:sym typeface="Wingdings" panose="05000000000000000000" pitchFamily="2" charset="2"/>
                  </a:rPr>
                  <a:t>Choosing OCR0A based on desired duty cycle</a:t>
                </a:r>
              </a:p>
              <a:p>
                <a:pPr marL="432000" lvl="1" indent="-171450">
                  <a:buFont typeface="Arial" panose="020B0604020202020204" pitchFamily="34" charset="0"/>
                  <a:buChar char="•"/>
                </a:pPr>
                <a:r>
                  <a:rPr lang="en-SG" sz="900" dirty="0">
                    <a:sym typeface="Wingdings" panose="05000000000000000000" pitchFamily="2" charset="2"/>
                  </a:rPr>
                  <a:t>Duty cycle </a:t>
                </a:r>
                <a14:m>
                  <m:oMath xmlns:m="http://schemas.openxmlformats.org/officeDocument/2006/math">
                    <m:r>
                      <a:rPr lang="en-SG" sz="9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𝑂𝐶𝑅</m:t>
                        </m:r>
                        <m: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en-SG" sz="9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255</m:t>
                        </m:r>
                      </m:den>
                    </m:f>
                    <m:r>
                      <a:rPr lang="en-SG" sz="9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∗100</m:t>
                    </m:r>
                  </m:oMath>
                </a14:m>
                <a:endParaRPr lang="en-SG" sz="900" dirty="0">
                  <a:sym typeface="Wingdings" panose="05000000000000000000" pitchFamily="2" charset="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900" dirty="0">
                    <a:sym typeface="Wingdings" panose="05000000000000000000" pitchFamily="2" charset="2"/>
                  </a:rPr>
                  <a:t> </a:t>
                </a:r>
                <a:r>
                  <a:rPr lang="en-SG" sz="900" dirty="0"/>
                  <a:t>Timer resolution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900" i="1">
                            <a:latin typeface="Cambria Math" panose="02040503050406030204" pitchFamily="18" charset="0"/>
                          </a:rPr>
                          <m:t>𝑝𝑟𝑒𝑠𝑐𝑎𝑙𝑎𝑟</m:t>
                        </m:r>
                      </m:num>
                      <m:den>
                        <m:sSub>
                          <m:sSubPr>
                            <m:ctrlPr>
                              <a:rPr lang="en-SG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SG" sz="900" i="1">
                                <a:latin typeface="Cambria Math" panose="02040503050406030204" pitchFamily="18" charset="0"/>
                              </a:rPr>
                              <m:t>𝑐𝑙𝑜𝑐𝑘</m:t>
                            </m:r>
                          </m:sub>
                        </m:sSub>
                      </m:den>
                    </m:f>
                  </m:oMath>
                </a14:m>
                <a:endParaRPr lang="en-SG" sz="9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Top timer value, V </a:t>
                </a:r>
                <a14:m>
                  <m:oMath xmlns:m="http://schemas.openxmlformats.org/officeDocument/2006/math">
                    <m:r>
                      <a:rPr lang="en-SG" sz="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9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9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</m:sSub>
                      </m:num>
                      <m:den>
                        <m:r>
                          <a:rPr lang="en-SG" sz="900" i="1">
                            <a:latin typeface="Cambria Math" panose="02040503050406030204" pitchFamily="18" charset="0"/>
                          </a:rPr>
                          <m:t>𝑡𝑖𝑚𝑒𝑟</m:t>
                        </m:r>
                        <m:r>
                          <a:rPr lang="en-SG" sz="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900" i="1">
                            <a:latin typeface="Cambria Math" panose="02040503050406030204" pitchFamily="18" charset="0"/>
                          </a:rPr>
                          <m:t>𝑟𝑒𝑠</m:t>
                        </m:r>
                      </m:den>
                    </m:f>
                  </m:oMath>
                </a14:m>
                <a:endParaRPr lang="en-SG" sz="900" dirty="0"/>
              </a:p>
              <a:p>
                <a:pPr marL="432000" lvl="1" indent="-1714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Always choose the smallest </a:t>
                </a:r>
                <a:r>
                  <a:rPr lang="en-SG" sz="900" dirty="0" err="1"/>
                  <a:t>prescalar</a:t>
                </a:r>
                <a:r>
                  <a:rPr lang="en-SG" sz="900" dirty="0"/>
                  <a:t> value = largest V that fits into 8/16-bit register for the best resolution</a:t>
                </a:r>
              </a:p>
              <a:p>
                <a:pPr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Values:</a:t>
                </a:r>
              </a:p>
              <a:p>
                <a:pPr lvl="1"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8 bits: max value 255</a:t>
                </a:r>
              </a:p>
              <a:p>
                <a:pPr lvl="1"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16 bits: max value 65535</a:t>
                </a:r>
              </a:p>
              <a:p>
                <a:pPr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Interrupt priority: the lower the address, the higher the priority</a:t>
                </a:r>
              </a:p>
              <a:p>
                <a:pPr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Pi components: a miniature PC. Processor, RAM, secondary (persistent) storage</a:t>
                </a:r>
              </a:p>
              <a:p>
                <a:pPr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How interrupts are processed</a:t>
                </a:r>
              </a:p>
              <a:p>
                <a:pPr lvl="1"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Interrupt detected, get ISR address, push PC to stack, execute ISR, pop PC from stack</a:t>
                </a:r>
              </a:p>
              <a:p>
                <a:pPr lvl="1" indent="-196650">
                  <a:buFont typeface="Arial" panose="020B0604020202020204" pitchFamily="34" charset="0"/>
                  <a:buChar char="•"/>
                </a:pPr>
                <a:r>
                  <a:rPr lang="en-SG" sz="900" dirty="0"/>
                  <a:t>PC: program counter; so that code can resume from where it was left off after interrupt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318ABF-4FF9-4C2F-ADC7-21A7E448B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" y="3249553"/>
                <a:ext cx="3429000" cy="3007875"/>
              </a:xfrm>
              <a:prstGeom prst="rect">
                <a:avLst/>
              </a:prstGeom>
              <a:blipFill>
                <a:blip r:embed="rId6"/>
                <a:stretch>
                  <a:fillRect b="-2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F1266F3-9CB6-4212-833B-557567BE9F69}"/>
              </a:ext>
            </a:extLst>
          </p:cNvPr>
          <p:cNvSpPr txBox="1"/>
          <p:nvPr/>
        </p:nvSpPr>
        <p:spPr>
          <a:xfrm>
            <a:off x="101483" y="3045344"/>
            <a:ext cx="497382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dirty="0"/>
              <a:t>EXTRA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F66679-0F41-49A9-9972-8D4AE811390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707" r="40615"/>
          <a:stretch/>
        </p:blipFill>
        <p:spPr>
          <a:xfrm>
            <a:off x="223797" y="8128478"/>
            <a:ext cx="1739070" cy="1562813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Image result for hexadecimal in binary">
            <a:extLst>
              <a:ext uri="{FF2B5EF4-FFF2-40B4-BE49-F238E27FC236}">
                <a16:creationId xmlns:a16="http://schemas.microsoft.com/office/drawing/2014/main" id="{062A9AFB-520A-4427-9DEC-231687021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9643" r="51451" b="3906"/>
          <a:stretch/>
        </p:blipFill>
        <p:spPr bwMode="auto">
          <a:xfrm>
            <a:off x="2205955" y="7644922"/>
            <a:ext cx="1091359" cy="2143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551</Words>
  <Application>Microsoft Office PowerPoint</Application>
  <PresentationFormat>A4 Paper (210x297 mm)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Shwen Ling, Shanon Seet</dc:creator>
  <cp:lastModifiedBy>Shanon Seet Shwen Ling</cp:lastModifiedBy>
  <cp:revision>22</cp:revision>
  <dcterms:created xsi:type="dcterms:W3CDTF">2019-03-08T04:34:08Z</dcterms:created>
  <dcterms:modified xsi:type="dcterms:W3CDTF">2019-03-08T15:59:59Z</dcterms:modified>
</cp:coreProperties>
</file>