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3" r:id="rId3"/>
    <p:sldId id="265" r:id="rId4"/>
    <p:sldId id="264" r:id="rId5"/>
    <p:sldId id="266" r:id="rId6"/>
    <p:sldId id="270" r:id="rId7"/>
    <p:sldId id="271" r:id="rId8"/>
    <p:sldId id="268" r:id="rId9"/>
    <p:sldId id="258" r:id="rId10"/>
    <p:sldId id="257" r:id="rId11"/>
    <p:sldId id="273" r:id="rId12"/>
    <p:sldId id="267" r:id="rId13"/>
    <p:sldId id="272" r:id="rId14"/>
    <p:sldId id="27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53" y="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7B71E-B7E7-48A2-9FB2-76D5664FF1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05DF66-CB51-4A92-A9CB-1B4EE9A66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EBC4B-3CBB-4FD1-9EC5-4ACAC73F3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54FF-B17B-48CF-93D6-B04163502EA0}" type="datetimeFigureOut">
              <a:rPr lang="en-SG" smtClean="0"/>
              <a:t>8/3/2019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E4EEA-C4F1-40E5-9C19-1A46C033D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00B67-BAA9-47A8-9A98-E2B6870E1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943C-DE66-4E80-A99D-7FE789A78C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42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CE320-9F61-4445-B71F-745AE3A63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AAB3F9-DCCF-462B-AE45-02AA67C57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427C1-769A-440E-AFDB-F2204522C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54FF-B17B-48CF-93D6-B04163502EA0}" type="datetimeFigureOut">
              <a:rPr lang="en-SG" smtClean="0"/>
              <a:t>8/3/2019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CCD36-D450-45FD-A5C3-4E1221EFE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0C430-BEE6-47F9-818B-4ACC88217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943C-DE66-4E80-A99D-7FE789A78C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6761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A7DE58-1672-41CE-A8DB-9EE223461E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963105-181E-4F6F-8247-D76AB61E2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BCB3F-D960-41BD-A81F-5A6A9AB67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54FF-B17B-48CF-93D6-B04163502EA0}" type="datetimeFigureOut">
              <a:rPr lang="en-SG" smtClean="0"/>
              <a:t>8/3/2019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4E132-8F05-4CBA-9077-0B69025C9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62EC1-8FA6-4AD0-AD3B-6FC7F6594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943C-DE66-4E80-A99D-7FE789A78C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111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0A44-AA15-4B9F-98B8-F316D5DCE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0B158-B0A1-406C-AF02-9BE0CDC5A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066802"/>
            <a:ext cx="10515600" cy="517204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8B820-94E2-43FE-8458-ACE8D5E43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54FF-B17B-48CF-93D6-B04163502EA0}" type="datetimeFigureOut">
              <a:rPr lang="en-SG" smtClean="0"/>
              <a:t>8/3/2019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AEFEA-31C4-4890-919F-BA59016FB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25C01-953A-482D-BC31-085367ADF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943C-DE66-4E80-A99D-7FE789A78C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4467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28EE3-02EC-4FB2-8AE0-06B7A2CE5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9CF49-824C-487E-B142-AED2DC9E0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75D57-324A-4F18-95CF-70D0C941B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54FF-B17B-48CF-93D6-B04163502EA0}" type="datetimeFigureOut">
              <a:rPr lang="en-SG" smtClean="0"/>
              <a:t>8/3/2019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9281B-F57E-423D-88FB-F236B1CBA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1AAED-2983-450D-A5DF-7582DFEBB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943C-DE66-4E80-A99D-7FE789A78C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4321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5C5CC-AA01-4B61-A3BA-C23914E7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CF2FA-B7D1-4933-874B-DAB5B487C0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168402"/>
            <a:ext cx="5181600" cy="50085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7DA2A-D17E-419D-B1FB-8259A43E8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168402"/>
            <a:ext cx="5181600" cy="50085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72379C-70D9-4D91-B92A-C389F1FBA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54FF-B17B-48CF-93D6-B04163502EA0}" type="datetimeFigureOut">
              <a:rPr lang="en-SG" smtClean="0"/>
              <a:t>8/3/2019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01059-C5E1-4F42-A2A2-5D5CBDD38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1486C-1343-4CF7-9708-359CCEB3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943C-DE66-4E80-A99D-7FE789A78C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182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180B8-CF30-488B-8094-2C8CB056A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EA07A-851F-4CFA-9842-42B8796E4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D8075-2224-4AF1-9E42-11E436413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A97C6B-1E96-4CC6-8537-18C0FEB94F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CF783E-F11F-49DB-AF6E-146D66FDF1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294D95-4A14-49F5-BA24-58C169A6E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54FF-B17B-48CF-93D6-B04163502EA0}" type="datetimeFigureOut">
              <a:rPr lang="en-SG" smtClean="0"/>
              <a:t>8/3/2019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CBEC5D-DA68-4899-90E3-1F49AC634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682DD2-9B84-4E06-8994-F85D1D301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943C-DE66-4E80-A99D-7FE789A78C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8747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240E0-A7A5-4F3C-9351-9434B226F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677514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DE814E-3221-4312-9B7E-418FC4E1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54FF-B17B-48CF-93D6-B04163502EA0}" type="datetimeFigureOut">
              <a:rPr lang="en-SG" smtClean="0"/>
              <a:t>8/3/2019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52084-2900-4205-8F04-CBA24207E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AE3AA-76E7-44EA-A513-16DC4A3CC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943C-DE66-4E80-A99D-7FE789A78C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3405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112FFE-B0B4-4AB0-8A67-47EDFD4F2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54FF-B17B-48CF-93D6-B04163502EA0}" type="datetimeFigureOut">
              <a:rPr lang="en-SG" smtClean="0"/>
              <a:t>8/3/2019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62536-D9AB-47B5-B812-6A3498D24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6A8FF-6D53-43A8-9C8B-61AB78C1A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943C-DE66-4E80-A99D-7FE789A78C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5149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B57C6-0C4D-47AD-BB87-479967FF9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46EC4-4E7B-4306-BB5C-33240A922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D63A9-6088-4D95-812C-C101B0FB7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C147F-85AB-4C3F-9FB3-88E52E0BB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54FF-B17B-48CF-93D6-B04163502EA0}" type="datetimeFigureOut">
              <a:rPr lang="en-SG" smtClean="0"/>
              <a:t>8/3/2019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5E4DD-422E-4C40-92F8-56902CD07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4BF37-5489-446C-A840-F90D7A4A3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943C-DE66-4E80-A99D-7FE789A78C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727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3FD98-600E-45E9-92E4-DC0FB479C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E804D2-E8E7-4B3C-AD1C-15EA37D4AA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239E17-B5E3-4DF8-89F8-4B392F231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39366-76BB-412A-8D59-1D658AD2A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54FF-B17B-48CF-93D6-B04163502EA0}" type="datetimeFigureOut">
              <a:rPr lang="en-SG" smtClean="0"/>
              <a:t>8/3/2019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0B793-D9A9-494D-BBE5-60988397A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BA9A4-70F6-4A60-976A-2A1630996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943C-DE66-4E80-A99D-7FE789A78C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8348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119BC-00E9-4A60-871A-F03941D22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655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8A1F7-0535-42FE-B204-701530D07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066802"/>
            <a:ext cx="10515600" cy="511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43B3B-5AFB-44AE-A7F9-00EE290BFC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954FF-B17B-48CF-93D6-B04163502EA0}" type="datetimeFigureOut">
              <a:rPr lang="en-SG" smtClean="0"/>
              <a:t>8/3/2019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BDF19-A41A-45BA-BC5A-4BD6741AC0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CFB73-DAC0-4BC5-98D0-9521C7AA7C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5943C-DE66-4E80-A99D-7FE789A78C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1422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gif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Rectangle 15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36C69C3-8530-490B-8A68-E6A091B79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</a:rPr>
              <a:t>Pin mapping ATMega328P to Arduino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Image result for atmega328p to arduino pinout">
            <a:extLst>
              <a:ext uri="{FF2B5EF4-FFF2-40B4-BE49-F238E27FC236}">
                <a16:creationId xmlns:a16="http://schemas.microsoft.com/office/drawing/2014/main" id="{8E46E8D2-2771-4370-B624-C83DC3CEE5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8520"/>
          <a:stretch/>
        </p:blipFill>
        <p:spPr bwMode="auto">
          <a:xfrm>
            <a:off x="5153824" y="1650804"/>
            <a:ext cx="6553545" cy="356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081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AD102-772B-4505-8C79-3B2AF7FE6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060"/>
          </a:xfrm>
        </p:spPr>
        <p:txBody>
          <a:bodyPr>
            <a:normAutofit/>
          </a:bodyPr>
          <a:lstStyle/>
          <a:p>
            <a:r>
              <a:rPr lang="en-SG" dirty="0"/>
              <a:t>Clock Scalar &amp; Compare Match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2D7DEF-5E16-433C-A744-FAA903FC02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09186"/>
                <a:ext cx="10515600" cy="5803658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SG" dirty="0">
                    <a:sym typeface="Wingdings" panose="05000000000000000000" pitchFamily="2" charset="2"/>
                  </a:rPr>
                  <a:t>Setting clock frequency (CS)</a:t>
                </a:r>
              </a:p>
              <a:p>
                <a:pPr>
                  <a:spcBef>
                    <a:spcPts val="0"/>
                  </a:spcBef>
                </a:pPr>
                <a:endParaRPr lang="en-SG" dirty="0">
                  <a:sym typeface="Wingdings" panose="05000000000000000000" pitchFamily="2" charset="2"/>
                </a:endParaRPr>
              </a:p>
              <a:p>
                <a:pPr>
                  <a:spcBef>
                    <a:spcPts val="0"/>
                  </a:spcBef>
                </a:pPr>
                <a:endParaRPr lang="en-SG" dirty="0">
                  <a:sym typeface="Wingdings" panose="05000000000000000000" pitchFamily="2" charset="2"/>
                </a:endParaRPr>
              </a:p>
              <a:p>
                <a:pPr>
                  <a:spcBef>
                    <a:spcPts val="0"/>
                  </a:spcBef>
                </a:pPr>
                <a:endParaRPr lang="en-SG" dirty="0">
                  <a:sym typeface="Wingdings" panose="05000000000000000000" pitchFamily="2" charset="2"/>
                </a:endParaRPr>
              </a:p>
              <a:p>
                <a:pPr>
                  <a:spcBef>
                    <a:spcPts val="0"/>
                  </a:spcBef>
                </a:pPr>
                <a:endParaRPr lang="en-SG" dirty="0">
                  <a:sym typeface="Wingdings" panose="05000000000000000000" pitchFamily="2" charset="2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SG" dirty="0">
                  <a:sym typeface="Wingdings" panose="05000000000000000000" pitchFamily="2" charset="2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SG" dirty="0">
                  <a:sym typeface="Wingdings" panose="05000000000000000000" pitchFamily="2" charset="2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SG" dirty="0">
                  <a:sym typeface="Wingdings" panose="05000000000000000000" pitchFamily="2" charset="2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SG" dirty="0">
                  <a:sym typeface="Wingdings" panose="05000000000000000000" pitchFamily="2" charset="2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SG" dirty="0">
                  <a:sym typeface="Wingdings" panose="05000000000000000000" pitchFamily="2" charset="2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SG" dirty="0">
                  <a:sym typeface="Wingdings" panose="05000000000000000000" pitchFamily="2" charset="2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SG" dirty="0">
                    <a:sym typeface="Wingdings" panose="05000000000000000000" pitchFamily="2" charset="2"/>
                  </a:rPr>
                  <a:t>Compare match</a:t>
                </a:r>
              </a:p>
              <a:p>
                <a:pPr>
                  <a:spcBef>
                    <a:spcPts val="0"/>
                  </a:spcBef>
                </a:pPr>
                <a:endParaRPr lang="en-SG" dirty="0">
                  <a:sym typeface="Wingdings" panose="05000000000000000000" pitchFamily="2" charset="2"/>
                </a:endParaRPr>
              </a:p>
              <a:p>
                <a:pPr>
                  <a:spcBef>
                    <a:spcPts val="0"/>
                  </a:spcBef>
                </a:pPr>
                <a:endParaRPr lang="en-SG" dirty="0">
                  <a:sym typeface="Wingdings" panose="05000000000000000000" pitchFamily="2" charset="2"/>
                </a:endParaRPr>
              </a:p>
              <a:p>
                <a:pPr>
                  <a:spcBef>
                    <a:spcPts val="0"/>
                  </a:spcBef>
                </a:pPr>
                <a:endParaRPr lang="en-SG" dirty="0">
                  <a:sym typeface="Wingdings" panose="05000000000000000000" pitchFamily="2" charset="2"/>
                </a:endParaRPr>
              </a:p>
              <a:p>
                <a:pPr>
                  <a:spcBef>
                    <a:spcPts val="0"/>
                  </a:spcBef>
                </a:pPr>
                <a:endParaRPr lang="en-SG" dirty="0">
                  <a:sym typeface="Wingdings" panose="05000000000000000000" pitchFamily="2" charset="2"/>
                </a:endParaRPr>
              </a:p>
              <a:p>
                <a:pPr>
                  <a:spcBef>
                    <a:spcPts val="0"/>
                  </a:spcBef>
                </a:pPr>
                <a:endParaRPr lang="en-SG" dirty="0">
                  <a:sym typeface="Wingdings" panose="05000000000000000000" pitchFamily="2" charset="2"/>
                </a:endParaRPr>
              </a:p>
              <a:p>
                <a:pPr>
                  <a:spcBef>
                    <a:spcPts val="0"/>
                  </a:spcBef>
                </a:pPr>
                <a:endParaRPr lang="en-SG" dirty="0">
                  <a:sym typeface="Wingdings" panose="05000000000000000000" pitchFamily="2" charset="2"/>
                </a:endParaRPr>
              </a:p>
              <a:p>
                <a:pPr>
                  <a:spcBef>
                    <a:spcPts val="0"/>
                  </a:spcBef>
                </a:pPr>
                <a:endParaRPr lang="en-SG" dirty="0">
                  <a:sym typeface="Wingdings" panose="05000000000000000000" pitchFamily="2" charset="2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SG" b="0" dirty="0">
                    <a:sym typeface="Wingdings" panose="05000000000000000000" pitchFamily="2" charset="2"/>
                  </a:rPr>
                  <a:t>Choosing </a:t>
                </a:r>
                <a:r>
                  <a:rPr lang="en-SG" b="0" dirty="0" err="1">
                    <a:sym typeface="Wingdings" panose="05000000000000000000" pitchFamily="2" charset="2"/>
                  </a:rPr>
                  <a:t>prescalar</a:t>
                </a:r>
                <a:r>
                  <a:rPr lang="en-SG" b="0" dirty="0">
                    <a:sym typeface="Wingdings" panose="05000000000000000000" pitchFamily="2" charset="2"/>
                  </a:rPr>
                  <a:t>: 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𝑁</m:t>
                    </m:r>
                    <m:r>
                      <a:rPr lang="en-SG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SG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𝑓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𝑐𝑙𝑘</m:t>
                            </m:r>
                          </m:sub>
                        </m:sSub>
                      </m:num>
                      <m:den>
                        <m:r>
                          <a:rPr lang="en-SG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510 ∗</m:t>
                        </m:r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𝑓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𝑃𝑊𝑀</m:t>
                            </m:r>
                          </m:sub>
                        </m:sSub>
                      </m:den>
                    </m:f>
                  </m:oMath>
                </a14:m>
                <a:endParaRPr lang="en-SG" b="0" dirty="0">
                  <a:sym typeface="Wingdings" panose="05000000000000000000" pitchFamily="2" charset="2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SG" b="0" dirty="0">
                  <a:sym typeface="Wingdings" panose="05000000000000000000" pitchFamily="2" charset="2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SG" dirty="0">
                    <a:sym typeface="Wingdings" panose="05000000000000000000" pitchFamily="2" charset="2"/>
                  </a:rPr>
                  <a:t>Choosing OCR0A based on desired duty cycle 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SG" b="0" dirty="0">
                    <a:sym typeface="Wingdings" panose="05000000000000000000" pitchFamily="2" charset="2"/>
                  </a:rPr>
                  <a:t>Duty cycle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SG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SG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𝑂𝐶𝑅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num>
                      <m:den>
                        <m:r>
                          <a:rPr lang="en-SG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255</m:t>
                        </m:r>
                      </m:den>
                    </m:f>
                    <m:r>
                      <a:rPr lang="en-SG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∗100</m:t>
                    </m:r>
                  </m:oMath>
                </a14:m>
                <a:endParaRPr lang="en-SG" b="0" dirty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2D7DEF-5E16-433C-A744-FAA903FC02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09186"/>
                <a:ext cx="10515600" cy="5803658"/>
              </a:xfrm>
              <a:blipFill>
                <a:blip r:embed="rId2"/>
                <a:stretch>
                  <a:fillRect l="-232" t="-73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2A16E71-3B2E-4BC9-95F7-A994720BF0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34" y="1351379"/>
            <a:ext cx="5266268" cy="20171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BE3780-8A41-4F05-BD74-ACA81748F42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4534" y="3766014"/>
            <a:ext cx="5907771" cy="122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02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DE33-0DF5-42F7-888E-17EC4B5A7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CTC – Clear Timer on </a:t>
            </a:r>
            <a:r>
              <a:rPr lang="en-SG" dirty="0" err="1"/>
              <a:t>Comapre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552E47-B27D-433F-9451-E611CFBE2B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TCNTn clears to 0 when </a:t>
                </a:r>
                <a:r>
                  <a:rPr lang="en-SG" dirty="0" err="1"/>
                  <a:t>OCRnA</a:t>
                </a:r>
                <a:r>
                  <a:rPr lang="en-SG" dirty="0"/>
                  <a:t> (V-1) is reached, triggers timer interrupt</a:t>
                </a:r>
              </a:p>
              <a:p>
                <a:r>
                  <a:rPr lang="en-SG" dirty="0"/>
                  <a:t>Timer resolution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𝑐𝑙𝑜𝑐𝑘</m:t>
                            </m:r>
                          </m:sub>
                        </m:sSub>
                      </m:num>
                      <m:den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𝑝𝑟𝑒𝑠𝑐𝑎𝑙𝑎𝑟</m:t>
                        </m:r>
                      </m:den>
                    </m:f>
                  </m:oMath>
                </a14:m>
                <a:endParaRPr lang="en-SG" dirty="0"/>
              </a:p>
              <a:p>
                <a:r>
                  <a:rPr lang="en-SG" dirty="0"/>
                  <a:t>Top timer value, V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𝑐𝑦𝑐𝑙𝑒</m:t>
                            </m:r>
                          </m:sub>
                        </m:sSub>
                      </m:num>
                      <m:den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𝑡𝑖𝑚𝑒𝑟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𝑟𝑒𝑠</m:t>
                        </m:r>
                      </m:den>
                    </m:f>
                  </m:oMath>
                </a14:m>
                <a:endParaRPr lang="en-SG" dirty="0"/>
              </a:p>
              <a:p>
                <a:r>
                  <a:rPr lang="en-SG" dirty="0"/>
                  <a:t>Always choose the smallest </a:t>
                </a:r>
                <a:r>
                  <a:rPr lang="en-SG" dirty="0" err="1"/>
                  <a:t>prescalar</a:t>
                </a:r>
                <a:r>
                  <a:rPr lang="en-SG" dirty="0"/>
                  <a:t> value = largest V that fits into 8/16-bit register</a:t>
                </a:r>
              </a:p>
              <a:p>
                <a:pPr lvl="1"/>
                <a:r>
                  <a:rPr lang="en-SG" dirty="0"/>
                  <a:t>For the best resolution</a:t>
                </a:r>
              </a:p>
              <a:p>
                <a:pPr marL="457200" lvl="1" indent="0">
                  <a:buNone/>
                </a:pPr>
                <a:endParaRPr lang="en-SG" dirty="0"/>
              </a:p>
              <a:p>
                <a:r>
                  <a:rPr lang="en-SG" dirty="0"/>
                  <a:t>NOTE</a:t>
                </a:r>
              </a:p>
              <a:p>
                <a:pPr lvl="1"/>
                <a:r>
                  <a:rPr lang="en-SG" dirty="0"/>
                  <a:t>8 bits: max value 255</a:t>
                </a:r>
              </a:p>
              <a:p>
                <a:pPr lvl="1"/>
                <a:r>
                  <a:rPr lang="en-SG" dirty="0"/>
                  <a:t>16 bits: max value 65535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552E47-B27D-433F-9451-E611CFBE2B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82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3432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1BFC2D-97E9-49F1-919D-D0CF82058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Interrupt Timers – Useful for generating diff clock cycles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E3CE84-762D-46F2-B855-AE0B66BFA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25689"/>
            <a:ext cx="5257801" cy="593231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SG" sz="1400" dirty="0"/>
              <a:t>#include &lt;</a:t>
            </a:r>
            <a:r>
              <a:rPr lang="en-SG" sz="1400" dirty="0" err="1"/>
              <a:t>avr</a:t>
            </a:r>
            <a:r>
              <a:rPr lang="en-SG" sz="1400" dirty="0"/>
              <a:t>/</a:t>
            </a:r>
            <a:r>
              <a:rPr lang="en-SG" sz="1400" dirty="0" err="1"/>
              <a:t>io.h</a:t>
            </a:r>
            <a:r>
              <a:rPr lang="en-SG" sz="14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400" dirty="0"/>
              <a:t>#include &lt;</a:t>
            </a:r>
            <a:r>
              <a:rPr lang="en-SG" sz="1400" dirty="0" err="1"/>
              <a:t>avr</a:t>
            </a:r>
            <a:r>
              <a:rPr lang="en-SG" sz="1400" dirty="0"/>
              <a:t>/</a:t>
            </a:r>
            <a:r>
              <a:rPr lang="en-SG" sz="1400" dirty="0" err="1"/>
              <a:t>interrupt.h</a:t>
            </a:r>
            <a:r>
              <a:rPr lang="en-SG" sz="14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SG" sz="1400" dirty="0"/>
          </a:p>
          <a:p>
            <a:pPr marL="0" indent="0">
              <a:spcBef>
                <a:spcPts val="0"/>
              </a:spcBef>
              <a:buNone/>
            </a:pPr>
            <a:r>
              <a:rPr lang="en-SG" sz="1400" dirty="0"/>
              <a:t>#define F_CPU     16000000UL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400" dirty="0"/>
              <a:t>#include &lt;</a:t>
            </a:r>
            <a:r>
              <a:rPr lang="en-SG" sz="1400" dirty="0" err="1"/>
              <a:t>util</a:t>
            </a:r>
            <a:r>
              <a:rPr lang="en-SG" sz="1400" dirty="0"/>
              <a:t>/</a:t>
            </a:r>
            <a:r>
              <a:rPr lang="en-SG" sz="1400" dirty="0" err="1"/>
              <a:t>delay.h</a:t>
            </a:r>
            <a:r>
              <a:rPr lang="en-SG" sz="1400" dirty="0"/>
              <a:t>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400" dirty="0"/>
              <a:t>   //delay() depends on TIMER0;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400" dirty="0"/>
              <a:t>   //use these two LoC to enable _</a:t>
            </a:r>
            <a:r>
              <a:rPr lang="en-SG" sz="1400" dirty="0" err="1"/>
              <a:t>delay_ms</a:t>
            </a:r>
            <a:endParaRPr lang="en-SG" sz="1400" dirty="0"/>
          </a:p>
          <a:p>
            <a:pPr marL="0" indent="0">
              <a:spcBef>
                <a:spcPts val="0"/>
              </a:spcBef>
              <a:buNone/>
            </a:pPr>
            <a:endParaRPr lang="en-SG" sz="1400" dirty="0"/>
          </a:p>
          <a:p>
            <a:pPr marL="0" indent="0">
              <a:spcBef>
                <a:spcPts val="0"/>
              </a:spcBef>
              <a:buNone/>
            </a:pPr>
            <a:r>
              <a:rPr lang="en-SG" sz="1400" dirty="0"/>
              <a:t>#define LED__</a:t>
            </a:r>
            <a:r>
              <a:rPr lang="en-SG" sz="1400" dirty="0" err="1"/>
              <a:t>delay_ms</a:t>
            </a:r>
            <a:r>
              <a:rPr lang="en-SG" sz="1400" dirty="0"/>
              <a:t> 100</a:t>
            </a:r>
          </a:p>
          <a:p>
            <a:pPr marL="0" indent="0">
              <a:spcBef>
                <a:spcPts val="0"/>
              </a:spcBef>
              <a:buNone/>
            </a:pPr>
            <a:endParaRPr lang="en-SG" sz="1400" dirty="0"/>
          </a:p>
          <a:p>
            <a:pPr marL="0" indent="0">
              <a:spcBef>
                <a:spcPts val="0"/>
              </a:spcBef>
              <a:buNone/>
            </a:pPr>
            <a:r>
              <a:rPr lang="en-SG" sz="1400" dirty="0"/>
              <a:t>static volatile int turn=0;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400" dirty="0"/>
              <a:t>static volatile unsigned long _</a:t>
            </a:r>
            <a:r>
              <a:rPr lang="en-SG" sz="1400" dirty="0" err="1"/>
              <a:t>timerTicks</a:t>
            </a:r>
            <a:r>
              <a:rPr lang="en-SG" sz="1400" dirty="0"/>
              <a:t> = 0;</a:t>
            </a:r>
          </a:p>
          <a:p>
            <a:pPr marL="0" indent="0">
              <a:spcBef>
                <a:spcPts val="0"/>
              </a:spcBef>
              <a:buNone/>
            </a:pPr>
            <a:endParaRPr lang="en-SG" sz="1400" dirty="0"/>
          </a:p>
          <a:p>
            <a:pPr marL="0" indent="0">
              <a:spcBef>
                <a:spcPts val="0"/>
              </a:spcBef>
              <a:buNone/>
            </a:pPr>
            <a:r>
              <a:rPr lang="en-SG" sz="1400" dirty="0"/>
              <a:t>ISR(TIMER1_COMPA_vect)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400" dirty="0"/>
              <a:t>   _</a:t>
            </a:r>
            <a:r>
              <a:rPr lang="en-SG" sz="1400" dirty="0" err="1"/>
              <a:t>timerTicks</a:t>
            </a:r>
            <a:r>
              <a:rPr lang="en-SG" sz="1400" dirty="0"/>
              <a:t>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400" dirty="0"/>
              <a:t>   if (_</a:t>
            </a:r>
            <a:r>
              <a:rPr lang="en-SG" sz="1400" dirty="0" err="1"/>
              <a:t>timerTicks</a:t>
            </a:r>
            <a:r>
              <a:rPr lang="en-SG" sz="1400" dirty="0"/>
              <a:t>==5)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400" dirty="0"/>
              <a:t>      turn = 1-turn;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400" dirty="0"/>
              <a:t>      _</a:t>
            </a:r>
            <a:r>
              <a:rPr lang="en-SG" sz="1400" dirty="0" err="1"/>
              <a:t>timerTicks</a:t>
            </a:r>
            <a:r>
              <a:rPr lang="en-SG" sz="1400" dirty="0"/>
              <a:t>=0;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400" dirty="0"/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SG" sz="1400" dirty="0"/>
          </a:p>
          <a:p>
            <a:pPr marL="0" indent="0">
              <a:spcBef>
                <a:spcPts val="0"/>
              </a:spcBef>
              <a:buNone/>
            </a:pPr>
            <a:r>
              <a:rPr lang="en-SG" sz="1400" dirty="0"/>
              <a:t>void </a:t>
            </a:r>
            <a:r>
              <a:rPr lang="en-SG" sz="1400" dirty="0" err="1"/>
              <a:t>flashGreen</a:t>
            </a:r>
            <a:r>
              <a:rPr lang="en-SG" sz="1400" dirty="0"/>
              <a:t>() 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400" dirty="0"/>
              <a:t>   PORTB |= 0b00010000;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400" dirty="0"/>
              <a:t>   _</a:t>
            </a:r>
            <a:r>
              <a:rPr lang="en-SG" sz="1400" dirty="0" err="1"/>
              <a:t>delay_ms</a:t>
            </a:r>
            <a:r>
              <a:rPr lang="en-SG" sz="1400" dirty="0"/>
              <a:t>(LED__</a:t>
            </a:r>
            <a:r>
              <a:rPr lang="en-SG" sz="1400" dirty="0" err="1"/>
              <a:t>delay_ms</a:t>
            </a:r>
            <a:r>
              <a:rPr lang="en-SG" sz="1400" dirty="0"/>
              <a:t>);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400" dirty="0"/>
              <a:t>   PORTB &amp;= 0b11101111;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400" dirty="0"/>
              <a:t>   _</a:t>
            </a:r>
            <a:r>
              <a:rPr lang="en-SG" sz="1400" dirty="0" err="1"/>
              <a:t>delay_ms</a:t>
            </a:r>
            <a:r>
              <a:rPr lang="en-SG" sz="1400" dirty="0"/>
              <a:t>(LED__</a:t>
            </a:r>
            <a:r>
              <a:rPr lang="en-SG" sz="1400" dirty="0" err="1"/>
              <a:t>delay_ms</a:t>
            </a:r>
            <a:r>
              <a:rPr lang="en-SG" sz="14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400" dirty="0"/>
              <a:t>}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EC8AF43C-4B8D-458D-BC95-C5CC1055ACC7}"/>
              </a:ext>
            </a:extLst>
          </p:cNvPr>
          <p:cNvSpPr txBox="1">
            <a:spLocks/>
          </p:cNvSpPr>
          <p:nvPr/>
        </p:nvSpPr>
        <p:spPr>
          <a:xfrm>
            <a:off x="6333069" y="925690"/>
            <a:ext cx="4888089" cy="59323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SG" sz="1400" dirty="0"/>
              <a:t>void </a:t>
            </a:r>
            <a:r>
              <a:rPr lang="en-SG" sz="1400" dirty="0" err="1"/>
              <a:t>flashRed</a:t>
            </a:r>
            <a:r>
              <a:rPr lang="en-SG" sz="1400" dirty="0"/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400" dirty="0"/>
              <a:t>   PORTB |= 0b00001000;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400" dirty="0"/>
              <a:t>   _</a:t>
            </a:r>
            <a:r>
              <a:rPr lang="en-SG" sz="1400" dirty="0" err="1"/>
              <a:t>delay_ms</a:t>
            </a:r>
            <a:r>
              <a:rPr lang="en-SG" sz="1400" dirty="0"/>
              <a:t>(LED__</a:t>
            </a:r>
            <a:r>
              <a:rPr lang="en-SG" sz="1400" dirty="0" err="1"/>
              <a:t>delay_ms</a:t>
            </a:r>
            <a:r>
              <a:rPr lang="en-SG" sz="14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400" dirty="0"/>
              <a:t>   PORTB &amp;= 0b11110111;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400" dirty="0"/>
              <a:t>   _</a:t>
            </a:r>
            <a:r>
              <a:rPr lang="en-SG" sz="1400" dirty="0" err="1"/>
              <a:t>delay_ms</a:t>
            </a:r>
            <a:r>
              <a:rPr lang="en-SG" sz="1400" dirty="0"/>
              <a:t>(LED__</a:t>
            </a:r>
            <a:r>
              <a:rPr lang="en-SG" sz="1400" dirty="0" err="1"/>
              <a:t>delay_ms</a:t>
            </a:r>
            <a:r>
              <a:rPr lang="en-SG" sz="14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SG" sz="1400" dirty="0"/>
          </a:p>
          <a:p>
            <a:pPr marL="0" indent="0">
              <a:spcBef>
                <a:spcPts val="0"/>
              </a:spcBef>
              <a:buNone/>
            </a:pPr>
            <a:r>
              <a:rPr lang="en-SG" sz="1400" dirty="0"/>
              <a:t>void </a:t>
            </a:r>
            <a:r>
              <a:rPr lang="en-SG" sz="1400" dirty="0" err="1"/>
              <a:t>setupTimer</a:t>
            </a:r>
            <a:r>
              <a:rPr lang="en-SG" sz="1400" dirty="0"/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400" dirty="0"/>
              <a:t>   cli();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400" dirty="0"/>
              <a:t>   TCCR1A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400" dirty="0"/>
              <a:t>   TCCR1B = 0; //to make sure clock hasn’t started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400" dirty="0"/>
              <a:t>   TIMSK1 = 0b10;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400" dirty="0"/>
              <a:t>   TCNT1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400" dirty="0"/>
              <a:t>   OCR1A = 62499;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SG" sz="1400" dirty="0"/>
          </a:p>
          <a:p>
            <a:pPr marL="0" indent="0">
              <a:spcBef>
                <a:spcPts val="0"/>
              </a:spcBef>
              <a:buNone/>
            </a:pPr>
            <a:r>
              <a:rPr lang="en-SG" sz="1400" dirty="0"/>
              <a:t>void </a:t>
            </a:r>
            <a:r>
              <a:rPr lang="en-SG" sz="1400" dirty="0" err="1"/>
              <a:t>startTimer</a:t>
            </a:r>
            <a:r>
              <a:rPr lang="en-SG" sz="1400" dirty="0"/>
              <a:t>() { TCCR1B = 0b01100; } //set to CTC mode</a:t>
            </a:r>
          </a:p>
          <a:p>
            <a:pPr marL="0" indent="0">
              <a:spcBef>
                <a:spcPts val="0"/>
              </a:spcBef>
              <a:buNone/>
            </a:pPr>
            <a:endParaRPr lang="en-SG" sz="1400" dirty="0"/>
          </a:p>
          <a:p>
            <a:pPr marL="0" indent="0">
              <a:spcBef>
                <a:spcPts val="0"/>
              </a:spcBef>
              <a:buNone/>
            </a:pPr>
            <a:r>
              <a:rPr lang="en-SG" sz="1400" dirty="0"/>
              <a:t>void setup() {  //increasing timer period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400" dirty="0"/>
              <a:t>   DDRB |= 0b00011000;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400" dirty="0"/>
              <a:t>   </a:t>
            </a:r>
            <a:r>
              <a:rPr lang="en-SG" sz="1400" dirty="0" err="1"/>
              <a:t>setupTimer</a:t>
            </a:r>
            <a:r>
              <a:rPr lang="en-SG" sz="14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400" dirty="0"/>
              <a:t>   </a:t>
            </a:r>
            <a:r>
              <a:rPr lang="en-SG" sz="1400" dirty="0" err="1"/>
              <a:t>startTimer</a:t>
            </a:r>
            <a:r>
              <a:rPr lang="en-SG" sz="14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400" dirty="0"/>
              <a:t>   sei();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SG" sz="1400" dirty="0"/>
          </a:p>
          <a:p>
            <a:pPr marL="0" indent="0">
              <a:spcBef>
                <a:spcPts val="0"/>
              </a:spcBef>
              <a:buNone/>
            </a:pPr>
            <a:r>
              <a:rPr lang="en-SG" sz="1400" dirty="0"/>
              <a:t>void loop()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400" dirty="0"/>
              <a:t>   if(turn==0)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400" dirty="0"/>
              <a:t>      </a:t>
            </a:r>
            <a:r>
              <a:rPr lang="en-SG" sz="1400" dirty="0" err="1"/>
              <a:t>flashGreen</a:t>
            </a:r>
            <a:r>
              <a:rPr lang="en-SG" sz="14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400" dirty="0"/>
              <a:t> 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400" dirty="0"/>
              <a:t>      </a:t>
            </a:r>
            <a:r>
              <a:rPr lang="en-SG" sz="1400" dirty="0" err="1"/>
              <a:t>flashRed</a:t>
            </a:r>
            <a:r>
              <a:rPr lang="en-SG" sz="1400" dirty="0"/>
              <a:t>();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8796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B26A42-CD92-425E-8267-A38D2FBB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ln>
                  <a:solidFill>
                    <a:sysClr val="windowText" lastClr="000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Debouncing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9A89E-083B-4ABC-B273-BA9CEAF1CFD0}"/>
              </a:ext>
            </a:extLst>
          </p:cNvPr>
          <p:cNvSpPr txBox="1">
            <a:spLocks/>
          </p:cNvSpPr>
          <p:nvPr/>
        </p:nvSpPr>
        <p:spPr>
          <a:xfrm>
            <a:off x="776111" y="4585051"/>
            <a:ext cx="4986867" cy="2088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SG" sz="1400" dirty="0">
                <a:solidFill>
                  <a:schemeClr val="tx1"/>
                </a:solidFill>
              </a:rPr>
              <a:t>#define THRESHOLD 100</a:t>
            </a:r>
          </a:p>
          <a:p>
            <a:pPr>
              <a:spcBef>
                <a:spcPts val="0"/>
              </a:spcBef>
            </a:pPr>
            <a:r>
              <a:rPr lang="en-SG" sz="1400" dirty="0">
                <a:solidFill>
                  <a:schemeClr val="tx1"/>
                </a:solidFill>
              </a:rPr>
              <a:t>unsigned long </a:t>
            </a:r>
            <a:r>
              <a:rPr lang="en-SG" sz="1400" dirty="0" err="1">
                <a:solidFill>
                  <a:schemeClr val="tx1"/>
                </a:solidFill>
              </a:rPr>
              <a:t>lastTime</a:t>
            </a:r>
            <a:r>
              <a:rPr lang="en-SG" sz="1400" dirty="0">
                <a:solidFill>
                  <a:schemeClr val="tx1"/>
                </a:solidFill>
              </a:rPr>
              <a:t> = 0, </a:t>
            </a:r>
            <a:r>
              <a:rPr lang="en-SG" sz="1400" dirty="0" err="1">
                <a:solidFill>
                  <a:schemeClr val="tx1"/>
                </a:solidFill>
              </a:rPr>
              <a:t>currTime</a:t>
            </a:r>
            <a:r>
              <a:rPr lang="en-SG" sz="1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</a:pPr>
            <a:endParaRPr lang="en-SG" sz="1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ISR(INT0_vect) { </a:t>
            </a:r>
          </a:p>
          <a:p>
            <a:pPr>
              <a:spcBef>
                <a:spcPts val="0"/>
              </a:spcBef>
            </a:pPr>
            <a:r>
              <a:rPr lang="en-SG" sz="1400" dirty="0">
                <a:solidFill>
                  <a:schemeClr val="tx1"/>
                </a:solidFill>
              </a:rPr>
              <a:t>   </a:t>
            </a:r>
            <a:r>
              <a:rPr lang="en-SG" sz="1400" dirty="0" err="1">
                <a:solidFill>
                  <a:schemeClr val="tx1"/>
                </a:solidFill>
              </a:rPr>
              <a:t>currTime</a:t>
            </a:r>
            <a:r>
              <a:rPr lang="en-SG" sz="1400" dirty="0">
                <a:solidFill>
                  <a:schemeClr val="tx1"/>
                </a:solidFill>
              </a:rPr>
              <a:t> = </a:t>
            </a:r>
            <a:r>
              <a:rPr lang="en-SG" sz="1400" dirty="0" err="1">
                <a:solidFill>
                  <a:schemeClr val="tx1"/>
                </a:solidFill>
              </a:rPr>
              <a:t>millis</a:t>
            </a:r>
            <a:r>
              <a:rPr lang="en-SG" sz="1400" dirty="0">
                <a:solidFill>
                  <a:schemeClr val="tx1"/>
                </a:solidFill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SG" sz="1400" dirty="0">
                <a:solidFill>
                  <a:schemeClr val="tx1"/>
                </a:solidFill>
              </a:rPr>
              <a:t>   if (</a:t>
            </a:r>
            <a:r>
              <a:rPr lang="en-SG" sz="1400" dirty="0" err="1">
                <a:solidFill>
                  <a:schemeClr val="tx1"/>
                </a:solidFill>
              </a:rPr>
              <a:t>currTime</a:t>
            </a:r>
            <a:r>
              <a:rPr lang="en-SG" sz="1400" dirty="0">
                <a:solidFill>
                  <a:schemeClr val="tx1"/>
                </a:solidFill>
              </a:rPr>
              <a:t> – </a:t>
            </a:r>
            <a:r>
              <a:rPr lang="en-SG" sz="1400" dirty="0" err="1">
                <a:solidFill>
                  <a:schemeClr val="tx1"/>
                </a:solidFill>
              </a:rPr>
              <a:t>lastTime</a:t>
            </a:r>
            <a:r>
              <a:rPr lang="en-SG" sz="1400" dirty="0">
                <a:solidFill>
                  <a:schemeClr val="tx1"/>
                </a:solidFill>
              </a:rPr>
              <a:t> &gt; THRESHOLD) {</a:t>
            </a:r>
          </a:p>
          <a:p>
            <a:pPr>
              <a:spcBef>
                <a:spcPts val="0"/>
              </a:spcBef>
            </a:pPr>
            <a:r>
              <a:rPr lang="en-SG" sz="1400" dirty="0">
                <a:solidFill>
                  <a:schemeClr val="tx1"/>
                </a:solidFill>
              </a:rPr>
              <a:t>      </a:t>
            </a:r>
            <a:r>
              <a:rPr lang="en-SG" sz="1400" dirty="0" err="1">
                <a:solidFill>
                  <a:schemeClr val="tx1"/>
                </a:solidFill>
              </a:rPr>
              <a:t>lastTime</a:t>
            </a:r>
            <a:r>
              <a:rPr lang="en-SG" sz="1400" dirty="0">
                <a:solidFill>
                  <a:schemeClr val="tx1"/>
                </a:solidFill>
              </a:rPr>
              <a:t> = </a:t>
            </a:r>
            <a:r>
              <a:rPr lang="en-SG" sz="1400" dirty="0" err="1">
                <a:solidFill>
                  <a:schemeClr val="tx1"/>
                </a:solidFill>
              </a:rPr>
              <a:t>currTime</a:t>
            </a:r>
            <a:r>
              <a:rPr lang="en-SG" sz="1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SG" sz="1400" dirty="0">
                <a:solidFill>
                  <a:schemeClr val="tx1"/>
                </a:solidFill>
              </a:rPr>
              <a:t>      //do stuff</a:t>
            </a:r>
          </a:p>
          <a:p>
            <a:pPr>
              <a:spcBef>
                <a:spcPts val="0"/>
              </a:spcBef>
            </a:pPr>
            <a:r>
              <a:rPr lang="en-SG" sz="1400" dirty="0">
                <a:solidFill>
                  <a:schemeClr val="tx1"/>
                </a:solidFill>
              </a:rPr>
              <a:t>   }</a:t>
            </a:r>
          </a:p>
          <a:p>
            <a:pPr>
              <a:spcBef>
                <a:spcPts val="0"/>
              </a:spcBef>
            </a:pPr>
            <a:r>
              <a:rPr lang="en-SG" sz="14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0319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9BCE7-ACB4-4845-A028-F2D503465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Other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966EB-D27A-4303-87FD-A27A83F07A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Sorting, Git, others</a:t>
            </a:r>
          </a:p>
        </p:txBody>
      </p:sp>
    </p:spTree>
    <p:extLst>
      <p:ext uri="{BB962C8B-B14F-4D97-AF65-F5344CB8AC3E}">
        <p14:creationId xmlns:p14="http://schemas.microsoft.com/office/powerpoint/2010/main" val="686660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A23192E-F96F-4DFE-9FFB-892AD5C28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0C14BB-D389-43EA-91CA-B2D76B81B6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SG" dirty="0"/>
              <a:t>Pi components: a miniature PC. Processor, RAM, secondary (persistent) storage</a:t>
            </a:r>
          </a:p>
          <a:p>
            <a:r>
              <a:rPr lang="en-SG" dirty="0"/>
              <a:t>How interrupts are processed</a:t>
            </a:r>
          </a:p>
          <a:p>
            <a:pPr lvl="1"/>
            <a:r>
              <a:rPr lang="en-SG" dirty="0"/>
              <a:t>Interrupt detected, get ISR address, push PC to stack, execute ISR, pop PC from stack</a:t>
            </a:r>
          </a:p>
          <a:p>
            <a:pPr lvl="1"/>
            <a:r>
              <a:rPr lang="en-SG" dirty="0"/>
              <a:t>PC: program counter; so that code can resume from where it was left off after interrupt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D878591-7414-491C-B5BB-4A845B2734D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SG" dirty="0"/>
              <a:t>Interrupt priority: the lower the address, the higher the priority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1EB6F9-89DE-4190-9338-79387D51CBD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707" r="40615"/>
          <a:stretch/>
        </p:blipFill>
        <p:spPr>
          <a:xfrm>
            <a:off x="838200" y="3169133"/>
            <a:ext cx="2475570" cy="222466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0710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74BFF3-CCDF-42AE-933D-A82403A75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696031"/>
          </a:xfrm>
        </p:spPr>
        <p:txBody>
          <a:bodyPr/>
          <a:lstStyle/>
          <a:p>
            <a:r>
              <a:rPr lang="en-SG" dirty="0"/>
              <a:t>Arduino – Lighting LEDs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B1F3C1-AE4E-4589-8B18-321A6B0CD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931337"/>
            <a:ext cx="5157787" cy="462844"/>
          </a:xfrm>
        </p:spPr>
        <p:txBody>
          <a:bodyPr>
            <a:normAutofit/>
          </a:bodyPr>
          <a:lstStyle/>
          <a:p>
            <a:r>
              <a:rPr lang="en-SG" dirty="0">
                <a:latin typeface="+mj-lt"/>
              </a:rPr>
              <a:t>Bare Metal Coding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29818D-7951-4D75-A316-6B3BDE169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394181"/>
            <a:ext cx="5157787" cy="479548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SG" sz="1600" dirty="0"/>
              <a:t>#include "</a:t>
            </a:r>
            <a:r>
              <a:rPr lang="en-SG" sz="1600" dirty="0" err="1"/>
              <a:t>Arduino.h</a:t>
            </a:r>
            <a:r>
              <a:rPr lang="en-SG" sz="1600" dirty="0"/>
              <a:t>" </a:t>
            </a:r>
          </a:p>
          <a:p>
            <a:pPr marL="0" indent="0">
              <a:spcBef>
                <a:spcPts val="0"/>
              </a:spcBef>
              <a:buNone/>
            </a:pPr>
            <a:endParaRPr lang="en-SG" sz="1600" dirty="0"/>
          </a:p>
          <a:p>
            <a:pPr marL="0" indent="0">
              <a:spcBef>
                <a:spcPts val="0"/>
              </a:spcBef>
              <a:buNone/>
            </a:pPr>
            <a:r>
              <a:rPr lang="en-SG" sz="1600" dirty="0"/>
              <a:t>void setup() { // setting PB5 or pin13 as output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600" dirty="0"/>
              <a:t>   DDRB = B00100000;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600" dirty="0"/>
              <a:t>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600" dirty="0"/>
              <a:t>void loop()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600" dirty="0"/>
              <a:t>   PORTB = B00100000; // Write HIGH to PB5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600" dirty="0"/>
              <a:t>   delay(1000);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600" dirty="0"/>
              <a:t>   PORTB = B00000000; // Write LOW to PB5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600" dirty="0"/>
              <a:t>   delay(1000);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6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SG" sz="1600" dirty="0"/>
          </a:p>
          <a:p>
            <a:pPr marL="0" indent="0">
              <a:spcBef>
                <a:spcPts val="0"/>
              </a:spcBef>
              <a:buNone/>
            </a:pPr>
            <a:endParaRPr lang="en-SG" sz="1600" dirty="0"/>
          </a:p>
          <a:p>
            <a:pPr marL="0" indent="0">
              <a:spcBef>
                <a:spcPts val="0"/>
              </a:spcBef>
              <a:buNone/>
            </a:pPr>
            <a:endParaRPr lang="en-SG" sz="1600" dirty="0"/>
          </a:p>
          <a:p>
            <a:pPr marL="0" indent="0">
              <a:spcBef>
                <a:spcPts val="0"/>
              </a:spcBef>
              <a:buNone/>
            </a:pPr>
            <a:r>
              <a:rPr lang="en-SG" sz="1600" dirty="0"/>
              <a:t>NOTE: Output = 1, Input = 0;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C4B8F14-0881-4EA4-BE28-A9BA7F7270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931337"/>
            <a:ext cx="5183188" cy="462844"/>
          </a:xfrm>
        </p:spPr>
        <p:txBody>
          <a:bodyPr>
            <a:normAutofit/>
          </a:bodyPr>
          <a:lstStyle/>
          <a:p>
            <a:r>
              <a:rPr lang="en-SG" dirty="0">
                <a:latin typeface="+mj-lt"/>
              </a:rPr>
              <a:t>Normal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76C201-A2E7-471E-A886-81716AD757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394181"/>
            <a:ext cx="5183188" cy="479548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SG" sz="1600" dirty="0"/>
              <a:t>#include “</a:t>
            </a:r>
            <a:r>
              <a:rPr lang="en-SG" sz="1600" dirty="0" err="1"/>
              <a:t>Arduino.h</a:t>
            </a:r>
            <a:r>
              <a:rPr lang="en-SG" sz="1600" dirty="0"/>
              <a:t>”</a:t>
            </a:r>
          </a:p>
          <a:p>
            <a:pPr marL="0" indent="0">
              <a:spcBef>
                <a:spcPts val="0"/>
              </a:spcBef>
              <a:buNone/>
            </a:pPr>
            <a:endParaRPr lang="en-SG" sz="1600" dirty="0"/>
          </a:p>
          <a:p>
            <a:pPr marL="0" indent="0">
              <a:spcBef>
                <a:spcPts val="0"/>
              </a:spcBef>
              <a:buNone/>
            </a:pPr>
            <a:r>
              <a:rPr lang="en-SG" sz="1600" dirty="0"/>
              <a:t>void setup()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600" dirty="0"/>
              <a:t>   </a:t>
            </a:r>
            <a:r>
              <a:rPr lang="en-SG" sz="1600" dirty="0" err="1"/>
              <a:t>pinMode</a:t>
            </a:r>
            <a:r>
              <a:rPr lang="en-SG" sz="1600" dirty="0"/>
              <a:t>(13, OUTPUT);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6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600" dirty="0"/>
              <a:t>void loop()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600" dirty="0"/>
              <a:t>   </a:t>
            </a:r>
            <a:r>
              <a:rPr lang="en-SG" sz="1600" dirty="0" err="1"/>
              <a:t>digitalWrite</a:t>
            </a:r>
            <a:r>
              <a:rPr lang="en-SG" sz="1600" dirty="0"/>
              <a:t>(13, HIGH);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600" dirty="0"/>
              <a:t>   delay(1000);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600" dirty="0"/>
              <a:t>   </a:t>
            </a:r>
            <a:r>
              <a:rPr lang="en-SG" sz="1600" dirty="0" err="1"/>
              <a:t>digitalWrite</a:t>
            </a:r>
            <a:r>
              <a:rPr lang="en-SG" sz="1600" dirty="0"/>
              <a:t>(13, LOW);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600" dirty="0"/>
              <a:t>   delay(1000);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6295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B26A42-CD92-425E-8267-A38D2FBB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ln>
                  <a:solidFill>
                    <a:sysClr val="windowText" lastClr="000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Interrupts</a:t>
            </a:r>
          </a:p>
        </p:txBody>
      </p:sp>
    </p:spTree>
    <p:extLst>
      <p:ext uri="{BB962C8B-B14F-4D97-AF65-F5344CB8AC3E}">
        <p14:creationId xmlns:p14="http://schemas.microsoft.com/office/powerpoint/2010/main" val="516691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74BFF3-CCDF-42AE-933D-A82403A75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696031"/>
          </a:xfrm>
        </p:spPr>
        <p:txBody>
          <a:bodyPr/>
          <a:lstStyle/>
          <a:p>
            <a:r>
              <a:rPr lang="en-SG" dirty="0"/>
              <a:t>Interrupts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B1F3C1-AE4E-4589-8B18-321A6B0CD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942629"/>
            <a:ext cx="5157787" cy="462844"/>
          </a:xfrm>
        </p:spPr>
        <p:txBody>
          <a:bodyPr>
            <a:normAutofit/>
          </a:bodyPr>
          <a:lstStyle/>
          <a:p>
            <a:r>
              <a:rPr lang="en-SG" dirty="0">
                <a:latin typeface="+mj-lt"/>
              </a:rPr>
              <a:t>Bare Metal Coding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29818D-7951-4D75-A316-6B3BDE169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405474"/>
            <a:ext cx="5157787" cy="532270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SG" sz="1400" dirty="0"/>
              <a:t>#include &lt;</a:t>
            </a:r>
            <a:r>
              <a:rPr lang="en-SG" sz="1400" dirty="0" err="1"/>
              <a:t>avr</a:t>
            </a:r>
            <a:r>
              <a:rPr lang="en-SG" sz="1400" dirty="0"/>
              <a:t>/</a:t>
            </a:r>
            <a:r>
              <a:rPr lang="en-SG" sz="1400" dirty="0" err="1"/>
              <a:t>io.h</a:t>
            </a:r>
            <a:r>
              <a:rPr lang="en-SG" sz="14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#include &lt;</a:t>
            </a:r>
            <a:r>
              <a:rPr lang="en-US" sz="1400" dirty="0" err="1"/>
              <a:t>avr</a:t>
            </a:r>
            <a:r>
              <a:rPr lang="en-US" sz="1400" dirty="0"/>
              <a:t>/</a:t>
            </a:r>
            <a:r>
              <a:rPr lang="en-US" sz="1400" dirty="0" err="1"/>
              <a:t>interrupt.h</a:t>
            </a:r>
            <a:r>
              <a:rPr lang="en-US" sz="14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static volatile int </a:t>
            </a:r>
            <a:r>
              <a:rPr lang="en-US" sz="1400" dirty="0" err="1"/>
              <a:t>onOff</a:t>
            </a:r>
            <a:r>
              <a:rPr lang="en-US" sz="1400" dirty="0"/>
              <a:t>=0; 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void setup()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cli(); // Disable interrupts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EICRA |= 0b00000011; //INT0 respond on the RISING edge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DDRB |= 0b00010000;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EIMSK |= 0b00000001; // Activate INT0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sei(); // Enable interrupts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} 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ISR(INT0_vect)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</a:t>
            </a:r>
            <a:r>
              <a:rPr lang="en-US" sz="1400" dirty="0" err="1"/>
              <a:t>onOff</a:t>
            </a:r>
            <a:r>
              <a:rPr lang="en-US" sz="1400" dirty="0"/>
              <a:t>=1-onOff;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} 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void loop(void)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if(</a:t>
            </a:r>
            <a:r>
              <a:rPr lang="en-US" sz="1400" dirty="0" err="1"/>
              <a:t>onOff</a:t>
            </a:r>
            <a:r>
              <a:rPr lang="en-US" sz="1400" dirty="0"/>
              <a:t>==0)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  PORTB &amp;=0b11101111;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else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  PORTB |= 0b00010000;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} </a:t>
            </a:r>
            <a:endParaRPr lang="en-SG" sz="1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C4B8F14-0881-4EA4-BE28-A9BA7F7270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942629"/>
            <a:ext cx="5183188" cy="462844"/>
          </a:xfrm>
        </p:spPr>
        <p:txBody>
          <a:bodyPr>
            <a:normAutofit/>
          </a:bodyPr>
          <a:lstStyle/>
          <a:p>
            <a:r>
              <a:rPr lang="en-SG" dirty="0">
                <a:latin typeface="+mj-lt"/>
              </a:rPr>
              <a:t>Normal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76C201-A2E7-471E-A886-81716AD757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415083"/>
            <a:ext cx="5183188" cy="507779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SG" sz="1400" dirty="0"/>
              <a:t>#define LEDPIN 12 </a:t>
            </a:r>
          </a:p>
          <a:p>
            <a:pPr marL="0" indent="0">
              <a:spcBef>
                <a:spcPts val="0"/>
              </a:spcBef>
              <a:buNone/>
            </a:pPr>
            <a:endParaRPr lang="en-SG" sz="1400" dirty="0"/>
          </a:p>
          <a:p>
            <a:pPr marL="0" indent="0">
              <a:spcBef>
                <a:spcPts val="0"/>
              </a:spcBef>
              <a:buNone/>
            </a:pPr>
            <a:r>
              <a:rPr lang="en-SG" sz="1400" dirty="0"/>
              <a:t>static volatile int </a:t>
            </a:r>
            <a:r>
              <a:rPr lang="en-SG" sz="1400" dirty="0" err="1"/>
              <a:t>onOff</a:t>
            </a:r>
            <a:r>
              <a:rPr lang="en-SG" sz="1400" dirty="0"/>
              <a:t> = 0;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400" dirty="0"/>
              <a:t>   //volatile: variable read straight from memory and not stored in a storage register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400" dirty="0"/>
              <a:t>   //static: value only accessible in a single file</a:t>
            </a:r>
          </a:p>
          <a:p>
            <a:pPr marL="0" indent="0">
              <a:spcBef>
                <a:spcPts val="0"/>
              </a:spcBef>
              <a:buNone/>
            </a:pPr>
            <a:endParaRPr lang="en-SG" sz="1400" dirty="0"/>
          </a:p>
          <a:p>
            <a:pPr marL="0" indent="0">
              <a:spcBef>
                <a:spcPts val="0"/>
              </a:spcBef>
              <a:buNone/>
            </a:pPr>
            <a:r>
              <a:rPr lang="en-SG" sz="1400" dirty="0"/>
              <a:t>void </a:t>
            </a:r>
            <a:r>
              <a:rPr lang="en-SG" sz="1400" dirty="0" err="1"/>
              <a:t>switchISR</a:t>
            </a:r>
            <a:r>
              <a:rPr lang="en-SG" sz="1400" dirty="0"/>
              <a:t>()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400" dirty="0"/>
              <a:t>   </a:t>
            </a:r>
            <a:r>
              <a:rPr lang="en-SG" sz="1400" dirty="0" err="1"/>
              <a:t>onOff</a:t>
            </a:r>
            <a:r>
              <a:rPr lang="en-SG" sz="1400" dirty="0"/>
              <a:t> = 1 - </a:t>
            </a:r>
            <a:r>
              <a:rPr lang="en-SG" sz="1400" dirty="0" err="1"/>
              <a:t>onOff</a:t>
            </a:r>
            <a:r>
              <a:rPr lang="en-SG" sz="1400" dirty="0"/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400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400" dirty="0"/>
              <a:t>void setup()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400" dirty="0"/>
              <a:t>   </a:t>
            </a:r>
            <a:r>
              <a:rPr lang="en-SG" sz="1400" dirty="0" err="1"/>
              <a:t>attachInterrupt</a:t>
            </a:r>
            <a:r>
              <a:rPr lang="en-SG" sz="1400" dirty="0"/>
              <a:t>(</a:t>
            </a:r>
            <a:r>
              <a:rPr lang="en-SG" sz="1400" dirty="0" err="1"/>
              <a:t>digitalPinToInterrupt</a:t>
            </a:r>
            <a:r>
              <a:rPr lang="en-SG" sz="1400" dirty="0"/>
              <a:t>(2), </a:t>
            </a:r>
            <a:r>
              <a:rPr lang="en-SG" sz="1400" dirty="0" err="1"/>
              <a:t>switchISR</a:t>
            </a:r>
            <a:r>
              <a:rPr lang="en-SG" sz="1400" dirty="0"/>
              <a:t>, RISING);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400" dirty="0"/>
              <a:t>   </a:t>
            </a:r>
            <a:r>
              <a:rPr lang="en-SG" sz="1400" dirty="0" err="1"/>
              <a:t>pinMode</a:t>
            </a:r>
            <a:r>
              <a:rPr lang="en-SG" sz="1400" dirty="0"/>
              <a:t>(LEDPIN, OUTPUT);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400" dirty="0"/>
              <a:t>} </a:t>
            </a:r>
          </a:p>
          <a:p>
            <a:pPr marL="0" indent="0">
              <a:spcBef>
                <a:spcPts val="0"/>
              </a:spcBef>
              <a:buNone/>
            </a:pPr>
            <a:endParaRPr lang="en-SG" sz="1400" dirty="0"/>
          </a:p>
          <a:p>
            <a:pPr marL="0" indent="0">
              <a:spcBef>
                <a:spcPts val="0"/>
              </a:spcBef>
              <a:buNone/>
            </a:pPr>
            <a:r>
              <a:rPr lang="en-SG" sz="1400" dirty="0"/>
              <a:t>void loop()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400" dirty="0"/>
              <a:t>   if(</a:t>
            </a:r>
            <a:r>
              <a:rPr lang="en-SG" sz="1400" dirty="0" err="1"/>
              <a:t>onOff</a:t>
            </a:r>
            <a:r>
              <a:rPr lang="en-SG" sz="1400" dirty="0"/>
              <a:t> == 0)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400" dirty="0"/>
              <a:t>      </a:t>
            </a:r>
            <a:r>
              <a:rPr lang="en-SG" sz="1400" dirty="0" err="1"/>
              <a:t>digitalWrite</a:t>
            </a:r>
            <a:r>
              <a:rPr lang="en-SG" sz="1400" dirty="0"/>
              <a:t>(LEDPIN, LOW);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400" dirty="0"/>
              <a:t>   else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400" dirty="0"/>
              <a:t>      </a:t>
            </a:r>
            <a:r>
              <a:rPr lang="en-SG" sz="1400" dirty="0" err="1"/>
              <a:t>digitalWrite</a:t>
            </a:r>
            <a:r>
              <a:rPr lang="en-SG" sz="1400" dirty="0"/>
              <a:t>(LEDPIN, HIGH);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400" dirty="0"/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24BDCA-09C3-4878-9542-6B5484E68489}"/>
              </a:ext>
            </a:extLst>
          </p:cNvPr>
          <p:cNvSpPr txBox="1"/>
          <p:nvPr/>
        </p:nvSpPr>
        <p:spPr>
          <a:xfrm>
            <a:off x="10126135" y="6079069"/>
            <a:ext cx="17344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SG" sz="1200" dirty="0"/>
              <a:t>note: INT0 is digital pin 2</a:t>
            </a:r>
          </a:p>
          <a:p>
            <a:r>
              <a:rPr lang="en-SG" sz="1200" dirty="0"/>
              <a:t>INT1 is digital pin 3</a:t>
            </a:r>
          </a:p>
        </p:txBody>
      </p:sp>
    </p:spTree>
    <p:extLst>
      <p:ext uri="{BB962C8B-B14F-4D97-AF65-F5344CB8AC3E}">
        <p14:creationId xmlns:p14="http://schemas.microsoft.com/office/powerpoint/2010/main" val="2315017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C2A3CDF-E556-4CF0-B30D-6DE96B6CE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2000" dirty="0"/>
              <a:t>EICRA – External Interrupt Control Register A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A4B24F7-920B-4D09-ABBF-6C2363165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1790"/>
            <a:ext cx="10515600" cy="4591084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Interrupt Sense Control (ISC)</a:t>
            </a:r>
          </a:p>
          <a:p>
            <a:r>
              <a:rPr lang="en-SG" dirty="0"/>
              <a:t>ISC1n</a:t>
            </a:r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ISC0n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r>
              <a:rPr lang="en-SG" dirty="0"/>
              <a:t>1 to turn interrupt on</a:t>
            </a:r>
          </a:p>
        </p:txBody>
      </p:sp>
      <p:pic>
        <p:nvPicPr>
          <p:cNvPr id="14" name="Picture 1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3F6C407-3D92-4CC0-AF84-DEEE972FA2F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1407" y="2271441"/>
            <a:ext cx="6120000" cy="895902"/>
          </a:xfrm>
          <a:prstGeom prst="rect">
            <a:avLst/>
          </a:prstGeom>
        </p:spPr>
      </p:pic>
      <p:pic>
        <p:nvPicPr>
          <p:cNvPr id="16" name="Picture 1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B75A6A7-E8A9-4011-A246-2E716FBA394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1406" y="3307921"/>
            <a:ext cx="6120000" cy="909029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5B64BA68-176A-469E-9061-29A793533C2A}"/>
              </a:ext>
            </a:extLst>
          </p:cNvPr>
          <p:cNvGrpSpPr/>
          <p:nvPr/>
        </p:nvGrpSpPr>
        <p:grpSpPr>
          <a:xfrm>
            <a:off x="1662290" y="939494"/>
            <a:ext cx="8340698" cy="962296"/>
            <a:chOff x="1639712" y="1086058"/>
            <a:chExt cx="8442582" cy="974051"/>
          </a:xfrm>
        </p:grpSpPr>
        <p:pic>
          <p:nvPicPr>
            <p:cNvPr id="12" name="Content Placeholder 9" descr="A screenshot of a social media post&#10;&#10;Description generated with very high confidence">
              <a:extLst>
                <a:ext uri="{FF2B5EF4-FFF2-40B4-BE49-F238E27FC236}">
                  <a16:creationId xmlns:a16="http://schemas.microsoft.com/office/drawing/2014/main" id="{6481B824-93F9-4CA6-8C20-72C790F9A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39712" y="1086058"/>
              <a:ext cx="7938910" cy="97405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BF197D5-F25C-49D1-82AB-6E162833AD56}"/>
                </a:ext>
              </a:extLst>
            </p:cNvPr>
            <p:cNvSpPr txBox="1"/>
            <p:nvPr/>
          </p:nvSpPr>
          <p:spPr>
            <a:xfrm>
              <a:off x="9522178" y="1329816"/>
              <a:ext cx="560116" cy="28038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SG" sz="1200" dirty="0"/>
                <a:t>EICRA</a:t>
              </a:r>
            </a:p>
          </p:txBody>
        </p:sp>
      </p:grpSp>
      <p:sp>
        <p:nvSpPr>
          <p:cNvPr id="19" name="Title 6">
            <a:extLst>
              <a:ext uri="{FF2B5EF4-FFF2-40B4-BE49-F238E27FC236}">
                <a16:creationId xmlns:a16="http://schemas.microsoft.com/office/drawing/2014/main" id="{EF16066E-1C57-45F3-AF66-A29F135B28E6}"/>
              </a:ext>
            </a:extLst>
          </p:cNvPr>
          <p:cNvSpPr txBox="1">
            <a:spLocks/>
          </p:cNvSpPr>
          <p:nvPr/>
        </p:nvSpPr>
        <p:spPr>
          <a:xfrm>
            <a:off x="838200" y="4520552"/>
            <a:ext cx="10515600" cy="655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2000" dirty="0"/>
              <a:t>EIMSK – External Interrupt Mask Register</a:t>
            </a:r>
          </a:p>
        </p:txBody>
      </p:sp>
      <p:pic>
        <p:nvPicPr>
          <p:cNvPr id="2050" name="Picture 2" descr="Image result for eimsk arduino">
            <a:extLst>
              <a:ext uri="{FF2B5EF4-FFF2-40B4-BE49-F238E27FC236}">
                <a16:creationId xmlns:a16="http://schemas.microsoft.com/office/drawing/2014/main" id="{D7934662-EF66-4631-BB5F-5DD9D326A7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634"/>
          <a:stretch/>
        </p:blipFill>
        <p:spPr bwMode="auto">
          <a:xfrm>
            <a:off x="2562578" y="5393272"/>
            <a:ext cx="6191957" cy="88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111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AD7DB-31C7-40D1-8B98-9BC76797B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Interrupt PWM Wave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50C02-8E14-4BBA-A573-8E48CE175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0338"/>
            <a:ext cx="10515600" cy="522979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SG" dirty="0"/>
              <a:t>#include "</a:t>
            </a:r>
            <a:r>
              <a:rPr lang="en-SG" dirty="0" err="1"/>
              <a:t>Arduino.h</a:t>
            </a:r>
            <a:r>
              <a:rPr lang="en-SG" dirty="0"/>
              <a:t>"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dirty="0"/>
              <a:t>#include &lt;</a:t>
            </a:r>
            <a:r>
              <a:rPr lang="en-SG" dirty="0" err="1"/>
              <a:t>avr</a:t>
            </a:r>
            <a:r>
              <a:rPr lang="en-SG" dirty="0"/>
              <a:t>/</a:t>
            </a:r>
            <a:r>
              <a:rPr lang="en-SG" dirty="0" err="1"/>
              <a:t>io.h</a:t>
            </a:r>
            <a:r>
              <a:rPr lang="en-SG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#include &lt;</a:t>
            </a:r>
            <a:r>
              <a:rPr lang="en-US" dirty="0" err="1"/>
              <a:t>avr</a:t>
            </a:r>
            <a:r>
              <a:rPr lang="en-US" dirty="0"/>
              <a:t>/</a:t>
            </a:r>
            <a:r>
              <a:rPr lang="en-US" dirty="0" err="1"/>
              <a:t>interrupt.h</a:t>
            </a:r>
            <a:r>
              <a:rPr lang="en-US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SG" dirty="0"/>
          </a:p>
          <a:p>
            <a:pPr marL="0" indent="0">
              <a:spcBef>
                <a:spcPts val="0"/>
              </a:spcBef>
              <a:buNone/>
            </a:pPr>
            <a:r>
              <a:rPr lang="en-SG" dirty="0"/>
              <a:t>void setup()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dirty="0"/>
              <a:t>   TCNT0 = 0;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dirty="0"/>
              <a:t>   OCR0A = 0;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dirty="0"/>
              <a:t>   TCCR0A = 0b10000001;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dirty="0"/>
              <a:t>   TIMSK0 |= 0b10;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dirty="0"/>
              <a:t>   TCCR0B = 0b00000011; //always last step: starts the clock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dirty="0"/>
              <a:t>   sei();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dirty="0"/>
              <a:t>} </a:t>
            </a:r>
          </a:p>
          <a:p>
            <a:pPr marL="0" indent="0">
              <a:spcBef>
                <a:spcPts val="0"/>
              </a:spcBef>
              <a:buNone/>
            </a:pPr>
            <a:endParaRPr lang="en-SG" dirty="0"/>
          </a:p>
          <a:p>
            <a:pPr marL="0" indent="0">
              <a:spcBef>
                <a:spcPts val="0"/>
              </a:spcBef>
              <a:buNone/>
            </a:pPr>
            <a:r>
              <a:rPr lang="en-SG" dirty="0"/>
              <a:t>ISR(TIMER0_COMPA_vect)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dirty="0"/>
              <a:t>   OCR0A = 25;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dirty="0"/>
              <a:t>} </a:t>
            </a:r>
          </a:p>
          <a:p>
            <a:pPr marL="0" indent="0">
              <a:spcBef>
                <a:spcPts val="0"/>
              </a:spcBef>
              <a:buNone/>
            </a:pPr>
            <a:endParaRPr lang="en-SG" dirty="0"/>
          </a:p>
          <a:p>
            <a:pPr marL="0" indent="0">
              <a:spcBef>
                <a:spcPts val="0"/>
              </a:spcBef>
              <a:buNone/>
            </a:pPr>
            <a:r>
              <a:rPr lang="en-SG" dirty="0"/>
              <a:t>void loop()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dirty="0"/>
              <a:t>   DDRD |= (1 &lt;&lt; DDD6);   //set PD6 or OC0A as output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dirty="0"/>
              <a:t>   while (1) { 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6490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04295-8551-4312-BC79-0870CAF33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TIMSK &amp; OCR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235D8-2A76-4228-945C-E41D4A836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6802"/>
            <a:ext cx="10515600" cy="5172045"/>
          </a:xfrm>
        </p:spPr>
        <p:txBody>
          <a:bodyPr/>
          <a:lstStyle/>
          <a:p>
            <a:r>
              <a:rPr lang="en-SG" dirty="0" err="1"/>
              <a:t>TIMSKn</a:t>
            </a:r>
            <a:r>
              <a:rPr lang="en-SG" dirty="0"/>
              <a:t> – Timer Interrupt Mask Register</a:t>
            </a:r>
          </a:p>
          <a:p>
            <a:pPr lvl="1"/>
            <a:r>
              <a:rPr lang="en-SG" dirty="0"/>
              <a:t>Enable </a:t>
            </a:r>
            <a:r>
              <a:rPr lang="en-SG" dirty="0" err="1"/>
              <a:t>TIMERn</a:t>
            </a:r>
            <a:r>
              <a:rPr lang="en-SG" dirty="0"/>
              <a:t> to generate interrupts when </a:t>
            </a:r>
            <a:r>
              <a:rPr lang="en-SG" dirty="0" err="1"/>
              <a:t>TCNTn</a:t>
            </a:r>
            <a:r>
              <a:rPr lang="en-SG" dirty="0"/>
              <a:t> reaches </a:t>
            </a:r>
            <a:r>
              <a:rPr lang="en-SG" dirty="0" err="1"/>
              <a:t>OCRnx</a:t>
            </a:r>
            <a:endParaRPr lang="en-SG" dirty="0"/>
          </a:p>
          <a:p>
            <a:pPr lvl="1"/>
            <a:r>
              <a:rPr lang="en-SG" dirty="0"/>
              <a:t>OCIE: Output compare interrupt enable</a:t>
            </a:r>
          </a:p>
          <a:p>
            <a:pPr marL="457200" lvl="1" indent="0">
              <a:buNone/>
            </a:pPr>
            <a:endParaRPr lang="en-SG" dirty="0"/>
          </a:p>
          <a:p>
            <a:pPr marL="457200" lvl="1" indent="0">
              <a:buNone/>
            </a:pPr>
            <a:endParaRPr lang="en-SG" dirty="0"/>
          </a:p>
          <a:p>
            <a:pPr marL="457200" lvl="1" indent="0">
              <a:buNone/>
            </a:pPr>
            <a:endParaRPr lang="en-SG" dirty="0"/>
          </a:p>
          <a:p>
            <a:r>
              <a:rPr lang="en-SG" dirty="0" err="1"/>
              <a:t>OCRnx</a:t>
            </a:r>
            <a:r>
              <a:rPr lang="en-SG" dirty="0"/>
              <a:t> – Output compare register</a:t>
            </a:r>
          </a:p>
          <a:p>
            <a:pPr lvl="1"/>
            <a:r>
              <a:rPr lang="en-SG" dirty="0"/>
              <a:t>OCR0A, OCR0B; OCR2A, OCR2B; etc.</a:t>
            </a:r>
          </a:p>
          <a:p>
            <a:pPr lvl="1"/>
            <a:r>
              <a:rPr lang="en-SG" dirty="0"/>
              <a:t>When </a:t>
            </a:r>
            <a:r>
              <a:rPr lang="en-SG" dirty="0" err="1"/>
              <a:t>TCNTn</a:t>
            </a:r>
            <a:r>
              <a:rPr lang="en-SG" dirty="0"/>
              <a:t> reaches </a:t>
            </a:r>
            <a:r>
              <a:rPr lang="en-SG" dirty="0" err="1"/>
              <a:t>OCRnx</a:t>
            </a:r>
            <a:r>
              <a:rPr lang="en-SG" dirty="0"/>
              <a:t>, will output </a:t>
            </a:r>
            <a:r>
              <a:rPr lang="en-SG" dirty="0" err="1"/>
              <a:t>OCnx</a:t>
            </a:r>
            <a:endParaRPr lang="en-SG" dirty="0"/>
          </a:p>
          <a:p>
            <a:pPr lvl="1"/>
            <a:endParaRPr lang="en-SG" dirty="0"/>
          </a:p>
          <a:p>
            <a:pPr marL="457200" lvl="1" indent="0">
              <a:buNone/>
            </a:pPr>
            <a:endParaRPr lang="en-SG" dirty="0"/>
          </a:p>
          <a:p>
            <a:pPr marL="457200" lvl="1" indent="0">
              <a:buNone/>
            </a:pPr>
            <a:endParaRPr lang="en-SG" dirty="0"/>
          </a:p>
          <a:p>
            <a:pPr marL="457200" lvl="1" indent="0">
              <a:buNone/>
            </a:pPr>
            <a:endParaRPr lang="en-SG" dirty="0"/>
          </a:p>
          <a:p>
            <a:pPr lvl="1"/>
            <a:endParaRPr lang="en-SG" dirty="0"/>
          </a:p>
          <a:p>
            <a:r>
              <a:rPr lang="en-SG" dirty="0" err="1"/>
              <a:t>TIFRn</a:t>
            </a:r>
            <a:r>
              <a:rPr lang="en-SG" dirty="0"/>
              <a:t> – Timer interrupt flag register</a:t>
            </a:r>
          </a:p>
          <a:p>
            <a:pPr lvl="1"/>
            <a:r>
              <a:rPr lang="en-SG" dirty="0"/>
              <a:t>Only if you don’t want to use interrupts</a:t>
            </a:r>
          </a:p>
          <a:p>
            <a:pPr lvl="1"/>
            <a:r>
              <a:rPr lang="en-SG" dirty="0"/>
              <a:t>Flag is 1 when timer interrupt is triggered (</a:t>
            </a:r>
            <a:r>
              <a:rPr lang="en-SG" dirty="0" err="1"/>
              <a:t>TCNTn</a:t>
            </a:r>
            <a:r>
              <a:rPr lang="en-SG" dirty="0"/>
              <a:t> = </a:t>
            </a:r>
            <a:r>
              <a:rPr lang="en-SG" dirty="0" err="1"/>
              <a:t>OCRnA</a:t>
            </a:r>
            <a:r>
              <a:rPr lang="en-SG" dirty="0"/>
              <a:t>/B)</a:t>
            </a:r>
          </a:p>
          <a:p>
            <a:pPr lvl="1"/>
            <a:endParaRPr lang="en-SG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54F360C-6C62-4405-B1BA-C4AC38BBE3AF}"/>
              </a:ext>
            </a:extLst>
          </p:cNvPr>
          <p:cNvGrpSpPr/>
          <p:nvPr/>
        </p:nvGrpSpPr>
        <p:grpSpPr>
          <a:xfrm>
            <a:off x="2555495" y="1930514"/>
            <a:ext cx="7145808" cy="784465"/>
            <a:chOff x="5290386" y="4222156"/>
            <a:chExt cx="6980504" cy="766318"/>
          </a:xfrm>
        </p:grpSpPr>
        <p:pic>
          <p:nvPicPr>
            <p:cNvPr id="5" name="Picture 4" descr="A close up of a logo&#10;&#10;Description generated with high confidence">
              <a:extLst>
                <a:ext uri="{FF2B5EF4-FFF2-40B4-BE49-F238E27FC236}">
                  <a16:creationId xmlns:a16="http://schemas.microsoft.com/office/drawing/2014/main" id="{469D48D2-8729-4BD7-B849-9CAF347C4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0386" y="4222156"/>
              <a:ext cx="6409973" cy="76631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F9EB029-345F-41A5-A129-DFDCA0A328C8}"/>
                </a:ext>
              </a:extLst>
            </p:cNvPr>
            <p:cNvSpPr txBox="1"/>
            <p:nvPr/>
          </p:nvSpPr>
          <p:spPr>
            <a:xfrm>
              <a:off x="11626983" y="4355341"/>
              <a:ext cx="643907" cy="2705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SG" sz="1200" dirty="0"/>
                <a:t>TIMSK0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261C387-B4A5-47BD-8D85-C6931CBE360D}"/>
              </a:ext>
            </a:extLst>
          </p:cNvPr>
          <p:cNvGrpSpPr/>
          <p:nvPr/>
        </p:nvGrpSpPr>
        <p:grpSpPr>
          <a:xfrm>
            <a:off x="4900777" y="5017208"/>
            <a:ext cx="7051655" cy="703604"/>
            <a:chOff x="1990493" y="4461412"/>
            <a:chExt cx="7051655" cy="703604"/>
          </a:xfrm>
        </p:grpSpPr>
        <p:pic>
          <p:nvPicPr>
            <p:cNvPr id="7" name="Picture 6" descr="A picture containing screenshot&#10;&#10;Description generated with very high confidence">
              <a:extLst>
                <a:ext uri="{FF2B5EF4-FFF2-40B4-BE49-F238E27FC236}">
                  <a16:creationId xmlns:a16="http://schemas.microsoft.com/office/drawing/2014/main" id="{62F30459-AC76-4262-8A1D-E10A82937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0493" y="4461412"/>
              <a:ext cx="6552000" cy="70360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C14966-2346-4B69-B149-A43831222D16}"/>
                </a:ext>
              </a:extLst>
            </p:cNvPr>
            <p:cNvSpPr txBox="1"/>
            <p:nvPr/>
          </p:nvSpPr>
          <p:spPr>
            <a:xfrm>
              <a:off x="8509630" y="4605614"/>
              <a:ext cx="53251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SG" sz="1200" dirty="0" err="1"/>
                <a:t>TIFRn</a:t>
              </a:r>
              <a:endParaRPr lang="en-SG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59858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B78D3-0D7F-4DE1-91F7-CF6D1529A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TCCRnA</a:t>
            </a:r>
            <a:r>
              <a:rPr lang="en-SG" dirty="0"/>
              <a:t> &amp; </a:t>
            </a:r>
            <a:r>
              <a:rPr lang="en-SG" dirty="0" err="1"/>
              <a:t>TCCRnB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7AC83-03E3-4CAC-97EF-67C07BDFD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6802"/>
            <a:ext cx="10515600" cy="5172045"/>
          </a:xfrm>
        </p:spPr>
        <p:txBody>
          <a:bodyPr/>
          <a:lstStyle/>
          <a:p>
            <a:r>
              <a:rPr lang="en-SG" dirty="0" err="1"/>
              <a:t>TCCRnA</a:t>
            </a:r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TCCR0B</a:t>
            </a:r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TCCR1B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378E459-7229-404D-A610-82805B686551}"/>
              </a:ext>
            </a:extLst>
          </p:cNvPr>
          <p:cNvGrpSpPr/>
          <p:nvPr/>
        </p:nvGrpSpPr>
        <p:grpSpPr>
          <a:xfrm>
            <a:off x="1986847" y="1225307"/>
            <a:ext cx="6620591" cy="808918"/>
            <a:chOff x="1591733" y="1439330"/>
            <a:chExt cx="6627656" cy="80978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784E535-87EB-470F-B953-423AAD6725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591733" y="1439330"/>
              <a:ext cx="6198608" cy="809781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9AC898-9121-4D50-ADFB-87ADB46DBC03}"/>
                </a:ext>
              </a:extLst>
            </p:cNvPr>
            <p:cNvSpPr txBox="1"/>
            <p:nvPr/>
          </p:nvSpPr>
          <p:spPr>
            <a:xfrm>
              <a:off x="7547346" y="1664901"/>
              <a:ext cx="67204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SG" sz="1200" dirty="0"/>
                <a:t>TCCR0A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4861CD4-05FF-49E6-9BAA-50AA171FA36C}"/>
              </a:ext>
            </a:extLst>
          </p:cNvPr>
          <p:cNvGrpSpPr/>
          <p:nvPr/>
        </p:nvGrpSpPr>
        <p:grpSpPr>
          <a:xfrm>
            <a:off x="1941687" y="2345212"/>
            <a:ext cx="6725126" cy="747060"/>
            <a:chOff x="1591732" y="2687166"/>
            <a:chExt cx="6725126" cy="747060"/>
          </a:xfrm>
        </p:grpSpPr>
        <p:pic>
          <p:nvPicPr>
            <p:cNvPr id="7" name="Picture 6" descr="A picture containing screenshot&#10;&#10;Description generated with very high confidence">
              <a:extLst>
                <a:ext uri="{FF2B5EF4-FFF2-40B4-BE49-F238E27FC236}">
                  <a16:creationId xmlns:a16="http://schemas.microsoft.com/office/drawing/2014/main" id="{0720B058-654F-49F4-BBA6-49D29C7AA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1732" y="2687166"/>
              <a:ext cx="6048000" cy="74706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8D9FE2E-560E-409B-A75F-2F2059547019}"/>
                </a:ext>
              </a:extLst>
            </p:cNvPr>
            <p:cNvSpPr txBox="1"/>
            <p:nvPr/>
          </p:nvSpPr>
          <p:spPr>
            <a:xfrm>
              <a:off x="7651227" y="2847673"/>
              <a:ext cx="66563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SG" sz="1200" dirty="0"/>
                <a:t>TCCR0B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33B6AF0-F0DF-42CC-B0E6-07117E54BFCB}"/>
              </a:ext>
            </a:extLst>
          </p:cNvPr>
          <p:cNvGrpSpPr/>
          <p:nvPr/>
        </p:nvGrpSpPr>
        <p:grpSpPr>
          <a:xfrm>
            <a:off x="1893183" y="3500673"/>
            <a:ext cx="6821631" cy="743850"/>
            <a:chOff x="1639181" y="3735957"/>
            <a:chExt cx="6821631" cy="743850"/>
          </a:xfrm>
        </p:grpSpPr>
        <p:pic>
          <p:nvPicPr>
            <p:cNvPr id="13" name="Picture 12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0E470B42-2B32-469F-9726-FC2325B43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9181" y="3735957"/>
              <a:ext cx="6156000" cy="74385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AA28054-3B49-42A2-A74F-C5D2B4A21F8F}"/>
                </a:ext>
              </a:extLst>
            </p:cNvPr>
            <p:cNvSpPr txBox="1"/>
            <p:nvPr/>
          </p:nvSpPr>
          <p:spPr>
            <a:xfrm>
              <a:off x="7795181" y="3900334"/>
              <a:ext cx="66563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SG" sz="1200" dirty="0"/>
                <a:t>TCCR1B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2B1A494-E454-47D7-8032-DF82F73152B4}"/>
              </a:ext>
            </a:extLst>
          </p:cNvPr>
          <p:cNvSpPr txBox="1"/>
          <p:nvPr/>
        </p:nvSpPr>
        <p:spPr>
          <a:xfrm>
            <a:off x="8034847" y="2037779"/>
            <a:ext cx="1145185" cy="276999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none" rtlCol="0">
            <a:spAutoFit/>
          </a:bodyPr>
          <a:lstStyle/>
          <a:p>
            <a:r>
              <a:rPr lang="en-SG" sz="1200" dirty="0"/>
              <a:t>CS: Clock scalar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F63466-565F-4FF8-A684-0B1B83666297}"/>
              </a:ext>
            </a:extLst>
          </p:cNvPr>
          <p:cNvCxnSpPr>
            <a:cxnSpLocks/>
          </p:cNvCxnSpPr>
          <p:nvPr/>
        </p:nvCxnSpPr>
        <p:spPr>
          <a:xfrm flipV="1">
            <a:off x="7587040" y="2291922"/>
            <a:ext cx="477065" cy="321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2E3359-EACE-4EC1-9EFE-A2487DF3EDE5}"/>
              </a:ext>
            </a:extLst>
          </p:cNvPr>
          <p:cNvSpPr txBox="1"/>
          <p:nvPr/>
        </p:nvSpPr>
        <p:spPr>
          <a:xfrm>
            <a:off x="8088511" y="1603038"/>
            <a:ext cx="671327" cy="27670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SG" sz="1200" dirty="0"/>
              <a:t>TCCR0A</a:t>
            </a:r>
          </a:p>
        </p:txBody>
      </p:sp>
    </p:spTree>
    <p:extLst>
      <p:ext uri="{BB962C8B-B14F-4D97-AF65-F5344CB8AC3E}">
        <p14:creationId xmlns:p14="http://schemas.microsoft.com/office/powerpoint/2010/main" val="1027688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91DF722-982D-48C1-84FD-C0DD36EB8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90" y="1150198"/>
            <a:ext cx="5598883" cy="1275787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4E101B35-2B08-479A-8C5C-41CC91B9D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129"/>
            <a:ext cx="10515600" cy="976674"/>
          </a:xfrm>
        </p:spPr>
        <p:txBody>
          <a:bodyPr>
            <a:normAutofit/>
          </a:bodyPr>
          <a:lstStyle/>
          <a:p>
            <a:r>
              <a:rPr lang="en-SG" dirty="0"/>
              <a:t>Waveform Generation Modes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6E6690E-DF06-46B2-9EEB-9788172700DC}"/>
              </a:ext>
            </a:extLst>
          </p:cNvPr>
          <p:cNvGrpSpPr/>
          <p:nvPr/>
        </p:nvGrpSpPr>
        <p:grpSpPr>
          <a:xfrm>
            <a:off x="440065" y="2908133"/>
            <a:ext cx="4961712" cy="3751738"/>
            <a:chOff x="1552221" y="1908939"/>
            <a:chExt cx="6485467" cy="490390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8B42AC5-47BC-4FE7-83C9-FB168E3118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552221" y="1908939"/>
              <a:ext cx="6485467" cy="146644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3D2002D-5F6A-418B-96CC-905C1B5CF6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552221" y="3358446"/>
              <a:ext cx="6485467" cy="3454400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FF9E0E2-E03E-4F96-B2BA-D79061994406}"/>
              </a:ext>
            </a:extLst>
          </p:cNvPr>
          <p:cNvSpPr txBox="1"/>
          <p:nvPr/>
        </p:nvSpPr>
        <p:spPr>
          <a:xfrm>
            <a:off x="3426178" y="873201"/>
            <a:ext cx="277909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SG" sz="1200" dirty="0"/>
              <a:t>Waveform Generation Mode, Timer 0 &amp;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535E63-5301-4040-9FFC-BA0566052FCD}"/>
              </a:ext>
            </a:extLst>
          </p:cNvPr>
          <p:cNvSpPr txBox="1"/>
          <p:nvPr/>
        </p:nvSpPr>
        <p:spPr>
          <a:xfrm>
            <a:off x="2980266" y="2653712"/>
            <a:ext cx="249055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SG" sz="1200" dirty="0"/>
              <a:t>Waveform Generation Mode, Timer1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B55143B-E911-4644-8A43-3ECCC772FE06}"/>
              </a:ext>
            </a:extLst>
          </p:cNvPr>
          <p:cNvGrpSpPr/>
          <p:nvPr/>
        </p:nvGrpSpPr>
        <p:grpSpPr>
          <a:xfrm>
            <a:off x="6438894" y="2050489"/>
            <a:ext cx="5284616" cy="1906332"/>
            <a:chOff x="6438894" y="2050489"/>
            <a:chExt cx="5284616" cy="1906332"/>
          </a:xfrm>
        </p:grpSpPr>
        <p:pic>
          <p:nvPicPr>
            <p:cNvPr id="6146" name="Picture 2" descr="Image result for fast pwm vs phase correct pwm">
              <a:extLst>
                <a:ext uri="{FF2B5EF4-FFF2-40B4-BE49-F238E27FC236}">
                  <a16:creationId xmlns:a16="http://schemas.microsoft.com/office/drawing/2014/main" id="{E371F4F4-063D-4B7F-A9DC-DD0ABE8BF26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8118"/>
            <a:stretch/>
          </p:blipFill>
          <p:spPr bwMode="auto">
            <a:xfrm>
              <a:off x="6438894" y="2050489"/>
              <a:ext cx="5284616" cy="1378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975F579-2961-4F8B-92A9-432F1C6B9EDA}"/>
                </a:ext>
              </a:extLst>
            </p:cNvPr>
            <p:cNvCxnSpPr>
              <a:cxnSpLocks/>
            </p:cNvCxnSpPr>
            <p:nvPr/>
          </p:nvCxnSpPr>
          <p:spPr>
            <a:xfrm>
              <a:off x="8918222" y="3472578"/>
              <a:ext cx="126435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6E71E14-36A7-4F89-919D-9BBE30472D6E}"/>
                </a:ext>
              </a:extLst>
            </p:cNvPr>
            <p:cNvSpPr txBox="1"/>
            <p:nvPr/>
          </p:nvSpPr>
          <p:spPr>
            <a:xfrm>
              <a:off x="8844848" y="3495156"/>
              <a:ext cx="14393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period: set by </a:t>
              </a:r>
              <a:r>
                <a:rPr lang="en-SG" sz="1200" dirty="0" err="1"/>
                <a:t>prescalar</a:t>
              </a:r>
              <a:r>
                <a:rPr lang="en-SG" sz="1200" dirty="0"/>
                <a:t> CS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F8FFC74-12D3-4A5D-8799-19DA175E5333}"/>
                </a:ext>
              </a:extLst>
            </p:cNvPr>
            <p:cNvCxnSpPr>
              <a:cxnSpLocks/>
            </p:cNvCxnSpPr>
            <p:nvPr/>
          </p:nvCxnSpPr>
          <p:spPr>
            <a:xfrm>
              <a:off x="10459156" y="3463900"/>
              <a:ext cx="75071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C1D7468-0143-4637-A429-A4757D82C681}"/>
                </a:ext>
              </a:extLst>
            </p:cNvPr>
            <p:cNvSpPr txBox="1"/>
            <p:nvPr/>
          </p:nvSpPr>
          <p:spPr>
            <a:xfrm>
              <a:off x="10334973" y="3489348"/>
              <a:ext cx="10272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Duty cycle: set by OCR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EE42D7E-2C49-4C8A-8FBD-80E44026B077}"/>
                </a:ext>
              </a:extLst>
            </p:cNvPr>
            <p:cNvCxnSpPr>
              <a:cxnSpLocks/>
            </p:cNvCxnSpPr>
            <p:nvPr/>
          </p:nvCxnSpPr>
          <p:spPr>
            <a:xfrm>
              <a:off x="8918222" y="2976961"/>
              <a:ext cx="0" cy="612906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CB68F3-0ABA-4349-ABDC-8FC93F98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0210801" y="2950877"/>
              <a:ext cx="0" cy="63899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A989B05-784E-4801-8B20-61F515049AEB}"/>
                </a:ext>
              </a:extLst>
            </p:cNvPr>
            <p:cNvCxnSpPr>
              <a:cxnSpLocks/>
            </p:cNvCxnSpPr>
            <p:nvPr/>
          </p:nvCxnSpPr>
          <p:spPr>
            <a:xfrm>
              <a:off x="10459154" y="2768118"/>
              <a:ext cx="0" cy="220133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13C038D-5471-4339-9791-57B509E9BEFB}"/>
                </a:ext>
              </a:extLst>
            </p:cNvPr>
            <p:cNvCxnSpPr>
              <a:cxnSpLocks/>
            </p:cNvCxnSpPr>
            <p:nvPr/>
          </p:nvCxnSpPr>
          <p:spPr>
            <a:xfrm>
              <a:off x="11204218" y="2768112"/>
              <a:ext cx="0" cy="220133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B7F76F6-B214-4519-B623-9BD04AB1D563}"/>
              </a:ext>
            </a:extLst>
          </p:cNvPr>
          <p:cNvSpPr txBox="1"/>
          <p:nvPr/>
        </p:nvSpPr>
        <p:spPr>
          <a:xfrm>
            <a:off x="5695246" y="4736512"/>
            <a:ext cx="215841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SG" sz="1200" dirty="0"/>
              <a:t>Timer 0, 2 – holds up to 8 bits</a:t>
            </a:r>
          </a:p>
          <a:p>
            <a:r>
              <a:rPr lang="en-SG" sz="1200" dirty="0"/>
              <a:t>Timer 1 – can hold up to 16 bits</a:t>
            </a:r>
          </a:p>
        </p:txBody>
      </p:sp>
      <p:sp>
        <p:nvSpPr>
          <p:cNvPr id="6149" name="Rectangle 6148">
            <a:extLst>
              <a:ext uri="{FF2B5EF4-FFF2-40B4-BE49-F238E27FC236}">
                <a16:creationId xmlns:a16="http://schemas.microsoft.com/office/drawing/2014/main" id="{EC585FE7-4441-4368-828D-053466FF2F4A}"/>
              </a:ext>
            </a:extLst>
          </p:cNvPr>
          <p:cNvSpPr/>
          <p:nvPr/>
        </p:nvSpPr>
        <p:spPr>
          <a:xfrm>
            <a:off x="482397" y="1593609"/>
            <a:ext cx="3177958" cy="1152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B49BDA4-369E-486B-9098-3F45A4F49CD5}"/>
              </a:ext>
            </a:extLst>
          </p:cNvPr>
          <p:cNvSpPr/>
          <p:nvPr/>
        </p:nvSpPr>
        <p:spPr>
          <a:xfrm>
            <a:off x="485224" y="1449678"/>
            <a:ext cx="3177958" cy="1152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EF3D8F1-AC0B-4791-AD3B-35C935C77A31}"/>
              </a:ext>
            </a:extLst>
          </p:cNvPr>
          <p:cNvSpPr/>
          <p:nvPr/>
        </p:nvSpPr>
        <p:spPr>
          <a:xfrm>
            <a:off x="482397" y="4251321"/>
            <a:ext cx="3255636" cy="9207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1064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602</TotalTime>
  <Words>1147</Words>
  <Application>Microsoft Office PowerPoint</Application>
  <PresentationFormat>Widescreen</PresentationFormat>
  <Paragraphs>266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Wingdings</vt:lpstr>
      <vt:lpstr>Office Theme</vt:lpstr>
      <vt:lpstr>Pin mapping ATMega328P to Arduino</vt:lpstr>
      <vt:lpstr>Arduino – Lighting LEDs</vt:lpstr>
      <vt:lpstr>Interrupts</vt:lpstr>
      <vt:lpstr>Interrupts</vt:lpstr>
      <vt:lpstr>EICRA – External Interrupt Control Register A </vt:lpstr>
      <vt:lpstr>Interrupt PWM Wave Generation</vt:lpstr>
      <vt:lpstr>TIMSK &amp; OCR</vt:lpstr>
      <vt:lpstr>TCCRnA &amp; TCCRnB</vt:lpstr>
      <vt:lpstr>Waveform Generation Modes</vt:lpstr>
      <vt:lpstr>Clock Scalar &amp; Compare Match</vt:lpstr>
      <vt:lpstr>CTC – Clear Timer on Comapre</vt:lpstr>
      <vt:lpstr>Interrupt Timers – Useful for generating diff clock cycles</vt:lpstr>
      <vt:lpstr>Debouncing</vt:lpstr>
      <vt:lpstr>Other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 mapping ATMega328P to Arduino</dc:title>
  <dc:creator>Shwen Ling, Shanon Seet</dc:creator>
  <cp:lastModifiedBy>Shanon Seet Shwen Ling</cp:lastModifiedBy>
  <cp:revision>49</cp:revision>
  <dcterms:created xsi:type="dcterms:W3CDTF">2019-02-28T13:21:47Z</dcterms:created>
  <dcterms:modified xsi:type="dcterms:W3CDTF">2019-03-08T09:48:05Z</dcterms:modified>
</cp:coreProperties>
</file>