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8" r:id="rId4"/>
    <p:sldId id="262" r:id="rId5"/>
    <p:sldId id="260" r:id="rId6"/>
    <p:sldId id="287" r:id="rId7"/>
    <p:sldId id="266" r:id="rId8"/>
    <p:sldId id="267" r:id="rId9"/>
    <p:sldId id="269" r:id="rId10"/>
    <p:sldId id="270" r:id="rId11"/>
    <p:sldId id="268" r:id="rId12"/>
    <p:sldId id="271" r:id="rId13"/>
    <p:sldId id="272" r:id="rId14"/>
    <p:sldId id="273" r:id="rId15"/>
    <p:sldId id="288" r:id="rId16"/>
    <p:sldId id="284" r:id="rId17"/>
    <p:sldId id="289" r:id="rId18"/>
    <p:sldId id="280" r:id="rId19"/>
    <p:sldId id="290" r:id="rId20"/>
    <p:sldId id="277" r:id="rId21"/>
    <p:sldId id="291" r:id="rId22"/>
    <p:sldId id="275" r:id="rId23"/>
    <p:sldId id="279" r:id="rId24"/>
    <p:sldId id="282" r:id="rId25"/>
    <p:sldId id="283" r:id="rId26"/>
    <p:sldId id="293" r:id="rId27"/>
    <p:sldId id="292" r:id="rId28"/>
    <p:sldId id="278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8260-BDCF-4244-B1EF-8DDF1A49B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C8320-6219-4410-B707-6E573944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30DF4-38D4-4C66-B685-43ACB779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D793-8334-4783-AEC4-E669AA0E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0291-3139-42A6-9218-4ABD94A3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41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0B9F-6039-476A-8B95-A18FBECD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7D696-1B92-4305-BB2E-DA2EEF7C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E0B0D-B851-4A8E-9CF2-BCBF3622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40B82-2884-4766-A41E-347FDA9A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C0851-B3ED-47D3-A79F-90B4B552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27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9EA14-C052-4BBD-9CD3-C28A701B7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5E70F-E5B1-4530-9588-AF5520CD7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C1A3-EB2C-4562-BF38-FE82846F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E0DA-78F3-48F0-BD3F-012E2A48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E7AA-741C-457C-890D-6512B4DF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0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2C2A-A351-4B01-83F0-7B31D3F9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34" y="365126"/>
            <a:ext cx="11110332" cy="53254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C5B5-A0F1-4A95-90A4-28A273401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897674"/>
            <a:ext cx="11110332" cy="5279289"/>
          </a:xfrm>
        </p:spPr>
        <p:txBody>
          <a:bodyPr>
            <a:normAutofit/>
          </a:bodyPr>
          <a:lstStyle>
            <a:lvl1pPr>
              <a:defRPr sz="1400"/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Ø"/>
              <a:defRPr sz="1400"/>
            </a:lvl4pPr>
            <a:lvl5pPr marL="2057400" indent="-228600">
              <a:buFont typeface="Wingdings" panose="05000000000000000000" pitchFamily="2" charset="2"/>
              <a:buChar char="v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6909-8814-484F-9A41-8A2F9BDA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5A8F-45F3-4F3D-BC69-EA036397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E2DC-6F23-438C-BB5E-46143088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81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4E40-3EE6-40B4-B9FE-B890C8BC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65493-767C-43D8-A26A-1EC8436F6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2B0C4-29D9-4718-B94C-24A98C31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83E5-4C10-4CF0-AEC5-715CFA43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01FE7-7FC9-43DA-A19A-08D3A557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89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E293-8890-4429-BB93-F41661D7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CF5A-C6D3-4BFE-BB69-34628FDB0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268F9-15F1-4A6F-AB40-29DF9F906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0A730-BEDB-4796-BDF8-350E0B2C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9BE7A-1333-410D-84BF-ECD51560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5D9D-6700-4B8D-A0E7-41C234E5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43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F6BD-46BB-423A-9CF1-B91C5DDC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CAED-7457-41BB-A7AF-F8396A3F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8D73-55B0-4EDE-A012-84513E31E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3CF99-4E04-4E30-B48B-286FA37B7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C9362-17FF-456C-97F7-E52ACF5D8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7AFAF-15B9-4652-B15A-E4F7234E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9F3C3-95B6-4DB3-B601-F25D2F9D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1DAA1-B3ED-42F1-9BAF-BD9A2CA3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49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335A-13DE-4DB9-99ED-74F89EB8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485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5C721-DDFC-4411-8E17-119063E2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4CD14-6781-4CB2-9927-A5949AF1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738B3-E077-4C32-A213-8E54D1D5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24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441D2-833A-4AA7-BC66-BB6AE4E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F42B7-2078-4769-9B08-6F3C0040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C124B-6E0E-43A4-B0C9-97CDB925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427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1ADE-B96F-40DD-896A-2CA4391E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F794-89BB-4BE8-8BFF-5AD9C20C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FD325-40FA-40D3-871F-B040DD91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84639-9CC2-464D-88C7-7694802C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2E71D-95E0-4F6B-9073-3E39045A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932A7-34A0-4020-A1CE-888FE4D2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40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4259-95F6-4C66-B51D-ADDE0C32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41E49-7A9E-46BE-8CFB-318BBFB37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EE302-378D-431E-8EBC-C3A1D5C9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FEABA-EF67-4845-AB5C-134BB9F6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A8714-EF32-4B06-BCEF-929C27FC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9BEED-8EF6-49DE-A844-503D88EB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74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DF0F7-4147-4382-91D0-6D2B72DD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7D6-91F8-42D4-A781-38AB69E6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900B-F4D3-4C63-8E4B-583DD3FD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87E2C-5C8F-4CC8-A5D5-85D5731C74FF}" type="datetimeFigureOut">
              <a:rPr lang="en-SG" smtClean="0"/>
              <a:t>16/12/2019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BF8B-E3E6-4F1C-892C-237D31E2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8EB7-8B92-41DD-9F25-6675F4C7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B0EC-DC49-41A9-8BC0-36E05C4F98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39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2E0F-EDF6-41C5-9921-E28FAA144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HCI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3FD9E-534E-45BC-B07F-994A7997F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589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03DC-1829-41C5-B911-604E9FB7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– Principles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4C99-EC63-402C-BC5D-C45DEBED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Designing text</a:t>
            </a:r>
          </a:p>
          <a:p>
            <a:r>
              <a:rPr lang="en-SG" dirty="0"/>
              <a:t>Use familiar vocabulary</a:t>
            </a:r>
          </a:p>
          <a:p>
            <a:r>
              <a:rPr lang="en-SG" dirty="0"/>
              <a:t>Avoid difficult scripts or typefaces</a:t>
            </a:r>
          </a:p>
          <a:p>
            <a:pPr lvl="1"/>
            <a:r>
              <a:rPr lang="en-SG" dirty="0"/>
              <a:t>Includes avoiding all caps, weird fonts, etc</a:t>
            </a:r>
          </a:p>
          <a:p>
            <a:r>
              <a:rPr lang="en-SG" dirty="0"/>
              <a:t>Avoid too small fonts</a:t>
            </a:r>
          </a:p>
          <a:p>
            <a:r>
              <a:rPr lang="en-SG" dirty="0"/>
              <a:t>Avoid noisy backgrounds</a:t>
            </a:r>
          </a:p>
          <a:p>
            <a:r>
              <a:rPr lang="en-SG" dirty="0"/>
              <a:t>Avoid burying information in repetition </a:t>
            </a:r>
          </a:p>
          <a:p>
            <a:r>
              <a:rPr lang="en-SG" dirty="0"/>
              <a:t>Avoid </a:t>
            </a:r>
            <a:r>
              <a:rPr lang="en-SG" dirty="0" err="1"/>
              <a:t>centering</a:t>
            </a:r>
            <a:r>
              <a:rPr lang="en-SG" dirty="0"/>
              <a:t> large chunks of text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Designing widgets/icons</a:t>
            </a:r>
          </a:p>
          <a:p>
            <a:r>
              <a:rPr lang="en-SG" dirty="0"/>
              <a:t>Use affordances and metaphors</a:t>
            </a:r>
          </a:p>
          <a:p>
            <a:pPr lvl="1"/>
            <a:r>
              <a:rPr lang="en-SG" dirty="0"/>
              <a:t>Affordance: properties of an object that help people know how to use it </a:t>
            </a:r>
          </a:p>
          <a:p>
            <a:pPr lvl="2"/>
            <a:r>
              <a:rPr lang="en-SG" dirty="0" err="1"/>
              <a:t>eg</a:t>
            </a:r>
            <a:r>
              <a:rPr lang="en-SG" dirty="0"/>
              <a:t> buttons</a:t>
            </a:r>
          </a:p>
          <a:p>
            <a:pPr lvl="1"/>
            <a:r>
              <a:rPr lang="en-SG" dirty="0"/>
              <a:t>Metaphors: matches real-world objects </a:t>
            </a:r>
          </a:p>
          <a:p>
            <a:pPr lvl="2"/>
            <a:r>
              <a:rPr lang="en-SG" dirty="0" err="1"/>
              <a:t>eg</a:t>
            </a:r>
            <a:r>
              <a:rPr lang="en-SG" dirty="0"/>
              <a:t> pause/play symbols, eraser symbol</a:t>
            </a:r>
          </a:p>
        </p:txBody>
      </p:sp>
    </p:spTree>
    <p:extLst>
      <p:ext uri="{BB962C8B-B14F-4D97-AF65-F5344CB8AC3E}">
        <p14:creationId xmlns:p14="http://schemas.microsoft.com/office/powerpoint/2010/main" val="43708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F540-156E-4109-9321-ED4CCBE0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– Principles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C412-C229-461A-B4DC-6514C860B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7 Gestalt </a:t>
            </a:r>
            <a:r>
              <a:rPr lang="en-SG" dirty="0"/>
              <a:t>Principles</a:t>
            </a:r>
          </a:p>
          <a:p>
            <a:r>
              <a:rPr lang="en-SG" dirty="0"/>
              <a:t>Proximity</a:t>
            </a:r>
          </a:p>
          <a:p>
            <a:pPr lvl="1"/>
            <a:r>
              <a:rPr lang="en-SG" dirty="0"/>
              <a:t>The relative distance between objects affects our perception of their organisation</a:t>
            </a:r>
          </a:p>
          <a:p>
            <a:r>
              <a:rPr lang="en-SG" dirty="0"/>
              <a:t>Similarity</a:t>
            </a:r>
          </a:p>
          <a:p>
            <a:pPr lvl="1"/>
            <a:r>
              <a:rPr lang="en-SG" dirty="0"/>
              <a:t>Objects that look similar appear grouped</a:t>
            </a:r>
          </a:p>
          <a:p>
            <a:r>
              <a:rPr lang="en-SG" dirty="0"/>
              <a:t>Continuity</a:t>
            </a:r>
          </a:p>
          <a:p>
            <a:pPr lvl="1"/>
            <a:r>
              <a:rPr lang="en-SG" dirty="0"/>
              <a:t>We add in missing data when there is ambiguity to connect disconnected pieces</a:t>
            </a:r>
          </a:p>
          <a:p>
            <a:pPr lvl="1"/>
            <a:r>
              <a:rPr lang="en-SG" dirty="0" err="1"/>
              <a:t>Eg</a:t>
            </a:r>
            <a:r>
              <a:rPr lang="en-SG" dirty="0"/>
              <a:t> when designing a scrollbar, we don’t see 3 segments but one continuous bar</a:t>
            </a:r>
          </a:p>
          <a:p>
            <a:r>
              <a:rPr lang="en-SG" dirty="0"/>
              <a:t>Closure</a:t>
            </a:r>
          </a:p>
          <a:p>
            <a:pPr lvl="1"/>
            <a:r>
              <a:rPr lang="en-SG" dirty="0"/>
              <a:t>Our brains automatically close open figures/incomplete shapes</a:t>
            </a:r>
          </a:p>
          <a:p>
            <a:r>
              <a:rPr lang="en-SG" dirty="0"/>
              <a:t>Symmetry</a:t>
            </a:r>
          </a:p>
          <a:p>
            <a:pPr lvl="1"/>
            <a:r>
              <a:rPr lang="en-SG" dirty="0"/>
              <a:t>We parse complex images to reduce complexity and see the simplest shape</a:t>
            </a:r>
          </a:p>
          <a:p>
            <a:r>
              <a:rPr lang="en-SG" dirty="0"/>
              <a:t>Figure/Ground</a:t>
            </a:r>
          </a:p>
          <a:p>
            <a:pPr lvl="1"/>
            <a:r>
              <a:rPr lang="en-SG" dirty="0"/>
              <a:t>We try to separate images into foreground and background</a:t>
            </a:r>
          </a:p>
          <a:p>
            <a:pPr lvl="1"/>
            <a:r>
              <a:rPr lang="en-SG" dirty="0" err="1"/>
              <a:t>Eg</a:t>
            </a:r>
            <a:r>
              <a:rPr lang="en-SG" dirty="0"/>
              <a:t> watermarks, background images</a:t>
            </a:r>
          </a:p>
          <a:p>
            <a:r>
              <a:rPr lang="en-SG" dirty="0"/>
              <a:t>Common fate</a:t>
            </a:r>
          </a:p>
          <a:p>
            <a:pPr lvl="1"/>
            <a:r>
              <a:rPr lang="en-SG" dirty="0"/>
              <a:t>Things moving in a similar manner appear grouped</a:t>
            </a:r>
          </a:p>
        </p:txBody>
      </p:sp>
    </p:spTree>
    <p:extLst>
      <p:ext uri="{BB962C8B-B14F-4D97-AF65-F5344CB8AC3E}">
        <p14:creationId xmlns:p14="http://schemas.microsoft.com/office/powerpoint/2010/main" val="413453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B6D2D2E-56AB-4649-94A8-314CFE537DA7}"/>
              </a:ext>
            </a:extLst>
          </p:cNvPr>
          <p:cNvCxnSpPr>
            <a:stCxn id="21" idx="0"/>
            <a:endCxn id="8" idx="2"/>
          </p:cNvCxnSpPr>
          <p:nvPr/>
        </p:nvCxnSpPr>
        <p:spPr>
          <a:xfrm rot="16200000" flipV="1">
            <a:off x="5581485" y="3076572"/>
            <a:ext cx="1227220" cy="473893"/>
          </a:xfrm>
          <a:prstGeom prst="curvedConnector3">
            <a:avLst>
              <a:gd name="adj1" fmla="val 52272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7949E8F-D1D3-49A1-9A8F-D5049E4FDBB6}"/>
              </a:ext>
            </a:extLst>
          </p:cNvPr>
          <p:cNvCxnSpPr>
            <a:stCxn id="21" idx="2"/>
            <a:endCxn id="8" idx="1"/>
          </p:cNvCxnSpPr>
          <p:nvPr/>
        </p:nvCxnSpPr>
        <p:spPr>
          <a:xfrm rot="5400000" flipH="1">
            <a:off x="4801538" y="2829174"/>
            <a:ext cx="2026042" cy="1234964"/>
          </a:xfrm>
          <a:prstGeom prst="curvedConnector4">
            <a:avLst>
              <a:gd name="adj1" fmla="val -28620"/>
              <a:gd name="adj2" fmla="val 24041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4EE616C-B51F-4619-9093-CE1A69181375}"/>
              </a:ext>
            </a:extLst>
          </p:cNvPr>
          <p:cNvSpPr txBox="1">
            <a:spLocks/>
          </p:cNvSpPr>
          <p:nvPr/>
        </p:nvSpPr>
        <p:spPr>
          <a:xfrm>
            <a:off x="540833" y="470001"/>
            <a:ext cx="11219617" cy="532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/>
              <a:t>Design Process</a:t>
            </a:r>
            <a:endParaRPr lang="en-SG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13F202-E23F-4D94-9D87-FDD7E9F11241}"/>
              </a:ext>
            </a:extLst>
          </p:cNvPr>
          <p:cNvSpPr/>
          <p:nvPr/>
        </p:nvSpPr>
        <p:spPr>
          <a:xfrm>
            <a:off x="2387299" y="1579297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Requirements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17F1A-2B59-456D-AF1C-CFCC75560D20}"/>
              </a:ext>
            </a:extLst>
          </p:cNvPr>
          <p:cNvSpPr/>
          <p:nvPr/>
        </p:nvSpPr>
        <p:spPr>
          <a:xfrm>
            <a:off x="5197077" y="2167361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73036A-1788-467E-8F70-D98E21AF917B}"/>
              </a:ext>
            </a:extLst>
          </p:cNvPr>
          <p:cNvSpPr/>
          <p:nvPr/>
        </p:nvSpPr>
        <p:spPr>
          <a:xfrm>
            <a:off x="8295194" y="2755669"/>
            <a:ext cx="1522142" cy="7203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Implement &amp; deploy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822F93-0786-4B35-9493-586414E253CF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>
            <a:off x="3909441" y="1845571"/>
            <a:ext cx="2048707" cy="321790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25031B2-FF35-4125-B969-90890D4446E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6719219" y="2433635"/>
            <a:ext cx="2337046" cy="322034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2E25C58-8AD1-40FE-8C44-3669ABAAB67C}"/>
              </a:ext>
            </a:extLst>
          </p:cNvPr>
          <p:cNvCxnSpPr>
            <a:cxnSpLocks/>
            <a:stCxn id="8" idx="3"/>
            <a:endCxn id="21" idx="3"/>
          </p:cNvCxnSpPr>
          <p:nvPr/>
        </p:nvCxnSpPr>
        <p:spPr>
          <a:xfrm>
            <a:off x="6719219" y="2433635"/>
            <a:ext cx="473893" cy="1759768"/>
          </a:xfrm>
          <a:prstGeom prst="curvedConnector3">
            <a:avLst>
              <a:gd name="adj1" fmla="val 148239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327AFC-A7D6-44E4-BF16-CDC4DC76F1E8}"/>
              </a:ext>
            </a:extLst>
          </p:cNvPr>
          <p:cNvSpPr/>
          <p:nvPr/>
        </p:nvSpPr>
        <p:spPr>
          <a:xfrm>
            <a:off x="5670970" y="3927129"/>
            <a:ext cx="1522142" cy="5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ysClr val="windowText" lastClr="000000"/>
                </a:solidFill>
              </a:rPr>
              <a:t>Prototype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ED369D-2A1C-4D80-814A-2703F8213DCD}"/>
              </a:ext>
            </a:extLst>
          </p:cNvPr>
          <p:cNvSpPr txBox="1"/>
          <p:nvPr/>
        </p:nvSpPr>
        <p:spPr>
          <a:xfrm>
            <a:off x="6404738" y="4587451"/>
            <a:ext cx="158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Conducting a study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85101C-A1C6-45A5-B702-7E8C7817D38E}"/>
              </a:ext>
            </a:extLst>
          </p:cNvPr>
          <p:cNvSpPr txBox="1"/>
          <p:nvPr/>
        </p:nvSpPr>
        <p:spPr>
          <a:xfrm>
            <a:off x="8478158" y="3483655"/>
            <a:ext cx="115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Architectures</a:t>
            </a:r>
          </a:p>
          <a:p>
            <a:r>
              <a:rPr lang="en-SG" sz="1200" dirty="0"/>
              <a:t>Documentation</a:t>
            </a:r>
          </a:p>
          <a:p>
            <a:r>
              <a:rPr lang="en-SG" sz="1200" dirty="0"/>
              <a:t>Help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5DD12A-44DB-41E6-9ADC-73B81476EA17}"/>
              </a:ext>
            </a:extLst>
          </p:cNvPr>
          <p:cNvSpPr txBox="1"/>
          <p:nvPr/>
        </p:nvSpPr>
        <p:spPr>
          <a:xfrm>
            <a:off x="6233854" y="185095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Principles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1AA3A2-5889-4DEA-A5E9-A8ADA8CD4D13}"/>
              </a:ext>
            </a:extLst>
          </p:cNvPr>
          <p:cNvSpPr/>
          <p:nvPr/>
        </p:nvSpPr>
        <p:spPr>
          <a:xfrm>
            <a:off x="5434173" y="3058183"/>
            <a:ext cx="1008000" cy="46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Heuristic Evaluation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E74E02-44FE-4488-9D4B-7C63FA46102E}"/>
              </a:ext>
            </a:extLst>
          </p:cNvPr>
          <p:cNvSpPr/>
          <p:nvPr/>
        </p:nvSpPr>
        <p:spPr>
          <a:xfrm>
            <a:off x="5283263" y="4725950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Design Study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36ACA5-E48E-4EAD-ABE1-C6872A71002A}"/>
              </a:ext>
            </a:extLst>
          </p:cNvPr>
          <p:cNvSpPr/>
          <p:nvPr/>
        </p:nvSpPr>
        <p:spPr>
          <a:xfrm>
            <a:off x="3925794" y="4788639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Ethics and Consent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9EE5F-EDB4-4C48-9344-73873EF70B4A}"/>
              </a:ext>
            </a:extLst>
          </p:cNvPr>
          <p:cNvSpPr/>
          <p:nvPr/>
        </p:nvSpPr>
        <p:spPr>
          <a:xfrm>
            <a:off x="3042554" y="4129986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Choose participants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F58FEF-2BC0-4D46-9738-1DEDA9EC3B2D}"/>
              </a:ext>
            </a:extLst>
          </p:cNvPr>
          <p:cNvSpPr/>
          <p:nvPr/>
        </p:nvSpPr>
        <p:spPr>
          <a:xfrm>
            <a:off x="3086995" y="3320408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Research Methods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29AB67-7ABC-4191-BC8E-134E4ADE8AB5}"/>
              </a:ext>
            </a:extLst>
          </p:cNvPr>
          <p:cNvSpPr/>
          <p:nvPr/>
        </p:nvSpPr>
        <p:spPr>
          <a:xfrm>
            <a:off x="3703823" y="25423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Analyse Data</a:t>
            </a:r>
          </a:p>
        </p:txBody>
      </p:sp>
    </p:spTree>
    <p:extLst>
      <p:ext uri="{BB962C8B-B14F-4D97-AF65-F5344CB8AC3E}">
        <p14:creationId xmlns:p14="http://schemas.microsoft.com/office/powerpoint/2010/main" val="288603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1434-193F-4FD6-BDA1-783283C3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Evaluation – Heuristic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8161-DB2A-4BC5-87C5-468A82DD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3" y="897674"/>
            <a:ext cx="10884640" cy="5279289"/>
          </a:xfrm>
        </p:spPr>
        <p:txBody>
          <a:bodyPr/>
          <a:lstStyle/>
          <a:p>
            <a:r>
              <a:rPr lang="en-SG" dirty="0"/>
              <a:t>Heuristics – rules that are generally true, used to detect usability issues </a:t>
            </a:r>
          </a:p>
          <a:p>
            <a:r>
              <a:rPr lang="en-SG" dirty="0"/>
              <a:t>Heuristic evaluation</a:t>
            </a:r>
          </a:p>
          <a:p>
            <a:pPr lvl="1"/>
            <a:r>
              <a:rPr lang="en-SG" dirty="0"/>
              <a:t>Have one or more experts evaluate an interface using a common set of criteria</a:t>
            </a:r>
          </a:p>
          <a:p>
            <a:pPr lvl="1"/>
            <a:r>
              <a:rPr lang="en-SG" dirty="0"/>
              <a:t>Pros</a:t>
            </a:r>
          </a:p>
          <a:p>
            <a:pPr lvl="2"/>
            <a:r>
              <a:rPr lang="en-SG" dirty="0"/>
              <a:t>Can be done by one person, no ethics or privacy problems</a:t>
            </a:r>
          </a:p>
          <a:p>
            <a:pPr lvl="2"/>
            <a:r>
              <a:rPr lang="en-SG" dirty="0"/>
              <a:t>Can find a potentially large number of problems</a:t>
            </a:r>
          </a:p>
          <a:p>
            <a:pPr lvl="1"/>
            <a:r>
              <a:rPr lang="en-SG" dirty="0"/>
              <a:t>Cons</a:t>
            </a:r>
          </a:p>
          <a:p>
            <a:pPr lvl="2"/>
            <a:r>
              <a:rPr lang="en-SG" dirty="0"/>
              <a:t>Experts =/= end users, might miss out some things</a:t>
            </a:r>
          </a:p>
          <a:p>
            <a:pPr lvl="2"/>
            <a:r>
              <a:rPr lang="en-SG" dirty="0"/>
              <a:t>Heuristics might not cover all problems</a:t>
            </a:r>
          </a:p>
          <a:p>
            <a:pPr lvl="1"/>
            <a:r>
              <a:rPr lang="en-SG" dirty="0"/>
              <a:t>Informal heuristic evaluation</a:t>
            </a:r>
          </a:p>
          <a:p>
            <a:pPr lvl="2"/>
            <a:r>
              <a:rPr lang="en-SG" dirty="0"/>
              <a:t>The researcher uses the product as an end-user would</a:t>
            </a:r>
          </a:p>
          <a:p>
            <a:pPr lvl="1"/>
            <a:r>
              <a:rPr lang="en-SG" dirty="0"/>
              <a:t>Formal heuristic evaluation</a:t>
            </a:r>
          </a:p>
          <a:p>
            <a:pPr lvl="2"/>
            <a:r>
              <a:rPr lang="en-SG" dirty="0"/>
              <a:t>A group of experts who are briefed</a:t>
            </a:r>
          </a:p>
          <a:p>
            <a:pPr lvl="2"/>
            <a:r>
              <a:rPr lang="en-SG" dirty="0"/>
              <a:t>Each works separately to identify problems</a:t>
            </a:r>
          </a:p>
          <a:p>
            <a:pPr lvl="2"/>
            <a:r>
              <a:rPr lang="en-SG" dirty="0"/>
              <a:t>Debrief session where everyone works together to </a:t>
            </a:r>
            <a:r>
              <a:rPr lang="en-SG" dirty="0" err="1"/>
              <a:t>prioritse</a:t>
            </a:r>
            <a:r>
              <a:rPr lang="en-SG" dirty="0"/>
              <a:t> problems found</a:t>
            </a:r>
          </a:p>
          <a:p>
            <a:pPr lvl="2"/>
            <a:r>
              <a:rPr lang="en-SG" dirty="0"/>
              <a:t>Nielson: “on average, 5 evaluators identify 75-80% of usability problems”, although it depends on context and nature of problems</a:t>
            </a:r>
          </a:p>
          <a:p>
            <a:r>
              <a:rPr lang="en-SG" dirty="0"/>
              <a:t>Usability Aspect Reports (UAR)</a:t>
            </a:r>
          </a:p>
          <a:p>
            <a:pPr lvl="1"/>
            <a:r>
              <a:rPr lang="en-SG" dirty="0"/>
              <a:t>A report specifying good and/or bad features linked to heuristics, investigating usability</a:t>
            </a:r>
          </a:p>
        </p:txBody>
      </p:sp>
    </p:spTree>
    <p:extLst>
      <p:ext uri="{BB962C8B-B14F-4D97-AF65-F5344CB8AC3E}">
        <p14:creationId xmlns:p14="http://schemas.microsoft.com/office/powerpoint/2010/main" val="60281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1434-193F-4FD6-BDA1-783283C3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Evaluation – Heuristic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EF89FB-3031-4EA4-8EA3-23D6DD50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897674"/>
            <a:ext cx="11020425" cy="53137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/>
              <a:t>Nielson’s 10 Heuristics</a:t>
            </a:r>
          </a:p>
          <a:p>
            <a:pPr marL="342900" indent="-342900">
              <a:buAutoNum type="arabicPeriod"/>
            </a:pPr>
            <a:r>
              <a:rPr lang="en-SG" dirty="0"/>
              <a:t>Visibility of system status</a:t>
            </a:r>
          </a:p>
          <a:p>
            <a:pPr lvl="1"/>
            <a:r>
              <a:rPr lang="en-SG" dirty="0"/>
              <a:t>Showing the user feedback of actions</a:t>
            </a:r>
          </a:p>
          <a:p>
            <a:pPr marL="342900" indent="-342900">
              <a:buAutoNum type="arabicPeriod"/>
            </a:pPr>
            <a:r>
              <a:rPr lang="en-SG" dirty="0"/>
              <a:t>Match between system and the real world</a:t>
            </a:r>
          </a:p>
          <a:p>
            <a:pPr lvl="1"/>
            <a:r>
              <a:rPr lang="en-SG" dirty="0"/>
              <a:t>Use familiar conventions, language etc</a:t>
            </a:r>
          </a:p>
          <a:p>
            <a:pPr marL="342900" indent="-342900">
              <a:buAutoNum type="arabicPeriod"/>
            </a:pPr>
            <a:r>
              <a:rPr lang="en-SG" dirty="0"/>
              <a:t>User control and freedom</a:t>
            </a:r>
          </a:p>
          <a:p>
            <a:pPr lvl="1"/>
            <a:r>
              <a:rPr lang="en-SG" dirty="0"/>
              <a:t>Allow for </a:t>
            </a:r>
            <a:r>
              <a:rPr lang="en-SG" dirty="0" err="1"/>
              <a:t>undos</a:t>
            </a:r>
            <a:r>
              <a:rPr lang="en-SG" dirty="0"/>
              <a:t>, exits, not forcing the user into a particular series of actions</a:t>
            </a:r>
          </a:p>
          <a:p>
            <a:pPr marL="342900" indent="-342900">
              <a:buAutoNum type="arabicPeriod"/>
            </a:pPr>
            <a:r>
              <a:rPr lang="en-SG" dirty="0"/>
              <a:t>Consistency and standards</a:t>
            </a:r>
          </a:p>
          <a:p>
            <a:pPr lvl="1"/>
            <a:r>
              <a:rPr lang="en-SG" dirty="0"/>
              <a:t>Be consistent in expressing information and use normal conventions</a:t>
            </a:r>
          </a:p>
          <a:p>
            <a:pPr marL="342900" indent="-342900">
              <a:buAutoNum type="arabicPeriod"/>
            </a:pPr>
            <a:r>
              <a:rPr lang="en-SG" dirty="0"/>
              <a:t>Error prevention</a:t>
            </a:r>
          </a:p>
          <a:p>
            <a:pPr lvl="1"/>
            <a:r>
              <a:rPr lang="en-SG" dirty="0"/>
              <a:t>Predict errors and show feedback to users before they make any</a:t>
            </a:r>
          </a:p>
          <a:p>
            <a:pPr marL="342900" indent="-342900">
              <a:buAutoNum type="arabicPeriod"/>
            </a:pPr>
            <a:r>
              <a:rPr lang="en-SG" dirty="0"/>
              <a:t>Recognition rather than recall</a:t>
            </a:r>
          </a:p>
          <a:p>
            <a:pPr marL="342900" indent="-342900">
              <a:buAutoNum type="arabicPeriod"/>
            </a:pPr>
            <a:r>
              <a:rPr lang="en-SG" dirty="0"/>
              <a:t>Flexibility and efficiency of use</a:t>
            </a:r>
          </a:p>
          <a:p>
            <a:pPr lvl="1"/>
            <a:r>
              <a:rPr lang="en-SG" dirty="0"/>
              <a:t>Have ways to work more efficiently to allow for different levels (i.e. expert vs beginner)</a:t>
            </a:r>
          </a:p>
          <a:p>
            <a:pPr marL="342900" indent="-342900">
              <a:buAutoNum type="arabicPeriod"/>
            </a:pPr>
            <a:r>
              <a:rPr lang="en-SG" dirty="0"/>
              <a:t>Aesthetics and minimalist design</a:t>
            </a:r>
          </a:p>
          <a:p>
            <a:pPr marL="342900" indent="-342900">
              <a:buAutoNum type="arabicPeriod"/>
            </a:pPr>
            <a:r>
              <a:rPr lang="en-SG" dirty="0"/>
              <a:t>Help users recognise, diagnose and recover from errors</a:t>
            </a:r>
          </a:p>
          <a:p>
            <a:pPr lvl="1"/>
            <a:r>
              <a:rPr lang="en-SG" dirty="0"/>
              <a:t>Clear error messages that explain the problem and </a:t>
            </a:r>
            <a:r>
              <a:rPr lang="en-SG" dirty="0" err="1"/>
              <a:t>proide</a:t>
            </a:r>
            <a:r>
              <a:rPr lang="en-SG" dirty="0"/>
              <a:t> a solution</a:t>
            </a:r>
          </a:p>
          <a:p>
            <a:pPr marL="342900" indent="-342900">
              <a:buAutoNum type="arabicPeriod"/>
            </a:pPr>
            <a:r>
              <a:rPr lang="en-SG" dirty="0"/>
              <a:t>Help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67291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B6D2D2E-56AB-4649-94A8-314CFE537DA7}"/>
              </a:ext>
            </a:extLst>
          </p:cNvPr>
          <p:cNvCxnSpPr>
            <a:stCxn id="21" idx="0"/>
            <a:endCxn id="8" idx="2"/>
          </p:cNvCxnSpPr>
          <p:nvPr/>
        </p:nvCxnSpPr>
        <p:spPr>
          <a:xfrm rot="16200000" flipV="1">
            <a:off x="5581485" y="3076572"/>
            <a:ext cx="1227220" cy="473893"/>
          </a:xfrm>
          <a:prstGeom prst="curvedConnector3">
            <a:avLst>
              <a:gd name="adj1" fmla="val 52272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7949E8F-D1D3-49A1-9A8F-D5049E4FDBB6}"/>
              </a:ext>
            </a:extLst>
          </p:cNvPr>
          <p:cNvCxnSpPr>
            <a:stCxn id="21" idx="2"/>
            <a:endCxn id="8" idx="1"/>
          </p:cNvCxnSpPr>
          <p:nvPr/>
        </p:nvCxnSpPr>
        <p:spPr>
          <a:xfrm rot="5400000" flipH="1">
            <a:off x="4801538" y="2829174"/>
            <a:ext cx="2026042" cy="1234964"/>
          </a:xfrm>
          <a:prstGeom prst="curvedConnector4">
            <a:avLst>
              <a:gd name="adj1" fmla="val -28620"/>
              <a:gd name="adj2" fmla="val 24041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4EE616C-B51F-4619-9093-CE1A69181375}"/>
              </a:ext>
            </a:extLst>
          </p:cNvPr>
          <p:cNvSpPr txBox="1">
            <a:spLocks/>
          </p:cNvSpPr>
          <p:nvPr/>
        </p:nvSpPr>
        <p:spPr>
          <a:xfrm>
            <a:off x="540833" y="470001"/>
            <a:ext cx="11219617" cy="532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/>
              <a:t>Design Process</a:t>
            </a:r>
            <a:endParaRPr lang="en-SG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13F202-E23F-4D94-9D87-FDD7E9F11241}"/>
              </a:ext>
            </a:extLst>
          </p:cNvPr>
          <p:cNvSpPr/>
          <p:nvPr/>
        </p:nvSpPr>
        <p:spPr>
          <a:xfrm>
            <a:off x="2387299" y="1579297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Requirements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17F1A-2B59-456D-AF1C-CFCC75560D20}"/>
              </a:ext>
            </a:extLst>
          </p:cNvPr>
          <p:cNvSpPr/>
          <p:nvPr/>
        </p:nvSpPr>
        <p:spPr>
          <a:xfrm>
            <a:off x="5197077" y="2167361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73036A-1788-467E-8F70-D98E21AF917B}"/>
              </a:ext>
            </a:extLst>
          </p:cNvPr>
          <p:cNvSpPr/>
          <p:nvPr/>
        </p:nvSpPr>
        <p:spPr>
          <a:xfrm>
            <a:off x="8295194" y="2755669"/>
            <a:ext cx="1522142" cy="7203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Implement &amp; deploy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822F93-0786-4B35-9493-586414E253CF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>
            <a:off x="3909441" y="1845571"/>
            <a:ext cx="2048707" cy="321790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25031B2-FF35-4125-B969-90890D4446E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6719219" y="2433635"/>
            <a:ext cx="2337046" cy="322034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2E25C58-8AD1-40FE-8C44-3669ABAAB67C}"/>
              </a:ext>
            </a:extLst>
          </p:cNvPr>
          <p:cNvCxnSpPr>
            <a:cxnSpLocks/>
            <a:stCxn id="8" idx="3"/>
            <a:endCxn id="21" idx="3"/>
          </p:cNvCxnSpPr>
          <p:nvPr/>
        </p:nvCxnSpPr>
        <p:spPr>
          <a:xfrm>
            <a:off x="6719219" y="2433635"/>
            <a:ext cx="473893" cy="1759768"/>
          </a:xfrm>
          <a:prstGeom prst="curvedConnector3">
            <a:avLst>
              <a:gd name="adj1" fmla="val 148239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327AFC-A7D6-44E4-BF16-CDC4DC76F1E8}"/>
              </a:ext>
            </a:extLst>
          </p:cNvPr>
          <p:cNvSpPr/>
          <p:nvPr/>
        </p:nvSpPr>
        <p:spPr>
          <a:xfrm>
            <a:off x="5670970" y="3927129"/>
            <a:ext cx="1522142" cy="5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ysClr val="windowText" lastClr="000000"/>
                </a:solidFill>
              </a:rPr>
              <a:t>Prototype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ED369D-2A1C-4D80-814A-2703F8213DCD}"/>
              </a:ext>
            </a:extLst>
          </p:cNvPr>
          <p:cNvSpPr txBox="1"/>
          <p:nvPr/>
        </p:nvSpPr>
        <p:spPr>
          <a:xfrm>
            <a:off x="6404738" y="4587451"/>
            <a:ext cx="158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Conducting a study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85101C-A1C6-45A5-B702-7E8C7817D38E}"/>
              </a:ext>
            </a:extLst>
          </p:cNvPr>
          <p:cNvSpPr txBox="1"/>
          <p:nvPr/>
        </p:nvSpPr>
        <p:spPr>
          <a:xfrm>
            <a:off x="8478158" y="3483655"/>
            <a:ext cx="115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Architectures</a:t>
            </a:r>
          </a:p>
          <a:p>
            <a:r>
              <a:rPr lang="en-SG" sz="1200" dirty="0"/>
              <a:t>Documentation</a:t>
            </a:r>
          </a:p>
          <a:p>
            <a:r>
              <a:rPr lang="en-SG" sz="1200" dirty="0"/>
              <a:t>Help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5DD12A-44DB-41E6-9ADC-73B81476EA17}"/>
              </a:ext>
            </a:extLst>
          </p:cNvPr>
          <p:cNvSpPr txBox="1"/>
          <p:nvPr/>
        </p:nvSpPr>
        <p:spPr>
          <a:xfrm>
            <a:off x="6233854" y="185095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Principles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1AA3A2-5889-4DEA-A5E9-A8ADA8CD4D13}"/>
              </a:ext>
            </a:extLst>
          </p:cNvPr>
          <p:cNvSpPr/>
          <p:nvPr/>
        </p:nvSpPr>
        <p:spPr>
          <a:xfrm>
            <a:off x="5434173" y="30581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Heuristic Evaluation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E74E02-44FE-4488-9D4B-7C63FA46102E}"/>
              </a:ext>
            </a:extLst>
          </p:cNvPr>
          <p:cNvSpPr/>
          <p:nvPr/>
        </p:nvSpPr>
        <p:spPr>
          <a:xfrm>
            <a:off x="5283263" y="4725950"/>
            <a:ext cx="1008000" cy="46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Design Study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36ACA5-E48E-4EAD-ABE1-C6872A71002A}"/>
              </a:ext>
            </a:extLst>
          </p:cNvPr>
          <p:cNvSpPr/>
          <p:nvPr/>
        </p:nvSpPr>
        <p:spPr>
          <a:xfrm>
            <a:off x="3925794" y="4788639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Ethics and Consent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9EE5F-EDB4-4C48-9344-73873EF70B4A}"/>
              </a:ext>
            </a:extLst>
          </p:cNvPr>
          <p:cNvSpPr/>
          <p:nvPr/>
        </p:nvSpPr>
        <p:spPr>
          <a:xfrm>
            <a:off x="3042554" y="4129986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Choose participants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F58FEF-2BC0-4D46-9738-1DEDA9EC3B2D}"/>
              </a:ext>
            </a:extLst>
          </p:cNvPr>
          <p:cNvSpPr/>
          <p:nvPr/>
        </p:nvSpPr>
        <p:spPr>
          <a:xfrm>
            <a:off x="3086995" y="3320408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Research Methods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29AB67-7ABC-4191-BC8E-134E4ADE8AB5}"/>
              </a:ext>
            </a:extLst>
          </p:cNvPr>
          <p:cNvSpPr/>
          <p:nvPr/>
        </p:nvSpPr>
        <p:spPr>
          <a:xfrm>
            <a:off x="3703823" y="25423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Analyse Data</a:t>
            </a:r>
          </a:p>
        </p:txBody>
      </p:sp>
    </p:spTree>
    <p:extLst>
      <p:ext uri="{BB962C8B-B14F-4D97-AF65-F5344CB8AC3E}">
        <p14:creationId xmlns:p14="http://schemas.microsoft.com/office/powerpoint/2010/main" val="221436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36F6-F350-4D8E-8F1A-9F8C0860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Designing a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F8EE-2B9C-4329-9834-D84AC00B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Define “usable”</a:t>
            </a:r>
          </a:p>
          <a:p>
            <a:pPr lvl="1"/>
            <a:r>
              <a:rPr lang="en-SG" dirty="0"/>
              <a:t>Identify requirements through interviews, surveys, etc</a:t>
            </a:r>
          </a:p>
          <a:p>
            <a:pPr lvl="1"/>
            <a:r>
              <a:rPr lang="en-SG" dirty="0"/>
              <a:t>Make specific and easily identifiable goals to describe system’s usability</a:t>
            </a:r>
          </a:p>
          <a:p>
            <a:r>
              <a:rPr lang="en-SG" dirty="0"/>
              <a:t>Identify the variables</a:t>
            </a:r>
          </a:p>
          <a:p>
            <a:pPr lvl="1"/>
            <a:r>
              <a:rPr lang="en-SG" dirty="0"/>
              <a:t>Dependent variables</a:t>
            </a:r>
          </a:p>
          <a:p>
            <a:pPr lvl="2"/>
            <a:r>
              <a:rPr lang="en-SG" dirty="0"/>
              <a:t>What you want to measure; measure of usability goal</a:t>
            </a:r>
          </a:p>
          <a:p>
            <a:pPr lvl="1"/>
            <a:r>
              <a:rPr lang="en-SG" dirty="0"/>
              <a:t>Independent variables</a:t>
            </a:r>
          </a:p>
          <a:p>
            <a:pPr lvl="2"/>
            <a:r>
              <a:rPr lang="en-SG" dirty="0"/>
              <a:t>Anything directly manipulated or controlled in the study</a:t>
            </a:r>
          </a:p>
          <a:p>
            <a:pPr lvl="2"/>
            <a:r>
              <a:rPr lang="en-SG" dirty="0"/>
              <a:t>Any pre-existing feature of the participants</a:t>
            </a:r>
          </a:p>
          <a:p>
            <a:r>
              <a:rPr lang="en-SG" dirty="0"/>
              <a:t>Set up the study</a:t>
            </a:r>
          </a:p>
          <a:p>
            <a:pPr lvl="1"/>
            <a:r>
              <a:rPr lang="en-SG" dirty="0"/>
              <a:t>Comparing between subjects, or within subjects (before/after)?</a:t>
            </a:r>
          </a:p>
          <a:p>
            <a:pPr lvl="1"/>
            <a:r>
              <a:rPr lang="en-SG" dirty="0"/>
              <a:t>Scripted, or observational?</a:t>
            </a:r>
          </a:p>
          <a:p>
            <a:r>
              <a:rPr lang="en-SG" dirty="0"/>
              <a:t>Evaluate the outcome</a:t>
            </a:r>
          </a:p>
          <a:p>
            <a:pPr lvl="1"/>
            <a:r>
              <a:rPr lang="en-SG" dirty="0"/>
              <a:t>Numeric data</a:t>
            </a:r>
          </a:p>
          <a:p>
            <a:pPr lvl="2"/>
            <a:r>
              <a:rPr lang="en-SG" dirty="0"/>
              <a:t>Continuous, discrete, or interval (each possible value is equidistant)</a:t>
            </a:r>
          </a:p>
          <a:p>
            <a:pPr lvl="1"/>
            <a:r>
              <a:rPr lang="en-SG" dirty="0"/>
              <a:t>Categorical data</a:t>
            </a:r>
          </a:p>
          <a:p>
            <a:pPr lvl="2"/>
            <a:r>
              <a:rPr lang="en-SG" dirty="0"/>
              <a:t>Binary (2 possibilities), ordinal (ordered </a:t>
            </a:r>
            <a:r>
              <a:rPr lang="en-SG" dirty="0" err="1"/>
              <a:t>eg</a:t>
            </a:r>
            <a:r>
              <a:rPr lang="en-SG" dirty="0"/>
              <a:t> high, med, low), or nominal (cannot be ordered)</a:t>
            </a:r>
          </a:p>
        </p:txBody>
      </p:sp>
    </p:spTree>
    <p:extLst>
      <p:ext uri="{BB962C8B-B14F-4D97-AF65-F5344CB8AC3E}">
        <p14:creationId xmlns:p14="http://schemas.microsoft.com/office/powerpoint/2010/main" val="45894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B6D2D2E-56AB-4649-94A8-314CFE537DA7}"/>
              </a:ext>
            </a:extLst>
          </p:cNvPr>
          <p:cNvCxnSpPr>
            <a:stCxn id="21" idx="0"/>
            <a:endCxn id="8" idx="2"/>
          </p:cNvCxnSpPr>
          <p:nvPr/>
        </p:nvCxnSpPr>
        <p:spPr>
          <a:xfrm rot="16200000" flipV="1">
            <a:off x="5581485" y="3076572"/>
            <a:ext cx="1227220" cy="473893"/>
          </a:xfrm>
          <a:prstGeom prst="curvedConnector3">
            <a:avLst>
              <a:gd name="adj1" fmla="val 52272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7949E8F-D1D3-49A1-9A8F-D5049E4FDBB6}"/>
              </a:ext>
            </a:extLst>
          </p:cNvPr>
          <p:cNvCxnSpPr>
            <a:stCxn id="21" idx="2"/>
            <a:endCxn id="8" idx="1"/>
          </p:cNvCxnSpPr>
          <p:nvPr/>
        </p:nvCxnSpPr>
        <p:spPr>
          <a:xfrm rot="5400000" flipH="1">
            <a:off x="4801538" y="2829174"/>
            <a:ext cx="2026042" cy="1234964"/>
          </a:xfrm>
          <a:prstGeom prst="curvedConnector4">
            <a:avLst>
              <a:gd name="adj1" fmla="val -28620"/>
              <a:gd name="adj2" fmla="val 24041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4EE616C-B51F-4619-9093-CE1A69181375}"/>
              </a:ext>
            </a:extLst>
          </p:cNvPr>
          <p:cNvSpPr txBox="1">
            <a:spLocks/>
          </p:cNvSpPr>
          <p:nvPr/>
        </p:nvSpPr>
        <p:spPr>
          <a:xfrm>
            <a:off x="540833" y="470001"/>
            <a:ext cx="11219617" cy="532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/>
              <a:t>Design Process</a:t>
            </a:r>
            <a:endParaRPr lang="en-SG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13F202-E23F-4D94-9D87-FDD7E9F11241}"/>
              </a:ext>
            </a:extLst>
          </p:cNvPr>
          <p:cNvSpPr/>
          <p:nvPr/>
        </p:nvSpPr>
        <p:spPr>
          <a:xfrm>
            <a:off x="2387299" y="1579297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Requirements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17F1A-2B59-456D-AF1C-CFCC75560D20}"/>
              </a:ext>
            </a:extLst>
          </p:cNvPr>
          <p:cNvSpPr/>
          <p:nvPr/>
        </p:nvSpPr>
        <p:spPr>
          <a:xfrm>
            <a:off x="5197077" y="2167361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73036A-1788-467E-8F70-D98E21AF917B}"/>
              </a:ext>
            </a:extLst>
          </p:cNvPr>
          <p:cNvSpPr/>
          <p:nvPr/>
        </p:nvSpPr>
        <p:spPr>
          <a:xfrm>
            <a:off x="8295194" y="2755669"/>
            <a:ext cx="1522142" cy="7203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Implement &amp; deploy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822F93-0786-4B35-9493-586414E253CF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>
            <a:off x="3909441" y="1845571"/>
            <a:ext cx="2048707" cy="321790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25031B2-FF35-4125-B969-90890D4446E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6719219" y="2433635"/>
            <a:ext cx="2337046" cy="322034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2E25C58-8AD1-40FE-8C44-3669ABAAB67C}"/>
              </a:ext>
            </a:extLst>
          </p:cNvPr>
          <p:cNvCxnSpPr>
            <a:cxnSpLocks/>
            <a:stCxn id="8" idx="3"/>
            <a:endCxn id="21" idx="3"/>
          </p:cNvCxnSpPr>
          <p:nvPr/>
        </p:nvCxnSpPr>
        <p:spPr>
          <a:xfrm>
            <a:off x="6719219" y="2433635"/>
            <a:ext cx="473893" cy="1759768"/>
          </a:xfrm>
          <a:prstGeom prst="curvedConnector3">
            <a:avLst>
              <a:gd name="adj1" fmla="val 148239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327AFC-A7D6-44E4-BF16-CDC4DC76F1E8}"/>
              </a:ext>
            </a:extLst>
          </p:cNvPr>
          <p:cNvSpPr/>
          <p:nvPr/>
        </p:nvSpPr>
        <p:spPr>
          <a:xfrm>
            <a:off x="5670970" y="3927129"/>
            <a:ext cx="1522142" cy="5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ysClr val="windowText" lastClr="000000"/>
                </a:solidFill>
              </a:rPr>
              <a:t>Prototype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ED369D-2A1C-4D80-814A-2703F8213DCD}"/>
              </a:ext>
            </a:extLst>
          </p:cNvPr>
          <p:cNvSpPr txBox="1"/>
          <p:nvPr/>
        </p:nvSpPr>
        <p:spPr>
          <a:xfrm>
            <a:off x="6404738" y="4587451"/>
            <a:ext cx="158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Conducting a study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85101C-A1C6-45A5-B702-7E8C7817D38E}"/>
              </a:ext>
            </a:extLst>
          </p:cNvPr>
          <p:cNvSpPr txBox="1"/>
          <p:nvPr/>
        </p:nvSpPr>
        <p:spPr>
          <a:xfrm>
            <a:off x="8478158" y="3483655"/>
            <a:ext cx="115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Architectures</a:t>
            </a:r>
          </a:p>
          <a:p>
            <a:r>
              <a:rPr lang="en-SG" sz="1200" dirty="0"/>
              <a:t>Documentation</a:t>
            </a:r>
          </a:p>
          <a:p>
            <a:r>
              <a:rPr lang="en-SG" sz="1200" dirty="0"/>
              <a:t>Help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5DD12A-44DB-41E6-9ADC-73B81476EA17}"/>
              </a:ext>
            </a:extLst>
          </p:cNvPr>
          <p:cNvSpPr txBox="1"/>
          <p:nvPr/>
        </p:nvSpPr>
        <p:spPr>
          <a:xfrm>
            <a:off x="6233854" y="185095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Principles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1AA3A2-5889-4DEA-A5E9-A8ADA8CD4D13}"/>
              </a:ext>
            </a:extLst>
          </p:cNvPr>
          <p:cNvSpPr/>
          <p:nvPr/>
        </p:nvSpPr>
        <p:spPr>
          <a:xfrm>
            <a:off x="5434173" y="30581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Heuristic Evaluation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E74E02-44FE-4488-9D4B-7C63FA46102E}"/>
              </a:ext>
            </a:extLst>
          </p:cNvPr>
          <p:cNvSpPr/>
          <p:nvPr/>
        </p:nvSpPr>
        <p:spPr>
          <a:xfrm>
            <a:off x="5283263" y="4725950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Design Study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36ACA5-E48E-4EAD-ABE1-C6872A71002A}"/>
              </a:ext>
            </a:extLst>
          </p:cNvPr>
          <p:cNvSpPr/>
          <p:nvPr/>
        </p:nvSpPr>
        <p:spPr>
          <a:xfrm>
            <a:off x="3925794" y="4788639"/>
            <a:ext cx="1008000" cy="46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Ethics and Consent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9EE5F-EDB4-4C48-9344-73873EF70B4A}"/>
              </a:ext>
            </a:extLst>
          </p:cNvPr>
          <p:cNvSpPr/>
          <p:nvPr/>
        </p:nvSpPr>
        <p:spPr>
          <a:xfrm>
            <a:off x="3042554" y="4129986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Choose participants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F58FEF-2BC0-4D46-9738-1DEDA9EC3B2D}"/>
              </a:ext>
            </a:extLst>
          </p:cNvPr>
          <p:cNvSpPr/>
          <p:nvPr/>
        </p:nvSpPr>
        <p:spPr>
          <a:xfrm>
            <a:off x="3086995" y="3320408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Research Methods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29AB67-7ABC-4191-BC8E-134E4ADE8AB5}"/>
              </a:ext>
            </a:extLst>
          </p:cNvPr>
          <p:cNvSpPr/>
          <p:nvPr/>
        </p:nvSpPr>
        <p:spPr>
          <a:xfrm>
            <a:off x="3703823" y="25423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Analyse Data</a:t>
            </a:r>
          </a:p>
        </p:txBody>
      </p:sp>
    </p:spTree>
    <p:extLst>
      <p:ext uri="{BB962C8B-B14F-4D97-AF65-F5344CB8AC3E}">
        <p14:creationId xmlns:p14="http://schemas.microsoft.com/office/powerpoint/2010/main" val="91490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F6B1-E2C8-4FB6-8D7C-A8AB9BDA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Conducting a Study – Ethics and 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B210-5C50-4ED0-B57A-51E29B67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897674"/>
            <a:ext cx="11110332" cy="5661068"/>
          </a:xfrm>
        </p:spPr>
        <p:txBody>
          <a:bodyPr/>
          <a:lstStyle/>
          <a:p>
            <a:r>
              <a:rPr lang="en-SG" dirty="0"/>
              <a:t>Following the infamous Tuskegee Syphilis study that ended in 1972, The Belmont Report (1974) was released, followed by the Menlo Report (2012)</a:t>
            </a:r>
          </a:p>
          <a:p>
            <a:r>
              <a:rPr lang="en-SG" dirty="0"/>
              <a:t>4 ethics principles</a:t>
            </a:r>
          </a:p>
          <a:p>
            <a:pPr lvl="1"/>
            <a:r>
              <a:rPr lang="en-SG" dirty="0"/>
              <a:t>Respect for persons</a:t>
            </a:r>
          </a:p>
          <a:p>
            <a:pPr lvl="2"/>
            <a:r>
              <a:rPr lang="en-SG" dirty="0"/>
              <a:t>Informed consent</a:t>
            </a:r>
          </a:p>
          <a:p>
            <a:pPr lvl="2"/>
            <a:r>
              <a:rPr lang="en-SG" dirty="0"/>
              <a:t>Courtesy</a:t>
            </a:r>
          </a:p>
          <a:p>
            <a:pPr lvl="1"/>
            <a:r>
              <a:rPr lang="en-SG" dirty="0"/>
              <a:t>Beneficence</a:t>
            </a:r>
          </a:p>
          <a:p>
            <a:pPr lvl="2"/>
            <a:r>
              <a:rPr lang="en-SG" dirty="0"/>
              <a:t>Do no harm</a:t>
            </a:r>
          </a:p>
          <a:p>
            <a:pPr lvl="2"/>
            <a:r>
              <a:rPr lang="en-SG" dirty="0"/>
              <a:t>Risk-benefit analysis: try your best to minimise risks</a:t>
            </a:r>
          </a:p>
          <a:p>
            <a:pPr lvl="1"/>
            <a:r>
              <a:rPr lang="en-SG" dirty="0"/>
              <a:t>Justice</a:t>
            </a:r>
          </a:p>
          <a:p>
            <a:pPr lvl="2"/>
            <a:r>
              <a:rPr lang="en-SG" dirty="0"/>
              <a:t>Equal distribution of costs and benefits to all</a:t>
            </a:r>
          </a:p>
          <a:p>
            <a:pPr lvl="2"/>
            <a:r>
              <a:rPr lang="en-SG" dirty="0"/>
              <a:t>One method: randomly select participants from target population</a:t>
            </a:r>
          </a:p>
          <a:p>
            <a:pPr lvl="1"/>
            <a:r>
              <a:rPr lang="en-SG" dirty="0"/>
              <a:t>Respect for law and public interest</a:t>
            </a:r>
          </a:p>
          <a:p>
            <a:pPr lvl="2"/>
            <a:r>
              <a:rPr lang="en-SG" dirty="0"/>
              <a:t>Compliance to the law</a:t>
            </a:r>
          </a:p>
          <a:p>
            <a:pPr lvl="2"/>
            <a:r>
              <a:rPr lang="en-SG" dirty="0"/>
              <a:t>Transparency and accountability</a:t>
            </a:r>
          </a:p>
          <a:p>
            <a:pPr lvl="3"/>
            <a:r>
              <a:rPr lang="en-SG" dirty="0"/>
              <a:t>Before: Make contents clear, communicate risks</a:t>
            </a:r>
          </a:p>
          <a:p>
            <a:pPr lvl="3"/>
            <a:r>
              <a:rPr lang="en-SG" dirty="0"/>
              <a:t>After: Make the results of the study public</a:t>
            </a:r>
          </a:p>
          <a:p>
            <a:r>
              <a:rPr lang="en-SG" dirty="0"/>
              <a:t>Consent</a:t>
            </a:r>
          </a:p>
          <a:p>
            <a:pPr lvl="1"/>
            <a:r>
              <a:rPr lang="en-SG" dirty="0"/>
              <a:t>Implicit and explicit (focus on explicit)</a:t>
            </a:r>
          </a:p>
          <a:p>
            <a:pPr lvl="1"/>
            <a:r>
              <a:rPr lang="en-SG" dirty="0"/>
              <a:t>Starts at </a:t>
            </a:r>
            <a:r>
              <a:rPr lang="en-SG" dirty="0" err="1"/>
              <a:t>advertisments</a:t>
            </a:r>
            <a:r>
              <a:rPr lang="en-SG" dirty="0"/>
              <a:t>; being transparent</a:t>
            </a:r>
          </a:p>
          <a:p>
            <a:pPr lvl="1"/>
            <a:r>
              <a:rPr lang="en-SG" dirty="0"/>
              <a:t>Consent form that communicates rights, risks, and compensation</a:t>
            </a:r>
          </a:p>
        </p:txBody>
      </p:sp>
    </p:spTree>
    <p:extLst>
      <p:ext uri="{BB962C8B-B14F-4D97-AF65-F5344CB8AC3E}">
        <p14:creationId xmlns:p14="http://schemas.microsoft.com/office/powerpoint/2010/main" val="59847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B6D2D2E-56AB-4649-94A8-314CFE537DA7}"/>
              </a:ext>
            </a:extLst>
          </p:cNvPr>
          <p:cNvCxnSpPr>
            <a:stCxn id="21" idx="0"/>
            <a:endCxn id="8" idx="2"/>
          </p:cNvCxnSpPr>
          <p:nvPr/>
        </p:nvCxnSpPr>
        <p:spPr>
          <a:xfrm rot="16200000" flipV="1">
            <a:off x="5581485" y="3076572"/>
            <a:ext cx="1227220" cy="473893"/>
          </a:xfrm>
          <a:prstGeom prst="curvedConnector3">
            <a:avLst>
              <a:gd name="adj1" fmla="val 52272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7949E8F-D1D3-49A1-9A8F-D5049E4FDBB6}"/>
              </a:ext>
            </a:extLst>
          </p:cNvPr>
          <p:cNvCxnSpPr>
            <a:stCxn id="21" idx="2"/>
            <a:endCxn id="8" idx="1"/>
          </p:cNvCxnSpPr>
          <p:nvPr/>
        </p:nvCxnSpPr>
        <p:spPr>
          <a:xfrm rot="5400000" flipH="1">
            <a:off x="4801538" y="2829174"/>
            <a:ext cx="2026042" cy="1234964"/>
          </a:xfrm>
          <a:prstGeom prst="curvedConnector4">
            <a:avLst>
              <a:gd name="adj1" fmla="val -28620"/>
              <a:gd name="adj2" fmla="val 24041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4EE616C-B51F-4619-9093-CE1A69181375}"/>
              </a:ext>
            </a:extLst>
          </p:cNvPr>
          <p:cNvSpPr txBox="1">
            <a:spLocks/>
          </p:cNvSpPr>
          <p:nvPr/>
        </p:nvSpPr>
        <p:spPr>
          <a:xfrm>
            <a:off x="540833" y="470001"/>
            <a:ext cx="11219617" cy="532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/>
              <a:t>Design Process</a:t>
            </a:r>
            <a:endParaRPr lang="en-SG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13F202-E23F-4D94-9D87-FDD7E9F11241}"/>
              </a:ext>
            </a:extLst>
          </p:cNvPr>
          <p:cNvSpPr/>
          <p:nvPr/>
        </p:nvSpPr>
        <p:spPr>
          <a:xfrm>
            <a:off x="2387299" y="1579297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Requirements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17F1A-2B59-456D-AF1C-CFCC75560D20}"/>
              </a:ext>
            </a:extLst>
          </p:cNvPr>
          <p:cNvSpPr/>
          <p:nvPr/>
        </p:nvSpPr>
        <p:spPr>
          <a:xfrm>
            <a:off x="5197077" y="2167361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73036A-1788-467E-8F70-D98E21AF917B}"/>
              </a:ext>
            </a:extLst>
          </p:cNvPr>
          <p:cNvSpPr/>
          <p:nvPr/>
        </p:nvSpPr>
        <p:spPr>
          <a:xfrm>
            <a:off x="8295194" y="2755669"/>
            <a:ext cx="1522142" cy="7203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Implement &amp; deploy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822F93-0786-4B35-9493-586414E253CF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>
            <a:off x="3909441" y="1845571"/>
            <a:ext cx="2048707" cy="321790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25031B2-FF35-4125-B969-90890D4446E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6719219" y="2433635"/>
            <a:ext cx="2337046" cy="322034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2E25C58-8AD1-40FE-8C44-3669ABAAB67C}"/>
              </a:ext>
            </a:extLst>
          </p:cNvPr>
          <p:cNvCxnSpPr>
            <a:cxnSpLocks/>
            <a:stCxn id="8" idx="3"/>
            <a:endCxn id="21" idx="3"/>
          </p:cNvCxnSpPr>
          <p:nvPr/>
        </p:nvCxnSpPr>
        <p:spPr>
          <a:xfrm>
            <a:off x="6719219" y="2433635"/>
            <a:ext cx="473893" cy="1759768"/>
          </a:xfrm>
          <a:prstGeom prst="curvedConnector3">
            <a:avLst>
              <a:gd name="adj1" fmla="val 148239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327AFC-A7D6-44E4-BF16-CDC4DC76F1E8}"/>
              </a:ext>
            </a:extLst>
          </p:cNvPr>
          <p:cNvSpPr/>
          <p:nvPr/>
        </p:nvSpPr>
        <p:spPr>
          <a:xfrm>
            <a:off x="5670970" y="3927129"/>
            <a:ext cx="1522142" cy="5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ysClr val="windowText" lastClr="000000"/>
                </a:solidFill>
              </a:rPr>
              <a:t>Prototype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ED369D-2A1C-4D80-814A-2703F8213DCD}"/>
              </a:ext>
            </a:extLst>
          </p:cNvPr>
          <p:cNvSpPr txBox="1"/>
          <p:nvPr/>
        </p:nvSpPr>
        <p:spPr>
          <a:xfrm>
            <a:off x="6404738" y="4587451"/>
            <a:ext cx="158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Conducting a study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85101C-A1C6-45A5-B702-7E8C7817D38E}"/>
              </a:ext>
            </a:extLst>
          </p:cNvPr>
          <p:cNvSpPr txBox="1"/>
          <p:nvPr/>
        </p:nvSpPr>
        <p:spPr>
          <a:xfrm>
            <a:off x="8478158" y="3483655"/>
            <a:ext cx="115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Architectures</a:t>
            </a:r>
          </a:p>
          <a:p>
            <a:r>
              <a:rPr lang="en-SG" sz="1200" dirty="0"/>
              <a:t>Documentation</a:t>
            </a:r>
          </a:p>
          <a:p>
            <a:r>
              <a:rPr lang="en-SG" sz="1200" dirty="0"/>
              <a:t>Help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5DD12A-44DB-41E6-9ADC-73B81476EA17}"/>
              </a:ext>
            </a:extLst>
          </p:cNvPr>
          <p:cNvSpPr txBox="1"/>
          <p:nvPr/>
        </p:nvSpPr>
        <p:spPr>
          <a:xfrm>
            <a:off x="6233854" y="185095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Principles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1AA3A2-5889-4DEA-A5E9-A8ADA8CD4D13}"/>
              </a:ext>
            </a:extLst>
          </p:cNvPr>
          <p:cNvSpPr/>
          <p:nvPr/>
        </p:nvSpPr>
        <p:spPr>
          <a:xfrm>
            <a:off x="5434173" y="30581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Heuristic Evaluation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E74E02-44FE-4488-9D4B-7C63FA46102E}"/>
              </a:ext>
            </a:extLst>
          </p:cNvPr>
          <p:cNvSpPr/>
          <p:nvPr/>
        </p:nvSpPr>
        <p:spPr>
          <a:xfrm>
            <a:off x="5283263" y="4725950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Design Study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36ACA5-E48E-4EAD-ABE1-C6872A71002A}"/>
              </a:ext>
            </a:extLst>
          </p:cNvPr>
          <p:cNvSpPr/>
          <p:nvPr/>
        </p:nvSpPr>
        <p:spPr>
          <a:xfrm>
            <a:off x="3925794" y="4788639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Ethics and Consent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9EE5F-EDB4-4C48-9344-73873EF70B4A}"/>
              </a:ext>
            </a:extLst>
          </p:cNvPr>
          <p:cNvSpPr/>
          <p:nvPr/>
        </p:nvSpPr>
        <p:spPr>
          <a:xfrm>
            <a:off x="3042554" y="4129986"/>
            <a:ext cx="1008000" cy="46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Choose participants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F58FEF-2BC0-4D46-9738-1DEDA9EC3B2D}"/>
              </a:ext>
            </a:extLst>
          </p:cNvPr>
          <p:cNvSpPr/>
          <p:nvPr/>
        </p:nvSpPr>
        <p:spPr>
          <a:xfrm>
            <a:off x="3086995" y="3320408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Research Methods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29AB67-7ABC-4191-BC8E-134E4ADE8AB5}"/>
              </a:ext>
            </a:extLst>
          </p:cNvPr>
          <p:cNvSpPr/>
          <p:nvPr/>
        </p:nvSpPr>
        <p:spPr>
          <a:xfrm>
            <a:off x="3703823" y="25423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Analyse Data</a:t>
            </a:r>
          </a:p>
        </p:txBody>
      </p:sp>
    </p:spTree>
    <p:extLst>
      <p:ext uri="{BB962C8B-B14F-4D97-AF65-F5344CB8AC3E}">
        <p14:creationId xmlns:p14="http://schemas.microsoft.com/office/powerpoint/2010/main" val="143974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B6D2D2E-56AB-4649-94A8-314CFE537DA7}"/>
              </a:ext>
            </a:extLst>
          </p:cNvPr>
          <p:cNvCxnSpPr>
            <a:stCxn id="21" idx="0"/>
            <a:endCxn id="8" idx="2"/>
          </p:cNvCxnSpPr>
          <p:nvPr/>
        </p:nvCxnSpPr>
        <p:spPr>
          <a:xfrm rot="16200000" flipV="1">
            <a:off x="5581485" y="3076572"/>
            <a:ext cx="1227220" cy="473893"/>
          </a:xfrm>
          <a:prstGeom prst="curvedConnector3">
            <a:avLst>
              <a:gd name="adj1" fmla="val 52272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7949E8F-D1D3-49A1-9A8F-D5049E4FDBB6}"/>
              </a:ext>
            </a:extLst>
          </p:cNvPr>
          <p:cNvCxnSpPr>
            <a:stCxn id="21" idx="2"/>
            <a:endCxn id="8" idx="1"/>
          </p:cNvCxnSpPr>
          <p:nvPr/>
        </p:nvCxnSpPr>
        <p:spPr>
          <a:xfrm rot="5400000" flipH="1">
            <a:off x="4801538" y="2829174"/>
            <a:ext cx="2026042" cy="1234964"/>
          </a:xfrm>
          <a:prstGeom prst="curvedConnector4">
            <a:avLst>
              <a:gd name="adj1" fmla="val -28620"/>
              <a:gd name="adj2" fmla="val 24041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4EE616C-B51F-4619-9093-CE1A69181375}"/>
              </a:ext>
            </a:extLst>
          </p:cNvPr>
          <p:cNvSpPr txBox="1">
            <a:spLocks/>
          </p:cNvSpPr>
          <p:nvPr/>
        </p:nvSpPr>
        <p:spPr>
          <a:xfrm>
            <a:off x="540833" y="470001"/>
            <a:ext cx="11219617" cy="532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/>
              <a:t>Design Process</a:t>
            </a:r>
            <a:endParaRPr lang="en-SG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13F202-E23F-4D94-9D87-FDD7E9F11241}"/>
              </a:ext>
            </a:extLst>
          </p:cNvPr>
          <p:cNvSpPr/>
          <p:nvPr/>
        </p:nvSpPr>
        <p:spPr>
          <a:xfrm>
            <a:off x="2387299" y="1579297"/>
            <a:ext cx="1522142" cy="5325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Requirements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17F1A-2B59-456D-AF1C-CFCC75560D20}"/>
              </a:ext>
            </a:extLst>
          </p:cNvPr>
          <p:cNvSpPr/>
          <p:nvPr/>
        </p:nvSpPr>
        <p:spPr>
          <a:xfrm>
            <a:off x="5197077" y="2167361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73036A-1788-467E-8F70-D98E21AF917B}"/>
              </a:ext>
            </a:extLst>
          </p:cNvPr>
          <p:cNvSpPr/>
          <p:nvPr/>
        </p:nvSpPr>
        <p:spPr>
          <a:xfrm>
            <a:off x="8295194" y="2755669"/>
            <a:ext cx="1522142" cy="7203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Implement &amp; deploy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822F93-0786-4B35-9493-586414E253CF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>
            <a:off x="3909441" y="1845571"/>
            <a:ext cx="2048707" cy="321790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25031B2-FF35-4125-B969-90890D4446E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6719219" y="2433635"/>
            <a:ext cx="2337046" cy="322034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2E25C58-8AD1-40FE-8C44-3669ABAAB67C}"/>
              </a:ext>
            </a:extLst>
          </p:cNvPr>
          <p:cNvCxnSpPr>
            <a:cxnSpLocks/>
            <a:stCxn id="8" idx="3"/>
            <a:endCxn id="21" idx="3"/>
          </p:cNvCxnSpPr>
          <p:nvPr/>
        </p:nvCxnSpPr>
        <p:spPr>
          <a:xfrm>
            <a:off x="6719219" y="2433635"/>
            <a:ext cx="473893" cy="1759768"/>
          </a:xfrm>
          <a:prstGeom prst="curvedConnector3">
            <a:avLst>
              <a:gd name="adj1" fmla="val 148239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327AFC-A7D6-44E4-BF16-CDC4DC76F1E8}"/>
              </a:ext>
            </a:extLst>
          </p:cNvPr>
          <p:cNvSpPr/>
          <p:nvPr/>
        </p:nvSpPr>
        <p:spPr>
          <a:xfrm>
            <a:off x="5670970" y="3927129"/>
            <a:ext cx="1522142" cy="5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ysClr val="windowText" lastClr="000000"/>
                </a:solidFill>
              </a:rPr>
              <a:t>Prototype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ED369D-2A1C-4D80-814A-2703F8213DCD}"/>
              </a:ext>
            </a:extLst>
          </p:cNvPr>
          <p:cNvSpPr txBox="1"/>
          <p:nvPr/>
        </p:nvSpPr>
        <p:spPr>
          <a:xfrm>
            <a:off x="6404738" y="4587451"/>
            <a:ext cx="158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Conducting a study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85101C-A1C6-45A5-B702-7E8C7817D38E}"/>
              </a:ext>
            </a:extLst>
          </p:cNvPr>
          <p:cNvSpPr txBox="1"/>
          <p:nvPr/>
        </p:nvSpPr>
        <p:spPr>
          <a:xfrm>
            <a:off x="8478158" y="3483655"/>
            <a:ext cx="115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Architectures</a:t>
            </a:r>
          </a:p>
          <a:p>
            <a:r>
              <a:rPr lang="en-SG" sz="1200" dirty="0"/>
              <a:t>Documentation</a:t>
            </a:r>
          </a:p>
          <a:p>
            <a:r>
              <a:rPr lang="en-SG" sz="1200" dirty="0"/>
              <a:t>Help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5DD12A-44DB-41E6-9ADC-73B81476EA17}"/>
              </a:ext>
            </a:extLst>
          </p:cNvPr>
          <p:cNvSpPr txBox="1"/>
          <p:nvPr/>
        </p:nvSpPr>
        <p:spPr>
          <a:xfrm>
            <a:off x="6233854" y="185095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Principles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1AA3A2-5889-4DEA-A5E9-A8ADA8CD4D13}"/>
              </a:ext>
            </a:extLst>
          </p:cNvPr>
          <p:cNvSpPr/>
          <p:nvPr/>
        </p:nvSpPr>
        <p:spPr>
          <a:xfrm>
            <a:off x="5434173" y="30581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Heuristic Evaluation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E74E02-44FE-4488-9D4B-7C63FA46102E}"/>
              </a:ext>
            </a:extLst>
          </p:cNvPr>
          <p:cNvSpPr/>
          <p:nvPr/>
        </p:nvSpPr>
        <p:spPr>
          <a:xfrm>
            <a:off x="5283263" y="4725950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Design Study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36ACA5-E48E-4EAD-ABE1-C6872A71002A}"/>
              </a:ext>
            </a:extLst>
          </p:cNvPr>
          <p:cNvSpPr/>
          <p:nvPr/>
        </p:nvSpPr>
        <p:spPr>
          <a:xfrm>
            <a:off x="3925794" y="4788639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Ethics and Consent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9EE5F-EDB4-4C48-9344-73873EF70B4A}"/>
              </a:ext>
            </a:extLst>
          </p:cNvPr>
          <p:cNvSpPr/>
          <p:nvPr/>
        </p:nvSpPr>
        <p:spPr>
          <a:xfrm>
            <a:off x="3042554" y="4129986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Choose participants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F58FEF-2BC0-4D46-9738-1DEDA9EC3B2D}"/>
              </a:ext>
            </a:extLst>
          </p:cNvPr>
          <p:cNvSpPr/>
          <p:nvPr/>
        </p:nvSpPr>
        <p:spPr>
          <a:xfrm>
            <a:off x="3086995" y="3320408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Research Methods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29AB67-7ABC-4191-BC8E-134E4ADE8AB5}"/>
              </a:ext>
            </a:extLst>
          </p:cNvPr>
          <p:cNvSpPr/>
          <p:nvPr/>
        </p:nvSpPr>
        <p:spPr>
          <a:xfrm>
            <a:off x="3703823" y="25423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Analyse Data</a:t>
            </a:r>
          </a:p>
        </p:txBody>
      </p:sp>
    </p:spTree>
    <p:extLst>
      <p:ext uri="{BB962C8B-B14F-4D97-AF65-F5344CB8AC3E}">
        <p14:creationId xmlns:p14="http://schemas.microsoft.com/office/powerpoint/2010/main" val="213142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B959-7A29-47ED-886B-A2BF3F22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Conducting a Study –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4BBF-A2E5-4D82-A7F3-64DA277E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involve users?</a:t>
            </a:r>
          </a:p>
          <a:p>
            <a:pPr lvl="1"/>
            <a:r>
              <a:rPr lang="en-SG" dirty="0"/>
              <a:t>Share control (democratisation)</a:t>
            </a:r>
          </a:p>
          <a:p>
            <a:pPr lvl="1"/>
            <a:r>
              <a:rPr lang="en-SG" dirty="0"/>
              <a:t>Share expertise</a:t>
            </a:r>
          </a:p>
          <a:p>
            <a:pPr lvl="2"/>
            <a:r>
              <a:rPr lang="en-SG" dirty="0"/>
              <a:t>More accurate user requirements, more effective</a:t>
            </a:r>
          </a:p>
          <a:p>
            <a:pPr lvl="2"/>
            <a:r>
              <a:rPr lang="en-SG" dirty="0"/>
              <a:t>Avoid costly features the user does not want</a:t>
            </a:r>
          </a:p>
          <a:p>
            <a:pPr lvl="1"/>
            <a:r>
              <a:rPr lang="en-SG" dirty="0"/>
              <a:t>Inspire change (to your solution)</a:t>
            </a:r>
          </a:p>
          <a:p>
            <a:pPr lvl="2"/>
            <a:r>
              <a:rPr lang="en-SG" dirty="0"/>
              <a:t>Increase level of acceptance</a:t>
            </a:r>
          </a:p>
          <a:p>
            <a:r>
              <a:rPr lang="en-SG" dirty="0"/>
              <a:t>How to involve users</a:t>
            </a:r>
          </a:p>
          <a:p>
            <a:pPr lvl="1"/>
            <a:r>
              <a:rPr lang="en-SG" dirty="0"/>
              <a:t>User-</a:t>
            </a:r>
            <a:r>
              <a:rPr lang="en-SG" dirty="0" err="1"/>
              <a:t>centered</a:t>
            </a:r>
            <a:r>
              <a:rPr lang="en-SG" dirty="0"/>
              <a:t> design (designing for users)</a:t>
            </a:r>
          </a:p>
          <a:p>
            <a:pPr lvl="1"/>
            <a:r>
              <a:rPr lang="en-SG" dirty="0"/>
              <a:t>Participatory design (designing with users)</a:t>
            </a:r>
          </a:p>
          <a:p>
            <a:pPr lvl="1"/>
            <a:r>
              <a:rPr lang="en-SG" dirty="0"/>
              <a:t>Informant design (somewhere in between; involved at certain stages, offer input and feedback)</a:t>
            </a:r>
          </a:p>
          <a:p>
            <a:r>
              <a:rPr lang="en-SG" dirty="0"/>
              <a:t>External validity</a:t>
            </a:r>
          </a:p>
          <a:p>
            <a:pPr lvl="1"/>
            <a:r>
              <a:rPr lang="en-SG" dirty="0"/>
              <a:t>Generalisability of information learnt to the target population</a:t>
            </a:r>
          </a:p>
          <a:p>
            <a:pPr lvl="1"/>
            <a:r>
              <a:rPr lang="en-SG" dirty="0"/>
              <a:t>The more control, the less outside influence, but the less generalisable the results</a:t>
            </a:r>
          </a:p>
          <a:p>
            <a:pPr lvl="1"/>
            <a:r>
              <a:rPr lang="en-SG" dirty="0"/>
              <a:t>Things that limit external validity listed under “limitations” section of report</a:t>
            </a:r>
          </a:p>
          <a:p>
            <a:r>
              <a:rPr lang="en-SG" dirty="0"/>
              <a:t>Selecting participants</a:t>
            </a:r>
          </a:p>
          <a:p>
            <a:pPr lvl="1"/>
            <a:r>
              <a:rPr lang="en-SG" dirty="0"/>
              <a:t>Find people who are as representative as possible/understand the problems of user group</a:t>
            </a:r>
          </a:p>
          <a:p>
            <a:pPr lvl="2"/>
            <a:r>
              <a:rPr lang="en-SG" dirty="0"/>
              <a:t>Either users themselves, or experts on the users</a:t>
            </a:r>
          </a:p>
          <a:p>
            <a:pPr lvl="1"/>
            <a:r>
              <a:rPr lang="en-SG" dirty="0"/>
              <a:t>Early evaluation on less-expensive group, final evaluation with more representative group</a:t>
            </a:r>
          </a:p>
        </p:txBody>
      </p:sp>
    </p:spTree>
    <p:extLst>
      <p:ext uri="{BB962C8B-B14F-4D97-AF65-F5344CB8AC3E}">
        <p14:creationId xmlns:p14="http://schemas.microsoft.com/office/powerpoint/2010/main" val="1627254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B6D2D2E-56AB-4649-94A8-314CFE537DA7}"/>
              </a:ext>
            </a:extLst>
          </p:cNvPr>
          <p:cNvCxnSpPr>
            <a:stCxn id="21" idx="0"/>
            <a:endCxn id="8" idx="2"/>
          </p:cNvCxnSpPr>
          <p:nvPr/>
        </p:nvCxnSpPr>
        <p:spPr>
          <a:xfrm rot="16200000" flipV="1">
            <a:off x="5581485" y="3076572"/>
            <a:ext cx="1227220" cy="473893"/>
          </a:xfrm>
          <a:prstGeom prst="curvedConnector3">
            <a:avLst>
              <a:gd name="adj1" fmla="val 52272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7949E8F-D1D3-49A1-9A8F-D5049E4FDBB6}"/>
              </a:ext>
            </a:extLst>
          </p:cNvPr>
          <p:cNvCxnSpPr>
            <a:stCxn id="21" idx="2"/>
            <a:endCxn id="8" idx="1"/>
          </p:cNvCxnSpPr>
          <p:nvPr/>
        </p:nvCxnSpPr>
        <p:spPr>
          <a:xfrm rot="5400000" flipH="1">
            <a:off x="4801538" y="2829174"/>
            <a:ext cx="2026042" cy="1234964"/>
          </a:xfrm>
          <a:prstGeom prst="curvedConnector4">
            <a:avLst>
              <a:gd name="adj1" fmla="val -28620"/>
              <a:gd name="adj2" fmla="val 24041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4EE616C-B51F-4619-9093-CE1A69181375}"/>
              </a:ext>
            </a:extLst>
          </p:cNvPr>
          <p:cNvSpPr txBox="1">
            <a:spLocks/>
          </p:cNvSpPr>
          <p:nvPr/>
        </p:nvSpPr>
        <p:spPr>
          <a:xfrm>
            <a:off x="540833" y="470001"/>
            <a:ext cx="11219617" cy="532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/>
              <a:t>Design Process</a:t>
            </a:r>
            <a:endParaRPr lang="en-SG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13F202-E23F-4D94-9D87-FDD7E9F11241}"/>
              </a:ext>
            </a:extLst>
          </p:cNvPr>
          <p:cNvSpPr/>
          <p:nvPr/>
        </p:nvSpPr>
        <p:spPr>
          <a:xfrm>
            <a:off x="2387299" y="1579297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Requirements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17F1A-2B59-456D-AF1C-CFCC75560D20}"/>
              </a:ext>
            </a:extLst>
          </p:cNvPr>
          <p:cNvSpPr/>
          <p:nvPr/>
        </p:nvSpPr>
        <p:spPr>
          <a:xfrm>
            <a:off x="5197077" y="2167361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73036A-1788-467E-8F70-D98E21AF917B}"/>
              </a:ext>
            </a:extLst>
          </p:cNvPr>
          <p:cNvSpPr/>
          <p:nvPr/>
        </p:nvSpPr>
        <p:spPr>
          <a:xfrm>
            <a:off x="8295194" y="2755669"/>
            <a:ext cx="1522142" cy="7203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Implement &amp; deploy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822F93-0786-4B35-9493-586414E253CF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>
            <a:off x="3909441" y="1845571"/>
            <a:ext cx="2048707" cy="321790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25031B2-FF35-4125-B969-90890D4446E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6719219" y="2433635"/>
            <a:ext cx="2337046" cy="322034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2E25C58-8AD1-40FE-8C44-3669ABAAB67C}"/>
              </a:ext>
            </a:extLst>
          </p:cNvPr>
          <p:cNvCxnSpPr>
            <a:cxnSpLocks/>
            <a:stCxn id="8" idx="3"/>
            <a:endCxn id="21" idx="3"/>
          </p:cNvCxnSpPr>
          <p:nvPr/>
        </p:nvCxnSpPr>
        <p:spPr>
          <a:xfrm>
            <a:off x="6719219" y="2433635"/>
            <a:ext cx="473893" cy="1759768"/>
          </a:xfrm>
          <a:prstGeom prst="curvedConnector3">
            <a:avLst>
              <a:gd name="adj1" fmla="val 148239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327AFC-A7D6-44E4-BF16-CDC4DC76F1E8}"/>
              </a:ext>
            </a:extLst>
          </p:cNvPr>
          <p:cNvSpPr/>
          <p:nvPr/>
        </p:nvSpPr>
        <p:spPr>
          <a:xfrm>
            <a:off x="5670970" y="3927129"/>
            <a:ext cx="1522142" cy="5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ysClr val="windowText" lastClr="000000"/>
                </a:solidFill>
              </a:rPr>
              <a:t>Prototype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ED369D-2A1C-4D80-814A-2703F8213DCD}"/>
              </a:ext>
            </a:extLst>
          </p:cNvPr>
          <p:cNvSpPr txBox="1"/>
          <p:nvPr/>
        </p:nvSpPr>
        <p:spPr>
          <a:xfrm>
            <a:off x="6404738" y="4587451"/>
            <a:ext cx="158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Conducting a study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85101C-A1C6-45A5-B702-7E8C7817D38E}"/>
              </a:ext>
            </a:extLst>
          </p:cNvPr>
          <p:cNvSpPr txBox="1"/>
          <p:nvPr/>
        </p:nvSpPr>
        <p:spPr>
          <a:xfrm>
            <a:off x="8478158" y="3483655"/>
            <a:ext cx="115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Architectures</a:t>
            </a:r>
          </a:p>
          <a:p>
            <a:r>
              <a:rPr lang="en-SG" sz="1200" dirty="0"/>
              <a:t>Documentation</a:t>
            </a:r>
          </a:p>
          <a:p>
            <a:r>
              <a:rPr lang="en-SG" sz="1200" dirty="0"/>
              <a:t>Help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5DD12A-44DB-41E6-9ADC-73B81476EA17}"/>
              </a:ext>
            </a:extLst>
          </p:cNvPr>
          <p:cNvSpPr txBox="1"/>
          <p:nvPr/>
        </p:nvSpPr>
        <p:spPr>
          <a:xfrm>
            <a:off x="6233854" y="185095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Principles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1AA3A2-5889-4DEA-A5E9-A8ADA8CD4D13}"/>
              </a:ext>
            </a:extLst>
          </p:cNvPr>
          <p:cNvSpPr/>
          <p:nvPr/>
        </p:nvSpPr>
        <p:spPr>
          <a:xfrm>
            <a:off x="5434173" y="30581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Heuristic Evaluation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E74E02-44FE-4488-9D4B-7C63FA46102E}"/>
              </a:ext>
            </a:extLst>
          </p:cNvPr>
          <p:cNvSpPr/>
          <p:nvPr/>
        </p:nvSpPr>
        <p:spPr>
          <a:xfrm>
            <a:off x="5283263" y="4725950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Design Study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36ACA5-E48E-4EAD-ABE1-C6872A71002A}"/>
              </a:ext>
            </a:extLst>
          </p:cNvPr>
          <p:cNvSpPr/>
          <p:nvPr/>
        </p:nvSpPr>
        <p:spPr>
          <a:xfrm>
            <a:off x="3925794" y="4788639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Ethics and Consent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9EE5F-EDB4-4C48-9344-73873EF70B4A}"/>
              </a:ext>
            </a:extLst>
          </p:cNvPr>
          <p:cNvSpPr/>
          <p:nvPr/>
        </p:nvSpPr>
        <p:spPr>
          <a:xfrm>
            <a:off x="3042554" y="4129986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Choose participants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F58FEF-2BC0-4D46-9738-1DEDA9EC3B2D}"/>
              </a:ext>
            </a:extLst>
          </p:cNvPr>
          <p:cNvSpPr/>
          <p:nvPr/>
        </p:nvSpPr>
        <p:spPr>
          <a:xfrm>
            <a:off x="3086995" y="3320408"/>
            <a:ext cx="1008000" cy="46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Research Methods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29AB67-7ABC-4191-BC8E-134E4ADE8AB5}"/>
              </a:ext>
            </a:extLst>
          </p:cNvPr>
          <p:cNvSpPr/>
          <p:nvPr/>
        </p:nvSpPr>
        <p:spPr>
          <a:xfrm>
            <a:off x="3703823" y="25423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Analyse Data</a:t>
            </a:r>
          </a:p>
        </p:txBody>
      </p:sp>
    </p:spTree>
    <p:extLst>
      <p:ext uri="{BB962C8B-B14F-4D97-AF65-F5344CB8AC3E}">
        <p14:creationId xmlns:p14="http://schemas.microsoft.com/office/powerpoint/2010/main" val="127199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025F-6B2D-436D-BD7B-C8164A4E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Conducting a Study – 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199C-AF16-4648-B264-7F0AB89D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Tasks</a:t>
            </a:r>
          </a:p>
          <a:p>
            <a:pPr lvl="1"/>
            <a:r>
              <a:rPr lang="en-SG" dirty="0"/>
              <a:t>High level</a:t>
            </a:r>
          </a:p>
          <a:p>
            <a:pPr lvl="1"/>
            <a:r>
              <a:rPr lang="en-SG" dirty="0"/>
              <a:t>Includes a state the user wants to achieve</a:t>
            </a:r>
          </a:p>
          <a:p>
            <a:r>
              <a:rPr lang="en-SG" dirty="0"/>
              <a:t>Subtasks</a:t>
            </a:r>
          </a:p>
          <a:p>
            <a:pPr lvl="1"/>
            <a:r>
              <a:rPr lang="en-SG" dirty="0"/>
              <a:t>Lower level, divides the task into smaller parts</a:t>
            </a:r>
          </a:p>
          <a:p>
            <a:r>
              <a:rPr lang="en-SG" dirty="0"/>
              <a:t>Personas</a:t>
            </a:r>
          </a:p>
          <a:p>
            <a:pPr lvl="1"/>
            <a:r>
              <a:rPr lang="en-SG" dirty="0"/>
              <a:t>Short biography about a fictitious user</a:t>
            </a:r>
          </a:p>
          <a:p>
            <a:pPr lvl="1"/>
            <a:r>
              <a:rPr lang="en-SG" dirty="0"/>
              <a:t>Helpful in explaining the target user to others, gives context to who the participant should be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Paper prototyping</a:t>
            </a:r>
          </a:p>
          <a:p>
            <a:r>
              <a:rPr lang="en-SG" dirty="0"/>
              <a:t>Printing your prototype screens on paper, and asking for feedback on the exact screen</a:t>
            </a:r>
          </a:p>
          <a:p>
            <a:r>
              <a:rPr lang="en-SG" dirty="0"/>
              <a:t>Useful when designing or modifying any UI elements</a:t>
            </a:r>
          </a:p>
          <a:p>
            <a:r>
              <a:rPr lang="en-SG" dirty="0"/>
              <a:t>The Human Computer</a:t>
            </a:r>
          </a:p>
          <a:p>
            <a:pPr lvl="1"/>
            <a:r>
              <a:rPr lang="en-SG" dirty="0"/>
              <a:t>Formalised method of paper prototyping</a:t>
            </a:r>
          </a:p>
          <a:p>
            <a:pPr lvl="1"/>
            <a:r>
              <a:rPr lang="en-SG" dirty="0"/>
              <a:t>One person acts as the ‘computer’ and moves the papers in response to the participant’s actions</a:t>
            </a:r>
          </a:p>
          <a:p>
            <a:pPr lvl="1"/>
            <a:r>
              <a:rPr lang="en-SG" dirty="0"/>
              <a:t>For more formal/in-depth feedback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D21F9-3FE1-4495-93EC-B04B41431D1C}"/>
              </a:ext>
            </a:extLst>
          </p:cNvPr>
          <p:cNvSpPr/>
          <p:nvPr/>
        </p:nvSpPr>
        <p:spPr>
          <a:xfrm>
            <a:off x="9070111" y="553972"/>
            <a:ext cx="2503054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600" u="sng" dirty="0"/>
              <a:t>Research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Paper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Think Aloud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Cognitive Walkthrough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Lab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Focus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Interview (slide 5)</a:t>
            </a:r>
          </a:p>
        </p:txBody>
      </p:sp>
    </p:spTree>
    <p:extLst>
      <p:ext uri="{BB962C8B-B14F-4D97-AF65-F5344CB8AC3E}">
        <p14:creationId xmlns:p14="http://schemas.microsoft.com/office/powerpoint/2010/main" val="810523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199C-AF16-4648-B264-7F0AB89D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897674"/>
            <a:ext cx="11110332" cy="6038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Think Aloud</a:t>
            </a:r>
          </a:p>
          <a:p>
            <a:r>
              <a:rPr lang="en-SG" dirty="0"/>
              <a:t>Have participants use the interface and speak aloud when they do</a:t>
            </a:r>
          </a:p>
          <a:p>
            <a:r>
              <a:rPr lang="en-SG" dirty="0"/>
              <a:t>Scripted, carefully planned</a:t>
            </a:r>
          </a:p>
          <a:p>
            <a:pPr lvl="1"/>
            <a:r>
              <a:rPr lang="en-SG" dirty="0"/>
              <a:t>Everything you say influences participant behaviour</a:t>
            </a:r>
          </a:p>
          <a:p>
            <a:r>
              <a:rPr lang="en-SG" dirty="0"/>
              <a:t>Pros: Can get detailed information of most issues with few participants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Small sample sizes</a:t>
            </a:r>
          </a:p>
          <a:p>
            <a:pPr lvl="1"/>
            <a:r>
              <a:rPr lang="en-SG" dirty="0"/>
              <a:t>Cannot time the interaction since the participant is talking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Cognitive Walkthrough</a:t>
            </a:r>
          </a:p>
          <a:p>
            <a:r>
              <a:rPr lang="en-SG" dirty="0"/>
              <a:t>Step through a particular task on an interface, one piece at a time, with HCI experts</a:t>
            </a:r>
          </a:p>
          <a:p>
            <a:r>
              <a:rPr lang="en-SG" dirty="0"/>
              <a:t>Useful for an initial evaluation of a system, on a low budget</a:t>
            </a:r>
          </a:p>
          <a:p>
            <a:pPr lvl="1"/>
            <a:r>
              <a:rPr lang="en-SG" dirty="0"/>
              <a:t>Not for a formal evaluation of your own system, for you to evaluate it yourself</a:t>
            </a:r>
          </a:p>
          <a:p>
            <a:r>
              <a:rPr lang="en-SG" dirty="0"/>
              <a:t>At every action, ask 4 questions:</a:t>
            </a:r>
          </a:p>
          <a:p>
            <a:pPr lvl="1"/>
            <a:r>
              <a:rPr lang="en-SG" dirty="0"/>
              <a:t>Will users want to produce whatever effect the action has?</a:t>
            </a:r>
          </a:p>
          <a:p>
            <a:pPr lvl="1"/>
            <a:r>
              <a:rPr lang="en-SG" dirty="0"/>
              <a:t>Will users see the control for the action?</a:t>
            </a:r>
          </a:p>
          <a:p>
            <a:pPr lvl="1"/>
            <a:r>
              <a:rPr lang="en-SG" dirty="0"/>
              <a:t>Once users find the control, will they recognise that it will produce the effect they want?</a:t>
            </a:r>
          </a:p>
          <a:p>
            <a:pPr lvl="1"/>
            <a:r>
              <a:rPr lang="en-SG" dirty="0"/>
              <a:t>After the action is taken, will users understand the feedback they get so they confidently continue to the next action?</a:t>
            </a:r>
          </a:p>
          <a:p>
            <a:r>
              <a:rPr lang="en-SG" dirty="0"/>
              <a:t>Can use personas to better define the 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71481-524F-410A-872F-E1B8D37889BD}"/>
              </a:ext>
            </a:extLst>
          </p:cNvPr>
          <p:cNvSpPr/>
          <p:nvPr/>
        </p:nvSpPr>
        <p:spPr>
          <a:xfrm>
            <a:off x="9070111" y="553972"/>
            <a:ext cx="2503054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600" u="sng" dirty="0"/>
              <a:t>Research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Paper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Think Aloud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Cognitive Walkthrough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Lab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Focus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Interview (slide 5)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6C5754-E9DB-4CA8-867B-E21251E2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365125"/>
            <a:ext cx="11109325" cy="531813"/>
          </a:xfrm>
        </p:spPr>
        <p:txBody>
          <a:bodyPr/>
          <a:lstStyle/>
          <a:p>
            <a:r>
              <a:rPr lang="en-SG" dirty="0"/>
              <a:t>Conducting a Study – 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279017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199C-AF16-4648-B264-7F0AB89D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897674"/>
            <a:ext cx="11110332" cy="5687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Lab Study</a:t>
            </a:r>
          </a:p>
          <a:p>
            <a:r>
              <a:rPr lang="en-SG" dirty="0"/>
              <a:t>Ask participants to come to a physical space set up to mimic real-world situations, have them interact with UI</a:t>
            </a:r>
          </a:p>
          <a:p>
            <a:r>
              <a:rPr lang="en-SG" dirty="0"/>
              <a:t>Pros</a:t>
            </a:r>
          </a:p>
          <a:p>
            <a:pPr lvl="1"/>
            <a:r>
              <a:rPr lang="en-SG" dirty="0"/>
              <a:t>Full control over the environment</a:t>
            </a:r>
          </a:p>
          <a:p>
            <a:pPr lvl="1"/>
            <a:r>
              <a:rPr lang="en-SG" dirty="0"/>
              <a:t>Detailed data from each subject</a:t>
            </a:r>
          </a:p>
          <a:p>
            <a:pPr lvl="1"/>
            <a:r>
              <a:rPr lang="en-SG" dirty="0"/>
              <a:t>Can ask follow-up questions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Small sample size</a:t>
            </a:r>
          </a:p>
          <a:p>
            <a:pPr lvl="1"/>
            <a:r>
              <a:rPr lang="en-SG" dirty="0"/>
              <a:t>Cannot fully recreate a real-world situation as they are observed</a:t>
            </a:r>
          </a:p>
          <a:p>
            <a:r>
              <a:rPr lang="en-SG" dirty="0"/>
              <a:t>Most lab studies mix methods of research (</a:t>
            </a:r>
            <a:r>
              <a:rPr lang="en-SG" dirty="0" err="1"/>
              <a:t>eg</a:t>
            </a:r>
            <a:r>
              <a:rPr lang="en-SG" dirty="0"/>
              <a:t> lab study then post-interview)</a:t>
            </a:r>
          </a:p>
          <a:p>
            <a:pPr lvl="1"/>
            <a:r>
              <a:rPr lang="en-SG" dirty="0"/>
              <a:t>To get more and more comprehensive data</a:t>
            </a:r>
          </a:p>
          <a:p>
            <a:pPr lvl="1"/>
            <a:r>
              <a:rPr lang="en-SG" dirty="0"/>
              <a:t>But requires more planning, and might obtain conflicting data from different methods</a:t>
            </a:r>
          </a:p>
          <a:p>
            <a:r>
              <a:rPr lang="en-SG" dirty="0"/>
              <a:t>Pre/post questionnaire</a:t>
            </a:r>
          </a:p>
          <a:p>
            <a:pPr lvl="1"/>
            <a:r>
              <a:rPr lang="en-SG" dirty="0"/>
              <a:t>After consent, do a pre questionnaire, interact with content, then fill out a similar or identical questionnaire</a:t>
            </a:r>
          </a:p>
          <a:p>
            <a:pPr lvl="1"/>
            <a:r>
              <a:rPr lang="en-SG" dirty="0"/>
              <a:t>Answers are compared to determine the impact of the content on the participant</a:t>
            </a:r>
          </a:p>
          <a:p>
            <a:pPr lvl="1"/>
            <a:r>
              <a:rPr lang="en-SG" dirty="0"/>
              <a:t>Pros</a:t>
            </a:r>
          </a:p>
          <a:p>
            <a:pPr lvl="2"/>
            <a:r>
              <a:rPr lang="en-SG" dirty="0"/>
              <a:t>Easy to determine impact on participant, easy to compare</a:t>
            </a:r>
          </a:p>
          <a:p>
            <a:pPr lvl="1"/>
            <a:r>
              <a:rPr lang="en-SG" dirty="0"/>
              <a:t>Cons</a:t>
            </a:r>
          </a:p>
          <a:p>
            <a:pPr lvl="2"/>
            <a:r>
              <a:rPr lang="en-SG" dirty="0" err="1"/>
              <a:t>Learnig</a:t>
            </a:r>
            <a:r>
              <a:rPr lang="en-SG" dirty="0"/>
              <a:t> effect: participants learnt the questions for post questionnaire, which might lead to different answers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A8F6B-156E-4CC6-9232-EAD57DB4B3F7}"/>
              </a:ext>
            </a:extLst>
          </p:cNvPr>
          <p:cNvSpPr/>
          <p:nvPr/>
        </p:nvSpPr>
        <p:spPr>
          <a:xfrm>
            <a:off x="9070111" y="553972"/>
            <a:ext cx="2503054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600" u="sng" dirty="0"/>
              <a:t>Research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Paper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Think Aloud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Cognitive Walkthrough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Lab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Focus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Interview (slide 5)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1DE07E-9A8D-4A15-B1F5-F26569AE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365125"/>
            <a:ext cx="11109325" cy="531813"/>
          </a:xfrm>
        </p:spPr>
        <p:txBody>
          <a:bodyPr/>
          <a:lstStyle/>
          <a:p>
            <a:r>
              <a:rPr lang="en-SG" dirty="0"/>
              <a:t>Conducting a Study – 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700087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199C-AF16-4648-B264-7F0AB89D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897674"/>
            <a:ext cx="11110332" cy="3092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Focus Groups</a:t>
            </a:r>
          </a:p>
          <a:p>
            <a:r>
              <a:rPr lang="en-SG" dirty="0"/>
              <a:t>To gather opinions, not actual behaviour when interacting with the system</a:t>
            </a:r>
          </a:p>
          <a:p>
            <a:pPr lvl="1"/>
            <a:r>
              <a:rPr lang="en-SG" dirty="0"/>
              <a:t>Help understand user situation and needs</a:t>
            </a:r>
          </a:p>
          <a:p>
            <a:pPr lvl="1"/>
            <a:r>
              <a:rPr lang="en-SG" dirty="0"/>
              <a:t>Help to test the product idea or get opinions on a finished product</a:t>
            </a:r>
          </a:p>
          <a:p>
            <a:r>
              <a:rPr lang="en-SG" dirty="0"/>
              <a:t>Pros</a:t>
            </a:r>
          </a:p>
          <a:p>
            <a:pPr lvl="1"/>
            <a:r>
              <a:rPr lang="en-SG" dirty="0"/>
              <a:t>Efficient way to test early ideas and designs</a:t>
            </a:r>
          </a:p>
          <a:p>
            <a:pPr lvl="1"/>
            <a:r>
              <a:rPr lang="en-SG" dirty="0"/>
              <a:t>Good way to identify areas of conflict from different POVs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Discussion might be dominated by assertive individuals</a:t>
            </a:r>
          </a:p>
          <a:p>
            <a:pPr lvl="1"/>
            <a:r>
              <a:rPr lang="en-SG" dirty="0"/>
              <a:t>Limited sample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9C9A4-C41F-4BCB-ACF0-A8C2AE1B65F0}"/>
              </a:ext>
            </a:extLst>
          </p:cNvPr>
          <p:cNvSpPr/>
          <p:nvPr/>
        </p:nvSpPr>
        <p:spPr>
          <a:xfrm>
            <a:off x="9070111" y="553972"/>
            <a:ext cx="2503054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600" u="sng" dirty="0"/>
              <a:t>Research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Paper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Think Aloud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Cognitive Walkthrough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Lab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Focus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Interview (slide 5)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67A338-5639-41C5-A931-52029C4C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365125"/>
            <a:ext cx="11109325" cy="531813"/>
          </a:xfrm>
        </p:spPr>
        <p:txBody>
          <a:bodyPr/>
          <a:lstStyle/>
          <a:p>
            <a:r>
              <a:rPr lang="en-SG" dirty="0"/>
              <a:t>Conducting a Study – 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062671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199C-AF16-4648-B264-7F0AB89D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897674"/>
            <a:ext cx="11110332" cy="394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Survey</a:t>
            </a:r>
          </a:p>
          <a:p>
            <a:r>
              <a:rPr lang="en-SG" dirty="0"/>
              <a:t>A structured interview done on paper or computer</a:t>
            </a:r>
          </a:p>
          <a:p>
            <a:r>
              <a:rPr lang="en-SG" dirty="0"/>
              <a:t>Can be used at various points in the design process</a:t>
            </a:r>
          </a:p>
          <a:p>
            <a:pPr lvl="1"/>
            <a:r>
              <a:rPr lang="en-SG" dirty="0"/>
              <a:t>Used to discover user attitudes, preferences, behaviours, perceptions, expectations, and/or capabilities</a:t>
            </a:r>
          </a:p>
          <a:p>
            <a:r>
              <a:rPr lang="en-SG" dirty="0"/>
              <a:t>Pros</a:t>
            </a:r>
          </a:p>
          <a:p>
            <a:pPr lvl="1"/>
            <a:r>
              <a:rPr lang="en-SG" dirty="0"/>
              <a:t>Gather data quickly from a large number</a:t>
            </a:r>
          </a:p>
          <a:p>
            <a:pPr lvl="1"/>
            <a:r>
              <a:rPr lang="en-SG" dirty="0"/>
              <a:t>Can easily analyse answers (to close-ended questions)</a:t>
            </a:r>
          </a:p>
          <a:p>
            <a:pPr lvl="1"/>
            <a:r>
              <a:rPr lang="en-SG" dirty="0"/>
              <a:t>Can see the prevalence of an issue or concern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Can only gather data on what you know about</a:t>
            </a:r>
          </a:p>
          <a:p>
            <a:pPr lvl="1"/>
            <a:r>
              <a:rPr lang="en-SG" dirty="0"/>
              <a:t>Careful planning required</a:t>
            </a:r>
          </a:p>
          <a:p>
            <a:pPr lvl="1"/>
            <a:r>
              <a:rPr lang="en-SG" dirty="0"/>
              <a:t>Open-ended questions can take a lot of time to analyse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9C9A4-C41F-4BCB-ACF0-A8C2AE1B65F0}"/>
              </a:ext>
            </a:extLst>
          </p:cNvPr>
          <p:cNvSpPr/>
          <p:nvPr/>
        </p:nvSpPr>
        <p:spPr>
          <a:xfrm>
            <a:off x="9070111" y="553972"/>
            <a:ext cx="2503054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600" u="sng" dirty="0"/>
              <a:t>Research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Paper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Think Aloud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Cognitive Walkthrough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Lab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Focus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Interview (slide 5)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67A338-5639-41C5-A931-52029C4C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365125"/>
            <a:ext cx="11109325" cy="531813"/>
          </a:xfrm>
        </p:spPr>
        <p:txBody>
          <a:bodyPr/>
          <a:lstStyle/>
          <a:p>
            <a:r>
              <a:rPr lang="en-SG" dirty="0"/>
              <a:t>Conducting a Study – 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22357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B6D2D2E-56AB-4649-94A8-314CFE537DA7}"/>
              </a:ext>
            </a:extLst>
          </p:cNvPr>
          <p:cNvCxnSpPr>
            <a:stCxn id="21" idx="0"/>
            <a:endCxn id="8" idx="2"/>
          </p:cNvCxnSpPr>
          <p:nvPr/>
        </p:nvCxnSpPr>
        <p:spPr>
          <a:xfrm rot="16200000" flipV="1">
            <a:off x="5581485" y="3076572"/>
            <a:ext cx="1227220" cy="473893"/>
          </a:xfrm>
          <a:prstGeom prst="curvedConnector3">
            <a:avLst>
              <a:gd name="adj1" fmla="val 52272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7949E8F-D1D3-49A1-9A8F-D5049E4FDBB6}"/>
              </a:ext>
            </a:extLst>
          </p:cNvPr>
          <p:cNvCxnSpPr>
            <a:stCxn id="21" idx="2"/>
            <a:endCxn id="8" idx="1"/>
          </p:cNvCxnSpPr>
          <p:nvPr/>
        </p:nvCxnSpPr>
        <p:spPr>
          <a:xfrm rot="5400000" flipH="1">
            <a:off x="4801538" y="2829174"/>
            <a:ext cx="2026042" cy="1234964"/>
          </a:xfrm>
          <a:prstGeom prst="curvedConnector4">
            <a:avLst>
              <a:gd name="adj1" fmla="val -28620"/>
              <a:gd name="adj2" fmla="val 24041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4EE616C-B51F-4619-9093-CE1A69181375}"/>
              </a:ext>
            </a:extLst>
          </p:cNvPr>
          <p:cNvSpPr txBox="1">
            <a:spLocks/>
          </p:cNvSpPr>
          <p:nvPr/>
        </p:nvSpPr>
        <p:spPr>
          <a:xfrm>
            <a:off x="540833" y="470001"/>
            <a:ext cx="11219617" cy="532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/>
              <a:t>Design Process</a:t>
            </a:r>
            <a:endParaRPr lang="en-SG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13F202-E23F-4D94-9D87-FDD7E9F11241}"/>
              </a:ext>
            </a:extLst>
          </p:cNvPr>
          <p:cNvSpPr/>
          <p:nvPr/>
        </p:nvSpPr>
        <p:spPr>
          <a:xfrm>
            <a:off x="2387299" y="1579297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Requirements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17F1A-2B59-456D-AF1C-CFCC75560D20}"/>
              </a:ext>
            </a:extLst>
          </p:cNvPr>
          <p:cNvSpPr/>
          <p:nvPr/>
        </p:nvSpPr>
        <p:spPr>
          <a:xfrm>
            <a:off x="5197077" y="2167361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73036A-1788-467E-8F70-D98E21AF917B}"/>
              </a:ext>
            </a:extLst>
          </p:cNvPr>
          <p:cNvSpPr/>
          <p:nvPr/>
        </p:nvSpPr>
        <p:spPr>
          <a:xfrm>
            <a:off x="8295194" y="2755669"/>
            <a:ext cx="1522142" cy="7203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Implement &amp; deploy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822F93-0786-4B35-9493-586414E253CF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>
            <a:off x="3909441" y="1845571"/>
            <a:ext cx="2048707" cy="321790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25031B2-FF35-4125-B969-90890D4446E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6719219" y="2433635"/>
            <a:ext cx="2337046" cy="322034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2E25C58-8AD1-40FE-8C44-3669ABAAB67C}"/>
              </a:ext>
            </a:extLst>
          </p:cNvPr>
          <p:cNvCxnSpPr>
            <a:cxnSpLocks/>
            <a:stCxn id="8" idx="3"/>
            <a:endCxn id="21" idx="3"/>
          </p:cNvCxnSpPr>
          <p:nvPr/>
        </p:nvCxnSpPr>
        <p:spPr>
          <a:xfrm>
            <a:off x="6719219" y="2433635"/>
            <a:ext cx="473893" cy="1759768"/>
          </a:xfrm>
          <a:prstGeom prst="curvedConnector3">
            <a:avLst>
              <a:gd name="adj1" fmla="val 148239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327AFC-A7D6-44E4-BF16-CDC4DC76F1E8}"/>
              </a:ext>
            </a:extLst>
          </p:cNvPr>
          <p:cNvSpPr/>
          <p:nvPr/>
        </p:nvSpPr>
        <p:spPr>
          <a:xfrm>
            <a:off x="5670970" y="3927129"/>
            <a:ext cx="1522142" cy="5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ysClr val="windowText" lastClr="000000"/>
                </a:solidFill>
              </a:rPr>
              <a:t>Prototype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ED369D-2A1C-4D80-814A-2703F8213DCD}"/>
              </a:ext>
            </a:extLst>
          </p:cNvPr>
          <p:cNvSpPr txBox="1"/>
          <p:nvPr/>
        </p:nvSpPr>
        <p:spPr>
          <a:xfrm>
            <a:off x="6404738" y="4587451"/>
            <a:ext cx="158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Conducting a study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85101C-A1C6-45A5-B702-7E8C7817D38E}"/>
              </a:ext>
            </a:extLst>
          </p:cNvPr>
          <p:cNvSpPr txBox="1"/>
          <p:nvPr/>
        </p:nvSpPr>
        <p:spPr>
          <a:xfrm>
            <a:off x="8478158" y="3483655"/>
            <a:ext cx="115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Architectures</a:t>
            </a:r>
          </a:p>
          <a:p>
            <a:r>
              <a:rPr lang="en-SG" sz="1200" dirty="0"/>
              <a:t>Documentation</a:t>
            </a:r>
          </a:p>
          <a:p>
            <a:r>
              <a:rPr lang="en-SG" sz="1200" dirty="0"/>
              <a:t>Help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5DD12A-44DB-41E6-9ADC-73B81476EA17}"/>
              </a:ext>
            </a:extLst>
          </p:cNvPr>
          <p:cNvSpPr txBox="1"/>
          <p:nvPr/>
        </p:nvSpPr>
        <p:spPr>
          <a:xfrm>
            <a:off x="6233854" y="185095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Principles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1AA3A2-5889-4DEA-A5E9-A8ADA8CD4D13}"/>
              </a:ext>
            </a:extLst>
          </p:cNvPr>
          <p:cNvSpPr/>
          <p:nvPr/>
        </p:nvSpPr>
        <p:spPr>
          <a:xfrm>
            <a:off x="5434173" y="30581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Heuristic Evaluation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E74E02-44FE-4488-9D4B-7C63FA46102E}"/>
              </a:ext>
            </a:extLst>
          </p:cNvPr>
          <p:cNvSpPr/>
          <p:nvPr/>
        </p:nvSpPr>
        <p:spPr>
          <a:xfrm>
            <a:off x="5283263" y="4725950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Design Study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36ACA5-E48E-4EAD-ABE1-C6872A71002A}"/>
              </a:ext>
            </a:extLst>
          </p:cNvPr>
          <p:cNvSpPr/>
          <p:nvPr/>
        </p:nvSpPr>
        <p:spPr>
          <a:xfrm>
            <a:off x="3925794" y="4788639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Ethics and Consent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9EE5F-EDB4-4C48-9344-73873EF70B4A}"/>
              </a:ext>
            </a:extLst>
          </p:cNvPr>
          <p:cNvSpPr/>
          <p:nvPr/>
        </p:nvSpPr>
        <p:spPr>
          <a:xfrm>
            <a:off x="3042554" y="4129986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Choose participants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F58FEF-2BC0-4D46-9738-1DEDA9EC3B2D}"/>
              </a:ext>
            </a:extLst>
          </p:cNvPr>
          <p:cNvSpPr/>
          <p:nvPr/>
        </p:nvSpPr>
        <p:spPr>
          <a:xfrm>
            <a:off x="3086995" y="3320408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Research Methods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29AB67-7ABC-4191-BC8E-134E4ADE8AB5}"/>
              </a:ext>
            </a:extLst>
          </p:cNvPr>
          <p:cNvSpPr/>
          <p:nvPr/>
        </p:nvSpPr>
        <p:spPr>
          <a:xfrm>
            <a:off x="3703823" y="2542383"/>
            <a:ext cx="1008000" cy="46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Analyse Data</a:t>
            </a:r>
          </a:p>
        </p:txBody>
      </p:sp>
    </p:spTree>
    <p:extLst>
      <p:ext uri="{BB962C8B-B14F-4D97-AF65-F5344CB8AC3E}">
        <p14:creationId xmlns:p14="http://schemas.microsoft.com/office/powerpoint/2010/main" val="3124494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9501-031D-430E-8F36-ABD85E53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Conducting a Study – Analysing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6B98-CAF7-421F-9333-FF6E3243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3" y="897674"/>
            <a:ext cx="5555167" cy="5731726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Qualitative data analysis</a:t>
            </a:r>
          </a:p>
          <a:p>
            <a:r>
              <a:rPr lang="en-SG" dirty="0"/>
              <a:t>Thematic analysis</a:t>
            </a:r>
          </a:p>
          <a:p>
            <a:pPr lvl="1"/>
            <a:r>
              <a:rPr lang="en-SG" dirty="0"/>
              <a:t>Identify themes in data, use an affinity diagram (clustering ideas)</a:t>
            </a:r>
          </a:p>
          <a:p>
            <a:pPr lvl="1"/>
            <a:r>
              <a:rPr lang="en-SG" dirty="0"/>
              <a:t>Pros</a:t>
            </a:r>
          </a:p>
          <a:p>
            <a:pPr lvl="2"/>
            <a:r>
              <a:rPr lang="en-SG" dirty="0"/>
              <a:t>Pulls the main concepts out</a:t>
            </a:r>
          </a:p>
          <a:p>
            <a:pPr lvl="2"/>
            <a:r>
              <a:rPr lang="en-SG" dirty="0"/>
              <a:t>Easy to understand</a:t>
            </a:r>
          </a:p>
          <a:p>
            <a:pPr lvl="2"/>
            <a:r>
              <a:rPr lang="en-SG" dirty="0"/>
              <a:t>Themes are grounded in data with clear examples</a:t>
            </a:r>
          </a:p>
          <a:p>
            <a:pPr lvl="1"/>
            <a:r>
              <a:rPr lang="en-SG" dirty="0"/>
              <a:t>Cons</a:t>
            </a:r>
          </a:p>
          <a:p>
            <a:pPr lvl="2"/>
            <a:r>
              <a:rPr lang="en-SG" dirty="0"/>
              <a:t>Only works with small amounts of data</a:t>
            </a:r>
          </a:p>
          <a:p>
            <a:pPr lvl="2"/>
            <a:r>
              <a:rPr lang="en-SG" dirty="0"/>
              <a:t>Should have &gt;1 person to improve validity </a:t>
            </a:r>
          </a:p>
          <a:p>
            <a:pPr marL="285750" indent="-285750"/>
            <a:r>
              <a:rPr lang="en-SG" dirty="0"/>
              <a:t>Topic modelling</a:t>
            </a:r>
          </a:p>
          <a:p>
            <a:pPr marL="742950" lvl="1" indent="-285750"/>
            <a:r>
              <a:rPr lang="en-SG" dirty="0"/>
              <a:t>Text mining to create a word cloud</a:t>
            </a:r>
          </a:p>
          <a:p>
            <a:pPr marL="742950" lvl="1" indent="-285750"/>
            <a:r>
              <a:rPr lang="en-SG" dirty="0"/>
              <a:t>Helps to analyses large volumes of unlabelled text</a:t>
            </a:r>
          </a:p>
          <a:p>
            <a:pPr marL="742950" lvl="1" indent="-285750"/>
            <a:r>
              <a:rPr lang="en-SG" dirty="0"/>
              <a:t>Remove conflicting words, common words, etc</a:t>
            </a:r>
          </a:p>
          <a:p>
            <a:pPr marL="742950" lvl="1" indent="-285750"/>
            <a:r>
              <a:rPr lang="en-SG" dirty="0"/>
              <a:t>Connect clusters of words that occur together into “topics”</a:t>
            </a:r>
          </a:p>
          <a:p>
            <a:pPr marL="742950" lvl="1" indent="-285750"/>
            <a:r>
              <a:rPr lang="en-SG" dirty="0"/>
              <a:t>Find percentage of document that deals with each topic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58C72-E728-4969-85CC-AFB3A07B379B}"/>
              </a:ext>
            </a:extLst>
          </p:cNvPr>
          <p:cNvSpPr/>
          <p:nvPr/>
        </p:nvSpPr>
        <p:spPr>
          <a:xfrm>
            <a:off x="6096000" y="897674"/>
            <a:ext cx="5555166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Content coding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400" dirty="0"/>
              <a:t>Descriptive coding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SG" sz="1400" dirty="0"/>
              <a:t>Labelling data in a general, flexible way; a short word or phrase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400" dirty="0"/>
              <a:t>In vivo coding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SG" sz="1400" dirty="0"/>
              <a:t>Use participants words to summarise the text; identify key phrases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400" dirty="0"/>
              <a:t>Process coding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SG" sz="1400" dirty="0"/>
              <a:t>Code using only “-</a:t>
            </a:r>
            <a:r>
              <a:rPr lang="en-SG" sz="1400" dirty="0" err="1"/>
              <a:t>ing</a:t>
            </a:r>
            <a:r>
              <a:rPr lang="en-SG" sz="1400" dirty="0"/>
              <a:t>” words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400" dirty="0"/>
              <a:t>Emotion coding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SG" sz="1400" dirty="0"/>
              <a:t>Identify emotion words or phrases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400" dirty="0"/>
              <a:t>Dramatical coding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SG" sz="1400" dirty="0"/>
              <a:t>Identify objectives, conflicts, tactics, attitudes, emotions and subtexts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400" dirty="0"/>
              <a:t>Open coding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SG" sz="1400" dirty="0"/>
              <a:t>Each researcher reads through the text, tags passages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SG" sz="1400" dirty="0"/>
              <a:t>Run a thematic analysis on the open codes</a:t>
            </a:r>
          </a:p>
        </p:txBody>
      </p:sp>
    </p:spTree>
    <p:extLst>
      <p:ext uri="{BB962C8B-B14F-4D97-AF65-F5344CB8AC3E}">
        <p14:creationId xmlns:p14="http://schemas.microsoft.com/office/powerpoint/2010/main" val="2581592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9501-031D-430E-8F36-ABD85E53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Conducting a Study – Analysing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D6B98-CAF7-421F-9333-FF6E32436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834" y="897674"/>
                <a:ext cx="11110332" cy="5731726"/>
              </a:xfrm>
            </p:spPr>
            <p:txBody>
              <a:bodyPr/>
              <a:lstStyle/>
              <a:p>
                <a:r>
                  <a:rPr lang="en-SG" dirty="0"/>
                  <a:t>Types of data</a:t>
                </a:r>
              </a:p>
              <a:p>
                <a:pPr lvl="1"/>
                <a:r>
                  <a:rPr lang="en-SG" dirty="0"/>
                  <a:t>Numeric data</a:t>
                </a:r>
              </a:p>
              <a:p>
                <a:pPr lvl="2"/>
                <a:r>
                  <a:rPr lang="en-SG" dirty="0"/>
                  <a:t>Continuous, discrete, or interval (each possible value has equal distance)</a:t>
                </a:r>
              </a:p>
              <a:p>
                <a:pPr lvl="1"/>
                <a:r>
                  <a:rPr lang="en-SG" dirty="0"/>
                  <a:t>Categorical data</a:t>
                </a:r>
              </a:p>
              <a:p>
                <a:pPr lvl="2"/>
                <a:r>
                  <a:rPr lang="en-SG" dirty="0"/>
                  <a:t>Binary (2 possibilities only), ordinal (can be ordered </a:t>
                </a:r>
                <a:r>
                  <a:rPr lang="en-SG" dirty="0" err="1"/>
                  <a:t>eg</a:t>
                </a:r>
                <a:r>
                  <a:rPr lang="en-SG" dirty="0"/>
                  <a:t> slow, medium, fast), or nominal (cannot be ordered)</a:t>
                </a:r>
              </a:p>
              <a:p>
                <a:r>
                  <a:rPr lang="en-SG" dirty="0" err="1"/>
                  <a:t>Analysising</a:t>
                </a:r>
                <a:r>
                  <a:rPr lang="en-SG" dirty="0"/>
                  <a:t> categorical data using chi-squared test</a:t>
                </a:r>
              </a:p>
              <a:p>
                <a:pPr lvl="1"/>
                <a:r>
                  <a:rPr lang="en-SG" dirty="0"/>
                  <a:t>Tests if two categorical variables are related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SG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/>
                          <m:t>Χ</m:t>
                        </m:r>
                      </m:e>
                      <m:sup>
                        <m:r>
                          <a:rPr lang="en-SG" i="1"/>
                          <m:t>2</m:t>
                        </m:r>
                      </m:sup>
                    </m:sSup>
                    <m:r>
                      <a:rPr lang="en-SG" i="1"/>
                      <m:t>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SG" i="1"/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SG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SG" i="1"/>
                                    </m:ctrlPr>
                                  </m:fPr>
                                  <m:num>
                                    <m:r>
                                      <a:rPr lang="en-SG" i="1"/>
                                      <m:t>𝑜𝑏𝑠𝑒𝑟𝑣𝑒𝑑</m:t>
                                    </m:r>
                                    <m:r>
                                      <a:rPr lang="en-SG" i="1"/>
                                      <m:t> </m:t>
                                    </m:r>
                                    <m:r>
                                      <a:rPr lang="en-SG" i="1"/>
                                      <m:t>𝑣𝑎𝑙𝑢𝑒</m:t>
                                    </m:r>
                                    <m:r>
                                      <a:rPr lang="en-SG" i="1"/>
                                      <m:t>−</m:t>
                                    </m:r>
                                    <m:r>
                                      <a:rPr lang="en-SG" i="1"/>
                                      <m:t>𝑒𝑥𝑝𝑒𝑐𝑡𝑒𝑑</m:t>
                                    </m:r>
                                    <m:r>
                                      <a:rPr lang="en-SG" i="1"/>
                                      <m:t> </m:t>
                                    </m:r>
                                    <m:r>
                                      <a:rPr lang="en-SG" i="1"/>
                                      <m:t>𝑣𝑎𝑙𝑢𝑒</m:t>
                                    </m:r>
                                  </m:num>
                                  <m:den>
                                    <m:r>
                                      <a:rPr lang="en-SG" i="1"/>
                                      <m:t>𝑒𝑥𝑝𝑒𝑐𝑡𝑒𝑑</m:t>
                                    </m:r>
                                    <m:r>
                                      <a:rPr lang="en-SG" i="1"/>
                                      <m:t> </m:t>
                                    </m:r>
                                    <m:r>
                                      <a:rPr lang="en-SG" i="1"/>
                                      <m:t>𝑣𝑎𝑙𝑢𝑒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SG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Can refer to the chi-squared distribution to calculate ‘p-value’ of observed results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D6B98-CAF7-421F-9333-FF6E32436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834" y="897674"/>
                <a:ext cx="11110332" cy="5731726"/>
              </a:xfrm>
              <a:blipFill>
                <a:blip r:embed="rId2"/>
                <a:stretch>
                  <a:fillRect l="-110" t="-4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82E227-1662-4B42-B308-C6DEAB38E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64937" y="2459412"/>
            <a:ext cx="1350010" cy="1069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700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C64A-5D68-40A6-ADFF-E2C4B195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Identify the Problem(s)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D5B9-F1C4-44A8-B1DA-98EC20A3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Interviews</a:t>
            </a:r>
          </a:p>
          <a:p>
            <a:pPr lvl="1"/>
            <a:r>
              <a:rPr lang="en-SG" dirty="0"/>
              <a:t>Unstructured</a:t>
            </a:r>
          </a:p>
          <a:p>
            <a:pPr lvl="2"/>
            <a:r>
              <a:rPr lang="en-SG" dirty="0"/>
              <a:t>Focuses on uncovering the problem(s)</a:t>
            </a:r>
          </a:p>
          <a:p>
            <a:pPr lvl="2"/>
            <a:r>
              <a:rPr lang="en-SG" dirty="0"/>
              <a:t>Lots of data but challenging to analyse, impossible to replicate</a:t>
            </a:r>
          </a:p>
          <a:p>
            <a:pPr lvl="1"/>
            <a:r>
              <a:rPr lang="en-SG" dirty="0"/>
              <a:t>Structured</a:t>
            </a:r>
          </a:p>
          <a:p>
            <a:pPr lvl="2"/>
            <a:r>
              <a:rPr lang="en-SG" dirty="0"/>
              <a:t>Focuses on uncovering the cause, can be done by anyone or a computer</a:t>
            </a:r>
          </a:p>
          <a:p>
            <a:pPr lvl="2"/>
            <a:r>
              <a:rPr lang="en-SG" dirty="0"/>
              <a:t>Easy to replicate</a:t>
            </a:r>
          </a:p>
          <a:p>
            <a:pPr lvl="2"/>
            <a:r>
              <a:rPr lang="en-SG" dirty="0"/>
              <a:t>Easy to compare data across a wide range of individuals, but</a:t>
            </a:r>
          </a:p>
          <a:p>
            <a:pPr lvl="2"/>
            <a:r>
              <a:rPr lang="en-SG" dirty="0"/>
              <a:t>No discussion, cannot follow up</a:t>
            </a:r>
          </a:p>
          <a:p>
            <a:pPr lvl="1"/>
            <a:r>
              <a:rPr lang="en-SG" dirty="0"/>
              <a:t>Semi-structured</a:t>
            </a:r>
          </a:p>
          <a:p>
            <a:pPr lvl="2"/>
            <a:r>
              <a:rPr lang="en-SG" dirty="0"/>
              <a:t>Focuses on uncovering the cause(s)</a:t>
            </a:r>
          </a:p>
          <a:p>
            <a:pPr lvl="2"/>
            <a:r>
              <a:rPr lang="en-SG" dirty="0"/>
              <a:t>Structured questions that can be followed up on, but </a:t>
            </a:r>
          </a:p>
          <a:p>
            <a:pPr lvl="2"/>
            <a:r>
              <a:rPr lang="en-SG" dirty="0"/>
              <a:t>Might still miss some key ideas</a:t>
            </a:r>
          </a:p>
          <a:p>
            <a:r>
              <a:rPr lang="en-SG" dirty="0"/>
              <a:t>Diary studies</a:t>
            </a:r>
          </a:p>
          <a:p>
            <a:pPr lvl="1"/>
            <a:r>
              <a:rPr lang="en-SG" dirty="0"/>
              <a:t>Select someone/somewhere that acts as a common meeting point for the group you’re interested in</a:t>
            </a:r>
          </a:p>
          <a:p>
            <a:pPr lvl="1"/>
            <a:r>
              <a:rPr lang="en-SG" dirty="0"/>
              <a:t>Helps eliminate memory bias – people forgetting small details that might be important to you</a:t>
            </a:r>
          </a:p>
        </p:txBody>
      </p:sp>
    </p:spTree>
    <p:extLst>
      <p:ext uri="{BB962C8B-B14F-4D97-AF65-F5344CB8AC3E}">
        <p14:creationId xmlns:p14="http://schemas.microsoft.com/office/powerpoint/2010/main" val="150330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A0D1-5CC1-4684-BA22-5DF0F470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to Conduct an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EF70-3A72-449C-8E69-DF991368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Structure</a:t>
            </a:r>
          </a:p>
          <a:p>
            <a:pPr lvl="1"/>
            <a:r>
              <a:rPr lang="en-SG" dirty="0"/>
              <a:t>Overview</a:t>
            </a:r>
          </a:p>
          <a:p>
            <a:pPr lvl="2"/>
            <a:r>
              <a:rPr lang="en-SG" dirty="0"/>
              <a:t>What the study is, purpose, reassure that it is not an evaluation but learning from them</a:t>
            </a:r>
          </a:p>
          <a:p>
            <a:pPr lvl="1"/>
            <a:r>
              <a:rPr lang="en-SG" dirty="0"/>
              <a:t>Notification and consent</a:t>
            </a:r>
          </a:p>
          <a:p>
            <a:pPr lvl="2"/>
            <a:r>
              <a:rPr lang="en-SG" dirty="0"/>
              <a:t>Show awareness of ethical and privacy issues</a:t>
            </a:r>
          </a:p>
          <a:p>
            <a:pPr lvl="1"/>
            <a:r>
              <a:rPr lang="en-SG" dirty="0"/>
              <a:t>Simple questions to start</a:t>
            </a:r>
          </a:p>
          <a:p>
            <a:pPr lvl="1"/>
            <a:r>
              <a:rPr lang="en-SG" dirty="0"/>
              <a:t>Main interview</a:t>
            </a:r>
          </a:p>
          <a:p>
            <a:pPr lvl="1"/>
            <a:r>
              <a:rPr lang="en-SG" dirty="0"/>
              <a:t>Thank the participant</a:t>
            </a:r>
          </a:p>
          <a:p>
            <a:r>
              <a:rPr lang="en-SG" dirty="0"/>
              <a:t>Things to note</a:t>
            </a:r>
          </a:p>
          <a:p>
            <a:pPr lvl="1"/>
            <a:r>
              <a:rPr lang="en-SG" dirty="0"/>
              <a:t>Focus on the participant, not yourself</a:t>
            </a:r>
          </a:p>
          <a:p>
            <a:pPr lvl="1"/>
            <a:r>
              <a:rPr lang="en-SG" dirty="0"/>
              <a:t>Ensure everything is clear and </a:t>
            </a:r>
            <a:r>
              <a:rPr lang="en-SG" dirty="0" err="1"/>
              <a:t>unambigious</a:t>
            </a:r>
            <a:r>
              <a:rPr lang="en-SG" dirty="0"/>
              <a:t>, and topics that they know about</a:t>
            </a:r>
          </a:p>
          <a:p>
            <a:pPr lvl="1"/>
            <a:r>
              <a:rPr lang="en-SG" dirty="0"/>
              <a:t>Do not ask them to design a system for you</a:t>
            </a:r>
          </a:p>
        </p:txBody>
      </p:sp>
    </p:spTree>
    <p:extLst>
      <p:ext uri="{BB962C8B-B14F-4D97-AF65-F5344CB8AC3E}">
        <p14:creationId xmlns:p14="http://schemas.microsoft.com/office/powerpoint/2010/main" val="260854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2EE3-2805-4505-8F7E-DCE41269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Contextual Inquiry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C3AA-6619-45D3-B75C-808AAFA2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Going to the interviewee’s space to conduct an interview</a:t>
            </a:r>
          </a:p>
          <a:p>
            <a:r>
              <a:rPr lang="en-SG" dirty="0"/>
              <a:t>Pros</a:t>
            </a:r>
          </a:p>
          <a:p>
            <a:pPr lvl="1"/>
            <a:r>
              <a:rPr lang="en-SG" dirty="0"/>
              <a:t>Richer data</a:t>
            </a:r>
          </a:p>
          <a:p>
            <a:pPr lvl="1"/>
            <a:r>
              <a:rPr lang="en-SG" dirty="0"/>
              <a:t>Eliminate memory bias or bias toward what is considered ‘normal’</a:t>
            </a:r>
          </a:p>
          <a:p>
            <a:pPr lvl="1"/>
            <a:r>
              <a:rPr lang="en-SG" dirty="0"/>
              <a:t>See problems first-hand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Takes up time, less interviews can be conducted</a:t>
            </a:r>
          </a:p>
          <a:p>
            <a:pPr lvl="1"/>
            <a:r>
              <a:rPr lang="en-SG" dirty="0"/>
              <a:t>May require special permission</a:t>
            </a:r>
          </a:p>
          <a:p>
            <a:pPr lvl="1"/>
            <a:r>
              <a:rPr lang="en-SG" dirty="0"/>
              <a:t>Less structured data is harder to analyse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418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B6D2D2E-56AB-4649-94A8-314CFE537DA7}"/>
              </a:ext>
            </a:extLst>
          </p:cNvPr>
          <p:cNvCxnSpPr>
            <a:stCxn id="21" idx="0"/>
            <a:endCxn id="8" idx="2"/>
          </p:cNvCxnSpPr>
          <p:nvPr/>
        </p:nvCxnSpPr>
        <p:spPr>
          <a:xfrm rot="16200000" flipV="1">
            <a:off x="5581485" y="3076572"/>
            <a:ext cx="1227220" cy="473893"/>
          </a:xfrm>
          <a:prstGeom prst="curvedConnector3">
            <a:avLst>
              <a:gd name="adj1" fmla="val 52272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7949E8F-D1D3-49A1-9A8F-D5049E4FDBB6}"/>
              </a:ext>
            </a:extLst>
          </p:cNvPr>
          <p:cNvCxnSpPr>
            <a:stCxn id="21" idx="2"/>
            <a:endCxn id="8" idx="1"/>
          </p:cNvCxnSpPr>
          <p:nvPr/>
        </p:nvCxnSpPr>
        <p:spPr>
          <a:xfrm rot="5400000" flipH="1">
            <a:off x="4801538" y="2829174"/>
            <a:ext cx="2026042" cy="1234964"/>
          </a:xfrm>
          <a:prstGeom prst="curvedConnector4">
            <a:avLst>
              <a:gd name="adj1" fmla="val -28620"/>
              <a:gd name="adj2" fmla="val 24041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4EE616C-B51F-4619-9093-CE1A69181375}"/>
              </a:ext>
            </a:extLst>
          </p:cNvPr>
          <p:cNvSpPr txBox="1">
            <a:spLocks/>
          </p:cNvSpPr>
          <p:nvPr/>
        </p:nvSpPr>
        <p:spPr>
          <a:xfrm>
            <a:off x="540833" y="470001"/>
            <a:ext cx="11219617" cy="532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/>
              <a:t>Design Process</a:t>
            </a:r>
            <a:endParaRPr lang="en-SG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13F202-E23F-4D94-9D87-FDD7E9F11241}"/>
              </a:ext>
            </a:extLst>
          </p:cNvPr>
          <p:cNvSpPr/>
          <p:nvPr/>
        </p:nvSpPr>
        <p:spPr>
          <a:xfrm>
            <a:off x="2387299" y="1579297"/>
            <a:ext cx="1522142" cy="5325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Requirements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17F1A-2B59-456D-AF1C-CFCC75560D20}"/>
              </a:ext>
            </a:extLst>
          </p:cNvPr>
          <p:cNvSpPr/>
          <p:nvPr/>
        </p:nvSpPr>
        <p:spPr>
          <a:xfrm>
            <a:off x="5197077" y="2167361"/>
            <a:ext cx="1522142" cy="5325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73036A-1788-467E-8F70-D98E21AF917B}"/>
              </a:ext>
            </a:extLst>
          </p:cNvPr>
          <p:cNvSpPr/>
          <p:nvPr/>
        </p:nvSpPr>
        <p:spPr>
          <a:xfrm>
            <a:off x="8295194" y="2755669"/>
            <a:ext cx="1522142" cy="7203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Implement &amp; deploy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7822F93-0786-4B35-9493-586414E253CF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>
            <a:off x="3909441" y="1845571"/>
            <a:ext cx="2048707" cy="321790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25031B2-FF35-4125-B969-90890D4446E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6719219" y="2433635"/>
            <a:ext cx="2337046" cy="322034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2E25C58-8AD1-40FE-8C44-3669ABAAB67C}"/>
              </a:ext>
            </a:extLst>
          </p:cNvPr>
          <p:cNvCxnSpPr>
            <a:cxnSpLocks/>
            <a:stCxn id="8" idx="3"/>
            <a:endCxn id="21" idx="3"/>
          </p:cNvCxnSpPr>
          <p:nvPr/>
        </p:nvCxnSpPr>
        <p:spPr>
          <a:xfrm>
            <a:off x="6719219" y="2433635"/>
            <a:ext cx="473893" cy="1759768"/>
          </a:xfrm>
          <a:prstGeom prst="curvedConnector3">
            <a:avLst>
              <a:gd name="adj1" fmla="val 148239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327AFC-A7D6-44E4-BF16-CDC4DC76F1E8}"/>
              </a:ext>
            </a:extLst>
          </p:cNvPr>
          <p:cNvSpPr/>
          <p:nvPr/>
        </p:nvSpPr>
        <p:spPr>
          <a:xfrm>
            <a:off x="5670970" y="3927129"/>
            <a:ext cx="1522142" cy="5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ysClr val="windowText" lastClr="000000"/>
                </a:solidFill>
              </a:rPr>
              <a:t>Prototype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ED369D-2A1C-4D80-814A-2703F8213DCD}"/>
              </a:ext>
            </a:extLst>
          </p:cNvPr>
          <p:cNvSpPr txBox="1"/>
          <p:nvPr/>
        </p:nvSpPr>
        <p:spPr>
          <a:xfrm>
            <a:off x="6404738" y="4587451"/>
            <a:ext cx="158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Conducting a study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85101C-A1C6-45A5-B702-7E8C7817D38E}"/>
              </a:ext>
            </a:extLst>
          </p:cNvPr>
          <p:cNvSpPr txBox="1"/>
          <p:nvPr/>
        </p:nvSpPr>
        <p:spPr>
          <a:xfrm>
            <a:off x="8478158" y="3483655"/>
            <a:ext cx="115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Architectures</a:t>
            </a:r>
          </a:p>
          <a:p>
            <a:r>
              <a:rPr lang="en-SG" sz="1200" dirty="0"/>
              <a:t>Documentation</a:t>
            </a:r>
          </a:p>
          <a:p>
            <a:r>
              <a:rPr lang="en-SG" sz="1200" dirty="0"/>
              <a:t>Help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5DD12A-44DB-41E6-9ADC-73B81476EA17}"/>
              </a:ext>
            </a:extLst>
          </p:cNvPr>
          <p:cNvSpPr txBox="1"/>
          <p:nvPr/>
        </p:nvSpPr>
        <p:spPr>
          <a:xfrm>
            <a:off x="6233854" y="185095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Principles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1AA3A2-5889-4DEA-A5E9-A8ADA8CD4D13}"/>
              </a:ext>
            </a:extLst>
          </p:cNvPr>
          <p:cNvSpPr/>
          <p:nvPr/>
        </p:nvSpPr>
        <p:spPr>
          <a:xfrm>
            <a:off x="5434173" y="30581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Heuristic Evaluation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E74E02-44FE-4488-9D4B-7C63FA46102E}"/>
              </a:ext>
            </a:extLst>
          </p:cNvPr>
          <p:cNvSpPr/>
          <p:nvPr/>
        </p:nvSpPr>
        <p:spPr>
          <a:xfrm>
            <a:off x="5283263" y="4725950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Design Study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36ACA5-E48E-4EAD-ABE1-C6872A71002A}"/>
              </a:ext>
            </a:extLst>
          </p:cNvPr>
          <p:cNvSpPr/>
          <p:nvPr/>
        </p:nvSpPr>
        <p:spPr>
          <a:xfrm>
            <a:off x="3925794" y="4788639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Ethics and Consent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E9EE5F-EDB4-4C48-9344-73873EF70B4A}"/>
              </a:ext>
            </a:extLst>
          </p:cNvPr>
          <p:cNvSpPr/>
          <p:nvPr/>
        </p:nvSpPr>
        <p:spPr>
          <a:xfrm>
            <a:off x="3042554" y="4129986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Choose participants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F58FEF-2BC0-4D46-9738-1DEDA9EC3B2D}"/>
              </a:ext>
            </a:extLst>
          </p:cNvPr>
          <p:cNvSpPr/>
          <p:nvPr/>
        </p:nvSpPr>
        <p:spPr>
          <a:xfrm>
            <a:off x="3086995" y="3320408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Research Methods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29AB67-7ABC-4191-BC8E-134E4ADE8AB5}"/>
              </a:ext>
            </a:extLst>
          </p:cNvPr>
          <p:cNvSpPr/>
          <p:nvPr/>
        </p:nvSpPr>
        <p:spPr>
          <a:xfrm>
            <a:off x="3703823" y="2542383"/>
            <a:ext cx="1008000" cy="4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ysClr val="windowText" lastClr="000000"/>
                </a:solidFill>
              </a:rPr>
              <a:t>Analyse Data</a:t>
            </a:r>
          </a:p>
        </p:txBody>
      </p:sp>
    </p:spTree>
    <p:extLst>
      <p:ext uri="{BB962C8B-B14F-4D97-AF65-F5344CB8AC3E}">
        <p14:creationId xmlns:p14="http://schemas.microsoft.com/office/powerpoint/2010/main" val="344496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1B1F-F469-4266-8F71-21465531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– Initial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1244-FD02-46DA-BDF4-4751CAFE6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Storyboards</a:t>
            </a:r>
          </a:p>
          <a:p>
            <a:r>
              <a:rPr lang="en-SG" dirty="0"/>
              <a:t>A series of sketches showing how a user might use the product</a:t>
            </a:r>
          </a:p>
          <a:p>
            <a:r>
              <a:rPr lang="en-SG" dirty="0"/>
              <a:t>Pros</a:t>
            </a:r>
          </a:p>
          <a:p>
            <a:pPr lvl="1"/>
            <a:r>
              <a:rPr lang="en-SG" dirty="0"/>
              <a:t>Simple, able to do by yourself</a:t>
            </a:r>
          </a:p>
          <a:p>
            <a:pPr lvl="1"/>
            <a:r>
              <a:rPr lang="en-SG" dirty="0"/>
              <a:t>Makes you think through the process and identify ideas or problems</a:t>
            </a:r>
          </a:p>
          <a:p>
            <a:pPr lvl="1"/>
            <a:r>
              <a:rPr lang="en-SG" dirty="0"/>
              <a:t>Useful way of communicating initial ideas to others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Limited space, cannot encompass the whole project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Design fictions</a:t>
            </a:r>
          </a:p>
          <a:p>
            <a:r>
              <a:rPr lang="en-SG" dirty="0"/>
              <a:t>A short story explaining how you envision your app to be used</a:t>
            </a:r>
          </a:p>
          <a:p>
            <a:r>
              <a:rPr lang="en-SG" dirty="0"/>
              <a:t>Similar to storyboarding, but without the drawings and purely with words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EE75783-79A5-4BE7-9FEC-732F6FAA5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0" y="593296"/>
            <a:ext cx="2798241" cy="22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BA98-3FED-4225-8264-4FB22E07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– Intermediate Phase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1049-52FF-49F7-AC6D-AACBB358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3" y="897674"/>
            <a:ext cx="6791093" cy="5731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Card sorting</a:t>
            </a:r>
          </a:p>
          <a:p>
            <a:r>
              <a:rPr lang="en-SG" dirty="0"/>
              <a:t>Put several ideas, concepts or things on cards and ask users to sort the cards into groups</a:t>
            </a:r>
          </a:p>
          <a:p>
            <a:pPr lvl="1"/>
            <a:r>
              <a:rPr lang="en-SG" dirty="0"/>
              <a:t>To understand how users group concepts naturally</a:t>
            </a:r>
          </a:p>
          <a:p>
            <a:pPr lvl="1"/>
            <a:r>
              <a:rPr lang="en-SG" dirty="0"/>
              <a:t>Useful for naming menu items, sorting lots of information into categories</a:t>
            </a:r>
          </a:p>
          <a:p>
            <a:r>
              <a:rPr lang="en-SG" dirty="0"/>
              <a:t>Pros </a:t>
            </a:r>
          </a:p>
          <a:p>
            <a:pPr lvl="1"/>
            <a:r>
              <a:rPr lang="en-SG" dirty="0"/>
              <a:t>Easy to explain, easy to run</a:t>
            </a:r>
          </a:p>
          <a:p>
            <a:pPr lvl="1"/>
            <a:r>
              <a:rPr lang="en-SG" dirty="0"/>
              <a:t>Can understand how different groups of people could perceive something differently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Must know what to group together</a:t>
            </a:r>
          </a:p>
          <a:p>
            <a:pPr lvl="1"/>
            <a:r>
              <a:rPr lang="en-SG" dirty="0"/>
              <a:t>Not possible for certain categories of things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Design patterns</a:t>
            </a:r>
          </a:p>
          <a:p>
            <a:r>
              <a:rPr lang="en-SG" dirty="0"/>
              <a:t>Solutions to common design issues</a:t>
            </a:r>
          </a:p>
          <a:p>
            <a:r>
              <a:rPr lang="en-SG" dirty="0"/>
              <a:t>Pros</a:t>
            </a:r>
          </a:p>
          <a:p>
            <a:pPr lvl="1"/>
            <a:r>
              <a:rPr lang="en-SG" dirty="0"/>
              <a:t>Good way to not reinvent solutions, learn from others’ mistakes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Only common things have patterns</a:t>
            </a:r>
          </a:p>
          <a:p>
            <a:pPr lvl="1"/>
            <a:r>
              <a:rPr lang="en-SG" dirty="0"/>
              <a:t>Not one size fits all, might not be applicable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63EA9A-515A-4F9F-A4E5-F13EBFA20379}"/>
              </a:ext>
            </a:extLst>
          </p:cNvPr>
          <p:cNvSpPr txBox="1">
            <a:spLocks/>
          </p:cNvSpPr>
          <p:nvPr/>
        </p:nvSpPr>
        <p:spPr>
          <a:xfrm>
            <a:off x="7398834" y="896260"/>
            <a:ext cx="4298514" cy="542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Design Workshop</a:t>
            </a:r>
          </a:p>
          <a:p>
            <a:r>
              <a:rPr lang="en-SG" dirty="0"/>
              <a:t>A small group of participants collaborate on an initial design</a:t>
            </a:r>
          </a:p>
          <a:p>
            <a:r>
              <a:rPr lang="en-SG" dirty="0"/>
              <a:t>Pros</a:t>
            </a:r>
          </a:p>
          <a:p>
            <a:pPr lvl="1"/>
            <a:r>
              <a:rPr lang="en-SG" dirty="0"/>
              <a:t>Create innovative solutions</a:t>
            </a:r>
          </a:p>
          <a:p>
            <a:pPr lvl="1"/>
            <a:r>
              <a:rPr lang="en-SG" dirty="0"/>
              <a:t>Develop a culture of innovation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A lot of work needed to design and run a good workshop</a:t>
            </a:r>
          </a:p>
          <a:p>
            <a:pPr lvl="1"/>
            <a:r>
              <a:rPr lang="en-SG" dirty="0"/>
              <a:t>Participants’ skills may vary widely</a:t>
            </a:r>
          </a:p>
          <a:p>
            <a:pPr lvl="1"/>
            <a:r>
              <a:rPr lang="en-SG" dirty="0"/>
              <a:t>Outcomes might be difficult to interpret, not useful</a:t>
            </a:r>
          </a:p>
        </p:txBody>
      </p:sp>
    </p:spTree>
    <p:extLst>
      <p:ext uri="{BB962C8B-B14F-4D97-AF65-F5344CB8AC3E}">
        <p14:creationId xmlns:p14="http://schemas.microsoft.com/office/powerpoint/2010/main" val="176177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430-AC9B-4DB1-9334-6E2FC7DE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– Human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66B8-C511-4FA0-8A12-E1AD5F68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897674"/>
            <a:ext cx="5555166" cy="574757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Mental perception</a:t>
            </a:r>
          </a:p>
          <a:p>
            <a:r>
              <a:rPr lang="en-SG" dirty="0"/>
              <a:t>Based on the past (experience)</a:t>
            </a:r>
          </a:p>
          <a:p>
            <a:pPr lvl="1"/>
            <a:r>
              <a:rPr lang="en-SG" dirty="0"/>
              <a:t>Perceptual priming</a:t>
            </a:r>
          </a:p>
          <a:p>
            <a:pPr lvl="2"/>
            <a:r>
              <a:rPr lang="en-SG" dirty="0"/>
              <a:t>Previous exposure to something unconsciously influencing us</a:t>
            </a:r>
          </a:p>
          <a:p>
            <a:pPr lvl="1"/>
            <a:r>
              <a:rPr lang="en-SG" dirty="0"/>
              <a:t>Familiar perception patterns</a:t>
            </a:r>
          </a:p>
          <a:p>
            <a:pPr lvl="2"/>
            <a:r>
              <a:rPr lang="en-SG" dirty="0"/>
              <a:t>Repeated exposure builds a pattern we expect to see</a:t>
            </a:r>
          </a:p>
          <a:p>
            <a:pPr lvl="1"/>
            <a:r>
              <a:rPr lang="en-SG" dirty="0"/>
              <a:t>Habituation</a:t>
            </a:r>
          </a:p>
          <a:p>
            <a:pPr lvl="2"/>
            <a:r>
              <a:rPr lang="en-SG" dirty="0"/>
              <a:t>Dulled sensitivity to certain things</a:t>
            </a:r>
          </a:p>
          <a:p>
            <a:pPr lvl="1"/>
            <a:r>
              <a:rPr lang="en-SG" dirty="0"/>
              <a:t>Attentional blink</a:t>
            </a:r>
          </a:p>
          <a:p>
            <a:pPr lvl="2"/>
            <a:r>
              <a:rPr lang="en-SG" dirty="0"/>
              <a:t>Brain occupied processing the first instance, ‘blinks’ and misses a second instance</a:t>
            </a:r>
          </a:p>
          <a:p>
            <a:r>
              <a:rPr lang="en-SG" dirty="0"/>
              <a:t>Based on the present (context)</a:t>
            </a:r>
          </a:p>
          <a:p>
            <a:r>
              <a:rPr lang="en-SG" dirty="0"/>
              <a:t>Based on the future (our goals)</a:t>
            </a:r>
          </a:p>
          <a:p>
            <a:pPr lvl="1"/>
            <a:r>
              <a:rPr lang="en-SG" dirty="0"/>
              <a:t>Filters out what we don’t want to see</a:t>
            </a:r>
          </a:p>
          <a:p>
            <a:r>
              <a:rPr lang="en-SG" dirty="0"/>
              <a:t>Implications on design</a:t>
            </a:r>
          </a:p>
          <a:p>
            <a:pPr marL="742950" lvl="1" indent="-285750"/>
            <a:r>
              <a:rPr lang="en-SG" dirty="0"/>
              <a:t>Avoid ambiguity</a:t>
            </a:r>
          </a:p>
          <a:p>
            <a:pPr marL="742950" lvl="1" indent="-285750"/>
            <a:r>
              <a:rPr lang="en-SG" dirty="0"/>
              <a:t>Be consistent</a:t>
            </a:r>
          </a:p>
          <a:p>
            <a:pPr marL="742950" lvl="1" indent="-285750"/>
            <a:r>
              <a:rPr lang="en-SG" dirty="0"/>
              <a:t>Understand users’ goals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95067E-7682-4179-8884-4342A685C22B}"/>
              </a:ext>
            </a:extLst>
          </p:cNvPr>
          <p:cNvSpPr txBox="1">
            <a:spLocks/>
          </p:cNvSpPr>
          <p:nvPr/>
        </p:nvSpPr>
        <p:spPr>
          <a:xfrm>
            <a:off x="6096000" y="696069"/>
            <a:ext cx="5555166" cy="596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Visual perception</a:t>
            </a:r>
          </a:p>
          <a:p>
            <a:r>
              <a:rPr lang="en-SG" dirty="0"/>
              <a:t>How our eyes work</a:t>
            </a:r>
          </a:p>
          <a:p>
            <a:pPr lvl="1"/>
            <a:r>
              <a:rPr lang="en-SG" dirty="0"/>
              <a:t>Most detail in the </a:t>
            </a:r>
            <a:r>
              <a:rPr lang="en-SG" dirty="0" err="1"/>
              <a:t>center</a:t>
            </a:r>
            <a:r>
              <a:rPr lang="en-SG" dirty="0"/>
              <a:t>, blurry on the edges</a:t>
            </a:r>
          </a:p>
          <a:p>
            <a:pPr lvl="1"/>
            <a:r>
              <a:rPr lang="en-SG" dirty="0"/>
              <a:t>Peripheral vision detects motion; unmoving objects with muted colour mostly go undetected</a:t>
            </a:r>
          </a:p>
          <a:p>
            <a:r>
              <a:rPr lang="en-SG" dirty="0"/>
              <a:t>Humans are good at pattern matching</a:t>
            </a:r>
          </a:p>
          <a:p>
            <a:pPr lvl="1"/>
            <a:r>
              <a:rPr lang="en-SG" dirty="0"/>
              <a:t>Matching unknowns to knowns</a:t>
            </a:r>
          </a:p>
          <a:p>
            <a:pPr lvl="1"/>
            <a:r>
              <a:rPr lang="en-SG" dirty="0"/>
              <a:t>Spatially grouping information</a:t>
            </a:r>
          </a:p>
          <a:p>
            <a:r>
              <a:rPr lang="en-SG" dirty="0"/>
              <a:t>Implications on design</a:t>
            </a:r>
          </a:p>
          <a:p>
            <a:pPr lvl="1"/>
            <a:r>
              <a:rPr lang="en-SG" dirty="0"/>
              <a:t>Make things visible by</a:t>
            </a:r>
          </a:p>
          <a:p>
            <a:pPr lvl="2"/>
            <a:r>
              <a:rPr lang="en-SG" dirty="0"/>
              <a:t>Putting messages where users are looking</a:t>
            </a:r>
          </a:p>
          <a:p>
            <a:pPr lvl="2"/>
            <a:r>
              <a:rPr lang="en-SG" dirty="0"/>
              <a:t>Using an error symbol</a:t>
            </a:r>
          </a:p>
          <a:p>
            <a:pPr lvl="2"/>
            <a:r>
              <a:rPr lang="en-SG" dirty="0"/>
              <a:t>Reserve red for errors</a:t>
            </a:r>
          </a:p>
          <a:p>
            <a:pPr lvl="2"/>
            <a:r>
              <a:rPr lang="en-SG" dirty="0"/>
              <a:t>Pop-up messages (use sparingly)</a:t>
            </a:r>
          </a:p>
          <a:p>
            <a:pPr lvl="2"/>
            <a:r>
              <a:rPr lang="en-SG" dirty="0"/>
              <a:t>Making use of sound (use sparingly)</a:t>
            </a:r>
          </a:p>
          <a:p>
            <a:pPr lvl="2"/>
            <a:r>
              <a:rPr lang="en-SG" dirty="0"/>
              <a:t>Have icons wiggle or blink briefly (use sparingly)</a:t>
            </a:r>
          </a:p>
          <a:p>
            <a:pPr lvl="1"/>
            <a:r>
              <a:rPr lang="en-SG" dirty="0"/>
              <a:t>Peripheral ‘pop’</a:t>
            </a:r>
          </a:p>
          <a:p>
            <a:pPr lvl="2"/>
            <a:r>
              <a:rPr lang="en-SG" dirty="0"/>
              <a:t>Make use of ‘pop’s: in colour, boldness, visual hierarchy, headings, titles, etc</a:t>
            </a:r>
          </a:p>
          <a:p>
            <a:pPr lvl="2"/>
            <a:r>
              <a:rPr lang="en-SG" dirty="0"/>
              <a:t>Design easily identifiable icons</a:t>
            </a:r>
          </a:p>
          <a:p>
            <a:pPr lvl="2"/>
            <a:r>
              <a:rPr lang="en-SG" dirty="0"/>
              <a:t>Make more important things more prominent</a:t>
            </a:r>
          </a:p>
          <a:p>
            <a:pPr lvl="2"/>
            <a:r>
              <a:rPr lang="en-SG" dirty="0"/>
              <a:t>Group related items together, visually nest nested items</a:t>
            </a:r>
          </a:p>
        </p:txBody>
      </p:sp>
    </p:spTree>
    <p:extLst>
      <p:ext uri="{BB962C8B-B14F-4D97-AF65-F5344CB8AC3E}">
        <p14:creationId xmlns:p14="http://schemas.microsoft.com/office/powerpoint/2010/main" val="408315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2767</Words>
  <Application>Microsoft Office PowerPoint</Application>
  <PresentationFormat>Widescreen</PresentationFormat>
  <Paragraphs>542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HCI notes</vt:lpstr>
      <vt:lpstr>PowerPoint Presentation</vt:lpstr>
      <vt:lpstr>Identify the Problem(s)</vt:lpstr>
      <vt:lpstr>How to Conduct an Interview</vt:lpstr>
      <vt:lpstr>Contextual Inquiry</vt:lpstr>
      <vt:lpstr>PowerPoint Presentation</vt:lpstr>
      <vt:lpstr>Design – Initial Phase</vt:lpstr>
      <vt:lpstr>Design – Intermediate Phase </vt:lpstr>
      <vt:lpstr>Design – Human Perception</vt:lpstr>
      <vt:lpstr>Design – Principles of Design</vt:lpstr>
      <vt:lpstr>Design – Principles of Design</vt:lpstr>
      <vt:lpstr>PowerPoint Presentation</vt:lpstr>
      <vt:lpstr>Evaluation – Heuristic Evaluation</vt:lpstr>
      <vt:lpstr>Evaluation – Heuristic Evaluation</vt:lpstr>
      <vt:lpstr>PowerPoint Presentation</vt:lpstr>
      <vt:lpstr>Designing a Study</vt:lpstr>
      <vt:lpstr>PowerPoint Presentation</vt:lpstr>
      <vt:lpstr>Conducting a Study – Ethics and Consent</vt:lpstr>
      <vt:lpstr>PowerPoint Presentation</vt:lpstr>
      <vt:lpstr>Conducting a Study – Participants</vt:lpstr>
      <vt:lpstr>PowerPoint Presentation</vt:lpstr>
      <vt:lpstr>Conducting a Study – Research Methods</vt:lpstr>
      <vt:lpstr>Conducting a Study – Research Methods</vt:lpstr>
      <vt:lpstr>Conducting a Study – Research Methods</vt:lpstr>
      <vt:lpstr>Conducting a Study – Research Methods</vt:lpstr>
      <vt:lpstr>Conducting a Study – Research Methods</vt:lpstr>
      <vt:lpstr>PowerPoint Presentation</vt:lpstr>
      <vt:lpstr>Conducting a Study – Analysing Data</vt:lpstr>
      <vt:lpstr>Conducting a Study – Analysing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notes</dc:title>
  <dc:creator>shanon seet</dc:creator>
  <cp:lastModifiedBy>shanon seet</cp:lastModifiedBy>
  <cp:revision>63</cp:revision>
  <dcterms:created xsi:type="dcterms:W3CDTF">2019-12-16T16:22:25Z</dcterms:created>
  <dcterms:modified xsi:type="dcterms:W3CDTF">2019-12-17T00:52:07Z</dcterms:modified>
</cp:coreProperties>
</file>