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9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2" autoAdjust="0"/>
    <p:restoredTop sz="94660"/>
  </p:normalViewPr>
  <p:slideViewPr>
    <p:cSldViewPr snapToGrid="0">
      <p:cViewPr varScale="1">
        <p:scale>
          <a:sx n="76" d="100"/>
          <a:sy n="76" d="100"/>
        </p:scale>
        <p:origin x="853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4F54-7B4E-4CF2-B444-DE83B4C3B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18366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FC2FF-18B2-4926-8179-99376C156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17272"/>
            <a:ext cx="9144000" cy="17405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B9ED7-0492-4D4E-B723-5BF67675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4ABE-E32D-49ED-B1EB-FC4CA982C9DC}" type="datetimeFigureOut">
              <a:rPr lang="en-SG" smtClean="0"/>
              <a:t>18/12/2019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EEC33-3868-40D9-BEFE-E559155D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49500-BDAF-4F13-A11C-2A549AA0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6609-3351-4967-AFCC-CCA50D9239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937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737D-CCA8-47FD-9286-BE2F920A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34A7E-5BD8-453D-8EE1-5225E58AE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AE6CC-0033-41B2-B8ED-3BB80699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4ABE-E32D-49ED-B1EB-FC4CA982C9DC}" type="datetimeFigureOut">
              <a:rPr lang="en-SG" smtClean="0"/>
              <a:t>18/12/2019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DA9A0-23A7-4B53-830D-26342A0E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01723-969B-488B-BAF0-24DEA96D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6609-3351-4967-AFCC-CCA50D9239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703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066D0B-7470-483D-959A-01F5321A9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245B0-591B-4180-9C25-3F1217E95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695CE-638E-4261-97F0-F55A2BF9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4ABE-E32D-49ED-B1EB-FC4CA982C9DC}" type="datetimeFigureOut">
              <a:rPr lang="en-SG" smtClean="0"/>
              <a:t>18/12/2019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CC6F-6ABB-48C7-9089-C4093447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D0E63-C2E1-4C8D-96E0-ABA4F308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6609-3351-4967-AFCC-CCA50D9239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078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3F4AE-F66A-4977-A44C-687AFCA1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94" y="365125"/>
            <a:ext cx="11178012" cy="57643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3D00E-78FE-4264-B3AE-0DC68D1BC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94" y="941560"/>
            <a:ext cx="11178012" cy="5235403"/>
          </a:xfrm>
        </p:spPr>
        <p:txBody>
          <a:bodyPr>
            <a:normAutofit/>
          </a:bodyPr>
          <a:lstStyle>
            <a:lvl1pPr>
              <a:defRPr sz="1400"/>
            </a:lvl1pPr>
            <a:lvl2pPr marL="685800" indent="-228600">
              <a:buFont typeface="Courier New" panose="02070309020205020404" pitchFamily="49" charset="0"/>
              <a:buChar char="o"/>
              <a:defRPr sz="1400"/>
            </a:lvl2pPr>
            <a:lvl3pPr marL="1143000" indent="-228600">
              <a:buFont typeface="Wingdings" panose="05000000000000000000" pitchFamily="2" charset="2"/>
              <a:buChar char="§"/>
              <a:defRPr sz="1400"/>
            </a:lvl3pPr>
            <a:lvl4pPr marL="1600200" indent="-228600">
              <a:buFont typeface="Wingdings" panose="05000000000000000000" pitchFamily="2" charset="2"/>
              <a:buChar char="Ø"/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57ACC-619E-4E8D-AE7B-AC7BD253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4ABE-E32D-49ED-B1EB-FC4CA982C9DC}" type="datetimeFigureOut">
              <a:rPr lang="en-SG" smtClean="0"/>
              <a:t>18/12/2019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E6327-A8EC-4E74-BDA0-5D5FED4F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049A6-D7B9-4C87-954D-A01323C3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6609-3351-4967-AFCC-CCA50D9239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188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7699-97D1-458E-830C-8EFACC42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8EC28-23BF-4BDE-8172-4F60880C8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FEDBC-6D17-4CA7-9043-E0EABEBE0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4ABE-E32D-49ED-B1EB-FC4CA982C9DC}" type="datetimeFigureOut">
              <a:rPr lang="en-SG" smtClean="0"/>
              <a:t>18/12/2019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4EA64-ED81-4DC0-B142-C2C31E00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42F85-5F61-4BAF-9634-1C4498F7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6609-3351-4967-AFCC-CCA50D9239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847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03B38-BCCB-4AF8-AF77-FDD56D97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00" y="365125"/>
            <a:ext cx="11178000" cy="576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71D78-216F-43A3-B617-3762FF8D7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7000" y="941124"/>
            <a:ext cx="5512800" cy="5415225"/>
          </a:xfrm>
        </p:spPr>
        <p:txBody>
          <a:bodyPr>
            <a:normAutofit/>
          </a:bodyPr>
          <a:lstStyle>
            <a:lvl1pPr>
              <a:defRPr sz="1400"/>
            </a:lvl1pPr>
            <a:lvl2pPr marL="685800" indent="-228600">
              <a:buFont typeface="Courier New" panose="02070309020205020404" pitchFamily="49" charset="0"/>
              <a:buChar char="o"/>
              <a:defRPr sz="1400"/>
            </a:lvl2pPr>
            <a:lvl3pPr marL="1143000" indent="-228600">
              <a:buFont typeface="Wingdings" panose="05000000000000000000" pitchFamily="2" charset="2"/>
              <a:buChar char="§"/>
              <a:defRPr sz="1400"/>
            </a:lvl3pPr>
            <a:lvl4pPr marL="1600200" indent="-228600">
              <a:buFont typeface="Wingdings" panose="05000000000000000000" pitchFamily="2" charset="2"/>
              <a:buChar char="Ø"/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A173D-830B-4CC3-AF66-0CF613EE3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941124"/>
            <a:ext cx="5512799" cy="5415225"/>
          </a:xfrm>
        </p:spPr>
        <p:txBody>
          <a:bodyPr>
            <a:normAutofit/>
          </a:bodyPr>
          <a:lstStyle>
            <a:lvl1pPr>
              <a:defRPr sz="1400"/>
            </a:lvl1pPr>
            <a:lvl2pPr marL="685800" indent="-228600">
              <a:buFont typeface="Courier New" panose="02070309020205020404" pitchFamily="49" charset="0"/>
              <a:buChar char="o"/>
              <a:defRPr sz="1400"/>
            </a:lvl2pPr>
            <a:lvl3pPr marL="1143000" indent="-228600">
              <a:buFont typeface="Wingdings" panose="05000000000000000000" pitchFamily="2" charset="2"/>
              <a:buChar char="§"/>
              <a:defRPr sz="1400"/>
            </a:lvl3pPr>
            <a:lvl4pPr marL="1600200" indent="-228600">
              <a:buFont typeface="Wingdings" panose="05000000000000000000" pitchFamily="2" charset="2"/>
              <a:buChar char="Ø"/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2E95C-BE30-4EAC-A248-834C3C71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4ABE-E32D-49ED-B1EB-FC4CA982C9DC}" type="datetimeFigureOut">
              <a:rPr lang="en-SG" smtClean="0"/>
              <a:t>18/12/2019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2D056-27F7-4B39-B502-0E4C5EDA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6B46E-B668-4E49-8332-A5F3A9FD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6609-3351-4967-AFCC-CCA50D9239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914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A3D0-42A4-45AB-87A2-55D658587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17451-DC1E-4074-8373-0330DA203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EA7D8-D910-4B35-A66D-F0B5E3DD7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75037-13F0-4A5D-A38E-10A2367B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BAFEC-CAAA-4D68-84A1-C7582A37C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D4127-7136-41F9-A904-305FD24F5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4ABE-E32D-49ED-B1EB-FC4CA982C9DC}" type="datetimeFigureOut">
              <a:rPr lang="en-SG" smtClean="0"/>
              <a:t>18/12/2019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E7026-7384-4D65-B7A6-544246AC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0EE5-E25E-43FB-80BB-A6AA8BC5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6609-3351-4967-AFCC-CCA50D9239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980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28E1-FEFA-4B46-ACDC-D780B730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B6EE2-286A-413F-8D57-AFEEB72F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4ABE-E32D-49ED-B1EB-FC4CA982C9DC}" type="datetimeFigureOut">
              <a:rPr lang="en-SG" smtClean="0"/>
              <a:t>18/12/2019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B60CB-44B4-4F18-966C-5BD3CA15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5A5B4-00D9-4AE9-B9F2-8F171CC9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6609-3351-4967-AFCC-CCA50D9239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906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6E8D7A-DC90-4C23-9C58-055E9BC3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4ABE-E32D-49ED-B1EB-FC4CA982C9DC}" type="datetimeFigureOut">
              <a:rPr lang="en-SG" smtClean="0"/>
              <a:t>18/12/2019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EFA5B3-37FC-4F57-8A5C-18B327FB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D8115-E784-427D-9A8F-FDCC8631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6609-3351-4967-AFCC-CCA50D9239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296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0B57-68AC-4254-ACCE-A10ACDB37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7D67-3072-484C-8A9C-BA4A2AA3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60FEB-0C0A-4996-88E9-A2DB7AB8B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4228B-7E5E-461B-B7EA-2B1A87FBE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4ABE-E32D-49ED-B1EB-FC4CA982C9DC}" type="datetimeFigureOut">
              <a:rPr lang="en-SG" smtClean="0"/>
              <a:t>18/12/2019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428E8-60B9-4D58-9155-6A4B5DB6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A256B-0B00-418E-8DD4-6846D0A7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6609-3351-4967-AFCC-CCA50D9239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2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90DCA-716A-41BF-B0F0-406506EE1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7E2AD9-3060-41BF-AB7C-73D8A47E0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42027-9F75-48BF-833A-CE7E55A8C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27934-BFF1-44BC-B254-40A3BAA2E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4ABE-E32D-49ED-B1EB-FC4CA982C9DC}" type="datetimeFigureOut">
              <a:rPr lang="en-SG" smtClean="0"/>
              <a:t>18/12/2019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139C2-696D-49A8-AC59-9A2D55A9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78FCD-90C0-40BE-9738-ADCF983A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6609-3351-4967-AFCC-CCA50D9239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69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E795A8-AFEB-4601-870B-AA3AE348A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8782F-3B4B-4A70-821D-7E418ABB1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EB1C1-1D1A-4E0B-8264-CF42A856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34ABE-E32D-49ED-B1EB-FC4CA982C9DC}" type="datetimeFigureOut">
              <a:rPr lang="en-SG" smtClean="0"/>
              <a:t>18/12/2019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3050B-0448-4E27-8488-E69878C46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18E02-EE42-4FFD-9FB1-05750EFA0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26609-3351-4967-AFCC-CCA50D9239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823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F628-8E14-4302-B6A2-522094C246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IVR finals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0D48D-DA59-44C3-A20B-18707322B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17271"/>
            <a:ext cx="4246756" cy="1910281"/>
          </a:xfrm>
        </p:spPr>
        <p:txBody>
          <a:bodyPr>
            <a:normAutofit/>
          </a:bodyPr>
          <a:lstStyle/>
          <a:p>
            <a:pPr algn="r"/>
            <a:r>
              <a:rPr lang="en-SG" sz="1800" dirty="0"/>
              <a:t>Images and Capture</a:t>
            </a:r>
          </a:p>
          <a:p>
            <a:pPr algn="r"/>
            <a:r>
              <a:rPr lang="en-SG" sz="1800" dirty="0"/>
              <a:t>Image Segmentation</a:t>
            </a:r>
          </a:p>
          <a:p>
            <a:pPr algn="r"/>
            <a:r>
              <a:rPr lang="en-SG" sz="1800" dirty="0"/>
              <a:t>Description of Segments</a:t>
            </a:r>
          </a:p>
          <a:p>
            <a:pPr algn="r"/>
            <a:r>
              <a:rPr lang="en-SG" sz="1800" dirty="0"/>
              <a:t>Simple Object Recognition</a:t>
            </a:r>
          </a:p>
          <a:p>
            <a:pPr algn="r"/>
            <a:r>
              <a:rPr lang="en-SG" sz="1800" dirty="0"/>
              <a:t>Active 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10A58BB-1902-4A63-AD70-4005AEAA512E}"/>
              </a:ext>
            </a:extLst>
          </p:cNvPr>
          <p:cNvSpPr txBox="1">
            <a:spLocks/>
          </p:cNvSpPr>
          <p:nvPr/>
        </p:nvSpPr>
        <p:spPr>
          <a:xfrm>
            <a:off x="6421244" y="3517270"/>
            <a:ext cx="4246756" cy="1910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SG" sz="1800" dirty="0"/>
              <a:t>Sensing and acting</a:t>
            </a:r>
          </a:p>
          <a:p>
            <a:pPr algn="l"/>
            <a:r>
              <a:rPr lang="en-SG" sz="1800" dirty="0"/>
              <a:t>Reference Frames</a:t>
            </a:r>
          </a:p>
          <a:p>
            <a:pPr algn="l"/>
            <a:r>
              <a:rPr lang="en-SG" sz="1800" dirty="0"/>
              <a:t>Inverse Kinematics</a:t>
            </a:r>
          </a:p>
          <a:p>
            <a:pPr algn="l"/>
            <a:r>
              <a:rPr lang="en-SG" sz="1800" dirty="0"/>
              <a:t>Dynamics</a:t>
            </a:r>
          </a:p>
          <a:p>
            <a:pPr algn="l"/>
            <a:r>
              <a:rPr lang="en-SG" sz="1800" dirty="0"/>
              <a:t>Control</a:t>
            </a:r>
          </a:p>
          <a:p>
            <a:pPr algn="l"/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1208945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A8E5B6-BDC5-4518-BC0C-1140B81BE7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6994" y="941560"/>
                <a:ext cx="11178012" cy="5629721"/>
              </a:xfrm>
            </p:spPr>
            <p:txBody>
              <a:bodyPr>
                <a:normAutofit/>
              </a:bodyPr>
              <a:lstStyle/>
              <a:p>
                <a:r>
                  <a:rPr lang="en-SG" dirty="0"/>
                  <a:t>Why descriptors: to identify an object’s class</a:t>
                </a:r>
              </a:p>
              <a:p>
                <a:r>
                  <a:rPr lang="en-SG" dirty="0"/>
                  <a:t>Things you want in a descriptor</a:t>
                </a:r>
              </a:p>
              <a:p>
                <a:pPr lvl="1"/>
                <a:r>
                  <a:rPr lang="en-SG" dirty="0"/>
                  <a:t>Invariance to rigid transformation</a:t>
                </a:r>
              </a:p>
              <a:p>
                <a:pPr lvl="2"/>
                <a:r>
                  <a:rPr lang="en-SG" dirty="0"/>
                  <a:t>Does not change with translation, rotation and scaling</a:t>
                </a:r>
              </a:p>
              <a:p>
                <a:pPr lvl="1"/>
                <a:r>
                  <a:rPr lang="en-SG" dirty="0"/>
                  <a:t>Tolerance to non-rigid deformation</a:t>
                </a:r>
              </a:p>
              <a:p>
                <a:pPr lvl="2"/>
                <a:r>
                  <a:rPr lang="en-SG" dirty="0"/>
                  <a:t>Small variations are tolerated (could be due to manufacturing error)</a:t>
                </a:r>
              </a:p>
              <a:p>
                <a:pPr lvl="1"/>
                <a:r>
                  <a:rPr lang="en-SG" dirty="0"/>
                  <a:t>Point correspondence (not in this course)</a:t>
                </a:r>
              </a:p>
              <a:p>
                <a:r>
                  <a:rPr lang="en-SG" dirty="0"/>
                  <a:t>Simple global descriptors</a:t>
                </a:r>
              </a:p>
              <a:p>
                <a:pPr lvl="1"/>
                <a:r>
                  <a:rPr lang="en-SG" dirty="0"/>
                  <a:t>Convexity</a:t>
                </a:r>
              </a:p>
              <a:p>
                <a:pPr lvl="2"/>
                <a:r>
                  <a:rPr lang="en-SG" dirty="0"/>
                  <a:t>Conv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i="1"/>
                        </m:ctrlPr>
                      </m:fPr>
                      <m:num>
                        <m:r>
                          <a:rPr lang="en-SG" i="1"/>
                          <m:t>𝑐𝑜𝑛𝑣𝑒𝑥</m:t>
                        </m:r>
                        <m:r>
                          <a:rPr lang="en-SG" i="1"/>
                          <m:t> </m:t>
                        </m:r>
                        <m:r>
                          <a:rPr lang="en-SG" i="1"/>
                          <m:t>h𝑢𝑙𝑙</m:t>
                        </m:r>
                        <m:r>
                          <a:rPr lang="en-SG" i="1"/>
                          <m:t> </m:t>
                        </m:r>
                        <m:r>
                          <a:rPr lang="en-SG" i="1"/>
                          <m:t>𝑝𝑒𝑟𝑖𝑚𝑒𝑡𝑒𝑟</m:t>
                        </m:r>
                        <m:r>
                          <a:rPr lang="en-SG" i="1"/>
                          <m:t> </m:t>
                        </m:r>
                      </m:num>
                      <m:den>
                        <m:r>
                          <a:rPr lang="en-SG" i="1"/>
                          <m:t>𝑠h𝑎𝑝𝑒</m:t>
                        </m:r>
                        <m:r>
                          <a:rPr lang="en-SG" i="1"/>
                          <m:t> </m:t>
                        </m:r>
                        <m:r>
                          <a:rPr lang="en-SG" i="1"/>
                          <m:t>𝑝𝑒𝑟𝑖𝑚𝑒𝑡𝑒𝑟</m:t>
                        </m:r>
                      </m:den>
                    </m:f>
                  </m:oMath>
                </a14:m>
                <a:endParaRPr lang="en-SG" dirty="0"/>
              </a:p>
              <a:p>
                <a:pPr lvl="1"/>
                <a:r>
                  <a:rPr lang="en-SG" dirty="0"/>
                  <a:t>Compactness</a:t>
                </a:r>
              </a:p>
              <a:p>
                <a:pPr lvl="2"/>
                <a:r>
                  <a:rPr lang="en-SG" dirty="0"/>
                  <a:t>How ‘circular’ the object is</a:t>
                </a:r>
              </a:p>
              <a:p>
                <a:pPr lvl="2"/>
                <a:r>
                  <a:rPr lang="en-SG" dirty="0"/>
                  <a:t>Comp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i="1"/>
                        </m:ctrlPr>
                      </m:fPr>
                      <m:num>
                        <m:r>
                          <a:rPr lang="en-SG" i="1"/>
                          <m:t>2</m:t>
                        </m:r>
                        <m:rad>
                          <m:radPr>
                            <m:degHide m:val="on"/>
                            <m:ctrlPr>
                              <a:rPr lang="en-SG" i="1"/>
                            </m:ctrlPr>
                          </m:radPr>
                          <m:deg/>
                          <m:e>
                            <m:r>
                              <a:rPr lang="en-SG" i="1"/>
                              <m:t>𝐴</m:t>
                            </m:r>
                            <m:r>
                              <a:rPr lang="en-SG" i="1"/>
                              <m:t>𝜋</m:t>
                            </m:r>
                          </m:e>
                        </m:rad>
                      </m:num>
                      <m:den>
                        <m:r>
                          <a:rPr lang="en-SG" i="1"/>
                          <m:t>𝑃</m:t>
                        </m:r>
                      </m:den>
                    </m:f>
                    <m:r>
                      <a:rPr lang="en-SG" i="1"/>
                      <m:t>=</m:t>
                    </m:r>
                    <m:f>
                      <m:fPr>
                        <m:ctrlPr>
                          <a:rPr lang="en-SG" i="1"/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𝑝𝑒𝑟𝑖𝑚𝑒𝑡𝑒𝑟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i="1"/>
                          <m:t>𝑐𝑖𝑟𝑐𝑙𝑒</m:t>
                        </m:r>
                        <m:r>
                          <a:rPr lang="en-SG" i="1"/>
                          <m:t> </m:t>
                        </m:r>
                        <m:r>
                          <a:rPr lang="en-SG" i="1"/>
                          <m:t>𝑤𝑖𝑡h</m:t>
                        </m:r>
                        <m:r>
                          <a:rPr lang="en-SG" i="1"/>
                          <m:t> </m:t>
                        </m:r>
                        <m:r>
                          <a:rPr lang="en-SG" i="1"/>
                          <m:t>𝑒𝑞𝑢𝑎𝑙</m:t>
                        </m:r>
                        <m:r>
                          <a:rPr lang="en-SG" i="1"/>
                          <m:t> </m:t>
                        </m:r>
                        <m:r>
                          <a:rPr lang="en-SG" i="1"/>
                          <m:t>𝑎𝑟𝑒𝑎</m:t>
                        </m:r>
                      </m:num>
                      <m:den>
                        <m:r>
                          <a:rPr lang="en-SG" i="1"/>
                          <m:t>𝑠h𝑎𝑝𝑒</m:t>
                        </m:r>
                        <m:r>
                          <a:rPr lang="en-SG" i="1"/>
                          <m:t> </m:t>
                        </m:r>
                        <m:r>
                          <a:rPr lang="en-SG" i="1"/>
                          <m:t>𝑝𝑒𝑟𝑖𝑚𝑒𝑡𝑒𝑟</m:t>
                        </m:r>
                      </m:den>
                    </m:f>
                  </m:oMath>
                </a14:m>
                <a:endParaRPr lang="en-SG" dirty="0"/>
              </a:p>
              <a:p>
                <a:pPr lvl="1"/>
                <a:r>
                  <a:rPr lang="en-SG" dirty="0"/>
                  <a:t>Elongation</a:t>
                </a:r>
              </a:p>
              <a:p>
                <a:pPr lvl="2"/>
                <a:r>
                  <a:rPr lang="en-SG" dirty="0"/>
                  <a:t>Distribution of pixels along the principal axes</a:t>
                </a:r>
              </a:p>
              <a:p>
                <a:pPr lvl="2"/>
                <a:r>
                  <a:rPr lang="en-SG" dirty="0"/>
                  <a:t>Ratio of long axis and short axis</a:t>
                </a:r>
              </a:p>
              <a:p>
                <a:pPr lvl="1"/>
                <a:r>
                  <a:rPr lang="en-SG" dirty="0"/>
                  <a:t>Pros: simple and fast to compute</a:t>
                </a:r>
              </a:p>
              <a:p>
                <a:pPr lvl="1"/>
                <a:r>
                  <a:rPr lang="en-SG" dirty="0"/>
                  <a:t>Cons</a:t>
                </a:r>
              </a:p>
              <a:p>
                <a:pPr lvl="2"/>
                <a:r>
                  <a:rPr lang="en-SG" dirty="0"/>
                  <a:t>Little discriminative power unless shapes are very different</a:t>
                </a:r>
              </a:p>
              <a:p>
                <a:pPr lvl="2"/>
                <a:r>
                  <a:rPr lang="en-SG" dirty="0"/>
                  <a:t>Do not deal with point correspondences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A8E5B6-BDC5-4518-BC0C-1140B81BE7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6994" y="941560"/>
                <a:ext cx="11178012" cy="5629721"/>
              </a:xfrm>
              <a:blipFill>
                <a:blip r:embed="rId2"/>
                <a:stretch>
                  <a:fillRect l="-55" t="-4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E4FAB14A-F754-4D14-ACE3-E60057541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Description of Segments – Simple Global Descriptors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007D4F-F4B7-4903-9CE7-B879A1F495C4}"/>
              </a:ext>
            </a:extLst>
          </p:cNvPr>
          <p:cNvGrpSpPr/>
          <p:nvPr/>
        </p:nvGrpSpPr>
        <p:grpSpPr>
          <a:xfrm>
            <a:off x="4146605" y="2706065"/>
            <a:ext cx="2386940" cy="928086"/>
            <a:chOff x="5671932" y="2766648"/>
            <a:chExt cx="2791883" cy="108936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9C4FFF3-7107-4460-8836-17710D3E88B2}"/>
                </a:ext>
              </a:extLst>
            </p:cNvPr>
            <p:cNvGrpSpPr/>
            <p:nvPr/>
          </p:nvGrpSpPr>
          <p:grpSpPr>
            <a:xfrm>
              <a:off x="5671932" y="2766648"/>
              <a:ext cx="1040441" cy="1089364"/>
              <a:chOff x="5428092" y="2920449"/>
              <a:chExt cx="1325486" cy="1552773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8AC082E0-93FE-46D1-9951-37C2C0D47796}"/>
                  </a:ext>
                </a:extLst>
              </p:cNvPr>
              <p:cNvSpPr/>
              <p:nvPr/>
            </p:nvSpPr>
            <p:spPr>
              <a:xfrm>
                <a:off x="5428092" y="2934115"/>
                <a:ext cx="1321253" cy="1527717"/>
              </a:xfrm>
              <a:custGeom>
                <a:avLst/>
                <a:gdLst>
                  <a:gd name="connsiteX0" fmla="*/ 161692 w 1327350"/>
                  <a:gd name="connsiteY0" fmla="*/ 144966 h 1527717"/>
                  <a:gd name="connsiteX1" fmla="*/ 217448 w 1327350"/>
                  <a:gd name="connsiteY1" fmla="*/ 94785 h 1527717"/>
                  <a:gd name="connsiteX2" fmla="*/ 245327 w 1327350"/>
                  <a:gd name="connsiteY2" fmla="*/ 89210 h 1527717"/>
                  <a:gd name="connsiteX3" fmla="*/ 289931 w 1327350"/>
                  <a:gd name="connsiteY3" fmla="*/ 72483 h 1527717"/>
                  <a:gd name="connsiteX4" fmla="*/ 306658 w 1327350"/>
                  <a:gd name="connsiteY4" fmla="*/ 61332 h 1527717"/>
                  <a:gd name="connsiteX5" fmla="*/ 351263 w 1327350"/>
                  <a:gd name="connsiteY5" fmla="*/ 44605 h 1527717"/>
                  <a:gd name="connsiteX6" fmla="*/ 379141 w 1327350"/>
                  <a:gd name="connsiteY6" fmla="*/ 33454 h 1527717"/>
                  <a:gd name="connsiteX7" fmla="*/ 462775 w 1327350"/>
                  <a:gd name="connsiteY7" fmla="*/ 16727 h 1527717"/>
                  <a:gd name="connsiteX8" fmla="*/ 719253 w 1327350"/>
                  <a:gd name="connsiteY8" fmla="*/ 0 h 1527717"/>
                  <a:gd name="connsiteX9" fmla="*/ 869795 w 1327350"/>
                  <a:gd name="connsiteY9" fmla="*/ 5576 h 1527717"/>
                  <a:gd name="connsiteX10" fmla="*/ 908824 w 1327350"/>
                  <a:gd name="connsiteY10" fmla="*/ 16727 h 1527717"/>
                  <a:gd name="connsiteX11" fmla="*/ 947853 w 1327350"/>
                  <a:gd name="connsiteY11" fmla="*/ 44605 h 1527717"/>
                  <a:gd name="connsiteX12" fmla="*/ 970156 w 1327350"/>
                  <a:gd name="connsiteY12" fmla="*/ 50180 h 1527717"/>
                  <a:gd name="connsiteX13" fmla="*/ 992458 w 1327350"/>
                  <a:gd name="connsiteY13" fmla="*/ 72483 h 1527717"/>
                  <a:gd name="connsiteX14" fmla="*/ 1031487 w 1327350"/>
                  <a:gd name="connsiteY14" fmla="*/ 94785 h 1527717"/>
                  <a:gd name="connsiteX15" fmla="*/ 1048214 w 1327350"/>
                  <a:gd name="connsiteY15" fmla="*/ 105936 h 1527717"/>
                  <a:gd name="connsiteX16" fmla="*/ 1092819 w 1327350"/>
                  <a:gd name="connsiteY16" fmla="*/ 139390 h 1527717"/>
                  <a:gd name="connsiteX17" fmla="*/ 1115122 w 1327350"/>
                  <a:gd name="connsiteY17" fmla="*/ 156117 h 1527717"/>
                  <a:gd name="connsiteX18" fmla="*/ 1137424 w 1327350"/>
                  <a:gd name="connsiteY18" fmla="*/ 167268 h 1527717"/>
                  <a:gd name="connsiteX19" fmla="*/ 1176453 w 1327350"/>
                  <a:gd name="connsiteY19" fmla="*/ 211873 h 1527717"/>
                  <a:gd name="connsiteX20" fmla="*/ 1193180 w 1327350"/>
                  <a:gd name="connsiteY20" fmla="*/ 228600 h 1527717"/>
                  <a:gd name="connsiteX21" fmla="*/ 1209907 w 1327350"/>
                  <a:gd name="connsiteY21" fmla="*/ 250902 h 1527717"/>
                  <a:gd name="connsiteX22" fmla="*/ 1226634 w 1327350"/>
                  <a:gd name="connsiteY22" fmla="*/ 267629 h 1527717"/>
                  <a:gd name="connsiteX23" fmla="*/ 1248936 w 1327350"/>
                  <a:gd name="connsiteY23" fmla="*/ 306658 h 1527717"/>
                  <a:gd name="connsiteX24" fmla="*/ 1260087 w 1327350"/>
                  <a:gd name="connsiteY24" fmla="*/ 323385 h 1527717"/>
                  <a:gd name="connsiteX25" fmla="*/ 1265663 w 1327350"/>
                  <a:gd name="connsiteY25" fmla="*/ 340112 h 1527717"/>
                  <a:gd name="connsiteX26" fmla="*/ 1276814 w 1327350"/>
                  <a:gd name="connsiteY26" fmla="*/ 356839 h 1527717"/>
                  <a:gd name="connsiteX27" fmla="*/ 1282390 w 1327350"/>
                  <a:gd name="connsiteY27" fmla="*/ 373566 h 1527717"/>
                  <a:gd name="connsiteX28" fmla="*/ 1293541 w 1327350"/>
                  <a:gd name="connsiteY28" fmla="*/ 395868 h 1527717"/>
                  <a:gd name="connsiteX29" fmla="*/ 1282390 w 1327350"/>
                  <a:gd name="connsiteY29" fmla="*/ 529683 h 1527717"/>
                  <a:gd name="connsiteX30" fmla="*/ 1276814 w 1327350"/>
                  <a:gd name="connsiteY30" fmla="*/ 551985 h 1527717"/>
                  <a:gd name="connsiteX31" fmla="*/ 1248936 w 1327350"/>
                  <a:gd name="connsiteY31" fmla="*/ 591015 h 1527717"/>
                  <a:gd name="connsiteX32" fmla="*/ 1232209 w 1327350"/>
                  <a:gd name="connsiteY32" fmla="*/ 630044 h 1527717"/>
                  <a:gd name="connsiteX33" fmla="*/ 1226634 w 1327350"/>
                  <a:gd name="connsiteY33" fmla="*/ 646771 h 1527717"/>
                  <a:gd name="connsiteX34" fmla="*/ 1215483 w 1327350"/>
                  <a:gd name="connsiteY34" fmla="*/ 669073 h 1527717"/>
                  <a:gd name="connsiteX35" fmla="*/ 1209907 w 1327350"/>
                  <a:gd name="connsiteY35" fmla="*/ 925551 h 1527717"/>
                  <a:gd name="connsiteX36" fmla="*/ 1221058 w 1327350"/>
                  <a:gd name="connsiteY36" fmla="*/ 959005 h 1527717"/>
                  <a:gd name="connsiteX37" fmla="*/ 1237785 w 1327350"/>
                  <a:gd name="connsiteY37" fmla="*/ 998034 h 1527717"/>
                  <a:gd name="connsiteX38" fmla="*/ 1254512 w 1327350"/>
                  <a:gd name="connsiteY38" fmla="*/ 1009185 h 1527717"/>
                  <a:gd name="connsiteX39" fmla="*/ 1260087 w 1327350"/>
                  <a:gd name="connsiteY39" fmla="*/ 1025912 h 1527717"/>
                  <a:gd name="connsiteX40" fmla="*/ 1271239 w 1327350"/>
                  <a:gd name="connsiteY40" fmla="*/ 1042639 h 1527717"/>
                  <a:gd name="connsiteX41" fmla="*/ 1282390 w 1327350"/>
                  <a:gd name="connsiteY41" fmla="*/ 1081668 h 1527717"/>
                  <a:gd name="connsiteX42" fmla="*/ 1310268 w 1327350"/>
                  <a:gd name="connsiteY42" fmla="*/ 1120697 h 1527717"/>
                  <a:gd name="connsiteX43" fmla="*/ 1315844 w 1327350"/>
                  <a:gd name="connsiteY43" fmla="*/ 1137424 h 1527717"/>
                  <a:gd name="connsiteX44" fmla="*/ 1326995 w 1327350"/>
                  <a:gd name="connsiteY44" fmla="*/ 1159727 h 1527717"/>
                  <a:gd name="connsiteX45" fmla="*/ 1321419 w 1327350"/>
                  <a:gd name="connsiteY45" fmla="*/ 1276815 h 1527717"/>
                  <a:gd name="connsiteX46" fmla="*/ 1315844 w 1327350"/>
                  <a:gd name="connsiteY46" fmla="*/ 1293541 h 1527717"/>
                  <a:gd name="connsiteX47" fmla="*/ 1304692 w 1327350"/>
                  <a:gd name="connsiteY47" fmla="*/ 1310268 h 1527717"/>
                  <a:gd name="connsiteX48" fmla="*/ 1276814 w 1327350"/>
                  <a:gd name="connsiteY48" fmla="*/ 1371600 h 1527717"/>
                  <a:gd name="connsiteX49" fmla="*/ 1260087 w 1327350"/>
                  <a:gd name="connsiteY49" fmla="*/ 1388327 h 1527717"/>
                  <a:gd name="connsiteX50" fmla="*/ 1237785 w 1327350"/>
                  <a:gd name="connsiteY50" fmla="*/ 1410629 h 1527717"/>
                  <a:gd name="connsiteX51" fmla="*/ 1226634 w 1327350"/>
                  <a:gd name="connsiteY51" fmla="*/ 1427356 h 1527717"/>
                  <a:gd name="connsiteX52" fmla="*/ 1209907 w 1327350"/>
                  <a:gd name="connsiteY52" fmla="*/ 1438507 h 1527717"/>
                  <a:gd name="connsiteX53" fmla="*/ 1182029 w 1327350"/>
                  <a:gd name="connsiteY53" fmla="*/ 1466385 h 1527717"/>
                  <a:gd name="connsiteX54" fmla="*/ 1148575 w 1327350"/>
                  <a:gd name="connsiteY54" fmla="*/ 1488688 h 1527717"/>
                  <a:gd name="connsiteX55" fmla="*/ 1109546 w 1327350"/>
                  <a:gd name="connsiteY55" fmla="*/ 1516566 h 1527717"/>
                  <a:gd name="connsiteX56" fmla="*/ 1048214 w 1327350"/>
                  <a:gd name="connsiteY56" fmla="*/ 1527717 h 1527717"/>
                  <a:gd name="connsiteX57" fmla="*/ 741556 w 1327350"/>
                  <a:gd name="connsiteY57" fmla="*/ 1516566 h 1527717"/>
                  <a:gd name="connsiteX58" fmla="*/ 669073 w 1327350"/>
                  <a:gd name="connsiteY58" fmla="*/ 1488688 h 1527717"/>
                  <a:gd name="connsiteX59" fmla="*/ 646770 w 1327350"/>
                  <a:gd name="connsiteY59" fmla="*/ 1483112 h 1527717"/>
                  <a:gd name="connsiteX60" fmla="*/ 618892 w 1327350"/>
                  <a:gd name="connsiteY60" fmla="*/ 1466385 h 1527717"/>
                  <a:gd name="connsiteX61" fmla="*/ 591014 w 1327350"/>
                  <a:gd name="connsiteY61" fmla="*/ 1460810 h 1527717"/>
                  <a:gd name="connsiteX62" fmla="*/ 568712 w 1327350"/>
                  <a:gd name="connsiteY62" fmla="*/ 1455234 h 1527717"/>
                  <a:gd name="connsiteX63" fmla="*/ 535258 w 1327350"/>
                  <a:gd name="connsiteY63" fmla="*/ 1438507 h 1527717"/>
                  <a:gd name="connsiteX64" fmla="*/ 496229 w 1327350"/>
                  <a:gd name="connsiteY64" fmla="*/ 1421780 h 1527717"/>
                  <a:gd name="connsiteX65" fmla="*/ 451624 w 1327350"/>
                  <a:gd name="connsiteY65" fmla="*/ 1399478 h 1527717"/>
                  <a:gd name="connsiteX66" fmla="*/ 429322 w 1327350"/>
                  <a:gd name="connsiteY66" fmla="*/ 1382751 h 1527717"/>
                  <a:gd name="connsiteX67" fmla="*/ 390292 w 1327350"/>
                  <a:gd name="connsiteY67" fmla="*/ 1366024 h 1527717"/>
                  <a:gd name="connsiteX68" fmla="*/ 373566 w 1327350"/>
                  <a:gd name="connsiteY68" fmla="*/ 1354873 h 1527717"/>
                  <a:gd name="connsiteX69" fmla="*/ 351263 w 1327350"/>
                  <a:gd name="connsiteY69" fmla="*/ 1343722 h 1527717"/>
                  <a:gd name="connsiteX70" fmla="*/ 328961 w 1327350"/>
                  <a:gd name="connsiteY70" fmla="*/ 1321419 h 1527717"/>
                  <a:gd name="connsiteX71" fmla="*/ 312234 w 1327350"/>
                  <a:gd name="connsiteY71" fmla="*/ 1299117 h 1527717"/>
                  <a:gd name="connsiteX72" fmla="*/ 295507 w 1327350"/>
                  <a:gd name="connsiteY72" fmla="*/ 1293541 h 1527717"/>
                  <a:gd name="connsiteX73" fmla="*/ 228600 w 1327350"/>
                  <a:gd name="connsiteY73" fmla="*/ 1237785 h 1527717"/>
                  <a:gd name="connsiteX74" fmla="*/ 206297 w 1327350"/>
                  <a:gd name="connsiteY74" fmla="*/ 1215483 h 1527717"/>
                  <a:gd name="connsiteX75" fmla="*/ 167268 w 1327350"/>
                  <a:gd name="connsiteY75" fmla="*/ 1187605 h 1527717"/>
                  <a:gd name="connsiteX76" fmla="*/ 156117 w 1327350"/>
                  <a:gd name="connsiteY76" fmla="*/ 1170878 h 1527717"/>
                  <a:gd name="connsiteX77" fmla="*/ 139390 w 1327350"/>
                  <a:gd name="connsiteY77" fmla="*/ 1154151 h 1527717"/>
                  <a:gd name="connsiteX78" fmla="*/ 133814 w 1327350"/>
                  <a:gd name="connsiteY78" fmla="*/ 1137424 h 1527717"/>
                  <a:gd name="connsiteX79" fmla="*/ 117087 w 1327350"/>
                  <a:gd name="connsiteY79" fmla="*/ 1120697 h 1527717"/>
                  <a:gd name="connsiteX80" fmla="*/ 105936 w 1327350"/>
                  <a:gd name="connsiteY80" fmla="*/ 1103971 h 1527717"/>
                  <a:gd name="connsiteX81" fmla="*/ 89209 w 1327350"/>
                  <a:gd name="connsiteY81" fmla="*/ 1081668 h 1527717"/>
                  <a:gd name="connsiteX82" fmla="*/ 66907 w 1327350"/>
                  <a:gd name="connsiteY82" fmla="*/ 1037063 h 1527717"/>
                  <a:gd name="connsiteX83" fmla="*/ 61331 w 1327350"/>
                  <a:gd name="connsiteY83" fmla="*/ 1020336 h 1527717"/>
                  <a:gd name="connsiteX84" fmla="*/ 27878 w 1327350"/>
                  <a:gd name="connsiteY84" fmla="*/ 959005 h 1527717"/>
                  <a:gd name="connsiteX85" fmla="*/ 22302 w 1327350"/>
                  <a:gd name="connsiteY85" fmla="*/ 936702 h 1527717"/>
                  <a:gd name="connsiteX86" fmla="*/ 5575 w 1327350"/>
                  <a:gd name="connsiteY86" fmla="*/ 914400 h 1527717"/>
                  <a:gd name="connsiteX87" fmla="*/ 0 w 1327350"/>
                  <a:gd name="connsiteY87" fmla="*/ 875371 h 1527717"/>
                  <a:gd name="connsiteX88" fmla="*/ 5575 w 1327350"/>
                  <a:gd name="connsiteY88" fmla="*/ 730405 h 1527717"/>
                  <a:gd name="connsiteX89" fmla="*/ 16727 w 1327350"/>
                  <a:gd name="connsiteY89" fmla="*/ 713678 h 1527717"/>
                  <a:gd name="connsiteX90" fmla="*/ 33453 w 1327350"/>
                  <a:gd name="connsiteY90" fmla="*/ 680224 h 1527717"/>
                  <a:gd name="connsiteX91" fmla="*/ 39029 w 1327350"/>
                  <a:gd name="connsiteY91" fmla="*/ 657922 h 1527717"/>
                  <a:gd name="connsiteX92" fmla="*/ 61331 w 1327350"/>
                  <a:gd name="connsiteY92" fmla="*/ 635619 h 1527717"/>
                  <a:gd name="connsiteX93" fmla="*/ 72483 w 1327350"/>
                  <a:gd name="connsiteY93" fmla="*/ 618893 h 1527717"/>
                  <a:gd name="connsiteX94" fmla="*/ 111512 w 1327350"/>
                  <a:gd name="connsiteY94" fmla="*/ 568712 h 1527717"/>
                  <a:gd name="connsiteX95" fmla="*/ 117087 w 1327350"/>
                  <a:gd name="connsiteY95" fmla="*/ 551985 h 1527717"/>
                  <a:gd name="connsiteX96" fmla="*/ 133814 w 1327350"/>
                  <a:gd name="connsiteY96" fmla="*/ 540834 h 1527717"/>
                  <a:gd name="connsiteX97" fmla="*/ 150541 w 1327350"/>
                  <a:gd name="connsiteY97" fmla="*/ 524107 h 1527717"/>
                  <a:gd name="connsiteX98" fmla="*/ 156117 w 1327350"/>
                  <a:gd name="connsiteY98" fmla="*/ 507380 h 1527717"/>
                  <a:gd name="connsiteX99" fmla="*/ 172844 w 1327350"/>
                  <a:gd name="connsiteY99" fmla="*/ 496229 h 1527717"/>
                  <a:gd name="connsiteX100" fmla="*/ 183995 w 1327350"/>
                  <a:gd name="connsiteY100" fmla="*/ 479502 h 1527717"/>
                  <a:gd name="connsiteX101" fmla="*/ 189570 w 1327350"/>
                  <a:gd name="connsiteY101" fmla="*/ 462776 h 1527717"/>
                  <a:gd name="connsiteX102" fmla="*/ 211873 w 1327350"/>
                  <a:gd name="connsiteY102" fmla="*/ 418171 h 1527717"/>
                  <a:gd name="connsiteX103" fmla="*/ 217448 w 1327350"/>
                  <a:gd name="connsiteY103" fmla="*/ 239751 h 1527717"/>
                  <a:gd name="connsiteX104" fmla="*/ 195146 w 1327350"/>
                  <a:gd name="connsiteY104" fmla="*/ 200722 h 1527717"/>
                  <a:gd name="connsiteX105" fmla="*/ 172844 w 1327350"/>
                  <a:gd name="connsiteY105" fmla="*/ 167268 h 1527717"/>
                  <a:gd name="connsiteX106" fmla="*/ 161692 w 1327350"/>
                  <a:gd name="connsiteY106" fmla="*/ 144966 h 1527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1327350" h="1527717">
                    <a:moveTo>
                      <a:pt x="161692" y="144966"/>
                    </a:moveTo>
                    <a:cubicBezTo>
                      <a:pt x="169126" y="132886"/>
                      <a:pt x="201737" y="101768"/>
                      <a:pt x="217448" y="94785"/>
                    </a:cubicBezTo>
                    <a:cubicBezTo>
                      <a:pt x="226108" y="90936"/>
                      <a:pt x="236034" y="91068"/>
                      <a:pt x="245327" y="89210"/>
                    </a:cubicBezTo>
                    <a:cubicBezTo>
                      <a:pt x="284548" y="63059"/>
                      <a:pt x="234820" y="93149"/>
                      <a:pt x="289931" y="72483"/>
                    </a:cubicBezTo>
                    <a:cubicBezTo>
                      <a:pt x="296205" y="70130"/>
                      <a:pt x="300664" y="64329"/>
                      <a:pt x="306658" y="61332"/>
                    </a:cubicBezTo>
                    <a:cubicBezTo>
                      <a:pt x="328225" y="50548"/>
                      <a:pt x="331951" y="51847"/>
                      <a:pt x="351263" y="44605"/>
                    </a:cubicBezTo>
                    <a:cubicBezTo>
                      <a:pt x="360634" y="41091"/>
                      <a:pt x="369646" y="36619"/>
                      <a:pt x="379141" y="33454"/>
                    </a:cubicBezTo>
                    <a:cubicBezTo>
                      <a:pt x="397467" y="27345"/>
                      <a:pt x="459348" y="17028"/>
                      <a:pt x="462775" y="16727"/>
                    </a:cubicBezTo>
                    <a:cubicBezTo>
                      <a:pt x="548122" y="9240"/>
                      <a:pt x="719253" y="0"/>
                      <a:pt x="719253" y="0"/>
                    </a:cubicBezTo>
                    <a:cubicBezTo>
                      <a:pt x="769434" y="1859"/>
                      <a:pt x="819684" y="2343"/>
                      <a:pt x="869795" y="5576"/>
                    </a:cubicBezTo>
                    <a:cubicBezTo>
                      <a:pt x="878480" y="6136"/>
                      <a:pt x="899645" y="13667"/>
                      <a:pt x="908824" y="16727"/>
                    </a:cubicBezTo>
                    <a:cubicBezTo>
                      <a:pt x="911359" y="18628"/>
                      <a:pt x="941515" y="41889"/>
                      <a:pt x="947853" y="44605"/>
                    </a:cubicBezTo>
                    <a:cubicBezTo>
                      <a:pt x="954897" y="47624"/>
                      <a:pt x="962722" y="48322"/>
                      <a:pt x="970156" y="50180"/>
                    </a:cubicBezTo>
                    <a:cubicBezTo>
                      <a:pt x="977590" y="57614"/>
                      <a:pt x="984476" y="65641"/>
                      <a:pt x="992458" y="72483"/>
                    </a:cubicBezTo>
                    <a:cubicBezTo>
                      <a:pt x="1006039" y="84124"/>
                      <a:pt x="1015670" y="85747"/>
                      <a:pt x="1031487" y="94785"/>
                    </a:cubicBezTo>
                    <a:cubicBezTo>
                      <a:pt x="1037305" y="98110"/>
                      <a:pt x="1042795" y="101995"/>
                      <a:pt x="1048214" y="105936"/>
                    </a:cubicBezTo>
                    <a:cubicBezTo>
                      <a:pt x="1063245" y="116867"/>
                      <a:pt x="1077951" y="128239"/>
                      <a:pt x="1092819" y="139390"/>
                    </a:cubicBezTo>
                    <a:cubicBezTo>
                      <a:pt x="1100253" y="144966"/>
                      <a:pt x="1106810" y="151961"/>
                      <a:pt x="1115122" y="156117"/>
                    </a:cubicBezTo>
                    <a:cubicBezTo>
                      <a:pt x="1122556" y="159834"/>
                      <a:pt x="1130775" y="162281"/>
                      <a:pt x="1137424" y="167268"/>
                    </a:cubicBezTo>
                    <a:cubicBezTo>
                      <a:pt x="1159400" y="183750"/>
                      <a:pt x="1159515" y="192112"/>
                      <a:pt x="1176453" y="211873"/>
                    </a:cubicBezTo>
                    <a:cubicBezTo>
                      <a:pt x="1181585" y="217860"/>
                      <a:pt x="1188048" y="222613"/>
                      <a:pt x="1193180" y="228600"/>
                    </a:cubicBezTo>
                    <a:cubicBezTo>
                      <a:pt x="1199228" y="235655"/>
                      <a:pt x="1203859" y="243847"/>
                      <a:pt x="1209907" y="250902"/>
                    </a:cubicBezTo>
                    <a:cubicBezTo>
                      <a:pt x="1215039" y="256889"/>
                      <a:pt x="1221586" y="261571"/>
                      <a:pt x="1226634" y="267629"/>
                    </a:cubicBezTo>
                    <a:cubicBezTo>
                      <a:pt x="1238982" y="282446"/>
                      <a:pt x="1239022" y="289308"/>
                      <a:pt x="1248936" y="306658"/>
                    </a:cubicBezTo>
                    <a:cubicBezTo>
                      <a:pt x="1252261" y="312476"/>
                      <a:pt x="1257090" y="317391"/>
                      <a:pt x="1260087" y="323385"/>
                    </a:cubicBezTo>
                    <a:cubicBezTo>
                      <a:pt x="1262715" y="328642"/>
                      <a:pt x="1263035" y="334855"/>
                      <a:pt x="1265663" y="340112"/>
                    </a:cubicBezTo>
                    <a:cubicBezTo>
                      <a:pt x="1268660" y="346106"/>
                      <a:pt x="1273817" y="350845"/>
                      <a:pt x="1276814" y="356839"/>
                    </a:cubicBezTo>
                    <a:cubicBezTo>
                      <a:pt x="1279442" y="362096"/>
                      <a:pt x="1280075" y="368164"/>
                      <a:pt x="1282390" y="373566"/>
                    </a:cubicBezTo>
                    <a:cubicBezTo>
                      <a:pt x="1285664" y="381205"/>
                      <a:pt x="1289824" y="388434"/>
                      <a:pt x="1293541" y="395868"/>
                    </a:cubicBezTo>
                    <a:cubicBezTo>
                      <a:pt x="1289866" y="462033"/>
                      <a:pt x="1292622" y="478526"/>
                      <a:pt x="1282390" y="529683"/>
                    </a:cubicBezTo>
                    <a:cubicBezTo>
                      <a:pt x="1280887" y="537197"/>
                      <a:pt x="1279833" y="544942"/>
                      <a:pt x="1276814" y="551985"/>
                    </a:cubicBezTo>
                    <a:cubicBezTo>
                      <a:pt x="1274096" y="558327"/>
                      <a:pt x="1250841" y="588475"/>
                      <a:pt x="1248936" y="591015"/>
                    </a:cubicBezTo>
                    <a:cubicBezTo>
                      <a:pt x="1235861" y="630244"/>
                      <a:pt x="1252880" y="581811"/>
                      <a:pt x="1232209" y="630044"/>
                    </a:cubicBezTo>
                    <a:cubicBezTo>
                      <a:pt x="1229894" y="635446"/>
                      <a:pt x="1228949" y="641369"/>
                      <a:pt x="1226634" y="646771"/>
                    </a:cubicBezTo>
                    <a:cubicBezTo>
                      <a:pt x="1223360" y="654410"/>
                      <a:pt x="1219200" y="661639"/>
                      <a:pt x="1215483" y="669073"/>
                    </a:cubicBezTo>
                    <a:cubicBezTo>
                      <a:pt x="1201486" y="753050"/>
                      <a:pt x="1184698" y="841521"/>
                      <a:pt x="1209907" y="925551"/>
                    </a:cubicBezTo>
                    <a:cubicBezTo>
                      <a:pt x="1213285" y="936810"/>
                      <a:pt x="1217680" y="947746"/>
                      <a:pt x="1221058" y="959005"/>
                    </a:cubicBezTo>
                    <a:cubicBezTo>
                      <a:pt x="1226542" y="977283"/>
                      <a:pt x="1223886" y="984135"/>
                      <a:pt x="1237785" y="998034"/>
                    </a:cubicBezTo>
                    <a:cubicBezTo>
                      <a:pt x="1242523" y="1002772"/>
                      <a:pt x="1248936" y="1005468"/>
                      <a:pt x="1254512" y="1009185"/>
                    </a:cubicBezTo>
                    <a:cubicBezTo>
                      <a:pt x="1256370" y="1014761"/>
                      <a:pt x="1257459" y="1020655"/>
                      <a:pt x="1260087" y="1025912"/>
                    </a:cubicBezTo>
                    <a:cubicBezTo>
                      <a:pt x="1263084" y="1031906"/>
                      <a:pt x="1268599" y="1036480"/>
                      <a:pt x="1271239" y="1042639"/>
                    </a:cubicBezTo>
                    <a:cubicBezTo>
                      <a:pt x="1281967" y="1067671"/>
                      <a:pt x="1271531" y="1059951"/>
                      <a:pt x="1282390" y="1081668"/>
                    </a:cubicBezTo>
                    <a:cubicBezTo>
                      <a:pt x="1286468" y="1089824"/>
                      <a:pt x="1306476" y="1115642"/>
                      <a:pt x="1310268" y="1120697"/>
                    </a:cubicBezTo>
                    <a:cubicBezTo>
                      <a:pt x="1312127" y="1126273"/>
                      <a:pt x="1313529" y="1132022"/>
                      <a:pt x="1315844" y="1137424"/>
                    </a:cubicBezTo>
                    <a:cubicBezTo>
                      <a:pt x="1319118" y="1145064"/>
                      <a:pt x="1326663" y="1151422"/>
                      <a:pt x="1326995" y="1159727"/>
                    </a:cubicBezTo>
                    <a:cubicBezTo>
                      <a:pt x="1328557" y="1198769"/>
                      <a:pt x="1324664" y="1237876"/>
                      <a:pt x="1321419" y="1276815"/>
                    </a:cubicBezTo>
                    <a:cubicBezTo>
                      <a:pt x="1320931" y="1282672"/>
                      <a:pt x="1318472" y="1288285"/>
                      <a:pt x="1315844" y="1293541"/>
                    </a:cubicBezTo>
                    <a:cubicBezTo>
                      <a:pt x="1312847" y="1299535"/>
                      <a:pt x="1307689" y="1304274"/>
                      <a:pt x="1304692" y="1310268"/>
                    </a:cubicBezTo>
                    <a:cubicBezTo>
                      <a:pt x="1303343" y="1312966"/>
                      <a:pt x="1283343" y="1362459"/>
                      <a:pt x="1276814" y="1371600"/>
                    </a:cubicBezTo>
                    <a:cubicBezTo>
                      <a:pt x="1272231" y="1378016"/>
                      <a:pt x="1265663" y="1382751"/>
                      <a:pt x="1260087" y="1388327"/>
                    </a:cubicBezTo>
                    <a:cubicBezTo>
                      <a:pt x="1247923" y="1424822"/>
                      <a:pt x="1264818" y="1389003"/>
                      <a:pt x="1237785" y="1410629"/>
                    </a:cubicBezTo>
                    <a:cubicBezTo>
                      <a:pt x="1232552" y="1414815"/>
                      <a:pt x="1231372" y="1422618"/>
                      <a:pt x="1226634" y="1427356"/>
                    </a:cubicBezTo>
                    <a:cubicBezTo>
                      <a:pt x="1221896" y="1432094"/>
                      <a:pt x="1215483" y="1434790"/>
                      <a:pt x="1209907" y="1438507"/>
                    </a:cubicBezTo>
                    <a:cubicBezTo>
                      <a:pt x="1189463" y="1469173"/>
                      <a:pt x="1209907" y="1443153"/>
                      <a:pt x="1182029" y="1466385"/>
                    </a:cubicBezTo>
                    <a:cubicBezTo>
                      <a:pt x="1154184" y="1489589"/>
                      <a:pt x="1177972" y="1478889"/>
                      <a:pt x="1148575" y="1488688"/>
                    </a:cubicBezTo>
                    <a:cubicBezTo>
                      <a:pt x="1147290" y="1489652"/>
                      <a:pt x="1114983" y="1514527"/>
                      <a:pt x="1109546" y="1516566"/>
                    </a:cubicBezTo>
                    <a:cubicBezTo>
                      <a:pt x="1103317" y="1518902"/>
                      <a:pt x="1051965" y="1527092"/>
                      <a:pt x="1048214" y="1527717"/>
                    </a:cubicBezTo>
                    <a:cubicBezTo>
                      <a:pt x="945995" y="1524000"/>
                      <a:pt x="843542" y="1524411"/>
                      <a:pt x="741556" y="1516566"/>
                    </a:cubicBezTo>
                    <a:cubicBezTo>
                      <a:pt x="654380" y="1509860"/>
                      <a:pt x="710579" y="1506476"/>
                      <a:pt x="669073" y="1488688"/>
                    </a:cubicBezTo>
                    <a:cubicBezTo>
                      <a:pt x="662029" y="1485669"/>
                      <a:pt x="654204" y="1484971"/>
                      <a:pt x="646770" y="1483112"/>
                    </a:cubicBezTo>
                    <a:cubicBezTo>
                      <a:pt x="637477" y="1477536"/>
                      <a:pt x="628954" y="1470410"/>
                      <a:pt x="618892" y="1466385"/>
                    </a:cubicBezTo>
                    <a:cubicBezTo>
                      <a:pt x="610093" y="1462866"/>
                      <a:pt x="600265" y="1462866"/>
                      <a:pt x="591014" y="1460810"/>
                    </a:cubicBezTo>
                    <a:cubicBezTo>
                      <a:pt x="583534" y="1459148"/>
                      <a:pt x="576146" y="1457093"/>
                      <a:pt x="568712" y="1455234"/>
                    </a:cubicBezTo>
                    <a:cubicBezTo>
                      <a:pt x="520775" y="1423277"/>
                      <a:pt x="581426" y="1461591"/>
                      <a:pt x="535258" y="1438507"/>
                    </a:cubicBezTo>
                    <a:cubicBezTo>
                      <a:pt x="496754" y="1419255"/>
                      <a:pt x="542644" y="1433385"/>
                      <a:pt x="496229" y="1421780"/>
                    </a:cubicBezTo>
                    <a:cubicBezTo>
                      <a:pt x="429815" y="1371971"/>
                      <a:pt x="514264" y="1430799"/>
                      <a:pt x="451624" y="1399478"/>
                    </a:cubicBezTo>
                    <a:cubicBezTo>
                      <a:pt x="443312" y="1395322"/>
                      <a:pt x="437202" y="1387676"/>
                      <a:pt x="429322" y="1382751"/>
                    </a:cubicBezTo>
                    <a:cubicBezTo>
                      <a:pt x="382916" y="1353747"/>
                      <a:pt x="428231" y="1384994"/>
                      <a:pt x="390292" y="1366024"/>
                    </a:cubicBezTo>
                    <a:cubicBezTo>
                      <a:pt x="384299" y="1363027"/>
                      <a:pt x="379384" y="1358197"/>
                      <a:pt x="373566" y="1354873"/>
                    </a:cubicBezTo>
                    <a:cubicBezTo>
                      <a:pt x="366349" y="1350749"/>
                      <a:pt x="358697" y="1347439"/>
                      <a:pt x="351263" y="1343722"/>
                    </a:cubicBezTo>
                    <a:cubicBezTo>
                      <a:pt x="343829" y="1336288"/>
                      <a:pt x="335884" y="1329331"/>
                      <a:pt x="328961" y="1321419"/>
                    </a:cubicBezTo>
                    <a:cubicBezTo>
                      <a:pt x="322842" y="1314426"/>
                      <a:pt x="319373" y="1305066"/>
                      <a:pt x="312234" y="1299117"/>
                    </a:cubicBezTo>
                    <a:cubicBezTo>
                      <a:pt x="307719" y="1295354"/>
                      <a:pt x="301083" y="1295400"/>
                      <a:pt x="295507" y="1293541"/>
                    </a:cubicBezTo>
                    <a:cubicBezTo>
                      <a:pt x="216041" y="1214078"/>
                      <a:pt x="306223" y="1299884"/>
                      <a:pt x="228600" y="1237785"/>
                    </a:cubicBezTo>
                    <a:cubicBezTo>
                      <a:pt x="220390" y="1231217"/>
                      <a:pt x="214209" y="1222406"/>
                      <a:pt x="206297" y="1215483"/>
                    </a:cubicBezTo>
                    <a:cubicBezTo>
                      <a:pt x="195227" y="1205797"/>
                      <a:pt x="179762" y="1195934"/>
                      <a:pt x="167268" y="1187605"/>
                    </a:cubicBezTo>
                    <a:cubicBezTo>
                      <a:pt x="163551" y="1182029"/>
                      <a:pt x="160407" y="1176026"/>
                      <a:pt x="156117" y="1170878"/>
                    </a:cubicBezTo>
                    <a:cubicBezTo>
                      <a:pt x="151069" y="1164820"/>
                      <a:pt x="143764" y="1160712"/>
                      <a:pt x="139390" y="1154151"/>
                    </a:cubicBezTo>
                    <a:cubicBezTo>
                      <a:pt x="136130" y="1149261"/>
                      <a:pt x="137074" y="1142314"/>
                      <a:pt x="133814" y="1137424"/>
                    </a:cubicBezTo>
                    <a:cubicBezTo>
                      <a:pt x="129440" y="1130863"/>
                      <a:pt x="122135" y="1126755"/>
                      <a:pt x="117087" y="1120697"/>
                    </a:cubicBezTo>
                    <a:cubicBezTo>
                      <a:pt x="112797" y="1115549"/>
                      <a:pt x="109831" y="1109424"/>
                      <a:pt x="105936" y="1103971"/>
                    </a:cubicBezTo>
                    <a:cubicBezTo>
                      <a:pt x="100535" y="1096409"/>
                      <a:pt x="93891" y="1089695"/>
                      <a:pt x="89209" y="1081668"/>
                    </a:cubicBezTo>
                    <a:cubicBezTo>
                      <a:pt x="80833" y="1067309"/>
                      <a:pt x="72164" y="1052833"/>
                      <a:pt x="66907" y="1037063"/>
                    </a:cubicBezTo>
                    <a:cubicBezTo>
                      <a:pt x="65048" y="1031487"/>
                      <a:pt x="63763" y="1025686"/>
                      <a:pt x="61331" y="1020336"/>
                    </a:cubicBezTo>
                    <a:cubicBezTo>
                      <a:pt x="43260" y="980581"/>
                      <a:pt x="45336" y="985192"/>
                      <a:pt x="27878" y="959005"/>
                    </a:cubicBezTo>
                    <a:cubicBezTo>
                      <a:pt x="26019" y="951571"/>
                      <a:pt x="25729" y="943556"/>
                      <a:pt x="22302" y="936702"/>
                    </a:cubicBezTo>
                    <a:cubicBezTo>
                      <a:pt x="18146" y="928390"/>
                      <a:pt x="8751" y="923133"/>
                      <a:pt x="5575" y="914400"/>
                    </a:cubicBezTo>
                    <a:cubicBezTo>
                      <a:pt x="1084" y="902049"/>
                      <a:pt x="1858" y="888381"/>
                      <a:pt x="0" y="875371"/>
                    </a:cubicBezTo>
                    <a:cubicBezTo>
                      <a:pt x="1858" y="827049"/>
                      <a:pt x="599" y="778506"/>
                      <a:pt x="5575" y="730405"/>
                    </a:cubicBezTo>
                    <a:cubicBezTo>
                      <a:pt x="6265" y="723739"/>
                      <a:pt x="13730" y="719672"/>
                      <a:pt x="16727" y="713678"/>
                    </a:cubicBezTo>
                    <a:cubicBezTo>
                      <a:pt x="39815" y="667501"/>
                      <a:pt x="1489" y="728171"/>
                      <a:pt x="33453" y="680224"/>
                    </a:cubicBezTo>
                    <a:cubicBezTo>
                      <a:pt x="35312" y="672790"/>
                      <a:pt x="34968" y="664420"/>
                      <a:pt x="39029" y="657922"/>
                    </a:cubicBezTo>
                    <a:cubicBezTo>
                      <a:pt x="44601" y="649007"/>
                      <a:pt x="54489" y="643601"/>
                      <a:pt x="61331" y="635619"/>
                    </a:cubicBezTo>
                    <a:cubicBezTo>
                      <a:pt x="65692" y="630531"/>
                      <a:pt x="68462" y="624254"/>
                      <a:pt x="72483" y="618893"/>
                    </a:cubicBezTo>
                    <a:cubicBezTo>
                      <a:pt x="85198" y="601941"/>
                      <a:pt x="111512" y="568712"/>
                      <a:pt x="111512" y="568712"/>
                    </a:cubicBezTo>
                    <a:cubicBezTo>
                      <a:pt x="113370" y="563136"/>
                      <a:pt x="113416" y="556574"/>
                      <a:pt x="117087" y="551985"/>
                    </a:cubicBezTo>
                    <a:cubicBezTo>
                      <a:pt x="121273" y="546752"/>
                      <a:pt x="128666" y="545124"/>
                      <a:pt x="133814" y="540834"/>
                    </a:cubicBezTo>
                    <a:cubicBezTo>
                      <a:pt x="139872" y="535786"/>
                      <a:pt x="144965" y="529683"/>
                      <a:pt x="150541" y="524107"/>
                    </a:cubicBezTo>
                    <a:cubicBezTo>
                      <a:pt x="152400" y="518531"/>
                      <a:pt x="152445" y="511969"/>
                      <a:pt x="156117" y="507380"/>
                    </a:cubicBezTo>
                    <a:cubicBezTo>
                      <a:pt x="160303" y="502147"/>
                      <a:pt x="168106" y="500967"/>
                      <a:pt x="172844" y="496229"/>
                    </a:cubicBezTo>
                    <a:cubicBezTo>
                      <a:pt x="177582" y="491491"/>
                      <a:pt x="180278" y="485078"/>
                      <a:pt x="183995" y="479502"/>
                    </a:cubicBezTo>
                    <a:cubicBezTo>
                      <a:pt x="185853" y="473927"/>
                      <a:pt x="187138" y="468126"/>
                      <a:pt x="189570" y="462776"/>
                    </a:cubicBezTo>
                    <a:cubicBezTo>
                      <a:pt x="196449" y="447643"/>
                      <a:pt x="211873" y="418171"/>
                      <a:pt x="211873" y="418171"/>
                    </a:cubicBezTo>
                    <a:cubicBezTo>
                      <a:pt x="228143" y="336818"/>
                      <a:pt x="230164" y="349953"/>
                      <a:pt x="217448" y="239751"/>
                    </a:cubicBezTo>
                    <a:cubicBezTo>
                      <a:pt x="216461" y="231197"/>
                      <a:pt x="200296" y="208448"/>
                      <a:pt x="195146" y="200722"/>
                    </a:cubicBezTo>
                    <a:cubicBezTo>
                      <a:pt x="182340" y="149501"/>
                      <a:pt x="200847" y="202272"/>
                      <a:pt x="172844" y="167268"/>
                    </a:cubicBezTo>
                    <a:cubicBezTo>
                      <a:pt x="149880" y="138562"/>
                      <a:pt x="154258" y="157046"/>
                      <a:pt x="161692" y="144966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68385986-1B7A-4BC0-BC05-46745A82092D}"/>
                  </a:ext>
                </a:extLst>
              </p:cNvPr>
              <p:cNvSpPr/>
              <p:nvPr/>
            </p:nvSpPr>
            <p:spPr>
              <a:xfrm>
                <a:off x="5432325" y="2920449"/>
                <a:ext cx="1321253" cy="1552773"/>
              </a:xfrm>
              <a:custGeom>
                <a:avLst/>
                <a:gdLst>
                  <a:gd name="connsiteX0" fmla="*/ 146756 w 1320800"/>
                  <a:gd name="connsiteY0" fmla="*/ 149578 h 1524000"/>
                  <a:gd name="connsiteX1" fmla="*/ 228600 w 1320800"/>
                  <a:gd name="connsiteY1" fmla="*/ 87489 h 1524000"/>
                  <a:gd name="connsiteX2" fmla="*/ 443089 w 1320800"/>
                  <a:gd name="connsiteY2" fmla="*/ 14111 h 1524000"/>
                  <a:gd name="connsiteX3" fmla="*/ 685800 w 1320800"/>
                  <a:gd name="connsiteY3" fmla="*/ 2822 h 1524000"/>
                  <a:gd name="connsiteX4" fmla="*/ 877711 w 1320800"/>
                  <a:gd name="connsiteY4" fmla="*/ 0 h 1524000"/>
                  <a:gd name="connsiteX5" fmla="*/ 1080911 w 1320800"/>
                  <a:gd name="connsiteY5" fmla="*/ 121356 h 1524000"/>
                  <a:gd name="connsiteX6" fmla="*/ 1238956 w 1320800"/>
                  <a:gd name="connsiteY6" fmla="*/ 285045 h 1524000"/>
                  <a:gd name="connsiteX7" fmla="*/ 1315156 w 1320800"/>
                  <a:gd name="connsiteY7" fmla="*/ 476956 h 1524000"/>
                  <a:gd name="connsiteX8" fmla="*/ 1320800 w 1320800"/>
                  <a:gd name="connsiteY8" fmla="*/ 1238956 h 1524000"/>
                  <a:gd name="connsiteX9" fmla="*/ 1281289 w 1320800"/>
                  <a:gd name="connsiteY9" fmla="*/ 1368778 h 1524000"/>
                  <a:gd name="connsiteX10" fmla="*/ 1157111 w 1320800"/>
                  <a:gd name="connsiteY10" fmla="*/ 1481667 h 1524000"/>
                  <a:gd name="connsiteX11" fmla="*/ 1075267 w 1320800"/>
                  <a:gd name="connsiteY11" fmla="*/ 1524000 h 1524000"/>
                  <a:gd name="connsiteX12" fmla="*/ 801511 w 1320800"/>
                  <a:gd name="connsiteY12" fmla="*/ 1524000 h 1524000"/>
                  <a:gd name="connsiteX13" fmla="*/ 682978 w 1320800"/>
                  <a:gd name="connsiteY13" fmla="*/ 1509889 h 1524000"/>
                  <a:gd name="connsiteX14" fmla="*/ 491067 w 1320800"/>
                  <a:gd name="connsiteY14" fmla="*/ 1419578 h 1524000"/>
                  <a:gd name="connsiteX15" fmla="*/ 327378 w 1320800"/>
                  <a:gd name="connsiteY15" fmla="*/ 1326445 h 1524000"/>
                  <a:gd name="connsiteX16" fmla="*/ 87489 w 1320800"/>
                  <a:gd name="connsiteY16" fmla="*/ 1106311 h 1524000"/>
                  <a:gd name="connsiteX17" fmla="*/ 2822 w 1320800"/>
                  <a:gd name="connsiteY17" fmla="*/ 931333 h 1524000"/>
                  <a:gd name="connsiteX18" fmla="*/ 0 w 1320800"/>
                  <a:gd name="connsiteY18" fmla="*/ 730956 h 1524000"/>
                  <a:gd name="connsiteX19" fmla="*/ 146756 w 1320800"/>
                  <a:gd name="connsiteY19" fmla="*/ 149578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20800" h="1524000">
                    <a:moveTo>
                      <a:pt x="146756" y="149578"/>
                    </a:moveTo>
                    <a:lnTo>
                      <a:pt x="228600" y="87489"/>
                    </a:lnTo>
                    <a:lnTo>
                      <a:pt x="443089" y="14111"/>
                    </a:lnTo>
                    <a:lnTo>
                      <a:pt x="685800" y="2822"/>
                    </a:lnTo>
                    <a:lnTo>
                      <a:pt x="877711" y="0"/>
                    </a:lnTo>
                    <a:lnTo>
                      <a:pt x="1080911" y="121356"/>
                    </a:lnTo>
                    <a:lnTo>
                      <a:pt x="1238956" y="285045"/>
                    </a:lnTo>
                    <a:lnTo>
                      <a:pt x="1315156" y="476956"/>
                    </a:lnTo>
                    <a:cubicBezTo>
                      <a:pt x="1317037" y="730956"/>
                      <a:pt x="1318919" y="984956"/>
                      <a:pt x="1320800" y="1238956"/>
                    </a:cubicBezTo>
                    <a:lnTo>
                      <a:pt x="1281289" y="1368778"/>
                    </a:lnTo>
                    <a:lnTo>
                      <a:pt x="1157111" y="1481667"/>
                    </a:lnTo>
                    <a:lnTo>
                      <a:pt x="1075267" y="1524000"/>
                    </a:lnTo>
                    <a:lnTo>
                      <a:pt x="801511" y="1524000"/>
                    </a:lnTo>
                    <a:lnTo>
                      <a:pt x="682978" y="1509889"/>
                    </a:lnTo>
                    <a:lnTo>
                      <a:pt x="491067" y="1419578"/>
                    </a:lnTo>
                    <a:lnTo>
                      <a:pt x="327378" y="1326445"/>
                    </a:lnTo>
                    <a:lnTo>
                      <a:pt x="87489" y="1106311"/>
                    </a:lnTo>
                    <a:lnTo>
                      <a:pt x="2822" y="931333"/>
                    </a:lnTo>
                    <a:cubicBezTo>
                      <a:pt x="1881" y="864541"/>
                      <a:pt x="941" y="797748"/>
                      <a:pt x="0" y="730956"/>
                    </a:cubicBezTo>
                    <a:lnTo>
                      <a:pt x="146756" y="149578"/>
                    </a:lnTo>
                    <a:close/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8C2DF1-BEE2-494B-804E-AD5ACD2DB15E}"/>
                </a:ext>
              </a:extLst>
            </p:cNvPr>
            <p:cNvSpPr txBox="1"/>
            <p:nvPr/>
          </p:nvSpPr>
          <p:spPr>
            <a:xfrm>
              <a:off x="6676248" y="3050488"/>
              <a:ext cx="1787567" cy="307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100" dirty="0">
                  <a:solidFill>
                    <a:srgbClr val="C00000"/>
                  </a:solidFill>
                </a:rPr>
                <a:t>convex hull perimeter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37CE13A-69CA-46D1-90EE-070F605FB66A}"/>
                </a:ext>
              </a:extLst>
            </p:cNvPr>
            <p:cNvSpPr txBox="1"/>
            <p:nvPr/>
          </p:nvSpPr>
          <p:spPr>
            <a:xfrm>
              <a:off x="6826955" y="3311330"/>
              <a:ext cx="1435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100" dirty="0">
                  <a:solidFill>
                    <a:schemeClr val="accent1">
                      <a:lumMod val="75000"/>
                    </a:schemeClr>
                  </a:solidFill>
                </a:rPr>
                <a:t>shape perimeter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7025B3-E897-4094-B84B-507BCEEA7537}"/>
              </a:ext>
            </a:extLst>
          </p:cNvPr>
          <p:cNvGrpSpPr/>
          <p:nvPr/>
        </p:nvGrpSpPr>
        <p:grpSpPr>
          <a:xfrm>
            <a:off x="5157836" y="4168430"/>
            <a:ext cx="1180199" cy="928085"/>
            <a:chOff x="5920895" y="4692970"/>
            <a:chExt cx="1273949" cy="103074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59038B3-32F2-4452-9F1A-0FB895A2033B}"/>
                </a:ext>
              </a:extLst>
            </p:cNvPr>
            <p:cNvSpPr/>
            <p:nvPr/>
          </p:nvSpPr>
          <p:spPr>
            <a:xfrm>
              <a:off x="5920895" y="4692970"/>
              <a:ext cx="1273949" cy="1030743"/>
            </a:xfrm>
            <a:custGeom>
              <a:avLst/>
              <a:gdLst>
                <a:gd name="connsiteX0" fmla="*/ 79149 w 1273949"/>
                <a:gd name="connsiteY0" fmla="*/ 595874 h 1030743"/>
                <a:gd name="connsiteX1" fmla="*/ 79149 w 1273949"/>
                <a:gd name="connsiteY1" fmla="*/ 595874 h 1030743"/>
                <a:gd name="connsiteX2" fmla="*/ 84794 w 1273949"/>
                <a:gd name="connsiteY2" fmla="*/ 545074 h 1030743"/>
                <a:gd name="connsiteX3" fmla="*/ 90438 w 1273949"/>
                <a:gd name="connsiteY3" fmla="*/ 511208 h 1030743"/>
                <a:gd name="connsiteX4" fmla="*/ 107372 w 1273949"/>
                <a:gd name="connsiteY4" fmla="*/ 499919 h 1030743"/>
                <a:gd name="connsiteX5" fmla="*/ 113016 w 1273949"/>
                <a:gd name="connsiteY5" fmla="*/ 482986 h 1030743"/>
                <a:gd name="connsiteX6" fmla="*/ 175105 w 1273949"/>
                <a:gd name="connsiteY6" fmla="*/ 449119 h 1030743"/>
                <a:gd name="connsiteX7" fmla="*/ 180749 w 1273949"/>
                <a:gd name="connsiteY7" fmla="*/ 432186 h 1030743"/>
                <a:gd name="connsiteX8" fmla="*/ 220261 w 1273949"/>
                <a:gd name="connsiteY8" fmla="*/ 415252 h 1030743"/>
                <a:gd name="connsiteX9" fmla="*/ 265416 w 1273949"/>
                <a:gd name="connsiteY9" fmla="*/ 398319 h 1030743"/>
                <a:gd name="connsiteX10" fmla="*/ 304927 w 1273949"/>
                <a:gd name="connsiteY10" fmla="*/ 381386 h 1030743"/>
                <a:gd name="connsiteX11" fmla="*/ 350083 w 1273949"/>
                <a:gd name="connsiteY11" fmla="*/ 370097 h 1030743"/>
                <a:gd name="connsiteX12" fmla="*/ 389594 w 1273949"/>
                <a:gd name="connsiteY12" fmla="*/ 358808 h 1030743"/>
                <a:gd name="connsiteX13" fmla="*/ 536349 w 1273949"/>
                <a:gd name="connsiteY13" fmla="*/ 353163 h 1030743"/>
                <a:gd name="connsiteX14" fmla="*/ 570216 w 1273949"/>
                <a:gd name="connsiteY14" fmla="*/ 341874 h 1030743"/>
                <a:gd name="connsiteX15" fmla="*/ 592794 w 1273949"/>
                <a:gd name="connsiteY15" fmla="*/ 336230 h 1030743"/>
                <a:gd name="connsiteX16" fmla="*/ 637949 w 1273949"/>
                <a:gd name="connsiteY16" fmla="*/ 313652 h 1030743"/>
                <a:gd name="connsiteX17" fmla="*/ 666172 w 1273949"/>
                <a:gd name="connsiteY17" fmla="*/ 285430 h 1030743"/>
                <a:gd name="connsiteX18" fmla="*/ 705683 w 1273949"/>
                <a:gd name="connsiteY18" fmla="*/ 245919 h 1030743"/>
                <a:gd name="connsiteX19" fmla="*/ 722616 w 1273949"/>
                <a:gd name="connsiteY19" fmla="*/ 228986 h 1030743"/>
                <a:gd name="connsiteX20" fmla="*/ 745194 w 1273949"/>
                <a:gd name="connsiteY20" fmla="*/ 195119 h 1030743"/>
                <a:gd name="connsiteX21" fmla="*/ 762127 w 1273949"/>
                <a:gd name="connsiteY21" fmla="*/ 144319 h 1030743"/>
                <a:gd name="connsiteX22" fmla="*/ 767772 w 1273949"/>
                <a:gd name="connsiteY22" fmla="*/ 121741 h 1030743"/>
                <a:gd name="connsiteX23" fmla="*/ 784705 w 1273949"/>
                <a:gd name="connsiteY23" fmla="*/ 99163 h 1030743"/>
                <a:gd name="connsiteX24" fmla="*/ 812927 w 1273949"/>
                <a:gd name="connsiteY24" fmla="*/ 54008 h 1030743"/>
                <a:gd name="connsiteX25" fmla="*/ 829861 w 1273949"/>
                <a:gd name="connsiteY25" fmla="*/ 31430 h 1030743"/>
                <a:gd name="connsiteX26" fmla="*/ 863727 w 1273949"/>
                <a:gd name="connsiteY26" fmla="*/ 25786 h 1030743"/>
                <a:gd name="connsiteX27" fmla="*/ 1083861 w 1273949"/>
                <a:gd name="connsiteY27" fmla="*/ 20141 h 1030743"/>
                <a:gd name="connsiteX28" fmla="*/ 1129016 w 1273949"/>
                <a:gd name="connsiteY28" fmla="*/ 31430 h 1030743"/>
                <a:gd name="connsiteX29" fmla="*/ 1179816 w 1273949"/>
                <a:gd name="connsiteY29" fmla="*/ 59652 h 1030743"/>
                <a:gd name="connsiteX30" fmla="*/ 1196749 w 1273949"/>
                <a:gd name="connsiteY30" fmla="*/ 76586 h 1030743"/>
                <a:gd name="connsiteX31" fmla="*/ 1253194 w 1273949"/>
                <a:gd name="connsiteY31" fmla="*/ 121741 h 1030743"/>
                <a:gd name="connsiteX32" fmla="*/ 1264483 w 1273949"/>
                <a:gd name="connsiteY32" fmla="*/ 144319 h 1030743"/>
                <a:gd name="connsiteX33" fmla="*/ 1258838 w 1273949"/>
                <a:gd name="connsiteY33" fmla="*/ 279786 h 1030743"/>
                <a:gd name="connsiteX34" fmla="*/ 1241905 w 1273949"/>
                <a:gd name="connsiteY34" fmla="*/ 302363 h 1030743"/>
                <a:gd name="connsiteX35" fmla="*/ 1213683 w 1273949"/>
                <a:gd name="connsiteY35" fmla="*/ 347519 h 1030743"/>
                <a:gd name="connsiteX36" fmla="*/ 1196749 w 1273949"/>
                <a:gd name="connsiteY36" fmla="*/ 358808 h 1030743"/>
                <a:gd name="connsiteX37" fmla="*/ 1179816 w 1273949"/>
                <a:gd name="connsiteY37" fmla="*/ 375741 h 1030743"/>
                <a:gd name="connsiteX38" fmla="*/ 1162883 w 1273949"/>
                <a:gd name="connsiteY38" fmla="*/ 381386 h 1030743"/>
                <a:gd name="connsiteX39" fmla="*/ 1117727 w 1273949"/>
                <a:gd name="connsiteY39" fmla="*/ 409608 h 1030743"/>
                <a:gd name="connsiteX40" fmla="*/ 1100794 w 1273949"/>
                <a:gd name="connsiteY40" fmla="*/ 420897 h 1030743"/>
                <a:gd name="connsiteX41" fmla="*/ 1083861 w 1273949"/>
                <a:gd name="connsiteY41" fmla="*/ 443474 h 1030743"/>
                <a:gd name="connsiteX42" fmla="*/ 1066927 w 1273949"/>
                <a:gd name="connsiteY42" fmla="*/ 454763 h 1030743"/>
                <a:gd name="connsiteX43" fmla="*/ 1033061 w 1273949"/>
                <a:gd name="connsiteY43" fmla="*/ 477341 h 1030743"/>
                <a:gd name="connsiteX44" fmla="*/ 1004838 w 1273949"/>
                <a:gd name="connsiteY44" fmla="*/ 505563 h 1030743"/>
                <a:gd name="connsiteX45" fmla="*/ 987905 w 1273949"/>
                <a:gd name="connsiteY45" fmla="*/ 556363 h 1030743"/>
                <a:gd name="connsiteX46" fmla="*/ 993549 w 1273949"/>
                <a:gd name="connsiteY46" fmla="*/ 641030 h 1030743"/>
                <a:gd name="connsiteX47" fmla="*/ 999194 w 1273949"/>
                <a:gd name="connsiteY47" fmla="*/ 669252 h 1030743"/>
                <a:gd name="connsiteX48" fmla="*/ 987905 w 1273949"/>
                <a:gd name="connsiteY48" fmla="*/ 816008 h 1030743"/>
                <a:gd name="connsiteX49" fmla="*/ 982261 w 1273949"/>
                <a:gd name="connsiteY49" fmla="*/ 832941 h 1030743"/>
                <a:gd name="connsiteX50" fmla="*/ 925816 w 1273949"/>
                <a:gd name="connsiteY50" fmla="*/ 889386 h 1030743"/>
                <a:gd name="connsiteX51" fmla="*/ 914527 w 1273949"/>
                <a:gd name="connsiteY51" fmla="*/ 906319 h 1030743"/>
                <a:gd name="connsiteX52" fmla="*/ 863727 w 1273949"/>
                <a:gd name="connsiteY52" fmla="*/ 923252 h 1030743"/>
                <a:gd name="connsiteX53" fmla="*/ 846794 w 1273949"/>
                <a:gd name="connsiteY53" fmla="*/ 934541 h 1030743"/>
                <a:gd name="connsiteX54" fmla="*/ 756483 w 1273949"/>
                <a:gd name="connsiteY54" fmla="*/ 945830 h 1030743"/>
                <a:gd name="connsiteX55" fmla="*/ 716972 w 1273949"/>
                <a:gd name="connsiteY55" fmla="*/ 957119 h 1030743"/>
                <a:gd name="connsiteX56" fmla="*/ 621016 w 1273949"/>
                <a:gd name="connsiteY56" fmla="*/ 974052 h 1030743"/>
                <a:gd name="connsiteX57" fmla="*/ 513772 w 1273949"/>
                <a:gd name="connsiteY57" fmla="*/ 990986 h 1030743"/>
                <a:gd name="connsiteX58" fmla="*/ 417816 w 1273949"/>
                <a:gd name="connsiteY58" fmla="*/ 996630 h 1030743"/>
                <a:gd name="connsiteX59" fmla="*/ 259772 w 1273949"/>
                <a:gd name="connsiteY59" fmla="*/ 1013563 h 1030743"/>
                <a:gd name="connsiteX60" fmla="*/ 152527 w 1273949"/>
                <a:gd name="connsiteY60" fmla="*/ 1024852 h 1030743"/>
                <a:gd name="connsiteX61" fmla="*/ 135594 w 1273949"/>
                <a:gd name="connsiteY61" fmla="*/ 1019208 h 1030743"/>
                <a:gd name="connsiteX62" fmla="*/ 90438 w 1273949"/>
                <a:gd name="connsiteY62" fmla="*/ 985341 h 1030743"/>
                <a:gd name="connsiteX63" fmla="*/ 73505 w 1273949"/>
                <a:gd name="connsiteY63" fmla="*/ 979697 h 1030743"/>
                <a:gd name="connsiteX64" fmla="*/ 50927 w 1273949"/>
                <a:gd name="connsiteY64" fmla="*/ 957119 h 1030743"/>
                <a:gd name="connsiteX65" fmla="*/ 33994 w 1273949"/>
                <a:gd name="connsiteY65" fmla="*/ 945830 h 1030743"/>
                <a:gd name="connsiteX66" fmla="*/ 11416 w 1273949"/>
                <a:gd name="connsiteY66" fmla="*/ 917608 h 1030743"/>
                <a:gd name="connsiteX67" fmla="*/ 11416 w 1273949"/>
                <a:gd name="connsiteY67" fmla="*/ 793430 h 1030743"/>
                <a:gd name="connsiteX68" fmla="*/ 28349 w 1273949"/>
                <a:gd name="connsiteY68" fmla="*/ 770852 h 1030743"/>
                <a:gd name="connsiteX69" fmla="*/ 45283 w 1273949"/>
                <a:gd name="connsiteY69" fmla="*/ 742630 h 1030743"/>
                <a:gd name="connsiteX70" fmla="*/ 50927 w 1273949"/>
                <a:gd name="connsiteY70" fmla="*/ 725697 h 1030743"/>
                <a:gd name="connsiteX71" fmla="*/ 67861 w 1273949"/>
                <a:gd name="connsiteY71" fmla="*/ 714408 h 1030743"/>
                <a:gd name="connsiteX72" fmla="*/ 90438 w 1273949"/>
                <a:gd name="connsiteY72" fmla="*/ 680541 h 1030743"/>
                <a:gd name="connsiteX73" fmla="*/ 96083 w 1273949"/>
                <a:gd name="connsiteY73" fmla="*/ 657963 h 1030743"/>
                <a:gd name="connsiteX74" fmla="*/ 79149 w 1273949"/>
                <a:gd name="connsiteY74" fmla="*/ 595874 h 103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273949" h="1030743">
                  <a:moveTo>
                    <a:pt x="79149" y="595874"/>
                  </a:moveTo>
                  <a:lnTo>
                    <a:pt x="79149" y="595874"/>
                  </a:lnTo>
                  <a:cubicBezTo>
                    <a:pt x="81031" y="578941"/>
                    <a:pt x="82542" y="561962"/>
                    <a:pt x="84794" y="545074"/>
                  </a:cubicBezTo>
                  <a:cubicBezTo>
                    <a:pt x="86307" y="533730"/>
                    <a:pt x="85320" y="521444"/>
                    <a:pt x="90438" y="511208"/>
                  </a:cubicBezTo>
                  <a:cubicBezTo>
                    <a:pt x="93472" y="505140"/>
                    <a:pt x="101727" y="503682"/>
                    <a:pt x="107372" y="499919"/>
                  </a:cubicBezTo>
                  <a:cubicBezTo>
                    <a:pt x="109253" y="494275"/>
                    <a:pt x="108809" y="487193"/>
                    <a:pt x="113016" y="482986"/>
                  </a:cubicBezTo>
                  <a:cubicBezTo>
                    <a:pt x="131815" y="464187"/>
                    <a:pt x="151834" y="458428"/>
                    <a:pt x="175105" y="449119"/>
                  </a:cubicBezTo>
                  <a:cubicBezTo>
                    <a:pt x="176986" y="443475"/>
                    <a:pt x="177032" y="436832"/>
                    <a:pt x="180749" y="432186"/>
                  </a:cubicBezTo>
                  <a:cubicBezTo>
                    <a:pt x="192187" y="417888"/>
                    <a:pt x="204767" y="421063"/>
                    <a:pt x="220261" y="415252"/>
                  </a:cubicBezTo>
                  <a:cubicBezTo>
                    <a:pt x="304436" y="383685"/>
                    <a:pt x="184280" y="421501"/>
                    <a:pt x="265416" y="398319"/>
                  </a:cubicBezTo>
                  <a:cubicBezTo>
                    <a:pt x="334450" y="378595"/>
                    <a:pt x="214634" y="411482"/>
                    <a:pt x="304927" y="381386"/>
                  </a:cubicBezTo>
                  <a:cubicBezTo>
                    <a:pt x="319646" y="376480"/>
                    <a:pt x="335165" y="374359"/>
                    <a:pt x="350083" y="370097"/>
                  </a:cubicBezTo>
                  <a:cubicBezTo>
                    <a:pt x="363253" y="366334"/>
                    <a:pt x="375953" y="360048"/>
                    <a:pt x="389594" y="358808"/>
                  </a:cubicBezTo>
                  <a:cubicBezTo>
                    <a:pt x="438347" y="354376"/>
                    <a:pt x="487431" y="355045"/>
                    <a:pt x="536349" y="353163"/>
                  </a:cubicBezTo>
                  <a:cubicBezTo>
                    <a:pt x="547638" y="349400"/>
                    <a:pt x="558818" y="345293"/>
                    <a:pt x="570216" y="341874"/>
                  </a:cubicBezTo>
                  <a:cubicBezTo>
                    <a:pt x="577646" y="339645"/>
                    <a:pt x="585855" y="339699"/>
                    <a:pt x="592794" y="336230"/>
                  </a:cubicBezTo>
                  <a:cubicBezTo>
                    <a:pt x="650368" y="307444"/>
                    <a:pt x="582505" y="327515"/>
                    <a:pt x="637949" y="313652"/>
                  </a:cubicBezTo>
                  <a:cubicBezTo>
                    <a:pt x="661782" y="277903"/>
                    <a:pt x="634812" y="313654"/>
                    <a:pt x="666172" y="285430"/>
                  </a:cubicBezTo>
                  <a:cubicBezTo>
                    <a:pt x="680016" y="272970"/>
                    <a:pt x="692513" y="259089"/>
                    <a:pt x="705683" y="245919"/>
                  </a:cubicBezTo>
                  <a:cubicBezTo>
                    <a:pt x="711327" y="240275"/>
                    <a:pt x="718188" y="235628"/>
                    <a:pt x="722616" y="228986"/>
                  </a:cubicBezTo>
                  <a:lnTo>
                    <a:pt x="745194" y="195119"/>
                  </a:lnTo>
                  <a:cubicBezTo>
                    <a:pt x="757562" y="133276"/>
                    <a:pt x="742098" y="197729"/>
                    <a:pt x="762127" y="144319"/>
                  </a:cubicBezTo>
                  <a:cubicBezTo>
                    <a:pt x="764851" y="137055"/>
                    <a:pt x="764303" y="128680"/>
                    <a:pt x="767772" y="121741"/>
                  </a:cubicBezTo>
                  <a:cubicBezTo>
                    <a:pt x="771979" y="113327"/>
                    <a:pt x="779061" y="106689"/>
                    <a:pt x="784705" y="99163"/>
                  </a:cubicBezTo>
                  <a:cubicBezTo>
                    <a:pt x="794122" y="52075"/>
                    <a:pt x="780783" y="86151"/>
                    <a:pt x="812927" y="54008"/>
                  </a:cubicBezTo>
                  <a:cubicBezTo>
                    <a:pt x="819579" y="47356"/>
                    <a:pt x="821637" y="35999"/>
                    <a:pt x="829861" y="31430"/>
                  </a:cubicBezTo>
                  <a:cubicBezTo>
                    <a:pt x="839865" y="25872"/>
                    <a:pt x="852438" y="27667"/>
                    <a:pt x="863727" y="25786"/>
                  </a:cubicBezTo>
                  <a:cubicBezTo>
                    <a:pt x="936424" y="-22677"/>
                    <a:pt x="880045" y="10199"/>
                    <a:pt x="1083861" y="20141"/>
                  </a:cubicBezTo>
                  <a:cubicBezTo>
                    <a:pt x="1099815" y="20919"/>
                    <a:pt x="1114208" y="26494"/>
                    <a:pt x="1129016" y="31430"/>
                  </a:cubicBezTo>
                  <a:cubicBezTo>
                    <a:pt x="1167833" y="57308"/>
                    <a:pt x="1150011" y="49718"/>
                    <a:pt x="1179816" y="59652"/>
                  </a:cubicBezTo>
                  <a:cubicBezTo>
                    <a:pt x="1185460" y="65297"/>
                    <a:pt x="1190448" y="71685"/>
                    <a:pt x="1196749" y="76586"/>
                  </a:cubicBezTo>
                  <a:cubicBezTo>
                    <a:pt x="1223412" y="97324"/>
                    <a:pt x="1233621" y="95643"/>
                    <a:pt x="1253194" y="121741"/>
                  </a:cubicBezTo>
                  <a:cubicBezTo>
                    <a:pt x="1258243" y="128472"/>
                    <a:pt x="1260720" y="136793"/>
                    <a:pt x="1264483" y="144319"/>
                  </a:cubicBezTo>
                  <a:cubicBezTo>
                    <a:pt x="1277836" y="197737"/>
                    <a:pt x="1278025" y="187686"/>
                    <a:pt x="1258838" y="279786"/>
                  </a:cubicBezTo>
                  <a:cubicBezTo>
                    <a:pt x="1256919" y="288995"/>
                    <a:pt x="1246891" y="294386"/>
                    <a:pt x="1241905" y="302363"/>
                  </a:cubicBezTo>
                  <a:cubicBezTo>
                    <a:pt x="1227002" y="326208"/>
                    <a:pt x="1235001" y="326201"/>
                    <a:pt x="1213683" y="347519"/>
                  </a:cubicBezTo>
                  <a:cubicBezTo>
                    <a:pt x="1208886" y="352316"/>
                    <a:pt x="1201961" y="354465"/>
                    <a:pt x="1196749" y="358808"/>
                  </a:cubicBezTo>
                  <a:cubicBezTo>
                    <a:pt x="1190617" y="363918"/>
                    <a:pt x="1186458" y="371313"/>
                    <a:pt x="1179816" y="375741"/>
                  </a:cubicBezTo>
                  <a:cubicBezTo>
                    <a:pt x="1174866" y="379041"/>
                    <a:pt x="1168106" y="378537"/>
                    <a:pt x="1162883" y="381386"/>
                  </a:cubicBezTo>
                  <a:cubicBezTo>
                    <a:pt x="1147300" y="389886"/>
                    <a:pt x="1132496" y="399762"/>
                    <a:pt x="1117727" y="409608"/>
                  </a:cubicBezTo>
                  <a:cubicBezTo>
                    <a:pt x="1112083" y="413371"/>
                    <a:pt x="1105591" y="416100"/>
                    <a:pt x="1100794" y="420897"/>
                  </a:cubicBezTo>
                  <a:cubicBezTo>
                    <a:pt x="1094142" y="427549"/>
                    <a:pt x="1090513" y="436822"/>
                    <a:pt x="1083861" y="443474"/>
                  </a:cubicBezTo>
                  <a:cubicBezTo>
                    <a:pt x="1079064" y="448271"/>
                    <a:pt x="1072139" y="450420"/>
                    <a:pt x="1066927" y="454763"/>
                  </a:cubicBezTo>
                  <a:cubicBezTo>
                    <a:pt x="1038739" y="478253"/>
                    <a:pt x="1062820" y="467422"/>
                    <a:pt x="1033061" y="477341"/>
                  </a:cubicBezTo>
                  <a:cubicBezTo>
                    <a:pt x="1023653" y="486748"/>
                    <a:pt x="1011439" y="494012"/>
                    <a:pt x="1004838" y="505563"/>
                  </a:cubicBezTo>
                  <a:cubicBezTo>
                    <a:pt x="995982" y="521060"/>
                    <a:pt x="987905" y="556363"/>
                    <a:pt x="987905" y="556363"/>
                  </a:cubicBezTo>
                  <a:cubicBezTo>
                    <a:pt x="989786" y="584585"/>
                    <a:pt x="990735" y="612885"/>
                    <a:pt x="993549" y="641030"/>
                  </a:cubicBezTo>
                  <a:cubicBezTo>
                    <a:pt x="994504" y="650576"/>
                    <a:pt x="999503" y="659663"/>
                    <a:pt x="999194" y="669252"/>
                  </a:cubicBezTo>
                  <a:cubicBezTo>
                    <a:pt x="997612" y="718290"/>
                    <a:pt x="992953" y="767205"/>
                    <a:pt x="987905" y="816008"/>
                  </a:cubicBezTo>
                  <a:cubicBezTo>
                    <a:pt x="987293" y="821926"/>
                    <a:pt x="985561" y="827991"/>
                    <a:pt x="982261" y="832941"/>
                  </a:cubicBezTo>
                  <a:cubicBezTo>
                    <a:pt x="947025" y="885794"/>
                    <a:pt x="960901" y="877690"/>
                    <a:pt x="925816" y="889386"/>
                  </a:cubicBezTo>
                  <a:cubicBezTo>
                    <a:pt x="922053" y="895030"/>
                    <a:pt x="919324" y="901522"/>
                    <a:pt x="914527" y="906319"/>
                  </a:cubicBezTo>
                  <a:cubicBezTo>
                    <a:pt x="898653" y="922193"/>
                    <a:pt x="886434" y="919468"/>
                    <a:pt x="863727" y="923252"/>
                  </a:cubicBezTo>
                  <a:cubicBezTo>
                    <a:pt x="858083" y="927015"/>
                    <a:pt x="853432" y="933143"/>
                    <a:pt x="846794" y="934541"/>
                  </a:cubicBezTo>
                  <a:cubicBezTo>
                    <a:pt x="817107" y="940791"/>
                    <a:pt x="756483" y="945830"/>
                    <a:pt x="756483" y="945830"/>
                  </a:cubicBezTo>
                  <a:cubicBezTo>
                    <a:pt x="743313" y="949593"/>
                    <a:pt x="730381" y="954325"/>
                    <a:pt x="716972" y="957119"/>
                  </a:cubicBezTo>
                  <a:cubicBezTo>
                    <a:pt x="685175" y="963743"/>
                    <a:pt x="652526" y="966174"/>
                    <a:pt x="621016" y="974052"/>
                  </a:cubicBezTo>
                  <a:cubicBezTo>
                    <a:pt x="577191" y="985009"/>
                    <a:pt x="582732" y="984521"/>
                    <a:pt x="513772" y="990986"/>
                  </a:cubicBezTo>
                  <a:cubicBezTo>
                    <a:pt x="481871" y="993977"/>
                    <a:pt x="449757" y="994108"/>
                    <a:pt x="417816" y="996630"/>
                  </a:cubicBezTo>
                  <a:cubicBezTo>
                    <a:pt x="319640" y="1004381"/>
                    <a:pt x="327311" y="1003915"/>
                    <a:pt x="259772" y="1013563"/>
                  </a:cubicBezTo>
                  <a:cubicBezTo>
                    <a:pt x="191034" y="1036477"/>
                    <a:pt x="226733" y="1032273"/>
                    <a:pt x="152527" y="1024852"/>
                  </a:cubicBezTo>
                  <a:cubicBezTo>
                    <a:pt x="146883" y="1022971"/>
                    <a:pt x="140639" y="1022361"/>
                    <a:pt x="135594" y="1019208"/>
                  </a:cubicBezTo>
                  <a:cubicBezTo>
                    <a:pt x="118972" y="1008819"/>
                    <a:pt x="107881" y="994062"/>
                    <a:pt x="90438" y="985341"/>
                  </a:cubicBezTo>
                  <a:cubicBezTo>
                    <a:pt x="85116" y="982680"/>
                    <a:pt x="79149" y="981578"/>
                    <a:pt x="73505" y="979697"/>
                  </a:cubicBezTo>
                  <a:cubicBezTo>
                    <a:pt x="65979" y="972171"/>
                    <a:pt x="59008" y="964046"/>
                    <a:pt x="50927" y="957119"/>
                  </a:cubicBezTo>
                  <a:cubicBezTo>
                    <a:pt x="45776" y="952704"/>
                    <a:pt x="38791" y="950627"/>
                    <a:pt x="33994" y="945830"/>
                  </a:cubicBezTo>
                  <a:cubicBezTo>
                    <a:pt x="25475" y="937311"/>
                    <a:pt x="18942" y="927015"/>
                    <a:pt x="11416" y="917608"/>
                  </a:cubicBezTo>
                  <a:cubicBezTo>
                    <a:pt x="-4048" y="871212"/>
                    <a:pt x="-3561" y="879551"/>
                    <a:pt x="11416" y="793430"/>
                  </a:cubicBezTo>
                  <a:cubicBezTo>
                    <a:pt x="13028" y="784162"/>
                    <a:pt x="23131" y="778679"/>
                    <a:pt x="28349" y="770852"/>
                  </a:cubicBezTo>
                  <a:cubicBezTo>
                    <a:pt x="34435" y="761724"/>
                    <a:pt x="40377" y="752443"/>
                    <a:pt x="45283" y="742630"/>
                  </a:cubicBezTo>
                  <a:cubicBezTo>
                    <a:pt x="47944" y="737309"/>
                    <a:pt x="47210" y="730343"/>
                    <a:pt x="50927" y="725697"/>
                  </a:cubicBezTo>
                  <a:cubicBezTo>
                    <a:pt x="55165" y="720400"/>
                    <a:pt x="62216" y="718171"/>
                    <a:pt x="67861" y="714408"/>
                  </a:cubicBezTo>
                  <a:cubicBezTo>
                    <a:pt x="85480" y="661543"/>
                    <a:pt x="56618" y="739726"/>
                    <a:pt x="90438" y="680541"/>
                  </a:cubicBezTo>
                  <a:cubicBezTo>
                    <a:pt x="94287" y="673805"/>
                    <a:pt x="94201" y="665489"/>
                    <a:pt x="96083" y="657963"/>
                  </a:cubicBezTo>
                  <a:lnTo>
                    <a:pt x="79149" y="595874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E9310A1-800A-4996-99F0-47DECF30BC2A}"/>
                </a:ext>
              </a:extLst>
            </p:cNvPr>
            <p:cNvCxnSpPr>
              <a:cxnSpLocks/>
              <a:stCxn id="12" idx="64"/>
              <a:endCxn id="12" idx="29"/>
            </p:cNvCxnSpPr>
            <p:nvPr/>
          </p:nvCxnSpPr>
          <p:spPr>
            <a:xfrm flipV="1">
              <a:off x="5971822" y="4752622"/>
              <a:ext cx="1128889" cy="89746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CC150B3-E648-46DA-8D64-5CD6DE285802}"/>
                </a:ext>
              </a:extLst>
            </p:cNvPr>
            <p:cNvCxnSpPr>
              <a:cxnSpLocks/>
              <a:stCxn id="12" idx="53"/>
              <a:endCxn id="12" idx="12"/>
            </p:cNvCxnSpPr>
            <p:nvPr/>
          </p:nvCxnSpPr>
          <p:spPr>
            <a:xfrm flipH="1" flipV="1">
              <a:off x="6310489" y="5051778"/>
              <a:ext cx="457199" cy="5757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1438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A8DB-C70B-41DD-8A91-2D1D34BB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Description of Segments – Moments as Descriptor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16890-C339-42C1-A968-79531BE3A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Moments: An infinite family of numerical shape descriptors</a:t>
            </a:r>
          </a:p>
          <a:p>
            <a:r>
              <a:rPr lang="en-SG" dirty="0"/>
              <a:t>Can be made invariant to rigid transformations (trans/rot/</a:t>
            </a:r>
            <a:r>
              <a:rPr lang="en-SG" dirty="0" err="1"/>
              <a:t>scal</a:t>
            </a:r>
            <a:r>
              <a:rPr lang="en-SG" dirty="0"/>
              <a:t>)</a:t>
            </a:r>
          </a:p>
          <a:p>
            <a:r>
              <a:rPr lang="en-SG" dirty="0"/>
              <a:t>Steps</a:t>
            </a:r>
          </a:p>
          <a:p>
            <a:pPr lvl="1"/>
            <a:r>
              <a:rPr lang="en-SG" dirty="0"/>
              <a:t>Calculate the area and </a:t>
            </a:r>
            <a:r>
              <a:rPr lang="en-SG" dirty="0" err="1"/>
              <a:t>center</a:t>
            </a:r>
            <a:r>
              <a:rPr lang="en-SG" dirty="0"/>
              <a:t> of mass of the image</a:t>
            </a:r>
          </a:p>
          <a:p>
            <a:pPr lvl="1"/>
            <a:r>
              <a:rPr lang="en-SG" dirty="0"/>
              <a:t>Get the first, ‘central’ moment</a:t>
            </a:r>
          </a:p>
          <a:p>
            <a:pPr lvl="2"/>
            <a:r>
              <a:rPr lang="en-SG" dirty="0"/>
              <a:t>Can use ANY u, v – infinite family</a:t>
            </a:r>
          </a:p>
          <a:p>
            <a:pPr lvl="2"/>
            <a:r>
              <a:rPr lang="en-SG" dirty="0"/>
              <a:t>Invariant to translations because taking the difference between </a:t>
            </a:r>
            <a:r>
              <a:rPr lang="en-SG" dirty="0" err="1"/>
              <a:t>center</a:t>
            </a:r>
            <a:r>
              <a:rPr lang="en-SG" dirty="0"/>
              <a:t> of mass position and the point position</a:t>
            </a:r>
          </a:p>
          <a:p>
            <a:pPr lvl="1"/>
            <a:r>
              <a:rPr lang="en-SG" dirty="0"/>
              <a:t>Make it scale invariant</a:t>
            </a:r>
          </a:p>
          <a:p>
            <a:pPr lvl="2"/>
            <a:endParaRPr lang="en-SG" dirty="0"/>
          </a:p>
          <a:p>
            <a:pPr lvl="2"/>
            <a:r>
              <a:rPr lang="en-SG" dirty="0"/>
              <a:t> </a:t>
            </a:r>
          </a:p>
          <a:p>
            <a:pPr lvl="1"/>
            <a:r>
              <a:rPr lang="en-SG" dirty="0"/>
              <a:t>Make it rotation invariant</a:t>
            </a:r>
          </a:p>
          <a:p>
            <a:pPr lvl="2"/>
            <a:r>
              <a:rPr lang="en-SG" dirty="0"/>
              <a:t>Use a different formula for central </a:t>
            </a:r>
            <a:r>
              <a:rPr lang="en-SG" dirty="0" err="1"/>
              <a:t>momen</a:t>
            </a:r>
            <a:r>
              <a:rPr lang="en-SG" dirty="0"/>
              <a:t> (complex numbers)</a:t>
            </a:r>
          </a:p>
          <a:p>
            <a:pPr lvl="2"/>
            <a:r>
              <a:rPr lang="en-SG" dirty="0"/>
              <a:t>Make it scale invariant</a:t>
            </a:r>
          </a:p>
          <a:p>
            <a:pPr lvl="2"/>
            <a:r>
              <a:rPr lang="en-SG" dirty="0"/>
              <a:t>Calculate complex invariant moments</a:t>
            </a:r>
          </a:p>
          <a:p>
            <a:r>
              <a:rPr lang="en-SG" dirty="0"/>
              <a:t>Feature vector</a:t>
            </a:r>
          </a:p>
          <a:p>
            <a:pPr lvl="1"/>
            <a:r>
              <a:rPr lang="en-SG" dirty="0"/>
              <a:t>Pack all the descriptors into a single vector to describe a single shape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4178BE-B213-48E7-9AEB-C255F7DEC5C4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81" r="-1" b="-3346"/>
          <a:stretch/>
        </p:blipFill>
        <p:spPr>
          <a:xfrm>
            <a:off x="7609667" y="559755"/>
            <a:ext cx="3200400" cy="191432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395DA2-F910-43E9-9B30-4EEFF785ECB5}"/>
              </a:ext>
            </a:extLst>
          </p:cNvPr>
          <p:cNvCxnSpPr>
            <a:cxnSpLocks/>
          </p:cNvCxnSpPr>
          <p:nvPr/>
        </p:nvCxnSpPr>
        <p:spPr>
          <a:xfrm flipV="1">
            <a:off x="3758339" y="1991532"/>
            <a:ext cx="3727342" cy="20922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2897192-3F93-446C-AC16-6D6DCFAF6E72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9" t="25378" b="19389"/>
          <a:stretch/>
        </p:blipFill>
        <p:spPr bwMode="auto">
          <a:xfrm>
            <a:off x="1828800" y="3135291"/>
            <a:ext cx="1542081" cy="5610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94071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D56D-D106-482A-91A8-078E8586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Description of Segments – Shape Signatures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A3807-C4CB-4E08-8CBE-5FD8C53E1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94" y="941560"/>
            <a:ext cx="11178012" cy="5714962"/>
          </a:xfrm>
        </p:spPr>
        <p:txBody>
          <a:bodyPr/>
          <a:lstStyle/>
          <a:p>
            <a:r>
              <a:rPr lang="en-SG" dirty="0"/>
              <a:t>Describing the boundary of a shape using a 1D function (a graph)</a:t>
            </a:r>
          </a:p>
          <a:p>
            <a:r>
              <a:rPr lang="en-SG" dirty="0"/>
              <a:t>Centroid distance</a:t>
            </a:r>
          </a:p>
          <a:p>
            <a:pPr lvl="1"/>
            <a:r>
              <a:rPr lang="en-SG" dirty="0"/>
              <a:t>Distance from </a:t>
            </a:r>
            <a:r>
              <a:rPr lang="en-SG" dirty="0" err="1"/>
              <a:t>center</a:t>
            </a:r>
            <a:r>
              <a:rPr lang="en-SG" dirty="0"/>
              <a:t> of shape to the boundary</a:t>
            </a:r>
          </a:p>
          <a:p>
            <a:r>
              <a:rPr lang="en-SG" dirty="0"/>
              <a:t>Curvature</a:t>
            </a:r>
          </a:p>
          <a:p>
            <a:pPr lvl="1"/>
            <a:r>
              <a:rPr lang="en-SG" dirty="0"/>
              <a:t>How curved each point is along the boundary</a:t>
            </a:r>
          </a:p>
          <a:p>
            <a:r>
              <a:rPr lang="en-SG" dirty="0"/>
              <a:t>Can also use area, angles, etc</a:t>
            </a:r>
          </a:p>
          <a:p>
            <a:r>
              <a:rPr lang="en-SG" dirty="0"/>
              <a:t>Pros</a:t>
            </a:r>
          </a:p>
          <a:p>
            <a:pPr lvl="1"/>
            <a:r>
              <a:rPr lang="en-SG" dirty="0"/>
              <a:t>Invariant to rigid deformation (if shape is normalised beforehand)</a:t>
            </a:r>
          </a:p>
          <a:p>
            <a:pPr lvl="1"/>
            <a:r>
              <a:rPr lang="en-SG" dirty="0"/>
              <a:t>Point correspondence</a:t>
            </a:r>
          </a:p>
          <a:p>
            <a:pPr lvl="1"/>
            <a:r>
              <a:rPr lang="en-SG" dirty="0"/>
              <a:t>Handles shape deformations to some degree</a:t>
            </a:r>
          </a:p>
          <a:p>
            <a:pPr lvl="1"/>
            <a:r>
              <a:rPr lang="en-SG" dirty="0"/>
              <a:t>Quite informative</a:t>
            </a:r>
          </a:p>
          <a:p>
            <a:r>
              <a:rPr lang="en-SG" dirty="0"/>
              <a:t>Cons</a:t>
            </a:r>
          </a:p>
          <a:p>
            <a:pPr lvl="1"/>
            <a:r>
              <a:rPr lang="en-SG" dirty="0"/>
              <a:t>Sensitive to noise (especially for derivatives)</a:t>
            </a:r>
          </a:p>
          <a:p>
            <a:pPr lvl="1"/>
            <a:r>
              <a:rPr lang="en-SG" dirty="0"/>
              <a:t>High matching cost – where on the graph do you start?</a:t>
            </a:r>
          </a:p>
          <a:p>
            <a:r>
              <a:rPr lang="en-SG" dirty="0"/>
              <a:t>Shape contexts</a:t>
            </a:r>
          </a:p>
          <a:p>
            <a:pPr lvl="1"/>
            <a:r>
              <a:rPr lang="en-SG" dirty="0"/>
              <a:t>Looks more at individual points and its neighbourhoods, match the most similar neighbourhoods between 2 objects</a:t>
            </a:r>
          </a:p>
          <a:p>
            <a:pPr lvl="1"/>
            <a:r>
              <a:rPr lang="en-SG" dirty="0"/>
              <a:t>Informative, invariant to translation, allows for some shape </a:t>
            </a:r>
            <a:r>
              <a:rPr lang="en-SG" dirty="0" err="1"/>
              <a:t>deformaties</a:t>
            </a:r>
            <a:endParaRPr lang="en-SG" dirty="0"/>
          </a:p>
          <a:p>
            <a:pPr lvl="1"/>
            <a:r>
              <a:rPr lang="en-SG" dirty="0"/>
              <a:t>Invariant to scale if shape is normalised</a:t>
            </a:r>
          </a:p>
          <a:p>
            <a:pPr lvl="1"/>
            <a:r>
              <a:rPr lang="en-SG" dirty="0"/>
              <a:t>However, not invariant to rotation, computationally expensive, and requires many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E238FA-9DF0-47CB-96A6-6F232592E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053" y="1285861"/>
            <a:ext cx="2339348" cy="144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63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6E47-05E3-46F1-8094-9942DDAE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Object Recognition – Intro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089F-3153-443D-A366-25E7BEB6F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5 classes of object recognition algorithms</a:t>
            </a:r>
          </a:p>
          <a:p>
            <a:pPr lvl="1"/>
            <a:r>
              <a:rPr lang="en-SG" b="1" dirty="0"/>
              <a:t>Shape</a:t>
            </a:r>
            <a:r>
              <a:rPr lang="en-SG" dirty="0"/>
              <a:t> (similar shape descriptors)</a:t>
            </a:r>
          </a:p>
          <a:p>
            <a:pPr lvl="1"/>
            <a:r>
              <a:rPr lang="en-SG" dirty="0"/>
              <a:t>Appearance (similar pixel values)</a:t>
            </a:r>
          </a:p>
          <a:p>
            <a:pPr lvl="1"/>
            <a:r>
              <a:rPr lang="en-SG" dirty="0"/>
              <a:t>Geometric </a:t>
            </a:r>
          </a:p>
          <a:p>
            <a:pPr lvl="1"/>
            <a:r>
              <a:rPr lang="en-SG" dirty="0"/>
              <a:t>Graph </a:t>
            </a:r>
          </a:p>
          <a:p>
            <a:pPr lvl="1"/>
            <a:r>
              <a:rPr lang="en-SG" dirty="0"/>
              <a:t>Bag of words (similar local feature descriptors)</a:t>
            </a:r>
          </a:p>
          <a:p>
            <a:r>
              <a:rPr lang="en-SG" dirty="0"/>
              <a:t>High-level shape-based recognition algorithm</a:t>
            </a:r>
          </a:p>
          <a:p>
            <a:pPr lvl="1"/>
            <a:r>
              <a:rPr lang="en-SG" dirty="0"/>
              <a:t>Extract object from image</a:t>
            </a:r>
          </a:p>
          <a:p>
            <a:pPr lvl="1"/>
            <a:r>
              <a:rPr lang="en-SG" dirty="0"/>
              <a:t>Compute properties</a:t>
            </a:r>
          </a:p>
          <a:p>
            <a:pPr lvl="1"/>
            <a:r>
              <a:rPr lang="en-SG" dirty="0"/>
              <a:t>Use properties to compute class</a:t>
            </a:r>
          </a:p>
          <a:p>
            <a:pPr lvl="1"/>
            <a:r>
              <a:rPr lang="en-SG" dirty="0"/>
              <a:t>Learning model’s properties for the class</a:t>
            </a:r>
          </a:p>
        </p:txBody>
      </p:sp>
    </p:spTree>
    <p:extLst>
      <p:ext uri="{BB962C8B-B14F-4D97-AF65-F5344CB8AC3E}">
        <p14:creationId xmlns:p14="http://schemas.microsoft.com/office/powerpoint/2010/main" val="2618040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B044-3510-48DB-BE4E-6C5F3633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Object Recognition – Probability &amp; Bayes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1C881-A2CF-4C86-9E3B-6B892B1E2E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6994" y="941560"/>
                <a:ext cx="11178012" cy="56539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SG" dirty="0"/>
                  <a:t>Finding the most probable of classes (relative probability)</a:t>
                </a:r>
              </a:p>
              <a:p>
                <a:pPr lvl="1"/>
                <a:r>
                  <a:rPr lang="en-SG" dirty="0"/>
                  <a:t>Given a feature vector </a:t>
                </a:r>
                <a:r>
                  <a:rPr lang="en-SG" b="1" dirty="0"/>
                  <a:t>x</a:t>
                </a:r>
                <a:r>
                  <a:rPr lang="en-SG" dirty="0"/>
                  <a:t>, measure p(</a:t>
                </a:r>
                <a:r>
                  <a:rPr lang="en-SG" dirty="0" err="1"/>
                  <a:t>class|</a:t>
                </a:r>
                <a:r>
                  <a:rPr lang="en-SG" b="1" dirty="0" err="1"/>
                  <a:t>x</a:t>
                </a:r>
                <a:r>
                  <a:rPr lang="en-SG" dirty="0"/>
                  <a:t>) for each class, find the most probable class</a:t>
                </a:r>
              </a:p>
              <a:p>
                <a:r>
                  <a:rPr lang="en-SG" dirty="0"/>
                  <a:t>Bayes rule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𝑐𝑙𝑎𝑠𝑠</m:t>
                        </m:r>
                      </m:e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𝑐𝑙𝑎𝑠𝑠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)×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SG" b="0" dirty="0"/>
              </a:p>
              <a:p>
                <a:r>
                  <a:rPr lang="en-SG" dirty="0"/>
                  <a:t>Multivariate Gaussian Distribution</a:t>
                </a:r>
              </a:p>
              <a:p>
                <a:pPr lvl="1"/>
                <a:r>
                  <a:rPr lang="en-SG" dirty="0"/>
                  <a:t>Trying to factor out the dependence between feature variables (cross-correlation coefficient)</a:t>
                </a:r>
              </a:p>
              <a:p>
                <a:pPr lvl="1"/>
                <a:r>
                  <a:rPr lang="en-SG" dirty="0"/>
                  <a:t>Number of dimensions of Gaussian Distribution = number of features in feature vector</a:t>
                </a:r>
              </a:p>
              <a:p>
                <a:pPr lvl="1"/>
                <a:r>
                  <a:rPr lang="en-SG" dirty="0"/>
                  <a:t>Need 2 characteristics</a:t>
                </a:r>
              </a:p>
              <a:p>
                <a:pPr lvl="2"/>
                <a:r>
                  <a:rPr lang="en-SG" dirty="0"/>
                  <a:t>Mean vector: average value of the properties for the class C</a:t>
                </a:r>
              </a:p>
              <a:p>
                <a:pPr lvl="2"/>
                <a:r>
                  <a:rPr lang="en-SG" dirty="0"/>
                  <a:t>Covariance matrix: a matrix that takes into account the standard deviation of each property, and the cross-correlation coefficients between them</a:t>
                </a:r>
              </a:p>
              <a:p>
                <a:pPr lvl="1"/>
                <a:r>
                  <a:rPr lang="en-SG" dirty="0"/>
                  <a:t>Can use this model in the Bayes classifier</a:t>
                </a:r>
              </a:p>
              <a:p>
                <a:pPr lvl="2"/>
                <a:r>
                  <a:rPr lang="en-SG" dirty="0"/>
                  <a:t>Multivariate Gaussian Distribution gives the probability of observing </a:t>
                </a:r>
                <a:r>
                  <a:rPr lang="en-SG" b="1" dirty="0"/>
                  <a:t>x</a:t>
                </a:r>
                <a:r>
                  <a:rPr lang="en-SG" dirty="0"/>
                  <a:t> given a class, using the mean vector and covariance matrix</a:t>
                </a:r>
              </a:p>
              <a:p>
                <a:r>
                  <a:rPr lang="en-SG" dirty="0"/>
                  <a:t>Need more training instances than number of features</a:t>
                </a:r>
              </a:p>
              <a:p>
                <a:pPr lvl="1"/>
                <a:r>
                  <a:rPr lang="en-SG" dirty="0" err="1"/>
                  <a:t>eg</a:t>
                </a:r>
                <a:r>
                  <a:rPr lang="en-SG" dirty="0"/>
                  <a:t> 4 samples needed for 3 features</a:t>
                </a:r>
              </a:p>
              <a:p>
                <a:pPr lvl="1"/>
                <a:r>
                  <a:rPr lang="en-SG" dirty="0"/>
                  <a:t>To ensure covariance matrix is invertible</a:t>
                </a:r>
              </a:p>
              <a:p>
                <a:pPr lvl="1"/>
                <a:r>
                  <a:rPr lang="en-SG" dirty="0"/>
                  <a:t>Obtain mean vector and covariance matrix from training instances</a:t>
                </a:r>
              </a:p>
              <a:p>
                <a:pPr marL="285750" indent="-285750"/>
                <a:r>
                  <a:rPr lang="en-SG" dirty="0"/>
                  <a:t>Using data set in training:</a:t>
                </a:r>
              </a:p>
              <a:p>
                <a:pPr marL="742950" lvl="1" indent="-285750"/>
                <a:r>
                  <a:rPr lang="en-SG" dirty="0"/>
                  <a:t>Training set = ~50% (to estimate parameters)</a:t>
                </a:r>
              </a:p>
              <a:p>
                <a:pPr marL="742950" lvl="1" indent="-285750"/>
                <a:r>
                  <a:rPr lang="en-SG" dirty="0"/>
                  <a:t>Validation set = ~25% (tells us when to stop estimating the </a:t>
                </a:r>
                <a:r>
                  <a:rPr lang="en-SG" dirty="0" err="1"/>
                  <a:t>paramters</a:t>
                </a:r>
                <a:r>
                  <a:rPr lang="en-SG" dirty="0"/>
                  <a:t>)</a:t>
                </a:r>
              </a:p>
              <a:p>
                <a:pPr marL="742950" lvl="1" indent="-285750"/>
                <a:r>
                  <a:rPr lang="en-SG" dirty="0"/>
                  <a:t>Test set = ~25% (must be different to prevent overtraining)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1C881-A2CF-4C86-9E3B-6B892B1E2E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6994" y="941560"/>
                <a:ext cx="11178012" cy="5653973"/>
              </a:xfrm>
              <a:blipFill>
                <a:blip r:embed="rId2"/>
                <a:stretch>
                  <a:fillRect l="-55" t="-75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702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42CCF-5766-4FC6-B8E0-6F2D2508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Object Recognition – Chamfer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C4B3-B18E-4037-976F-5F7893991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Matching and finding positions of objects with an error score</a:t>
            </a:r>
          </a:p>
          <a:p>
            <a:pPr lvl="1"/>
            <a:r>
              <a:rPr lang="en-SG" dirty="0"/>
              <a:t>Edges/boundaries must have been found in the image already (use an edge image)</a:t>
            </a:r>
          </a:p>
          <a:p>
            <a:pPr lvl="1"/>
            <a:r>
              <a:rPr lang="en-SG" dirty="0"/>
              <a:t>Ignores colour, lighting etc</a:t>
            </a:r>
          </a:p>
          <a:p>
            <a:r>
              <a:rPr lang="en-SG" dirty="0"/>
              <a:t>Chamfer distance = average distance to the nearest edgel</a:t>
            </a:r>
          </a:p>
          <a:p>
            <a:pPr lvl="1"/>
            <a:r>
              <a:rPr lang="en-SG" dirty="0"/>
              <a:t>Edgel: a pixel in an image recognised as the edge of something</a:t>
            </a:r>
          </a:p>
          <a:p>
            <a:pPr lvl="1"/>
            <a:r>
              <a:rPr lang="en-SG" dirty="0"/>
              <a:t>Slide template over edge image and find the chamfer distance at each point </a:t>
            </a:r>
          </a:p>
          <a:p>
            <a:r>
              <a:rPr lang="en-SG" dirty="0"/>
              <a:t>Distance transform</a:t>
            </a:r>
          </a:p>
          <a:p>
            <a:pPr lvl="1"/>
            <a:r>
              <a:rPr lang="en-SG" dirty="0"/>
              <a:t>Lookup table: shows the distance of each pixel to the nearest edgel</a:t>
            </a:r>
          </a:p>
          <a:p>
            <a:pPr lvl="1"/>
            <a:r>
              <a:rPr lang="en-SG" dirty="0"/>
              <a:t>Computing the distance transform is O(</a:t>
            </a:r>
            <a:r>
              <a:rPr lang="en-SG" dirty="0" err="1"/>
              <a:t>num</a:t>
            </a:r>
            <a:r>
              <a:rPr lang="en-SG" dirty="0"/>
              <a:t> of pixels)</a:t>
            </a:r>
          </a:p>
          <a:p>
            <a:pPr lvl="1"/>
            <a:r>
              <a:rPr lang="en-SG" dirty="0"/>
              <a:t>Slide template over distance transform instead of edge image</a:t>
            </a:r>
          </a:p>
          <a:p>
            <a:r>
              <a:rPr lang="en-SG" dirty="0"/>
              <a:t>Pros</a:t>
            </a:r>
          </a:p>
          <a:p>
            <a:pPr lvl="1"/>
            <a:r>
              <a:rPr lang="en-SG" dirty="0"/>
              <a:t>Copes with cluttered images</a:t>
            </a:r>
          </a:p>
          <a:p>
            <a:pPr lvl="1"/>
            <a:r>
              <a:rPr lang="en-SG" dirty="0"/>
              <a:t>Can deal with small changes in scale, small amounts of deformation</a:t>
            </a:r>
          </a:p>
          <a:p>
            <a:pPr lvl="1"/>
            <a:r>
              <a:rPr lang="en-SG" dirty="0"/>
              <a:t>Works with fragmented edges</a:t>
            </a:r>
          </a:p>
          <a:p>
            <a:pPr lvl="1"/>
            <a:r>
              <a:rPr lang="en-SG" dirty="0"/>
              <a:t>Simple, fast</a:t>
            </a:r>
          </a:p>
          <a:p>
            <a:r>
              <a:rPr lang="en-SG" dirty="0"/>
              <a:t>Cons</a:t>
            </a:r>
          </a:p>
          <a:p>
            <a:pPr lvl="1"/>
            <a:r>
              <a:rPr lang="en-SG" dirty="0"/>
              <a:t>Many false positive in cluttered regions</a:t>
            </a:r>
          </a:p>
          <a:p>
            <a:pPr lvl="2"/>
            <a:r>
              <a:rPr lang="en-SG" dirty="0"/>
              <a:t>Not smart matching</a:t>
            </a:r>
          </a:p>
          <a:p>
            <a:pPr lvl="1"/>
            <a:r>
              <a:rPr lang="en-SG" dirty="0"/>
              <a:t>Each different shape (variants or </a:t>
            </a:r>
            <a:r>
              <a:rPr lang="en-SG" dirty="0" err="1"/>
              <a:t>deformaties</a:t>
            </a:r>
            <a:r>
              <a:rPr lang="en-SG" dirty="0"/>
              <a:t>) needs a different mask, adds to computational complexity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BC310-2707-42BD-9CB8-E52881E8C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549" y="2778317"/>
            <a:ext cx="3067252" cy="130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16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408B-737E-4433-9971-0579B597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Active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0E554-E9DF-423B-B57E-9BB9882D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94" y="941560"/>
            <a:ext cx="11178012" cy="5484640"/>
          </a:xfrm>
        </p:spPr>
        <p:txBody>
          <a:bodyPr/>
          <a:lstStyle/>
          <a:p>
            <a:r>
              <a:rPr lang="en-SG" dirty="0"/>
              <a:t>A sequence of images, like a video stream</a:t>
            </a:r>
          </a:p>
          <a:p>
            <a:pPr lvl="1"/>
            <a:r>
              <a:rPr lang="en-SG" dirty="0"/>
              <a:t>More information can be obtained more easily, such as depth, structure, location of object</a:t>
            </a:r>
          </a:p>
          <a:p>
            <a:r>
              <a:rPr lang="en-SG" dirty="0"/>
              <a:t>Pros of active vision</a:t>
            </a:r>
          </a:p>
          <a:p>
            <a:pPr lvl="1"/>
            <a:r>
              <a:rPr lang="en-SG" dirty="0"/>
              <a:t>Obtain information such as depth, location, structure</a:t>
            </a:r>
          </a:p>
          <a:p>
            <a:pPr lvl="1"/>
            <a:r>
              <a:rPr lang="en-SG" dirty="0"/>
              <a:t>Can identify main object by comparing different images</a:t>
            </a:r>
          </a:p>
          <a:p>
            <a:pPr lvl="1"/>
            <a:r>
              <a:rPr lang="en-SG" dirty="0"/>
              <a:t>Can see object movement, analyse motion response of objects</a:t>
            </a:r>
          </a:p>
          <a:p>
            <a:pPr lvl="1"/>
            <a:r>
              <a:rPr lang="en-SG" dirty="0"/>
              <a:t>Can focus computer’s processing power on the main subject</a:t>
            </a:r>
          </a:p>
          <a:p>
            <a:r>
              <a:rPr lang="en-SG" dirty="0"/>
              <a:t>Human vision</a:t>
            </a:r>
          </a:p>
          <a:p>
            <a:pPr lvl="1"/>
            <a:r>
              <a:rPr lang="en-SG" dirty="0" err="1"/>
              <a:t>Center</a:t>
            </a:r>
            <a:r>
              <a:rPr lang="en-SG" dirty="0"/>
              <a:t> of attention has highest resolution area</a:t>
            </a:r>
          </a:p>
          <a:p>
            <a:pPr lvl="2"/>
            <a:r>
              <a:rPr lang="en-SG" dirty="0"/>
              <a:t>If computer knows where </a:t>
            </a:r>
            <a:r>
              <a:rPr lang="en-SG" dirty="0" err="1"/>
              <a:t>center</a:t>
            </a:r>
            <a:r>
              <a:rPr lang="en-SG" dirty="0"/>
              <a:t> of attention is, can focus on that area, create impression of a complete, detailed scene</a:t>
            </a:r>
          </a:p>
          <a:p>
            <a:pPr lvl="1"/>
            <a:r>
              <a:rPr lang="en-SG" dirty="0"/>
              <a:t>Attention is drawn toward several image properties</a:t>
            </a:r>
          </a:p>
          <a:p>
            <a:pPr lvl="2"/>
            <a:r>
              <a:rPr lang="en-SG" dirty="0"/>
              <a:t>Orientation, size, colour</a:t>
            </a:r>
          </a:p>
          <a:p>
            <a:pPr lvl="2"/>
            <a:r>
              <a:rPr lang="en-SG" dirty="0"/>
              <a:t>Focus more on properties that are “salient” – noticeable </a:t>
            </a:r>
          </a:p>
          <a:p>
            <a:pPr lvl="1"/>
            <a:r>
              <a:rPr lang="en-SG" dirty="0"/>
              <a:t>Attention is drawn to motion</a:t>
            </a:r>
          </a:p>
          <a:p>
            <a:pPr lvl="1"/>
            <a:r>
              <a:rPr lang="en-SG" dirty="0"/>
              <a:t>Attention is given based on task</a:t>
            </a:r>
          </a:p>
          <a:p>
            <a:r>
              <a:rPr lang="en-SG" dirty="0"/>
              <a:t>Motion can help reconstruct 3D object</a:t>
            </a:r>
          </a:p>
          <a:p>
            <a:pPr lvl="1"/>
            <a:r>
              <a:rPr lang="en-SG" dirty="0"/>
              <a:t>Parallax: displacement in apparent position of object when viewed from two different lines of sight</a:t>
            </a:r>
          </a:p>
          <a:p>
            <a:pPr lvl="1"/>
            <a:r>
              <a:rPr lang="en-SG" dirty="0"/>
              <a:t>Closer objects change apparent position more when we move</a:t>
            </a:r>
          </a:p>
        </p:txBody>
      </p:sp>
    </p:spTree>
    <p:extLst>
      <p:ext uri="{BB962C8B-B14F-4D97-AF65-F5344CB8AC3E}">
        <p14:creationId xmlns:p14="http://schemas.microsoft.com/office/powerpoint/2010/main" val="326694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202B9-410F-4857-9D68-75557655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Robotics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BB6C4-1A3F-48CB-8CA3-F5EDD6B12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833639"/>
          </a:xfrm>
        </p:spPr>
        <p:txBody>
          <a:bodyPr>
            <a:normAutofit lnSpcReduction="10000"/>
          </a:bodyPr>
          <a:lstStyle/>
          <a:p>
            <a:r>
              <a:rPr lang="en-SG" sz="1400" dirty="0"/>
              <a:t>Sensing and acting</a:t>
            </a:r>
          </a:p>
          <a:p>
            <a:r>
              <a:rPr lang="en-SG" sz="1400" dirty="0"/>
              <a:t>Reference Frames</a:t>
            </a:r>
          </a:p>
          <a:p>
            <a:r>
              <a:rPr lang="en-SG" sz="1400" dirty="0"/>
              <a:t>Inverse Kinematics</a:t>
            </a:r>
          </a:p>
          <a:p>
            <a:r>
              <a:rPr lang="en-SG" sz="1400" dirty="0"/>
              <a:t>Dynamics</a:t>
            </a:r>
          </a:p>
          <a:p>
            <a:r>
              <a:rPr lang="en-SG" sz="1400" dirty="0"/>
              <a:t>Control</a:t>
            </a:r>
          </a:p>
          <a:p>
            <a:r>
              <a:rPr lang="en-SG" sz="1400" dirty="0"/>
              <a:t>ROS basics</a:t>
            </a:r>
          </a:p>
        </p:txBody>
      </p:sp>
    </p:spTree>
    <p:extLst>
      <p:ext uri="{BB962C8B-B14F-4D97-AF65-F5344CB8AC3E}">
        <p14:creationId xmlns:p14="http://schemas.microsoft.com/office/powerpoint/2010/main" val="1145204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3D634D-E764-4C3D-8205-D4A5363E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Components of robots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5F27A7-9838-4B68-B0C5-415AF7401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Sensory components</a:t>
            </a:r>
          </a:p>
          <a:p>
            <a:pPr lvl="1"/>
            <a:r>
              <a:rPr lang="en-SG" dirty="0"/>
              <a:t>Acquiring information</a:t>
            </a:r>
          </a:p>
          <a:p>
            <a:r>
              <a:rPr lang="en-SG" dirty="0"/>
              <a:t>Actuatory and effectory components</a:t>
            </a:r>
          </a:p>
          <a:p>
            <a:pPr lvl="1"/>
            <a:r>
              <a:rPr lang="en-SG" dirty="0"/>
              <a:t>Realising actions and behaviours</a:t>
            </a:r>
          </a:p>
          <a:p>
            <a:r>
              <a:rPr lang="en-SG" dirty="0"/>
              <a:t>Information processing and control</a:t>
            </a:r>
          </a:p>
          <a:p>
            <a:pPr lvl="1"/>
            <a:r>
              <a:rPr lang="en-SG" dirty="0"/>
              <a:t>Processing signals, memory, planning and evaluation</a:t>
            </a:r>
          </a:p>
          <a:p>
            <a:pPr lvl="1"/>
            <a:r>
              <a:rPr lang="en-SG" dirty="0"/>
              <a:t>Open loop: no feedback</a:t>
            </a:r>
          </a:p>
          <a:p>
            <a:pPr lvl="1"/>
            <a:r>
              <a:rPr lang="en-SG" dirty="0"/>
              <a:t>Closed loop: feedback, maybe with touch or vision</a:t>
            </a:r>
          </a:p>
          <a:p>
            <a:r>
              <a:rPr lang="en-SG" dirty="0"/>
              <a:t>Plus</a:t>
            </a:r>
          </a:p>
          <a:p>
            <a:pPr lvl="1"/>
            <a:r>
              <a:rPr lang="en-SG" dirty="0"/>
              <a:t>Batteries, interfaces, communication, etc</a:t>
            </a:r>
          </a:p>
        </p:txBody>
      </p:sp>
    </p:spTree>
    <p:extLst>
      <p:ext uri="{BB962C8B-B14F-4D97-AF65-F5344CB8AC3E}">
        <p14:creationId xmlns:p14="http://schemas.microsoft.com/office/powerpoint/2010/main" val="2378036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3DD4-1E98-49F7-8BCD-78563CC6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Robotic Sensors &amp; Actuators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A4B15-49EF-409A-AED3-08A060850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94" y="941560"/>
            <a:ext cx="11178012" cy="5637040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Robotic Sensors</a:t>
            </a:r>
          </a:p>
          <a:p>
            <a:r>
              <a:rPr lang="en-SG" dirty="0"/>
              <a:t>Purpose: location, objects and obstacles</a:t>
            </a:r>
          </a:p>
          <a:p>
            <a:r>
              <a:rPr lang="en-SG" dirty="0"/>
              <a:t>Capabilities of sensors</a:t>
            </a:r>
          </a:p>
          <a:p>
            <a:pPr lvl="1"/>
            <a:r>
              <a:rPr lang="en-SG" dirty="0"/>
              <a:t>Distance sensing (vision, sound, smell)</a:t>
            </a:r>
          </a:p>
          <a:p>
            <a:pPr lvl="1"/>
            <a:r>
              <a:rPr lang="en-SG" dirty="0"/>
              <a:t>Contact sensing (taste, pressure, temperature)</a:t>
            </a:r>
          </a:p>
          <a:p>
            <a:pPr lvl="1"/>
            <a:r>
              <a:rPr lang="en-SG" dirty="0"/>
              <a:t>Internal sensing (balance, position, damage)</a:t>
            </a:r>
          </a:p>
          <a:p>
            <a:r>
              <a:rPr lang="en-SG" dirty="0"/>
              <a:t>Classifying sensors</a:t>
            </a:r>
          </a:p>
          <a:p>
            <a:pPr lvl="1"/>
            <a:r>
              <a:rPr lang="en-SG" dirty="0"/>
              <a:t>Exteroceptive sensors</a:t>
            </a:r>
          </a:p>
          <a:p>
            <a:pPr lvl="2"/>
            <a:r>
              <a:rPr lang="en-SG" dirty="0"/>
              <a:t>Perceiving external objects; distance and contact</a:t>
            </a:r>
          </a:p>
          <a:p>
            <a:pPr lvl="1"/>
            <a:r>
              <a:rPr lang="en-SG" dirty="0"/>
              <a:t>Proprioceptive sensors</a:t>
            </a:r>
          </a:p>
          <a:p>
            <a:pPr lvl="2"/>
            <a:r>
              <a:rPr lang="en-SG" dirty="0"/>
              <a:t>Perceiving self movement and internal states</a:t>
            </a:r>
          </a:p>
          <a:p>
            <a:pPr lvl="1"/>
            <a:r>
              <a:rPr lang="en-SG" dirty="0" err="1"/>
              <a:t>Exproprioceptive</a:t>
            </a:r>
            <a:r>
              <a:rPr lang="en-SG" dirty="0"/>
              <a:t> sensors – combination</a:t>
            </a:r>
          </a:p>
          <a:p>
            <a:r>
              <a:rPr lang="en-SG" dirty="0"/>
              <a:t>Alternative classification</a:t>
            </a:r>
          </a:p>
          <a:p>
            <a:pPr lvl="1"/>
            <a:r>
              <a:rPr lang="en-SG" dirty="0"/>
              <a:t>Active: emits energy (</a:t>
            </a:r>
            <a:r>
              <a:rPr lang="en-SG" dirty="0" err="1"/>
              <a:t>eg</a:t>
            </a:r>
            <a:r>
              <a:rPr lang="en-SG" dirty="0"/>
              <a:t> radar)</a:t>
            </a:r>
          </a:p>
          <a:p>
            <a:pPr lvl="1"/>
            <a:r>
              <a:rPr lang="en-SG" dirty="0"/>
              <a:t>Passive: receives energy (</a:t>
            </a:r>
            <a:r>
              <a:rPr lang="en-SG" dirty="0" err="1"/>
              <a:t>eg</a:t>
            </a:r>
            <a:r>
              <a:rPr lang="en-SG" dirty="0"/>
              <a:t> camera)</a:t>
            </a:r>
          </a:p>
        </p:txBody>
      </p:sp>
    </p:spTree>
    <p:extLst>
      <p:ext uri="{BB962C8B-B14F-4D97-AF65-F5344CB8AC3E}">
        <p14:creationId xmlns:p14="http://schemas.microsoft.com/office/powerpoint/2010/main" val="122595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79EA59-8230-4381-B124-EB16A337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CC39A0-3960-46DB-8209-2B1C55DD17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9124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62352-28B7-447D-8BD9-136A3B7E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Robotic Sensors &amp; Actuators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B76F6-0288-4BF0-9EF9-90312454F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94" y="941559"/>
            <a:ext cx="11178012" cy="56963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dirty="0"/>
              <a:t>Robotic Actuators</a:t>
            </a:r>
          </a:p>
          <a:p>
            <a:r>
              <a:rPr lang="en-SG" dirty="0"/>
              <a:t>Effector</a:t>
            </a:r>
          </a:p>
          <a:p>
            <a:pPr lvl="1"/>
            <a:r>
              <a:rPr lang="en-SG" dirty="0"/>
              <a:t>Any device that has an impact on the environment (</a:t>
            </a:r>
            <a:r>
              <a:rPr lang="en-SG" dirty="0" err="1"/>
              <a:t>eg</a:t>
            </a:r>
            <a:r>
              <a:rPr lang="en-SG" dirty="0"/>
              <a:t> wheels, legs, grippers)</a:t>
            </a:r>
          </a:p>
          <a:p>
            <a:r>
              <a:rPr lang="en-SG" dirty="0"/>
              <a:t>Actuator</a:t>
            </a:r>
          </a:p>
          <a:p>
            <a:pPr lvl="1"/>
            <a:r>
              <a:rPr lang="en-SG" dirty="0"/>
              <a:t>A mechanism that enables effectors to execute actions (</a:t>
            </a:r>
            <a:r>
              <a:rPr lang="en-SG" dirty="0" err="1"/>
              <a:t>eg</a:t>
            </a:r>
            <a:r>
              <a:rPr lang="en-SG" dirty="0"/>
              <a:t> motors)</a:t>
            </a:r>
          </a:p>
          <a:p>
            <a:r>
              <a:rPr lang="en-SG" dirty="0"/>
              <a:t>Joints</a:t>
            </a:r>
          </a:p>
          <a:p>
            <a:pPr lvl="1"/>
            <a:r>
              <a:rPr lang="en-SG" dirty="0"/>
              <a:t>Rotary (rotation) or prismatic (linear motion)</a:t>
            </a:r>
          </a:p>
          <a:p>
            <a:r>
              <a:rPr lang="en-SG" dirty="0"/>
              <a:t>Degrees of freedom</a:t>
            </a:r>
          </a:p>
          <a:p>
            <a:pPr lvl="1"/>
            <a:r>
              <a:rPr lang="en-SG" dirty="0"/>
              <a:t>Number of directions in which independent motion can occur (translation and rotation)</a:t>
            </a:r>
          </a:p>
          <a:p>
            <a:pPr lvl="1"/>
            <a:r>
              <a:rPr lang="en-SG" dirty="0"/>
              <a:t>Independent parameters that define the configuration of a robot</a:t>
            </a:r>
          </a:p>
          <a:p>
            <a:pPr lvl="1"/>
            <a:r>
              <a:rPr lang="en-SG" dirty="0"/>
              <a:t>2D: 3DOF (2 trans, 1 rot)</a:t>
            </a:r>
          </a:p>
          <a:p>
            <a:pPr lvl="1"/>
            <a:r>
              <a:rPr lang="en-SG" dirty="0"/>
              <a:t>3D: 6 DOF (3 trans, 3 rot)</a:t>
            </a:r>
          </a:p>
          <a:p>
            <a:r>
              <a:rPr lang="en-SG" dirty="0"/>
              <a:t>Degrees of freedom of real world objects</a:t>
            </a:r>
          </a:p>
          <a:p>
            <a:pPr lvl="1"/>
            <a:r>
              <a:rPr lang="en-SG" dirty="0"/>
              <a:t>A rigid body (bodies in 3D) requires 6 DOF: 3 for position, 3 for orientation</a:t>
            </a:r>
          </a:p>
          <a:p>
            <a:pPr lvl="1"/>
            <a:r>
              <a:rPr lang="en-SG" dirty="0"/>
              <a:t>Human arm has 7 or 8 DOF</a:t>
            </a:r>
          </a:p>
          <a:p>
            <a:pPr lvl="2"/>
            <a:r>
              <a:rPr lang="en-SG" dirty="0"/>
              <a:t>Having more DOF than required makes it a redundant manipulator</a:t>
            </a:r>
          </a:p>
          <a:p>
            <a:pPr lvl="2"/>
            <a:r>
              <a:rPr lang="en-SG" dirty="0"/>
              <a:t>However, redundancy is useful for accommodating extra constraints, or doing tasks in a more optimal manner</a:t>
            </a:r>
          </a:p>
          <a:p>
            <a:r>
              <a:rPr lang="en-SG" dirty="0"/>
              <a:t>Considerations when choosing actuators</a:t>
            </a:r>
          </a:p>
          <a:p>
            <a:pPr lvl="1"/>
            <a:r>
              <a:rPr lang="en-SG" dirty="0"/>
              <a:t>Load it can bear</a:t>
            </a:r>
          </a:p>
          <a:p>
            <a:pPr lvl="1"/>
            <a:r>
              <a:rPr lang="en-SG" dirty="0"/>
              <a:t>Speed, resolution (how specific)</a:t>
            </a:r>
          </a:p>
          <a:p>
            <a:pPr lvl="1"/>
            <a:r>
              <a:rPr lang="en-SG" dirty="0"/>
              <a:t>Accuracy, repeatability, reliability</a:t>
            </a:r>
          </a:p>
          <a:p>
            <a:pPr lvl="1"/>
            <a:r>
              <a:rPr lang="en-SG" dirty="0"/>
              <a:t>Power consumption, weight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F780BD-1FFA-4153-B6E5-448274F6311F}"/>
              </a:ext>
            </a:extLst>
          </p:cNvPr>
          <p:cNvSpPr/>
          <p:nvPr/>
        </p:nvSpPr>
        <p:spPr>
          <a:xfrm>
            <a:off x="7408190" y="941558"/>
            <a:ext cx="460299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Underactuated robot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SG" sz="1400" dirty="0"/>
              <a:t>If DOF &lt; number of joint parameters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SG" sz="1400" dirty="0"/>
              <a:t>Can disregard some position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 err="1"/>
              <a:t>Overactuated</a:t>
            </a:r>
            <a:r>
              <a:rPr lang="en-SG" sz="1400" dirty="0"/>
              <a:t>/redundant robot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SG" sz="1400" dirty="0"/>
              <a:t>If DOF &gt; parameters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SG" sz="1400" dirty="0"/>
              <a:t>Will have more than 1 solution</a:t>
            </a:r>
          </a:p>
        </p:txBody>
      </p:sp>
    </p:spTree>
    <p:extLst>
      <p:ext uri="{BB962C8B-B14F-4D97-AF65-F5344CB8AC3E}">
        <p14:creationId xmlns:p14="http://schemas.microsoft.com/office/powerpoint/2010/main" val="1190476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373D7-EAD0-42B0-B84B-FF7D3F7A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Task Space, Configuration Space, Reference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EC475-F52C-4CD4-BA8E-22B2DBB8E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Workspace aka task space</a:t>
            </a:r>
          </a:p>
          <a:p>
            <a:pPr lvl="1"/>
            <a:r>
              <a:rPr lang="en-SG" dirty="0"/>
              <a:t>Space of all possible positions the robot arm can move to</a:t>
            </a:r>
          </a:p>
          <a:p>
            <a:r>
              <a:rPr lang="en-SG" dirty="0"/>
              <a:t>Configuration space</a:t>
            </a:r>
          </a:p>
          <a:p>
            <a:pPr lvl="1"/>
            <a:r>
              <a:rPr lang="en-SG" dirty="0"/>
              <a:t>Vector of all possible joint positions </a:t>
            </a:r>
          </a:p>
          <a:p>
            <a:pPr lvl="1"/>
            <a:r>
              <a:rPr lang="en-SG" dirty="0"/>
              <a:t>Vector space dimension = joint’s DOF</a:t>
            </a:r>
          </a:p>
          <a:p>
            <a:r>
              <a:rPr lang="en-SG" dirty="0"/>
              <a:t>The kinematic model maps configuration space to task space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dirty="0"/>
              <a:t>Reference Frames</a:t>
            </a:r>
          </a:p>
          <a:p>
            <a:r>
              <a:rPr lang="en-SG" dirty="0"/>
              <a:t>A frame defined by 3 orthogonal unit vectors (axes)</a:t>
            </a:r>
          </a:p>
          <a:p>
            <a:r>
              <a:rPr lang="en-SG" dirty="0"/>
              <a:t>Necessary to be established – inertial frame</a:t>
            </a:r>
          </a:p>
          <a:p>
            <a:pPr lvl="1"/>
            <a:r>
              <a:rPr lang="en-SG" dirty="0"/>
              <a:t>So that Newton’s Laws will take effect</a:t>
            </a:r>
          </a:p>
          <a:p>
            <a:pPr lvl="1"/>
            <a:r>
              <a:rPr lang="en-SG" dirty="0"/>
              <a:t>Can calculate position and orientation</a:t>
            </a:r>
          </a:p>
          <a:p>
            <a:r>
              <a:rPr lang="en-SG" dirty="0"/>
              <a:t>Rotation matrix represents orientation of each new axes on the original axes</a:t>
            </a:r>
          </a:p>
          <a:p>
            <a:r>
              <a:rPr lang="en-SG" dirty="0"/>
              <a:t>Always use right-hand coordinate system to define new coordinate system</a:t>
            </a:r>
          </a:p>
        </p:txBody>
      </p:sp>
    </p:spTree>
    <p:extLst>
      <p:ext uri="{BB962C8B-B14F-4D97-AF65-F5344CB8AC3E}">
        <p14:creationId xmlns:p14="http://schemas.microsoft.com/office/powerpoint/2010/main" val="3700852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8D0A-1D86-4B68-9E18-E81273DF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Rotation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254C6-0021-4516-A7D0-E989576F9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94" y="941560"/>
            <a:ext cx="11178012" cy="5785305"/>
          </a:xfrm>
        </p:spPr>
        <p:txBody>
          <a:bodyPr/>
          <a:lstStyle/>
          <a:p>
            <a:r>
              <a:rPr lang="en-SG" dirty="0"/>
              <a:t>Rotation can be parametrised by 3 angles</a:t>
            </a:r>
          </a:p>
          <a:p>
            <a:r>
              <a:rPr lang="en-SG" dirty="0"/>
              <a:t>For each rotation about the x, y or z axis, will have an elementary matrix</a:t>
            </a:r>
          </a:p>
          <a:p>
            <a:pPr lvl="1"/>
            <a:r>
              <a:rPr lang="en-SG" dirty="0"/>
              <a:t>Multiply elementary matrices for a combination of rotations</a:t>
            </a:r>
          </a:p>
          <a:p>
            <a:r>
              <a:rPr lang="en-SG" dirty="0"/>
              <a:t>Properties of all rotation matrices</a:t>
            </a:r>
          </a:p>
          <a:p>
            <a:pPr lvl="1"/>
            <a:r>
              <a:rPr lang="en-SG" dirty="0"/>
              <a:t>R</a:t>
            </a:r>
            <a:r>
              <a:rPr lang="en-SG" baseline="30000" dirty="0"/>
              <a:t>T</a:t>
            </a:r>
            <a:r>
              <a:rPr lang="en-SG" dirty="0"/>
              <a:t> = R</a:t>
            </a:r>
            <a:r>
              <a:rPr lang="en-SG" baseline="30000" dirty="0"/>
              <a:t>-1</a:t>
            </a:r>
            <a:endParaRPr lang="en-SG" dirty="0"/>
          </a:p>
          <a:p>
            <a:pPr lvl="2"/>
            <a:r>
              <a:rPr lang="en-SG" dirty="0"/>
              <a:t>Useful for transforming coordinates back and forth frames</a:t>
            </a:r>
          </a:p>
          <a:p>
            <a:pPr lvl="2"/>
            <a:r>
              <a:rPr lang="en-SG" baseline="30000" dirty="0"/>
              <a:t>A</a:t>
            </a:r>
            <a:r>
              <a:rPr lang="en-SG" dirty="0"/>
              <a:t>v = (R</a:t>
            </a:r>
            <a:r>
              <a:rPr lang="en-SG" baseline="30000" dirty="0"/>
              <a:t>A</a:t>
            </a:r>
            <a:r>
              <a:rPr lang="en-SG" baseline="-25000" dirty="0"/>
              <a:t>B</a:t>
            </a:r>
            <a:r>
              <a:rPr lang="en-SG" baseline="30000" dirty="0"/>
              <a:t> </a:t>
            </a:r>
            <a:r>
              <a:rPr lang="en-SG" dirty="0"/>
              <a:t>)(</a:t>
            </a:r>
            <a:r>
              <a:rPr lang="en-SG" baseline="30000" dirty="0" err="1"/>
              <a:t>B</a:t>
            </a:r>
            <a:r>
              <a:rPr lang="en-SG" dirty="0" err="1"/>
              <a:t>v</a:t>
            </a:r>
            <a:r>
              <a:rPr lang="en-SG" dirty="0"/>
              <a:t>)</a:t>
            </a:r>
          </a:p>
          <a:p>
            <a:pPr lvl="2"/>
            <a:r>
              <a:rPr lang="en-SG" dirty="0"/>
              <a:t>R</a:t>
            </a:r>
            <a:r>
              <a:rPr lang="en-SG" baseline="30000" dirty="0"/>
              <a:t>-1 A</a:t>
            </a:r>
            <a:r>
              <a:rPr lang="en-SG" baseline="-25000" dirty="0"/>
              <a:t>B</a:t>
            </a:r>
            <a:r>
              <a:rPr lang="en-SG" dirty="0"/>
              <a:t> (</a:t>
            </a:r>
            <a:r>
              <a:rPr lang="en-SG" baseline="30000" dirty="0"/>
              <a:t>A</a:t>
            </a:r>
            <a:r>
              <a:rPr lang="en-SG" dirty="0"/>
              <a:t>v) = R</a:t>
            </a:r>
            <a:r>
              <a:rPr lang="en-SG" baseline="30000" dirty="0"/>
              <a:t>T</a:t>
            </a:r>
            <a:r>
              <a:rPr lang="en-SG" dirty="0"/>
              <a:t> (</a:t>
            </a:r>
            <a:r>
              <a:rPr lang="en-SG" baseline="30000" dirty="0"/>
              <a:t>A</a:t>
            </a:r>
            <a:r>
              <a:rPr lang="en-SG" dirty="0"/>
              <a:t>v) = </a:t>
            </a:r>
            <a:r>
              <a:rPr lang="en-SG" baseline="30000" dirty="0" err="1"/>
              <a:t>B</a:t>
            </a:r>
            <a:r>
              <a:rPr lang="en-SG" dirty="0" err="1"/>
              <a:t>v</a:t>
            </a:r>
            <a:endParaRPr lang="en-SG" dirty="0"/>
          </a:p>
          <a:p>
            <a:pPr lvl="1"/>
            <a:r>
              <a:rPr lang="en-SG" dirty="0"/>
              <a:t>det(R) = |R| = 1</a:t>
            </a:r>
          </a:p>
          <a:p>
            <a:pPr lvl="2"/>
            <a:r>
              <a:rPr lang="en-SG" dirty="0"/>
              <a:t>Rotation does not scale the vector</a:t>
            </a:r>
          </a:p>
          <a:p>
            <a:pPr lvl="0"/>
            <a:r>
              <a:rPr lang="en-SG" dirty="0"/>
              <a:t>3 geometric meanings of the rotation matrix R</a:t>
            </a:r>
            <a:r>
              <a:rPr lang="en-SG" baseline="30000" dirty="0"/>
              <a:t>A</a:t>
            </a:r>
            <a:r>
              <a:rPr lang="en-SG" baseline="-25000" dirty="0"/>
              <a:t>B</a:t>
            </a:r>
            <a:r>
              <a:rPr lang="en-SG" dirty="0"/>
              <a:t> </a:t>
            </a:r>
          </a:p>
          <a:p>
            <a:pPr lvl="1"/>
            <a:r>
              <a:rPr lang="en-SG" dirty="0"/>
              <a:t>Coordinate transformation from frame A to B (transform coordinates)</a:t>
            </a:r>
          </a:p>
          <a:p>
            <a:pPr lvl="1"/>
            <a:r>
              <a:rPr lang="en-SG" dirty="0"/>
              <a:t>An operation to rotate a vector (rotate vectors)</a:t>
            </a:r>
          </a:p>
          <a:p>
            <a:pPr lvl="1"/>
            <a:r>
              <a:rPr lang="en-SG" dirty="0"/>
              <a:t>Defines the three coordinate vectors of frame A with respect to frame B (define axes)</a:t>
            </a:r>
          </a:p>
          <a:p>
            <a:r>
              <a:rPr lang="en-SG" dirty="0"/>
              <a:t>Euler angles</a:t>
            </a:r>
          </a:p>
          <a:p>
            <a:pPr lvl="1"/>
            <a:r>
              <a:rPr lang="en-SG" dirty="0"/>
              <a:t>Pick 3 angles (</a:t>
            </a:r>
            <a:r>
              <a:rPr lang="en-SG" dirty="0" err="1"/>
              <a:t>eg</a:t>
            </a:r>
            <a:r>
              <a:rPr lang="en-SG" dirty="0"/>
              <a:t> ZYZ, or roll-pitch-yaw), used to represent rotation to any orientation</a:t>
            </a:r>
          </a:p>
          <a:p>
            <a:pPr lvl="1"/>
            <a:r>
              <a:rPr lang="en-SG" dirty="0"/>
              <a:t>Can calculate rotation matrix from Euler angles, or Euler angles from rotation matrix</a:t>
            </a:r>
          </a:p>
          <a:p>
            <a:pPr lvl="1"/>
            <a:r>
              <a:rPr lang="en-SG" dirty="0"/>
              <a:t>Except in Gimbal Lock situation</a:t>
            </a:r>
          </a:p>
          <a:p>
            <a:pPr lvl="2"/>
            <a:r>
              <a:rPr lang="en-SG" dirty="0"/>
              <a:t>When you cannot get 3 angles from a 9-element matrix</a:t>
            </a:r>
          </a:p>
          <a:p>
            <a:pPr lvl="2"/>
            <a:r>
              <a:rPr lang="en-SG" dirty="0"/>
              <a:t>Happens when the second rotation angle (for ZYZ convention) is 0 or a multiple of pi</a:t>
            </a:r>
          </a:p>
          <a:p>
            <a:pPr lvl="2"/>
            <a:r>
              <a:rPr lang="en-SG" dirty="0"/>
              <a:t>1</a:t>
            </a:r>
            <a:r>
              <a:rPr lang="en-SG" baseline="30000" dirty="0"/>
              <a:t>st</a:t>
            </a:r>
            <a:r>
              <a:rPr lang="en-SG" dirty="0"/>
              <a:t> and 3</a:t>
            </a:r>
            <a:r>
              <a:rPr lang="en-SG" baseline="30000" dirty="0"/>
              <a:t>rd</a:t>
            </a:r>
            <a:r>
              <a:rPr lang="en-SG" dirty="0"/>
              <a:t> angle become coupled – cannot be uniquely determined/ lose one DOF</a:t>
            </a: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522F3BB-40B1-43DA-AE49-5E7500AD1F3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832" y="502100"/>
            <a:ext cx="3820901" cy="225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78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771C3-293D-4A2E-AC7A-B634B3807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Homogenous Transformations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3045BD-89E2-483E-B0A7-795B086A19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Combining rotation and translation</a:t>
                </a:r>
              </a:p>
              <a:p>
                <a:pPr lvl="1"/>
                <a:r>
                  <a:rPr lang="en-SG" dirty="0"/>
                  <a:t>Distance moved given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SG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SG" dirty="0"/>
                  <a:t>, rotation matrix given by R</a:t>
                </a:r>
                <a:r>
                  <a:rPr lang="en-SG" baseline="-25000" dirty="0"/>
                  <a:t>3x3</a:t>
                </a:r>
                <a:r>
                  <a:rPr lang="en-SG" dirty="0"/>
                  <a:t>,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SG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SG" i="1"/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SG" i="1"/>
                                  </m:ctrlPr>
                                </m:sSupPr>
                                <m:e>
                                  <m:r>
                                    <a:rPr lang="en-SG" i="1"/>
                                    <m:t>𝑝</m:t>
                                  </m:r>
                                </m:e>
                                <m:sup>
                                  <m:r>
                                    <a:rPr lang="en-SG" i="1"/>
                                    <m:t>0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SG" i="1"/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SG" i="1"/>
                      <m:t>=</m:t>
                    </m:r>
                    <m:d>
                      <m:dPr>
                        <m:ctrlPr>
                          <a:rPr lang="en-SG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SG" i="1"/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SG" i="1"/>
                                  </m:ctrlPr>
                                </m:sSubPr>
                                <m:e>
                                  <m:r>
                                    <a:rPr lang="en-SG" i="1"/>
                                    <m:t>𝑅</m:t>
                                  </m:r>
                                </m:e>
                                <m:sub>
                                  <m:r>
                                    <a:rPr lang="en-SG" i="1"/>
                                    <m:t>3</m:t>
                                  </m:r>
                                  <m:r>
                                    <a:rPr lang="en-SG" i="1"/>
                                    <m:t>𝑥</m:t>
                                  </m:r>
                                  <m:r>
                                    <a:rPr lang="en-SG" i="1"/>
                                    <m:t>3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SG" i="1"/>
                                  </m:ctrlPr>
                                </m:sSubSupPr>
                                <m:e>
                                  <m:r>
                                    <a:rPr lang="en-SG" i="1"/>
                                    <m:t>𝑜</m:t>
                                  </m:r>
                                </m:e>
                                <m:sub>
                                  <m:r>
                                    <a:rPr lang="en-SG" i="1"/>
                                    <m:t>1</m:t>
                                  </m:r>
                                </m:sub>
                                <m:sup>
                                  <m:r>
                                    <a:rPr lang="en-SG" i="1"/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SG" i="1"/>
                                  </m:ctrlPr>
                                </m:sSubPr>
                                <m:e>
                                  <m:r>
                                    <a:rPr lang="en-SG" i="1"/>
                                    <m:t>0</m:t>
                                  </m:r>
                                </m:e>
                                <m:sub>
                                  <m:r>
                                    <a:rPr lang="en-SG" i="1"/>
                                    <m:t>3</m:t>
                                  </m:r>
                                  <m:r>
                                    <a:rPr lang="en-SG" i="1"/>
                                    <m:t>𝑥</m:t>
                                  </m:r>
                                  <m:r>
                                    <a:rPr lang="en-SG" i="1"/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SG" i="1"/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SG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SG" i="1"/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SG" i="1"/>
                                  </m:ctrlPr>
                                </m:sSupPr>
                                <m:e>
                                  <m:r>
                                    <a:rPr lang="en-SG" i="1"/>
                                    <m:t>𝑝</m:t>
                                  </m:r>
                                </m:e>
                                <m:sup>
                                  <m:r>
                                    <a:rPr lang="en-SG" i="1"/>
                                    <m:t>1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SG" i="1"/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SG" dirty="0"/>
              </a:p>
              <a:p>
                <a:pPr lvl="1"/>
                <a:r>
                  <a:rPr lang="en-SG" dirty="0"/>
                  <a:t>For the coordinates p</a:t>
                </a:r>
                <a:r>
                  <a:rPr lang="en-SG" baseline="30000" dirty="0"/>
                  <a:t>0</a:t>
                </a:r>
                <a:r>
                  <a:rPr lang="en-SG" dirty="0"/>
                  <a:t> to p</a:t>
                </a:r>
                <a:r>
                  <a:rPr lang="en-SG" baseline="30000" dirty="0"/>
                  <a:t>1</a:t>
                </a:r>
                <a:r>
                  <a:rPr lang="en-SG" dirty="0"/>
                  <a:t> </a:t>
                </a:r>
              </a:p>
              <a:p>
                <a:r>
                  <a:rPr lang="en-SG" dirty="0"/>
                  <a:t>Combining transformations</a:t>
                </a:r>
              </a:p>
              <a:p>
                <a:pPr lvl="1"/>
                <a:r>
                  <a:rPr lang="en-SG" dirty="0"/>
                  <a:t> </a:t>
                </a:r>
              </a:p>
              <a:p>
                <a:pPr lvl="1"/>
                <a:r>
                  <a:rPr lang="en-SG" dirty="0"/>
                  <a:t>Can find the position and orientation of the robot in its task space as a function of its joint angles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SG" i="1"/>
                        </m:ctrlPr>
                      </m:sSubPr>
                      <m:e>
                        <m:r>
                          <a:rPr lang="en-SG" i="1"/>
                          <m:t>𝑥</m:t>
                        </m:r>
                      </m:e>
                      <m:sub>
                        <m:r>
                          <a:rPr lang="en-SG" i="1"/>
                          <m:t>𝑒</m:t>
                        </m:r>
                      </m:sub>
                    </m:sSub>
                    <m:r>
                      <a:rPr lang="en-SG" i="1"/>
                      <m:t>=</m:t>
                    </m:r>
                    <m:r>
                      <a:rPr lang="en-SG" i="1"/>
                      <m:t>𝑘</m:t>
                    </m:r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/>
                          <m:t>𝑞</m:t>
                        </m:r>
                      </m:e>
                    </m:d>
                  </m:oMath>
                </a14:m>
                <a:r>
                  <a:rPr lang="en-SG" dirty="0"/>
                  <a:t>, where </a:t>
                </a:r>
                <a:r>
                  <a:rPr lang="en-SG" dirty="0" err="1"/>
                  <a:t>x</a:t>
                </a:r>
                <a:r>
                  <a:rPr lang="en-SG" baseline="-25000" dirty="0" err="1"/>
                  <a:t>e</a:t>
                </a:r>
                <a:r>
                  <a:rPr lang="en-SG" dirty="0"/>
                  <a:t> = end effector position, q = vector of joint variables</a:t>
                </a:r>
              </a:p>
              <a:p>
                <a:r>
                  <a:rPr lang="en-SG" dirty="0"/>
                  <a:t>Denavit-Hartenberg Convention (D-H)</a:t>
                </a:r>
              </a:p>
              <a:p>
                <a:pPr lvl="1"/>
                <a:r>
                  <a:rPr lang="en-SG" dirty="0"/>
                  <a:t>A convention for defining reference frames</a:t>
                </a:r>
              </a:p>
              <a:p>
                <a:pPr lvl="1"/>
                <a:r>
                  <a:rPr lang="en-SG" dirty="0"/>
                  <a:t>Using only 4 parameters, can model robots and their transformation matrices in the simples possible way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3045BD-89E2-483E-B0A7-795B086A19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" t="-46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76423780-8558-409A-8A28-85D3977C95B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385" y="2539424"/>
            <a:ext cx="1383842" cy="22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39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A47BC-C62A-429A-89F4-73C95A4B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Jacobian Matrix &amp; Inverse Kinematics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C66295-FF7B-48D8-AFDD-89C4730399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6994" y="941560"/>
                <a:ext cx="11178012" cy="55513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SG" dirty="0"/>
                  <a:t>Jacobian</a:t>
                </a:r>
              </a:p>
              <a:p>
                <a:pPr marL="0" indent="0">
                  <a:buNone/>
                </a:pPr>
                <a:r>
                  <a:rPr lang="en-SG" dirty="0"/>
                  <a:t>To compute the velocity of the end-effector </a:t>
                </a:r>
                <a:r>
                  <a:rPr lang="en-SG" dirty="0" err="1"/>
                  <a:t>wrt</a:t>
                </a:r>
                <a:r>
                  <a:rPr lang="en-SG" dirty="0"/>
                  <a:t> the velocity of the joints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SG" i="1"/>
                        </m:ctrlPr>
                      </m:sSubPr>
                      <m:e>
                        <m:r>
                          <a:rPr lang="en-SG" i="1"/>
                          <m:t>𝑥</m:t>
                        </m:r>
                      </m:e>
                      <m:sub>
                        <m:r>
                          <a:rPr lang="en-SG" i="1"/>
                          <m:t>𝑒</m:t>
                        </m:r>
                      </m:sub>
                    </m:sSub>
                    <m:r>
                      <a:rPr lang="en-SG" i="1"/>
                      <m:t>=</m:t>
                    </m:r>
                    <m:r>
                      <a:rPr lang="en-SG" i="1"/>
                      <m:t>𝑘</m:t>
                    </m:r>
                    <m:d>
                      <m:dPr>
                        <m:ctrlPr>
                          <a:rPr lang="en-SG" i="1"/>
                        </m:ctrlPr>
                      </m:dPr>
                      <m:e>
                        <m:r>
                          <a:rPr lang="en-SG" i="1"/>
                          <m:t>𝑞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SG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endParaRPr lang="en-SG" dirty="0"/>
              </a:p>
              <a:p>
                <a:pPr lvl="1"/>
                <a:r>
                  <a:rPr lang="en-SG" dirty="0"/>
                  <a:t>Differentiate with respect to time on both sides</a:t>
                </a:r>
              </a:p>
              <a:p>
                <a:pPr lvl="1"/>
                <a:r>
                  <a:rPr lang="en-SG" dirty="0"/>
                  <a:t>Jacobian J(q):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i="1"/>
                        </m:ctrlPr>
                      </m:fPr>
                      <m:num>
                        <m:r>
                          <a:rPr lang="en-SG" i="1"/>
                          <m:t>𝑑𝑘</m:t>
                        </m:r>
                        <m:d>
                          <m:dPr>
                            <m:ctrlPr>
                              <a:rPr lang="en-SG" i="1"/>
                            </m:ctrlPr>
                          </m:dPr>
                          <m:e>
                            <m:r>
                              <a:rPr lang="en-SG" i="1"/>
                              <m:t>𝑞</m:t>
                            </m:r>
                          </m:e>
                        </m:d>
                      </m:num>
                      <m:den>
                        <m:r>
                          <a:rPr lang="en-SG" i="1"/>
                          <m:t>𝑑𝑞</m:t>
                        </m:r>
                      </m:den>
                    </m:f>
                  </m:oMath>
                </a14:m>
                <a:endParaRPr lang="en-SG" dirty="0"/>
              </a:p>
              <a:p>
                <a:r>
                  <a:rPr lang="en-SG" dirty="0"/>
                  <a:t>Singular configurations</a:t>
                </a:r>
              </a:p>
              <a:p>
                <a:pPr lvl="1"/>
                <a:r>
                  <a:rPr lang="en-SG" dirty="0"/>
                  <a:t>Configurations of q where J drops in rank</a:t>
                </a:r>
              </a:p>
              <a:p>
                <a:pPr lvl="1"/>
                <a:r>
                  <a:rPr lang="en-SG" dirty="0"/>
                  <a:t>Poses of the end-effector where end effector loses its natural rigidity, one of more DOF is lost</a:t>
                </a:r>
              </a:p>
              <a:p>
                <a:pPr lvl="1"/>
                <a:r>
                  <a:rPr lang="en-SG" dirty="0" err="1"/>
                  <a:t>Eg</a:t>
                </a:r>
                <a:r>
                  <a:rPr lang="en-SG" dirty="0"/>
                  <a:t> when theta 2 = 0 or pi</a:t>
                </a:r>
              </a:p>
              <a:p>
                <a:r>
                  <a:rPr lang="en-SG" dirty="0"/>
                  <a:t>Rank of matrix</a:t>
                </a:r>
              </a:p>
              <a:p>
                <a:pPr lvl="1"/>
                <a:r>
                  <a:rPr lang="en-SG" dirty="0"/>
                  <a:t>Number of linearly independent rows</a:t>
                </a:r>
              </a:p>
              <a:p>
                <a:pPr lvl="1"/>
                <a:r>
                  <a:rPr lang="en-SG" dirty="0"/>
                  <a:t>Number of linearly </a:t>
                </a:r>
                <a:r>
                  <a:rPr lang="en-SG" dirty="0" err="1"/>
                  <a:t>indepdent</a:t>
                </a:r>
                <a:r>
                  <a:rPr lang="en-SG" dirty="0"/>
                  <a:t> columns (same)</a:t>
                </a:r>
              </a:p>
              <a:p>
                <a:r>
                  <a:rPr lang="en-SG" dirty="0"/>
                  <a:t>Range space</a:t>
                </a:r>
              </a:p>
              <a:p>
                <a:pPr lvl="1"/>
                <a:r>
                  <a:rPr lang="en-SG" dirty="0"/>
                  <a:t>Set of all vectors spanned by the column vectors (task space)</a:t>
                </a:r>
              </a:p>
              <a:p>
                <a:r>
                  <a:rPr lang="en-SG" dirty="0"/>
                  <a:t>Null space</a:t>
                </a:r>
              </a:p>
              <a:p>
                <a:pPr lvl="1"/>
                <a:r>
                  <a:rPr lang="en-SG" dirty="0"/>
                  <a:t>Set of all vectors such that </a:t>
                </a:r>
                <a:r>
                  <a:rPr lang="en-SG" dirty="0" err="1"/>
                  <a:t>Ax</a:t>
                </a:r>
                <a:r>
                  <a:rPr lang="en-SG" dirty="0"/>
                  <a:t> = 0</a:t>
                </a:r>
              </a:p>
              <a:p>
                <a:pPr lvl="1"/>
                <a:r>
                  <a:rPr lang="en-SG" dirty="0"/>
                  <a:t>Self-motion: joint motion that yields no end effector motion</a:t>
                </a:r>
              </a:p>
              <a:p>
                <a:r>
                  <a:rPr lang="en-SG" dirty="0"/>
                  <a:t>Rank-nullity theorem</a:t>
                </a:r>
              </a:p>
              <a:p>
                <a:pPr lvl="1"/>
                <a:r>
                  <a:rPr lang="en-SG" dirty="0"/>
                  <a:t>Dimension of range space + dimension of null space = number of columns in matrix</a:t>
                </a:r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C66295-FF7B-48D8-AFDD-89C4730399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6994" y="941560"/>
                <a:ext cx="11178012" cy="5551315"/>
              </a:xfrm>
              <a:blipFill>
                <a:blip r:embed="rId2"/>
                <a:stretch>
                  <a:fillRect l="-164" t="-4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627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D708-0C52-4484-8D6C-913C9442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Jacobian Matrix &amp; Inverse Kinematics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5F4BDC-B7C5-49AA-B09F-12FAD268EA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SG" dirty="0"/>
                  <a:t>Inverse Kinematics</a:t>
                </a:r>
              </a:p>
              <a:p>
                <a:r>
                  <a:rPr lang="en-SG" dirty="0"/>
                  <a:t>To find q, knowing </a:t>
                </a:r>
                <a:r>
                  <a:rPr lang="en-SG" dirty="0" err="1"/>
                  <a:t>x</a:t>
                </a:r>
                <a:r>
                  <a:rPr lang="en-SG" baseline="-25000" dirty="0" err="1"/>
                  <a:t>e</a:t>
                </a:r>
                <a:r>
                  <a:rPr lang="en-SG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SG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endParaRPr lang="en-SG" dirty="0"/>
              </a:p>
              <a:p>
                <a:pPr lvl="1"/>
                <a14:m>
                  <m:oMath xmlns:m="http://schemas.openxmlformats.org/officeDocument/2006/math">
                    <m:r>
                      <a:rPr lang="en-SG" i="1"/>
                      <m:t>𝑞</m:t>
                    </m:r>
                    <m:r>
                      <a:rPr lang="en-SG" i="1"/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SG" i="1"/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SG" i="1"/>
                            </m:ctrlPr>
                          </m:sSupPr>
                          <m:e>
                            <m:r>
                              <a:rPr lang="en-SG" i="1"/>
                              <m:t>𝐽</m:t>
                            </m:r>
                          </m:e>
                          <m:sup>
                            <m:r>
                              <a:rPr lang="en-SG" i="1"/>
                              <m:t>−1</m:t>
                            </m:r>
                          </m:sup>
                        </m:sSup>
                      </m:e>
                    </m:nary>
                    <m:sSub>
                      <m:sSubPr>
                        <m:ctrlPr>
                          <a:rPr lang="en-SG" i="1"/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SG" i="1"/>
                            </m:ctrlPr>
                          </m:accPr>
                          <m:e>
                            <m:r>
                              <a:rPr lang="en-SG" i="1"/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SG" i="1"/>
                          <m:t>𝑒</m:t>
                        </m:r>
                      </m:sub>
                    </m:sSub>
                    <m:r>
                      <a:rPr lang="en-SG" i="1"/>
                      <m:t>+</m:t>
                    </m:r>
                    <m:sSub>
                      <m:sSubPr>
                        <m:ctrlPr>
                          <a:rPr lang="en-SG" i="1"/>
                        </m:ctrlPr>
                      </m:sSubPr>
                      <m:e>
                        <m:r>
                          <a:rPr lang="en-SG" i="1"/>
                          <m:t>𝑞</m:t>
                        </m:r>
                      </m:e>
                      <m:sub>
                        <m:r>
                          <a:rPr lang="en-SG" i="1"/>
                          <m:t>0</m:t>
                        </m:r>
                      </m:sub>
                    </m:sSub>
                  </m:oMath>
                </a14:m>
                <a:endParaRPr lang="en-SG" dirty="0"/>
              </a:p>
              <a:p>
                <a:pPr lvl="1"/>
                <a:r>
                  <a:rPr lang="en-SG" dirty="0"/>
                  <a:t>However, problem if J</a:t>
                </a:r>
                <a:r>
                  <a:rPr lang="en-SG" baseline="30000" dirty="0"/>
                  <a:t>-1</a:t>
                </a:r>
                <a:r>
                  <a:rPr lang="en-SG" dirty="0"/>
                  <a:t> is not invertible</a:t>
                </a:r>
              </a:p>
              <a:p>
                <a:r>
                  <a:rPr lang="en-SG" dirty="0"/>
                  <a:t>Dealing with </a:t>
                </a:r>
                <a:r>
                  <a:rPr lang="en-SG" dirty="0" err="1"/>
                  <a:t>overactuated</a:t>
                </a:r>
                <a:r>
                  <a:rPr lang="en-SG" dirty="0"/>
                  <a:t> robots</a:t>
                </a:r>
              </a:p>
              <a:p>
                <a:pPr lvl="1"/>
                <a:r>
                  <a:rPr lang="en-SG" dirty="0"/>
                  <a:t>Can optimise other things like kinetic energy of the robot</a:t>
                </a:r>
              </a:p>
              <a:p>
                <a:pPr lvl="1"/>
                <a:r>
                  <a:rPr lang="en-SG" dirty="0"/>
                  <a:t>Can also have robot meet secondary objectives like posture, work around an object</a:t>
                </a:r>
              </a:p>
              <a:p>
                <a:r>
                  <a:rPr lang="en-SG" dirty="0"/>
                  <a:t>Dealing with non invertible J</a:t>
                </a:r>
              </a:p>
              <a:p>
                <a:pPr lvl="1"/>
                <a:r>
                  <a:rPr lang="en-SG" dirty="0"/>
                  <a:t>Pseudo-inverse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SG" i="1"/>
                        </m:ctrlPr>
                      </m:accPr>
                      <m:e>
                        <m:r>
                          <a:rPr lang="en-SG" i="1"/>
                          <m:t>𝑞</m:t>
                        </m:r>
                      </m:e>
                    </m:acc>
                    <m:r>
                      <a:rPr lang="en-SG" i="1"/>
                      <m:t>=</m:t>
                    </m:r>
                    <m:sSup>
                      <m:sSupPr>
                        <m:ctrlPr>
                          <a:rPr lang="en-SG" i="1"/>
                        </m:ctrlPr>
                      </m:sSupPr>
                      <m:e>
                        <m:r>
                          <a:rPr lang="en-SG" i="1"/>
                          <m:t>𝐽</m:t>
                        </m:r>
                      </m:e>
                      <m:sup>
                        <m:r>
                          <a:rPr lang="en-SG" i="1"/>
                          <m:t>+</m:t>
                        </m:r>
                      </m:sup>
                    </m:sSup>
                    <m:acc>
                      <m:accPr>
                        <m:chr m:val="̇"/>
                        <m:ctrlPr>
                          <a:rPr lang="en-SG" i="1"/>
                        </m:ctrlPr>
                      </m:accPr>
                      <m:e>
                        <m:r>
                          <a:rPr lang="en-SG" i="1"/>
                          <m:t>𝑥</m:t>
                        </m:r>
                      </m:e>
                    </m:acc>
                  </m:oMath>
                </a14:m>
                <a:endParaRPr lang="en-SG" dirty="0"/>
              </a:p>
              <a:p>
                <a:pPr lvl="1"/>
                <a:r>
                  <a:rPr lang="en-SG" dirty="0"/>
                  <a:t>Least squares solution: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/>
                        </m:ctrlPr>
                      </m:sSupPr>
                      <m:e>
                        <m:r>
                          <a:rPr lang="en-SG" i="1"/>
                          <m:t>𝐽</m:t>
                        </m:r>
                      </m:e>
                      <m:sup>
                        <m:r>
                          <a:rPr lang="en-SG" i="1"/>
                          <m:t>+</m:t>
                        </m:r>
                      </m:sup>
                    </m:sSup>
                    <m:r>
                      <a:rPr lang="en-SG" i="1"/>
                      <m:t>=</m:t>
                    </m:r>
                    <m:sSup>
                      <m:sSupPr>
                        <m:ctrlPr>
                          <a:rPr lang="en-SG" i="1"/>
                        </m:ctrlPr>
                      </m:sSupPr>
                      <m:e>
                        <m:d>
                          <m:dPr>
                            <m:ctrlPr>
                              <a:rPr lang="en-SG" i="1"/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SG" i="1"/>
                                </m:ctrlPr>
                              </m:sSupPr>
                              <m:e>
                                <m:r>
                                  <a:rPr lang="en-SG" i="1"/>
                                  <m:t>𝐽</m:t>
                                </m:r>
                              </m:e>
                              <m:sup>
                                <m:r>
                                  <a:rPr lang="en-SG" i="1"/>
                                  <m:t>𝑇</m:t>
                                </m:r>
                              </m:sup>
                            </m:sSup>
                            <m:r>
                              <a:rPr lang="en-SG" i="1"/>
                              <m:t>𝐽</m:t>
                            </m:r>
                          </m:e>
                        </m:d>
                      </m:e>
                      <m:sup>
                        <m:r>
                          <a:rPr lang="en-SG" i="1"/>
                          <m:t>−1</m:t>
                        </m:r>
                      </m:sup>
                    </m:sSup>
                    <m:sSup>
                      <m:sSupPr>
                        <m:ctrlPr>
                          <a:rPr lang="en-SG" i="1"/>
                        </m:ctrlPr>
                      </m:sSupPr>
                      <m:e>
                        <m:r>
                          <a:rPr lang="en-SG" i="1"/>
                          <m:t>𝐽</m:t>
                        </m:r>
                      </m:e>
                      <m:sup>
                        <m:r>
                          <a:rPr lang="en-SG" i="1"/>
                          <m:t>𝑇</m:t>
                        </m:r>
                      </m:sup>
                    </m:sSup>
                  </m:oMath>
                </a14:m>
                <a:endParaRPr lang="en-SG" dirty="0"/>
              </a:p>
              <a:p>
                <a:pPr lvl="2"/>
                <a:r>
                  <a:rPr lang="en-SG" dirty="0"/>
                  <a:t>‘Left hand pseudo inverse’</a:t>
                </a:r>
              </a:p>
              <a:p>
                <a:pPr lvl="1"/>
                <a:r>
                  <a:rPr lang="en-SG" dirty="0"/>
                  <a:t>Lagrange multipliers: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/>
                        </m:ctrlPr>
                      </m:sSupPr>
                      <m:e>
                        <m:r>
                          <a:rPr lang="en-SG" i="1"/>
                          <m:t>𝐽</m:t>
                        </m:r>
                      </m:e>
                      <m:sup>
                        <m:r>
                          <a:rPr lang="en-SG" i="1"/>
                          <m:t>+</m:t>
                        </m:r>
                      </m:sup>
                    </m:sSup>
                    <m:r>
                      <a:rPr lang="en-SG" i="1"/>
                      <m:t>=</m:t>
                    </m:r>
                    <m:sSup>
                      <m:sSupPr>
                        <m:ctrlPr>
                          <a:rPr lang="en-SG" i="1"/>
                        </m:ctrlPr>
                      </m:sSupPr>
                      <m:e>
                        <m:r>
                          <a:rPr lang="en-SG" i="1"/>
                          <m:t>𝐽</m:t>
                        </m:r>
                      </m:e>
                      <m:sup>
                        <m:r>
                          <a:rPr lang="en-SG" i="1"/>
                          <m:t>𝑇</m:t>
                        </m:r>
                      </m:sup>
                    </m:sSup>
                    <m:sSup>
                      <m:sSupPr>
                        <m:ctrlPr>
                          <a:rPr lang="en-SG" i="1"/>
                        </m:ctrlPr>
                      </m:sSupPr>
                      <m:e>
                        <m:d>
                          <m:dPr>
                            <m:ctrlPr>
                              <a:rPr lang="en-SG" i="1"/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SG" i="1"/>
                                </m:ctrlPr>
                              </m:sSupPr>
                              <m:e>
                                <m:r>
                                  <a:rPr lang="en-SG" i="1"/>
                                  <m:t>𝐽</m:t>
                                </m:r>
                                <m:r>
                                  <a:rPr lang="en-SG" i="1"/>
                                  <m:t> </m:t>
                                </m:r>
                                <m:r>
                                  <a:rPr lang="en-SG" i="1"/>
                                  <m:t>𝐽</m:t>
                                </m:r>
                              </m:e>
                              <m:sup>
                                <m:r>
                                  <a:rPr lang="en-SG" i="1"/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SG" i="1"/>
                          <m:t>−1</m:t>
                        </m:r>
                      </m:sup>
                    </m:sSup>
                  </m:oMath>
                </a14:m>
                <a:endParaRPr lang="en-SG" dirty="0"/>
              </a:p>
              <a:p>
                <a:pPr lvl="2"/>
                <a:r>
                  <a:rPr lang="en-SG" dirty="0"/>
                  <a:t>‘Right hand pseudo inverse’</a:t>
                </a:r>
              </a:p>
              <a:p>
                <a:r>
                  <a:rPr lang="en-SG" dirty="0"/>
                  <a:t>Dealing with singularities</a:t>
                </a:r>
              </a:p>
              <a:p>
                <a:pPr lvl="1"/>
                <a:r>
                  <a:rPr lang="en-SG" dirty="0"/>
                  <a:t>Try to stay away from singularities</a:t>
                </a:r>
              </a:p>
              <a:p>
                <a:pPr lvl="1"/>
                <a:r>
                  <a:rPr lang="en-SG" dirty="0"/>
                  <a:t>Use damped least squares</a:t>
                </a:r>
              </a:p>
              <a:p>
                <a:pPr lvl="1"/>
                <a:r>
                  <a:rPr lang="en-SG" dirty="0"/>
                  <a:t>Use Jacobian transpose</a:t>
                </a:r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5F4BDC-B7C5-49AA-B09F-12FAD268EA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" t="-46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921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BA59-64AD-4FF7-A27C-D0774932D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Static Equilibrium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DCF9F2-1417-4718-9B7A-18B16D07CA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Virtual work done</a:t>
                </a:r>
              </a:p>
              <a:p>
                <a:pPr lvl="1"/>
                <a:r>
                  <a:rPr lang="en-SG" dirty="0"/>
                  <a:t>Virtual work done by robot joints during an infinitesimal displacement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△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SG" dirty="0"/>
              </a:p>
              <a:p>
                <a:pPr lvl="1"/>
                <a:r>
                  <a:rPr lang="en-SG" dirty="0"/>
                  <a:t>Virtual work done by external force at end effector during that displacement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△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SG" dirty="0"/>
              </a:p>
              <a:p>
                <a:r>
                  <a:rPr lang="en-SG" dirty="0"/>
                  <a:t>For static equilibrium, both have to be equal</a:t>
                </a:r>
              </a:p>
              <a:p>
                <a:r>
                  <a:rPr lang="en-SG" dirty="0"/>
                  <a:t>Therefore,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SG" dirty="0"/>
              </a:p>
              <a:p>
                <a:pPr lvl="1"/>
                <a:r>
                  <a:rPr lang="en-SG" dirty="0"/>
                  <a:t>Joint torque = </a:t>
                </a:r>
                <a:r>
                  <a:rPr lang="en-SG" dirty="0" err="1"/>
                  <a:t>Jacobian</a:t>
                </a:r>
                <a:r>
                  <a:rPr lang="en-SG" baseline="30000" dirty="0" err="1"/>
                  <a:t>T</a:t>
                </a:r>
                <a:r>
                  <a:rPr lang="en-SG" dirty="0"/>
                  <a:t> x end-effector force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DCF9F2-1417-4718-9B7A-18B16D07CA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" t="-46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393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3CAA-01DB-466C-A5C8-1FA332EAB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62484-D277-4BBF-99BE-73D465D2A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Forward dynamics</a:t>
            </a:r>
          </a:p>
          <a:p>
            <a:pPr lvl="1"/>
            <a:r>
              <a:rPr lang="en-SG" dirty="0"/>
              <a:t>How the robot accelerates given applied forces and its state</a:t>
            </a:r>
          </a:p>
          <a:p>
            <a:pPr lvl="1"/>
            <a:r>
              <a:rPr lang="en-SG" dirty="0"/>
              <a:t>Calculate movement from force</a:t>
            </a:r>
          </a:p>
          <a:p>
            <a:pPr lvl="1"/>
            <a:r>
              <a:rPr lang="en-SG" dirty="0"/>
              <a:t>Useful for simulation and prediction</a:t>
            </a:r>
          </a:p>
          <a:p>
            <a:r>
              <a:rPr lang="en-SG" dirty="0"/>
              <a:t>Inverse dynamics</a:t>
            </a:r>
          </a:p>
          <a:p>
            <a:pPr lvl="1"/>
            <a:r>
              <a:rPr lang="en-SG" dirty="0"/>
              <a:t>How much force we need to apply to generate a certain desired motion</a:t>
            </a:r>
          </a:p>
          <a:p>
            <a:pPr lvl="1"/>
            <a:r>
              <a:rPr lang="en-SG" dirty="0"/>
              <a:t>Calculate force from movement</a:t>
            </a:r>
          </a:p>
          <a:p>
            <a:pPr lvl="1"/>
            <a:r>
              <a:rPr lang="en-SG" dirty="0"/>
              <a:t>Useful for control</a:t>
            </a:r>
          </a:p>
        </p:txBody>
      </p:sp>
    </p:spTree>
    <p:extLst>
      <p:ext uri="{BB962C8B-B14F-4D97-AF65-F5344CB8AC3E}">
        <p14:creationId xmlns:p14="http://schemas.microsoft.com/office/powerpoint/2010/main" val="1684768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2DC3C-DA75-444A-BDF7-EB211B4C0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PID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C4971-41FC-4D09-B7E3-6D2BE98A7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94" y="941560"/>
            <a:ext cx="11178012" cy="5435993"/>
          </a:xfrm>
        </p:spPr>
        <p:txBody>
          <a:bodyPr/>
          <a:lstStyle/>
          <a:p>
            <a:r>
              <a:rPr lang="en-SG" dirty="0"/>
              <a:t>A controller that generates input, to get an output</a:t>
            </a:r>
          </a:p>
          <a:p>
            <a:r>
              <a:rPr lang="en-SG" dirty="0"/>
              <a:t>Error</a:t>
            </a:r>
          </a:p>
          <a:p>
            <a:pPr lvl="1"/>
            <a:r>
              <a:rPr lang="en-SG" dirty="0"/>
              <a:t>The difference between the output of the system and the desired value</a:t>
            </a:r>
          </a:p>
          <a:p>
            <a:r>
              <a:rPr lang="en-SG" dirty="0"/>
              <a:t>Steady state error</a:t>
            </a:r>
          </a:p>
          <a:p>
            <a:pPr lvl="1"/>
            <a:r>
              <a:rPr lang="en-SG" dirty="0"/>
              <a:t>Where the error converges to, never reaches 0</a:t>
            </a:r>
          </a:p>
          <a:p>
            <a:pPr lvl="1"/>
            <a:r>
              <a:rPr lang="en-SG" dirty="0"/>
              <a:t>Normally occurs when the system needs a non-negative input for 0 error</a:t>
            </a:r>
          </a:p>
          <a:p>
            <a:r>
              <a:rPr lang="en-SG" dirty="0"/>
              <a:t>Proportional (P)</a:t>
            </a:r>
          </a:p>
          <a:p>
            <a:pPr lvl="1"/>
            <a:r>
              <a:rPr lang="en-SG" dirty="0"/>
              <a:t>Present</a:t>
            </a:r>
          </a:p>
          <a:p>
            <a:pPr lvl="1"/>
            <a:r>
              <a:rPr lang="en-SG" dirty="0"/>
              <a:t>Using the error term to generate input with some gain/proportion (</a:t>
            </a:r>
            <a:r>
              <a:rPr lang="en-SG" dirty="0" err="1"/>
              <a:t>eg</a:t>
            </a:r>
            <a:r>
              <a:rPr lang="en-SG" dirty="0"/>
              <a:t> 5*error)</a:t>
            </a:r>
          </a:p>
          <a:p>
            <a:r>
              <a:rPr lang="en-SG" dirty="0"/>
              <a:t>Integrator (I)</a:t>
            </a:r>
          </a:p>
          <a:p>
            <a:pPr lvl="1"/>
            <a:r>
              <a:rPr lang="en-SG" dirty="0"/>
              <a:t>Past</a:t>
            </a:r>
          </a:p>
          <a:p>
            <a:pPr lvl="1"/>
            <a:r>
              <a:rPr lang="en-SG" dirty="0"/>
              <a:t>Keeps a running total of the error over time</a:t>
            </a:r>
          </a:p>
          <a:p>
            <a:pPr lvl="1"/>
            <a:r>
              <a:rPr lang="en-SG" dirty="0"/>
              <a:t>To deal with steady state error – when total increases when there is steady state error, increases input such that error is driven down</a:t>
            </a:r>
          </a:p>
          <a:p>
            <a:r>
              <a:rPr lang="en-SG" dirty="0"/>
              <a:t>Derivative (D)</a:t>
            </a:r>
          </a:p>
          <a:p>
            <a:pPr lvl="1"/>
            <a:r>
              <a:rPr lang="en-SG" dirty="0"/>
              <a:t>Future</a:t>
            </a:r>
          </a:p>
          <a:p>
            <a:pPr lvl="1"/>
            <a:r>
              <a:rPr lang="en-SG" dirty="0"/>
              <a:t>Measures the rate of change of error</a:t>
            </a:r>
          </a:p>
          <a:p>
            <a:pPr lvl="1"/>
            <a:r>
              <a:rPr lang="en-SG" dirty="0"/>
              <a:t>Prematurely decreases input if the error is rapidly changing so as to not overshoot the goal</a:t>
            </a:r>
          </a:p>
          <a:p>
            <a:r>
              <a:rPr lang="en-SG" dirty="0"/>
              <a:t>Each branch (PID) has it’s own gain factor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244E90-4EE8-402A-8590-6B4B74BA58BB}"/>
              </a:ext>
            </a:extLst>
          </p:cNvPr>
          <p:cNvPicPr/>
          <p:nvPr/>
        </p:nvPicPr>
        <p:blipFill rotWithShape="1">
          <a:blip r:embed="rId2"/>
          <a:srcRect l="6861"/>
          <a:stretch/>
        </p:blipFill>
        <p:spPr>
          <a:xfrm>
            <a:off x="7307450" y="365125"/>
            <a:ext cx="4628547" cy="25101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F9008D-CAC8-44B4-8391-EAA19B6D3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013" y="4748398"/>
            <a:ext cx="3140984" cy="116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75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324E-7231-4835-9F12-C77B6CDF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PID Controller – Choosing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8356E-4EF2-4604-875E-1F91D1A7C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Is integral control useful or necessary?</a:t>
            </a:r>
          </a:p>
          <a:p>
            <a:pPr lvl="1"/>
            <a:r>
              <a:rPr lang="en-SG" dirty="0"/>
              <a:t>Not safe</a:t>
            </a:r>
          </a:p>
          <a:p>
            <a:pPr lvl="2"/>
            <a:r>
              <a:rPr lang="en-SG" dirty="0"/>
              <a:t>Wind-up effects</a:t>
            </a:r>
          </a:p>
          <a:p>
            <a:pPr lvl="3"/>
            <a:r>
              <a:rPr lang="en-SG" dirty="0"/>
              <a:t>Initial phase can lead to large values that result in unpredictable behaviour</a:t>
            </a:r>
          </a:p>
          <a:p>
            <a:pPr lvl="3"/>
            <a:r>
              <a:rPr lang="en-SG" dirty="0"/>
              <a:t>Any errors after the initial phase will be compensated</a:t>
            </a:r>
          </a:p>
          <a:p>
            <a:pPr lvl="2"/>
            <a:r>
              <a:rPr lang="en-SG" dirty="0"/>
              <a:t>Small gain factor usually used for precision</a:t>
            </a:r>
          </a:p>
          <a:p>
            <a:pPr lvl="3"/>
            <a:r>
              <a:rPr lang="en-SG" dirty="0"/>
              <a:t>This means a long reaction time, and therefore not good for tracking tasks</a:t>
            </a:r>
          </a:p>
          <a:p>
            <a:pPr lvl="1"/>
            <a:r>
              <a:rPr lang="en-SG" dirty="0"/>
              <a:t>Not necessary</a:t>
            </a:r>
          </a:p>
          <a:p>
            <a:pPr lvl="2"/>
            <a:r>
              <a:rPr lang="en-SG" dirty="0"/>
              <a:t>Only needed if steady state error is expected, or if system is noisy</a:t>
            </a:r>
          </a:p>
          <a:p>
            <a:pPr lvl="1"/>
            <a:r>
              <a:rPr lang="en-SG" dirty="0"/>
              <a:t>To mitigate these effects</a:t>
            </a:r>
          </a:p>
          <a:p>
            <a:pPr lvl="2"/>
            <a:r>
              <a:rPr lang="en-SG" dirty="0"/>
              <a:t>Reset integral</a:t>
            </a:r>
          </a:p>
          <a:p>
            <a:pPr lvl="2"/>
            <a:r>
              <a:rPr lang="en-SG" dirty="0"/>
              <a:t>Imperfect or time-windowed integration</a:t>
            </a:r>
          </a:p>
          <a:p>
            <a:pPr lvl="2"/>
            <a:r>
              <a:rPr lang="en-SG" dirty="0"/>
              <a:t>Disable the integral function until a certain region of error</a:t>
            </a:r>
          </a:p>
          <a:p>
            <a:pPr lvl="2"/>
            <a:r>
              <a:rPr lang="en-SG" dirty="0"/>
              <a:t>Initialise the integral at a suitable value</a:t>
            </a:r>
          </a:p>
          <a:p>
            <a:r>
              <a:rPr lang="en-SG" dirty="0"/>
              <a:t>Another way to reduce steady state error</a:t>
            </a:r>
          </a:p>
          <a:p>
            <a:pPr lvl="1"/>
            <a:r>
              <a:rPr lang="en-SG" dirty="0"/>
              <a:t>Using a model to model gravity/etc (adding a constant instead of scaled term)</a:t>
            </a: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347E94-272C-475E-BC38-0D5FAD06825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9"/>
          <a:stretch/>
        </p:blipFill>
        <p:spPr bwMode="auto">
          <a:xfrm>
            <a:off x="8012662" y="467850"/>
            <a:ext cx="3851275" cy="1316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9883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58CF-461E-4798-904F-146807FB2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Images and Capture – Vision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17A94-29BE-46A6-ABEE-E7532F6C79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Difficulties in computer vision</a:t>
            </a:r>
          </a:p>
          <a:p>
            <a:pPr lvl="1"/>
            <a:r>
              <a:rPr lang="en-SG" dirty="0"/>
              <a:t>Viewpoint variation</a:t>
            </a:r>
          </a:p>
          <a:p>
            <a:pPr lvl="1"/>
            <a:r>
              <a:rPr lang="en-SG" dirty="0"/>
              <a:t>Illumination</a:t>
            </a:r>
          </a:p>
          <a:p>
            <a:pPr lvl="1"/>
            <a:r>
              <a:rPr lang="en-SG" dirty="0"/>
              <a:t>Scale</a:t>
            </a:r>
          </a:p>
          <a:p>
            <a:pPr lvl="1"/>
            <a:r>
              <a:rPr lang="en-SG" dirty="0"/>
              <a:t>Non-rigid deformation (same object in different positions)</a:t>
            </a:r>
          </a:p>
          <a:p>
            <a:pPr lvl="1"/>
            <a:r>
              <a:rPr lang="en-SG" dirty="0"/>
              <a:t>Occlusion (partially/fully hidden)</a:t>
            </a:r>
          </a:p>
          <a:p>
            <a:pPr lvl="1"/>
            <a:r>
              <a:rPr lang="en-SG" dirty="0"/>
              <a:t>Background clutter</a:t>
            </a:r>
          </a:p>
          <a:p>
            <a:pPr lvl="1"/>
            <a:r>
              <a:rPr lang="en-SG" dirty="0"/>
              <a:t>Intra-class variation of objects (</a:t>
            </a:r>
            <a:r>
              <a:rPr lang="en-SG" dirty="0" err="1"/>
              <a:t>eg</a:t>
            </a:r>
            <a:r>
              <a:rPr lang="en-SG" dirty="0"/>
              <a:t> different types of chairs)</a:t>
            </a:r>
          </a:p>
          <a:p>
            <a:pPr lvl="1"/>
            <a:r>
              <a:rPr lang="en-SG" dirty="0"/>
              <a:t>Inherent ambiguity (</a:t>
            </a:r>
            <a:r>
              <a:rPr lang="en-SG" dirty="0" err="1"/>
              <a:t>eg</a:t>
            </a:r>
            <a:r>
              <a:rPr lang="en-SG" dirty="0"/>
              <a:t> illusions)</a:t>
            </a:r>
          </a:p>
          <a:p>
            <a:r>
              <a:rPr lang="en-SG" dirty="0"/>
              <a:t>Some basic physics/facts</a:t>
            </a:r>
          </a:p>
          <a:p>
            <a:pPr lvl="1"/>
            <a:r>
              <a:rPr lang="en-SG" dirty="0"/>
              <a:t>Human colour perception</a:t>
            </a:r>
          </a:p>
          <a:p>
            <a:pPr lvl="2"/>
            <a:r>
              <a:rPr lang="en-SG" dirty="0"/>
              <a:t>400 – 700 nm</a:t>
            </a:r>
          </a:p>
          <a:p>
            <a:pPr lvl="2"/>
            <a:r>
              <a:rPr lang="en-SG" dirty="0"/>
              <a:t>Three kinds of cones in the eye (RGB)</a:t>
            </a:r>
          </a:p>
          <a:p>
            <a:pPr lvl="2"/>
            <a:r>
              <a:rPr lang="en-SG" dirty="0"/>
              <a:t>More long and medium wave sensors – more perceptive of red and green</a:t>
            </a:r>
          </a:p>
          <a:p>
            <a:pPr lvl="2"/>
            <a:r>
              <a:rPr lang="en-SG" dirty="0"/>
              <a:t>Human eye is more sensitive to green light than red or blue</a:t>
            </a:r>
          </a:p>
          <a:p>
            <a:pPr lvl="1"/>
            <a:r>
              <a:rPr lang="en-SG" dirty="0"/>
              <a:t>Light depends on</a:t>
            </a:r>
          </a:p>
          <a:p>
            <a:pPr lvl="2"/>
            <a:r>
              <a:rPr lang="en-SG" dirty="0"/>
              <a:t>The light source: shape, position, colour</a:t>
            </a:r>
          </a:p>
          <a:p>
            <a:pPr lvl="2"/>
            <a:r>
              <a:rPr lang="en-SG" dirty="0"/>
              <a:t>The scene: shapes, surfaces, shadows, object colour, etc</a:t>
            </a:r>
          </a:p>
          <a:p>
            <a:pPr lvl="2"/>
            <a:r>
              <a:rPr lang="en-SG" dirty="0"/>
              <a:t>Sensor properties: camera properties, filters, etc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51963-A913-450B-8876-B0F885D708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SG" dirty="0"/>
              <a:t>How imaging sensors/cameras work</a:t>
            </a:r>
          </a:p>
          <a:p>
            <a:pPr lvl="1"/>
            <a:r>
              <a:rPr lang="en-SG" dirty="0"/>
              <a:t>Each pixel of the camera captures photons</a:t>
            </a:r>
          </a:p>
          <a:p>
            <a:pPr lvl="1"/>
            <a:r>
              <a:rPr lang="en-SG" dirty="0"/>
              <a:t>Photons are converted to electrons, which are then shifted along the row and “collected” to be digitised</a:t>
            </a:r>
          </a:p>
          <a:p>
            <a:r>
              <a:rPr lang="en-SG" dirty="0" err="1"/>
              <a:t>Color</a:t>
            </a:r>
            <a:r>
              <a:rPr lang="en-SG" dirty="0"/>
              <a:t> spaces</a:t>
            </a:r>
          </a:p>
          <a:p>
            <a:pPr lvl="1"/>
            <a:r>
              <a:rPr lang="en-SG" dirty="0"/>
              <a:t>RGB</a:t>
            </a:r>
          </a:p>
          <a:p>
            <a:pPr lvl="2"/>
            <a:r>
              <a:rPr lang="en-SG" dirty="0"/>
              <a:t>Linearly combined to produce all colours</a:t>
            </a:r>
          </a:p>
          <a:p>
            <a:pPr lvl="2"/>
            <a:r>
              <a:rPr lang="en-SG" dirty="0"/>
              <a:t>Good for computers but unnatural for humans</a:t>
            </a:r>
          </a:p>
          <a:p>
            <a:pPr lvl="1"/>
            <a:r>
              <a:rPr lang="en-SG" dirty="0"/>
              <a:t>HSV</a:t>
            </a:r>
          </a:p>
          <a:p>
            <a:pPr lvl="2"/>
            <a:r>
              <a:rPr lang="en-SG" dirty="0"/>
              <a:t>Hue: Colour</a:t>
            </a:r>
          </a:p>
          <a:p>
            <a:pPr lvl="2"/>
            <a:r>
              <a:rPr lang="en-SG" dirty="0"/>
              <a:t>Saturation: Paleness</a:t>
            </a:r>
          </a:p>
          <a:p>
            <a:pPr lvl="2"/>
            <a:r>
              <a:rPr lang="en-SG" dirty="0"/>
              <a:t>Value: Intensity/brightness</a:t>
            </a:r>
          </a:p>
          <a:p>
            <a:r>
              <a:rPr lang="en-SG" dirty="0"/>
              <a:t>Aperture size</a:t>
            </a:r>
          </a:p>
          <a:p>
            <a:pPr lvl="1"/>
            <a:r>
              <a:rPr lang="en-SG" dirty="0"/>
              <a:t>Varies the amount of light captured on the film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1929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3E25-8079-43C9-BB0C-A720B27B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PID Controller – K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13DD3-E4CD-4279-A74A-1BE8E3DCE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94" y="941560"/>
            <a:ext cx="11178012" cy="5551315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Characterising a control system</a:t>
            </a:r>
          </a:p>
          <a:p>
            <a:r>
              <a:rPr lang="en-SG" dirty="0"/>
              <a:t>Stability</a:t>
            </a:r>
          </a:p>
          <a:p>
            <a:pPr lvl="1"/>
            <a:r>
              <a:rPr lang="en-SG" dirty="0"/>
              <a:t>Returning to the same point if there are small unintentional motions</a:t>
            </a:r>
          </a:p>
          <a:p>
            <a:r>
              <a:rPr lang="en-SG" dirty="0"/>
              <a:t>Accuracy</a:t>
            </a:r>
          </a:p>
          <a:p>
            <a:pPr lvl="1"/>
            <a:r>
              <a:rPr lang="en-SG" dirty="0"/>
              <a:t>The difference between steady-state output and desired output</a:t>
            </a:r>
          </a:p>
          <a:p>
            <a:r>
              <a:rPr lang="en-SG" dirty="0"/>
              <a:t>Settling time</a:t>
            </a:r>
          </a:p>
          <a:p>
            <a:pPr lvl="1"/>
            <a:r>
              <a:rPr lang="en-SG" dirty="0"/>
              <a:t>Time needed to converge to steady state</a:t>
            </a:r>
          </a:p>
          <a:p>
            <a:r>
              <a:rPr lang="en-SG" dirty="0"/>
              <a:t>Rising time</a:t>
            </a:r>
          </a:p>
          <a:p>
            <a:pPr lvl="1"/>
            <a:r>
              <a:rPr lang="en-SG" dirty="0"/>
              <a:t>Time for the plant output to rise beyond 90% of the desired level for the first time</a:t>
            </a:r>
          </a:p>
          <a:p>
            <a:r>
              <a:rPr lang="en-SG" dirty="0"/>
              <a:t>Overshoot</a:t>
            </a:r>
          </a:p>
          <a:p>
            <a:pPr lvl="1"/>
            <a:r>
              <a:rPr lang="en-SG" dirty="0"/>
              <a:t>How much higher the peak level is than steady state, normalised against steady state</a:t>
            </a:r>
          </a:p>
          <a:p>
            <a:pPr marL="457200" lvl="1" indent="0">
              <a:buNone/>
            </a:pPr>
            <a:endParaRPr lang="en-SG" dirty="0"/>
          </a:p>
          <a:p>
            <a:r>
              <a:rPr lang="en-SG" dirty="0"/>
              <a:t>Choosing gain factors</a:t>
            </a:r>
          </a:p>
          <a:p>
            <a:pPr lvl="1"/>
            <a:r>
              <a:rPr lang="en-SG" dirty="0"/>
              <a:t>Low gain – less energy used for control, precision</a:t>
            </a:r>
          </a:p>
          <a:p>
            <a:pPr lvl="1"/>
            <a:r>
              <a:rPr lang="en-SG" dirty="0"/>
              <a:t>High gain – faster response</a:t>
            </a:r>
          </a:p>
          <a:p>
            <a:r>
              <a:rPr lang="en-SG" dirty="0"/>
              <a:t>Typically</a:t>
            </a:r>
          </a:p>
          <a:p>
            <a:pPr lvl="1"/>
            <a:r>
              <a:rPr lang="en-SG" dirty="0" err="1"/>
              <a:t>Kp</a:t>
            </a:r>
            <a:r>
              <a:rPr lang="en-SG" dirty="0"/>
              <a:t> to decrease rise time</a:t>
            </a:r>
          </a:p>
          <a:p>
            <a:pPr lvl="1"/>
            <a:r>
              <a:rPr lang="en-SG" dirty="0"/>
              <a:t>Ki to eliminate steady state error</a:t>
            </a:r>
          </a:p>
          <a:p>
            <a:pPr lvl="1"/>
            <a:r>
              <a:rPr lang="en-SG" dirty="0" err="1"/>
              <a:t>Kd</a:t>
            </a:r>
            <a:r>
              <a:rPr lang="en-SG" dirty="0"/>
              <a:t> to reduce overshoot and settling time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C64124-D91E-4656-8DA7-D9BC93394AE2}"/>
              </a:ext>
            </a:extLst>
          </p:cNvPr>
          <p:cNvGrpSpPr/>
          <p:nvPr/>
        </p:nvGrpSpPr>
        <p:grpSpPr>
          <a:xfrm>
            <a:off x="7415939" y="492539"/>
            <a:ext cx="4602280" cy="2483135"/>
            <a:chOff x="6605484" y="281542"/>
            <a:chExt cx="5079522" cy="274062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1FFBCB6-4A6D-4573-B137-360F68380A42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5484" y="544854"/>
              <a:ext cx="5079522" cy="247731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721135-7204-4CE2-80EA-197375672D09}"/>
                </a:ext>
              </a:extLst>
            </p:cNvPr>
            <p:cNvSpPr txBox="1"/>
            <p:nvPr/>
          </p:nvSpPr>
          <p:spPr>
            <a:xfrm>
              <a:off x="6679769" y="281542"/>
              <a:ext cx="4826420" cy="33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/>
                <a:t>Effect of increasing K: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842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38E5-EDBB-451B-93E5-F88A4C58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PID Control – 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AAFFF-ADFA-4615-A71A-799DB5791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Needs errors (an optimal value) to be able to react</a:t>
            </a:r>
          </a:p>
          <a:p>
            <a:r>
              <a:rPr lang="en-SG" dirty="0"/>
              <a:t>Is only reactive and may be slow</a:t>
            </a:r>
          </a:p>
          <a:p>
            <a:r>
              <a:rPr lang="en-SG" dirty="0"/>
              <a:t>D and I may suffer from sudden changes</a:t>
            </a:r>
          </a:p>
          <a:p>
            <a:r>
              <a:rPr lang="en-SG" dirty="0"/>
              <a:t>D may suffer from intrinsic noise</a:t>
            </a:r>
          </a:p>
          <a:p>
            <a:pPr lvl="1"/>
            <a:r>
              <a:rPr lang="en-SG" dirty="0"/>
              <a:t>Use a low-pass filter</a:t>
            </a:r>
          </a:p>
          <a:p>
            <a:r>
              <a:rPr lang="en-SG" dirty="0"/>
              <a:t>Is linear, not symmetric</a:t>
            </a:r>
          </a:p>
          <a:p>
            <a:pPr lvl="1"/>
            <a:r>
              <a:rPr lang="en-SG" dirty="0"/>
              <a:t>Cannot work both ways – </a:t>
            </a:r>
            <a:r>
              <a:rPr lang="en-SG" dirty="0" err="1"/>
              <a:t>eg</a:t>
            </a:r>
            <a:r>
              <a:rPr lang="en-SG" dirty="0"/>
              <a:t> increasing and decreasing the height of a propeller</a:t>
            </a:r>
          </a:p>
          <a:p>
            <a:r>
              <a:rPr lang="en-SG" dirty="0"/>
              <a:t>Gain is tuned specifically to a </a:t>
            </a:r>
            <a:r>
              <a:rPr lang="en-SG" dirty="0" err="1"/>
              <a:t>systeme</a:t>
            </a:r>
            <a:r>
              <a:rPr lang="en-SG" dirty="0"/>
              <a:t>, unique to a system</a:t>
            </a:r>
          </a:p>
        </p:txBody>
      </p:sp>
    </p:spTree>
    <p:extLst>
      <p:ext uri="{BB962C8B-B14F-4D97-AF65-F5344CB8AC3E}">
        <p14:creationId xmlns:p14="http://schemas.microsoft.com/office/powerpoint/2010/main" val="3212183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E85AB-E817-474E-BFCD-A2C3FE21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70F6-971C-4BDE-898C-CEA00B359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7000" y="941124"/>
            <a:ext cx="5512800" cy="5785140"/>
          </a:xfrm>
        </p:spPr>
        <p:txBody>
          <a:bodyPr>
            <a:normAutofit/>
          </a:bodyPr>
          <a:lstStyle/>
          <a:p>
            <a:r>
              <a:rPr lang="en-SG" dirty="0"/>
              <a:t>Robotic operating system: An OS that allows one to simulate and run robots in (soft) real-time</a:t>
            </a:r>
          </a:p>
          <a:p>
            <a:pPr lvl="1"/>
            <a:r>
              <a:rPr lang="en-SG" dirty="0"/>
              <a:t>Open-source and light-weight</a:t>
            </a:r>
          </a:p>
          <a:p>
            <a:pPr lvl="1"/>
            <a:r>
              <a:rPr lang="en-SG" dirty="0"/>
              <a:t>Simulators like Gazebo obey the laws of physics</a:t>
            </a:r>
          </a:p>
          <a:p>
            <a:pPr lvl="1"/>
            <a:r>
              <a:rPr lang="en-SG" dirty="0"/>
              <a:t>Allows for message passing</a:t>
            </a:r>
          </a:p>
          <a:p>
            <a:r>
              <a:rPr lang="en-SG" dirty="0"/>
              <a:t>Communication in ROS</a:t>
            </a:r>
          </a:p>
          <a:p>
            <a:pPr lvl="1"/>
            <a:r>
              <a:rPr lang="en-SG" dirty="0"/>
              <a:t>Subscriber-publisher</a:t>
            </a:r>
          </a:p>
          <a:p>
            <a:pPr lvl="2"/>
            <a:r>
              <a:rPr lang="en-SG" dirty="0"/>
              <a:t>Node and topic</a:t>
            </a:r>
          </a:p>
          <a:p>
            <a:pPr lvl="2"/>
            <a:r>
              <a:rPr lang="en-SG" dirty="0"/>
              <a:t>Many to many</a:t>
            </a:r>
          </a:p>
          <a:p>
            <a:pPr lvl="1"/>
            <a:r>
              <a:rPr lang="en-SG" dirty="0"/>
              <a:t>Service-client</a:t>
            </a:r>
          </a:p>
          <a:p>
            <a:pPr lvl="2"/>
            <a:r>
              <a:rPr lang="en-SG" dirty="0"/>
              <a:t>One to one</a:t>
            </a:r>
          </a:p>
          <a:p>
            <a:r>
              <a:rPr lang="en-SG" dirty="0"/>
              <a:t>Master node</a:t>
            </a:r>
          </a:p>
          <a:p>
            <a:pPr lvl="1"/>
            <a:r>
              <a:rPr lang="en-SG" dirty="0"/>
              <a:t>Manages the communication between nodes</a:t>
            </a:r>
          </a:p>
          <a:p>
            <a:pPr lvl="1"/>
            <a:r>
              <a:rPr lang="en-SG" dirty="0"/>
              <a:t>All nodes register at start up with the master</a:t>
            </a:r>
          </a:p>
          <a:p>
            <a:pPr lvl="1"/>
            <a:r>
              <a:rPr lang="en-SG" dirty="0"/>
              <a:t>Started with ‘</a:t>
            </a:r>
            <a:r>
              <a:rPr lang="en-SG" dirty="0" err="1"/>
              <a:t>roscore</a:t>
            </a:r>
            <a:r>
              <a:rPr lang="en-SG" dirty="0"/>
              <a:t>’</a:t>
            </a:r>
          </a:p>
          <a:p>
            <a:r>
              <a:rPr lang="en-SG" dirty="0"/>
              <a:t>Node</a:t>
            </a:r>
          </a:p>
          <a:p>
            <a:pPr lvl="1"/>
            <a:r>
              <a:rPr lang="en-SG" dirty="0"/>
              <a:t>A piece of executable code</a:t>
            </a:r>
          </a:p>
          <a:p>
            <a:pPr lvl="1"/>
            <a:r>
              <a:rPr lang="en-SG" dirty="0"/>
              <a:t>All nodes communicate with the master node</a:t>
            </a:r>
          </a:p>
          <a:p>
            <a:r>
              <a:rPr lang="en-SG" dirty="0"/>
              <a:t>Topic</a:t>
            </a:r>
          </a:p>
          <a:p>
            <a:pPr lvl="1"/>
            <a:r>
              <a:rPr lang="en-SG" dirty="0"/>
              <a:t>Nodes communicate over topics</a:t>
            </a:r>
          </a:p>
          <a:p>
            <a:pPr lvl="1"/>
            <a:r>
              <a:rPr lang="en-SG" dirty="0"/>
              <a:t>Each node can publish or subscribe to a topic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2BE73-1410-496C-B859-8F99817091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SG" dirty="0"/>
              <a:t>Service</a:t>
            </a:r>
          </a:p>
          <a:p>
            <a:pPr lvl="1"/>
            <a:r>
              <a:rPr lang="en-SG" dirty="0"/>
              <a:t>Services allow nodes to send a request and receive a response</a:t>
            </a:r>
          </a:p>
          <a:p>
            <a:pPr lvl="1"/>
            <a:r>
              <a:rPr lang="en-SG" dirty="0"/>
              <a:t>One time request: service node runs once then finishes</a:t>
            </a:r>
          </a:p>
          <a:p>
            <a:r>
              <a:rPr lang="en-SG" dirty="0"/>
              <a:t>Messages</a:t>
            </a:r>
          </a:p>
          <a:p>
            <a:pPr lvl="1"/>
            <a:r>
              <a:rPr lang="en-SG" dirty="0"/>
              <a:t>Data that is published to a topic, that is ordered in a certain way</a:t>
            </a:r>
          </a:p>
          <a:p>
            <a:r>
              <a:rPr lang="en-SG" dirty="0"/>
              <a:t>User interface </a:t>
            </a:r>
            <a:r>
              <a:rPr lang="en-SG" dirty="0" err="1"/>
              <a:t>rqt</a:t>
            </a:r>
            <a:endParaRPr lang="en-SG" dirty="0"/>
          </a:p>
          <a:p>
            <a:pPr lvl="1"/>
            <a:r>
              <a:rPr lang="en-SG" dirty="0"/>
              <a:t>RQT – for GUI development in ROS, can be used to plot data, view images, node graphs, etc</a:t>
            </a:r>
          </a:p>
        </p:txBody>
      </p:sp>
    </p:spTree>
    <p:extLst>
      <p:ext uri="{BB962C8B-B14F-4D97-AF65-F5344CB8AC3E}">
        <p14:creationId xmlns:p14="http://schemas.microsoft.com/office/powerpoint/2010/main" val="357179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2D18-CA17-4C89-9A46-AA9E5A8E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Images and Capture – Difficulties of Image Capture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07306-584C-423F-9E7E-2D7CD82D5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94" y="941560"/>
            <a:ext cx="11178012" cy="5776955"/>
          </a:xfrm>
        </p:spPr>
        <p:txBody>
          <a:bodyPr>
            <a:normAutofit/>
          </a:bodyPr>
          <a:lstStyle/>
          <a:p>
            <a:r>
              <a:rPr lang="en-SG" dirty="0"/>
              <a:t>Depth of field</a:t>
            </a:r>
          </a:p>
          <a:p>
            <a:pPr lvl="1"/>
            <a:r>
              <a:rPr lang="en-SG" dirty="0"/>
              <a:t>Different levels of focus for different depths</a:t>
            </a:r>
          </a:p>
          <a:p>
            <a:pPr lvl="1"/>
            <a:r>
              <a:rPr lang="en-SG" dirty="0"/>
              <a:t>Can use a smaller aperture to increase depth of focus; reduces the amount of light receives so need to compensate by using brighter light</a:t>
            </a:r>
          </a:p>
          <a:p>
            <a:r>
              <a:rPr lang="en-SG" dirty="0"/>
              <a:t>Shadows &amp; non-uniform illumination</a:t>
            </a:r>
          </a:p>
          <a:p>
            <a:pPr lvl="1"/>
            <a:r>
              <a:rPr lang="en-SG" dirty="0"/>
              <a:t>Increase ambient lighting using light diffusing panels, or many point lights</a:t>
            </a:r>
          </a:p>
          <a:p>
            <a:pPr lvl="1"/>
            <a:r>
              <a:rPr lang="en-SG" dirty="0"/>
              <a:t>Place illumination near the camera</a:t>
            </a:r>
          </a:p>
          <a:p>
            <a:r>
              <a:rPr lang="en-SG" dirty="0" err="1"/>
              <a:t>Specularities</a:t>
            </a:r>
            <a:r>
              <a:rPr lang="en-SG" dirty="0"/>
              <a:t>/highlights</a:t>
            </a:r>
          </a:p>
          <a:p>
            <a:pPr lvl="1"/>
            <a:r>
              <a:rPr lang="en-SG" dirty="0"/>
              <a:t>Light reflecting off the object, straight into the camera</a:t>
            </a:r>
          </a:p>
          <a:p>
            <a:pPr lvl="1"/>
            <a:r>
              <a:rPr lang="en-SG" dirty="0"/>
              <a:t>Increase ambient lighting using light diffusing panels</a:t>
            </a:r>
          </a:p>
          <a:p>
            <a:r>
              <a:rPr lang="en-SG" dirty="0"/>
              <a:t>Motion blur</a:t>
            </a:r>
          </a:p>
          <a:p>
            <a:pPr lvl="1"/>
            <a:r>
              <a:rPr lang="en-SG" dirty="0"/>
              <a:t>Use a shorter capture time (and brighter light to compensate)</a:t>
            </a:r>
          </a:p>
          <a:p>
            <a:r>
              <a:rPr lang="en-SG" dirty="0"/>
              <a:t>Saturation problems</a:t>
            </a:r>
          </a:p>
          <a:p>
            <a:pPr lvl="1"/>
            <a:r>
              <a:rPr lang="en-SG" dirty="0"/>
              <a:t>Use a smaller aperture to reduce light, or reduce the gain</a:t>
            </a:r>
          </a:p>
          <a:p>
            <a:r>
              <a:rPr lang="en-SG" dirty="0"/>
              <a:t>Radial lens distortion</a:t>
            </a:r>
          </a:p>
          <a:p>
            <a:pPr lvl="1"/>
            <a:r>
              <a:rPr lang="en-SG" dirty="0"/>
              <a:t>Straight lines captured as bent</a:t>
            </a:r>
          </a:p>
          <a:p>
            <a:pPr lvl="1"/>
            <a:r>
              <a:rPr lang="en-SG" dirty="0"/>
              <a:t>Use a more expensive lens, or view from a further distance</a:t>
            </a:r>
          </a:p>
          <a:p>
            <a:r>
              <a:rPr lang="en-SG" dirty="0"/>
              <a:t>Aliasing</a:t>
            </a:r>
          </a:p>
          <a:p>
            <a:pPr lvl="1"/>
            <a:r>
              <a:rPr lang="en-SG" dirty="0"/>
              <a:t>Flickering lights at a certain frequency might cause bright and dark images</a:t>
            </a:r>
          </a:p>
          <a:p>
            <a:pPr lvl="1"/>
            <a:r>
              <a:rPr lang="en-SG" dirty="0"/>
              <a:t>Use incandescent light instead of fluorescent light</a:t>
            </a:r>
          </a:p>
        </p:txBody>
      </p:sp>
    </p:spTree>
    <p:extLst>
      <p:ext uri="{BB962C8B-B14F-4D97-AF65-F5344CB8AC3E}">
        <p14:creationId xmlns:p14="http://schemas.microsoft.com/office/powerpoint/2010/main" val="345397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FF927-0872-4C3F-BF7A-43CCBC5A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Image and Capture – Projection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7FB06-AAC3-431F-BBFB-C3D1B23B2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Projecting from 3D to image plane (2D)</a:t>
            </a:r>
          </a:p>
          <a:p>
            <a:pPr lvl="1"/>
            <a:r>
              <a:rPr lang="en-SG" dirty="0"/>
              <a:t>Not preserved</a:t>
            </a:r>
          </a:p>
          <a:p>
            <a:pPr lvl="2"/>
            <a:r>
              <a:rPr lang="en-SG" dirty="0"/>
              <a:t>Distance, angles and lengths</a:t>
            </a:r>
          </a:p>
          <a:p>
            <a:pPr lvl="1"/>
            <a:r>
              <a:rPr lang="en-SG" dirty="0"/>
              <a:t>Preserved</a:t>
            </a:r>
          </a:p>
          <a:p>
            <a:pPr lvl="2"/>
            <a:r>
              <a:rPr lang="en-SG" dirty="0"/>
              <a:t>Straight lines, incidence (intersecting lines)</a:t>
            </a:r>
          </a:p>
          <a:p>
            <a:r>
              <a:rPr lang="en-SG" dirty="0"/>
              <a:t>Properties of projection</a:t>
            </a:r>
          </a:p>
          <a:p>
            <a:pPr lvl="1"/>
            <a:r>
              <a:rPr lang="en-SG" dirty="0"/>
              <a:t>Many-to-one mapping</a:t>
            </a:r>
          </a:p>
          <a:p>
            <a:pPr lvl="2"/>
            <a:r>
              <a:rPr lang="en-SG" dirty="0"/>
              <a:t>All points along the same ray of light map to the same point in the image (lost of info)</a:t>
            </a:r>
          </a:p>
          <a:p>
            <a:pPr lvl="1"/>
            <a:r>
              <a:rPr lang="en-SG" dirty="0"/>
              <a:t>Lines to lines</a:t>
            </a:r>
          </a:p>
          <a:p>
            <a:pPr lvl="2"/>
            <a:r>
              <a:rPr lang="en-SG" dirty="0"/>
              <a:t>Collinearity is preserved: things in a line remain as seen in a line</a:t>
            </a:r>
          </a:p>
          <a:p>
            <a:pPr lvl="2"/>
            <a:r>
              <a:rPr lang="en-SG" dirty="0"/>
              <a:t>Except for the line going through the focal point, maps to a single point</a:t>
            </a:r>
          </a:p>
          <a:p>
            <a:pPr lvl="1"/>
            <a:r>
              <a:rPr lang="en-SG" dirty="0"/>
              <a:t>Planes to planes</a:t>
            </a:r>
          </a:p>
          <a:p>
            <a:pPr lvl="2"/>
            <a:r>
              <a:rPr lang="en-SG" dirty="0"/>
              <a:t>All planes in 3D map to a plane in the image</a:t>
            </a:r>
          </a:p>
          <a:p>
            <a:pPr lvl="2"/>
            <a:r>
              <a:rPr lang="en-SG" dirty="0"/>
              <a:t>Except for the plane through the focal point, maps to a line</a:t>
            </a:r>
          </a:p>
          <a:p>
            <a:pPr lvl="1"/>
            <a:r>
              <a:rPr lang="en-SG" dirty="0"/>
              <a:t>Vanishing points</a:t>
            </a:r>
          </a:p>
          <a:p>
            <a:pPr lvl="2"/>
            <a:r>
              <a:rPr lang="en-SG" dirty="0"/>
              <a:t>All directions in 3D has a vanishing point in the image, where all lines in 3D in that direction converge at a point in 2D</a:t>
            </a:r>
          </a:p>
          <a:p>
            <a:pPr lvl="2"/>
            <a:r>
              <a:rPr lang="en-SG" dirty="0"/>
              <a:t>Except for the direction parallel to the image plane</a:t>
            </a:r>
          </a:p>
        </p:txBody>
      </p:sp>
    </p:spTree>
    <p:extLst>
      <p:ext uri="{BB962C8B-B14F-4D97-AF65-F5344CB8AC3E}">
        <p14:creationId xmlns:p14="http://schemas.microsoft.com/office/powerpoint/2010/main" val="3378590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74E3C-A605-44F4-9550-7BA82648D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94" y="365125"/>
            <a:ext cx="11178012" cy="576435"/>
          </a:xfrm>
        </p:spPr>
        <p:txBody>
          <a:bodyPr/>
          <a:lstStyle/>
          <a:p>
            <a:r>
              <a:rPr lang="en-SG" dirty="0"/>
              <a:t>Image and Capture – Projection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8CCC91-E0D3-4BEA-AF07-1A1EFF9E7F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6994" y="941560"/>
                <a:ext cx="11178012" cy="5551315"/>
              </a:xfrm>
            </p:spPr>
            <p:txBody>
              <a:bodyPr>
                <a:normAutofit/>
              </a:bodyPr>
              <a:lstStyle/>
              <a:p>
                <a:r>
                  <a:rPr lang="en-SG" dirty="0"/>
                  <a:t>Homogenous coordinates</a:t>
                </a:r>
              </a:p>
              <a:p>
                <a:pPr lvl="1"/>
                <a:r>
                  <a:rPr lang="en-SG" dirty="0" err="1"/>
                  <a:t>Homegenous</a:t>
                </a:r>
                <a:r>
                  <a:rPr lang="en-SG" dirty="0"/>
                  <a:t> image coordinates: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,   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mr>
                        </m:m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</m:e>
                    </m:d>
                  </m:oMath>
                </a14:m>
                <a:r>
                  <a:rPr lang="en-SG" dirty="0"/>
                  <a:t> </a:t>
                </a:r>
              </a:p>
              <a:p>
                <a:pPr lvl="1"/>
                <a:r>
                  <a:rPr lang="en-SG" dirty="0"/>
                  <a:t>Similar for homogenous scene coordinates (</a:t>
                </a:r>
                <a:r>
                  <a:rPr lang="en-SG" dirty="0" err="1"/>
                  <a:t>x,y,z</a:t>
                </a:r>
                <a:r>
                  <a:rPr lang="en-SG" dirty="0"/>
                  <a:t>)</a:t>
                </a:r>
              </a:p>
              <a:p>
                <a:r>
                  <a:rPr lang="en-SG" dirty="0"/>
                  <a:t>Projection matrix</a:t>
                </a:r>
              </a:p>
              <a:p>
                <a:pPr lvl="1"/>
                <a:r>
                  <a:rPr lang="en-SG" dirty="0"/>
                  <a:t>P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SG" dirty="0"/>
              </a:p>
              <a:p>
                <a:pPr lvl="1"/>
                <a:r>
                  <a:rPr lang="en-SG" dirty="0"/>
                  <a:t>To get image coordinates: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SG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 ,</m:t>
                        </m:r>
                        <m:f>
                          <m:f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</m:e>
                    </m:d>
                  </m:oMath>
                </a14:m>
                <a:endParaRPr lang="en-SG" dirty="0"/>
              </a:p>
              <a:p>
                <a:r>
                  <a:rPr lang="en-SG" dirty="0" err="1"/>
                  <a:t>Homography</a:t>
                </a:r>
                <a:endParaRPr lang="en-SG" dirty="0"/>
              </a:p>
              <a:p>
                <a:pPr lvl="1"/>
                <a:r>
                  <a:rPr lang="en-SG" dirty="0"/>
                  <a:t>A projection that maps points from one plane to another</a:t>
                </a:r>
              </a:p>
              <a:p>
                <a:pPr lvl="1"/>
                <a:r>
                  <a:rPr lang="en-SG" dirty="0"/>
                  <a:t>Accounts for 8 degrees of freedom</a:t>
                </a:r>
              </a:p>
              <a:p>
                <a:pPr lvl="1"/>
                <a:r>
                  <a:rPr lang="en-SG" dirty="0" err="1"/>
                  <a:t>Homography</a:t>
                </a:r>
                <a:r>
                  <a:rPr lang="en-SG" dirty="0"/>
                  <a:t> projection matrix</a:t>
                </a:r>
              </a:p>
              <a:p>
                <a:pPr lvl="2"/>
                <a:r>
                  <a:rPr lang="en-SG" dirty="0"/>
                  <a:t>Requires at least 4 matched points between the 2 planes</a:t>
                </a:r>
              </a:p>
              <a:p>
                <a:pPr lvl="2"/>
                <a:r>
                  <a:rPr lang="en-SG" dirty="0"/>
                  <a:t>Can be estimated using direct linear transform method</a:t>
                </a:r>
              </a:p>
              <a:p>
                <a:pPr lvl="2"/>
                <a:r>
                  <a:rPr lang="en-SG" dirty="0"/>
                  <a:t>Find least square estimate of P that satisfies the 4 equations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8CCC91-E0D3-4BEA-AF07-1A1EFF9E7F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6994" y="941560"/>
                <a:ext cx="11178012" cy="5551315"/>
              </a:xfrm>
              <a:blipFill>
                <a:blip r:embed="rId2"/>
                <a:stretch>
                  <a:fillRect l="-55" t="-4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02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3404F-69C6-42D3-88DD-EA45D4B4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Image Segmentation – Mean-Shift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8582-C2E6-4576-890E-ECB9C47F2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94" y="941560"/>
            <a:ext cx="11178012" cy="5769206"/>
          </a:xfrm>
        </p:spPr>
        <p:txBody>
          <a:bodyPr/>
          <a:lstStyle/>
          <a:p>
            <a:r>
              <a:rPr lang="en-SG" dirty="0"/>
              <a:t>Some common methods of region segmentation</a:t>
            </a:r>
          </a:p>
          <a:p>
            <a:pPr lvl="1"/>
            <a:r>
              <a:rPr lang="en-SG" dirty="0"/>
              <a:t>Contrast (light thresholding)</a:t>
            </a:r>
          </a:p>
          <a:p>
            <a:pPr lvl="1"/>
            <a:r>
              <a:rPr lang="en-SG" dirty="0"/>
              <a:t>Change: knowing the background, find the changes to identify the objects</a:t>
            </a:r>
          </a:p>
          <a:p>
            <a:pPr lvl="1"/>
            <a:r>
              <a:rPr lang="en-SG" dirty="0"/>
              <a:t>Similarity: grouping pixels by similar properties, </a:t>
            </a:r>
            <a:r>
              <a:rPr lang="en-SG" dirty="0" err="1"/>
              <a:t>eg</a:t>
            </a:r>
            <a:r>
              <a:rPr lang="en-SG" dirty="0"/>
              <a:t> colour clustering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Mean-shift clustering</a:t>
            </a:r>
          </a:p>
          <a:p>
            <a:pPr lvl="1"/>
            <a:r>
              <a:rPr lang="en-SG" dirty="0"/>
              <a:t>Mode: local maximum in a distribution</a:t>
            </a:r>
          </a:p>
          <a:p>
            <a:pPr lvl="1"/>
            <a:r>
              <a:rPr lang="en-SG" dirty="0"/>
              <a:t>Find the modes in a histogram using iterative mode search</a:t>
            </a:r>
          </a:p>
          <a:p>
            <a:pPr lvl="2"/>
            <a:r>
              <a:rPr lang="en-SG" dirty="0"/>
              <a:t>With a random seed and a window size W, calculate the </a:t>
            </a:r>
            <a:r>
              <a:rPr lang="en-SG" dirty="0" err="1"/>
              <a:t>center</a:t>
            </a:r>
            <a:r>
              <a:rPr lang="en-SG" dirty="0"/>
              <a:t> of gravity/”mean” of W</a:t>
            </a:r>
          </a:p>
          <a:p>
            <a:pPr lvl="2"/>
            <a:r>
              <a:rPr lang="en-SG" dirty="0"/>
              <a:t>Shift the search window to the mean</a:t>
            </a:r>
          </a:p>
          <a:p>
            <a:pPr lvl="2"/>
            <a:r>
              <a:rPr lang="en-SG" dirty="0"/>
              <a:t>Repeat this until mean converges</a:t>
            </a:r>
          </a:p>
          <a:p>
            <a:pPr lvl="1"/>
            <a:r>
              <a:rPr lang="en-SG" dirty="0"/>
              <a:t>Do a mean-shift at every data point, and find the attraction basin(s)</a:t>
            </a:r>
          </a:p>
          <a:p>
            <a:pPr lvl="2"/>
            <a:r>
              <a:rPr lang="en-SG" dirty="0"/>
              <a:t>Attraction basin: the region on the image where all trajectories point to the same mode</a:t>
            </a:r>
          </a:p>
          <a:p>
            <a:pPr lvl="2"/>
            <a:r>
              <a:rPr lang="en-SG" dirty="0"/>
              <a:t>Merge all the windows in that attraction basin (</a:t>
            </a:r>
            <a:r>
              <a:rPr lang="en-SG" dirty="0" err="1"/>
              <a:t>eg</a:t>
            </a:r>
            <a:r>
              <a:rPr lang="en-SG" dirty="0"/>
              <a:t> give them all the mean colour)</a:t>
            </a:r>
          </a:p>
          <a:p>
            <a:pPr lvl="1"/>
            <a:r>
              <a:rPr lang="en-SG" dirty="0"/>
              <a:t>Pros</a:t>
            </a:r>
          </a:p>
          <a:p>
            <a:pPr lvl="2"/>
            <a:r>
              <a:rPr lang="en-SG" dirty="0"/>
              <a:t>Easy to apply, model-free, only one parameter (W), robust to outliers</a:t>
            </a:r>
          </a:p>
          <a:p>
            <a:pPr lvl="1"/>
            <a:r>
              <a:rPr lang="en-SG" dirty="0"/>
              <a:t>Cons</a:t>
            </a:r>
          </a:p>
          <a:p>
            <a:pPr lvl="2"/>
            <a:r>
              <a:rPr lang="en-SG" dirty="0"/>
              <a:t>Dependent on W, which is not easy to choose</a:t>
            </a:r>
          </a:p>
          <a:p>
            <a:pPr lvl="2"/>
            <a:r>
              <a:rPr lang="en-SG" dirty="0"/>
              <a:t>Computationally expensive</a:t>
            </a:r>
          </a:p>
          <a:p>
            <a:pPr lvl="2"/>
            <a:r>
              <a:rPr lang="en-SG" dirty="0"/>
              <a:t>Does not scale well with dimension of feature space (</a:t>
            </a:r>
            <a:r>
              <a:rPr lang="en-SG" dirty="0" err="1"/>
              <a:t>eg</a:t>
            </a:r>
            <a:r>
              <a:rPr lang="en-SG" dirty="0"/>
              <a:t> mean-shift clustering with 2 features)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121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78FB-99B1-4190-A1AD-68C657D4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Image Segmentation – Thresholding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1DBD6-88BD-423F-83E9-BE2ED402E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Assuming pixel values are separable</a:t>
            </a:r>
          </a:p>
          <a:p>
            <a:r>
              <a:rPr lang="en-SG" dirty="0"/>
              <a:t>Choose a threshold value that isolates dark and light peaks in the image histogram</a:t>
            </a:r>
          </a:p>
          <a:p>
            <a:pPr lvl="1"/>
            <a:r>
              <a:rPr lang="en-SG" dirty="0"/>
              <a:t>Assuming 2 big peaks</a:t>
            </a:r>
          </a:p>
          <a:p>
            <a:pPr lvl="1"/>
            <a:r>
              <a:rPr lang="en-SG" dirty="0"/>
              <a:t>Find the lowest point in the trough between the 2 peaks</a:t>
            </a:r>
          </a:p>
          <a:p>
            <a:r>
              <a:rPr lang="en-SG" dirty="0"/>
              <a:t>Smoothing the histogram - convolution</a:t>
            </a:r>
          </a:p>
          <a:p>
            <a:pPr lvl="1"/>
            <a:r>
              <a:rPr lang="en-SG" dirty="0"/>
              <a:t>To better identify the peaks in the histogram</a:t>
            </a:r>
          </a:p>
          <a:p>
            <a:pPr lvl="1"/>
            <a:r>
              <a:rPr lang="en-SG" dirty="0"/>
              <a:t>Computed using a weighted sum of image data and a fixed mask</a:t>
            </a:r>
          </a:p>
          <a:p>
            <a:pPr lvl="1"/>
            <a:r>
              <a:rPr lang="en-SG" dirty="0"/>
              <a:t>1D and 2D convolution</a:t>
            </a:r>
          </a:p>
          <a:p>
            <a:pPr lvl="1"/>
            <a:r>
              <a:rPr lang="en-SG" dirty="0"/>
              <a:t>Also useful for edge detection, noise removal, etc</a:t>
            </a:r>
          </a:p>
        </p:txBody>
      </p:sp>
    </p:spTree>
    <p:extLst>
      <p:ext uri="{BB962C8B-B14F-4D97-AF65-F5344CB8AC3E}">
        <p14:creationId xmlns:p14="http://schemas.microsoft.com/office/powerpoint/2010/main" val="3337688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B7E6-71EF-4D09-AC7B-A2AD204C2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Image Segmentation – Background Removal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CABF64-5A20-42E1-8D04-40BCFB9CEF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Removing the background to find the change in image</a:t>
                </a:r>
              </a:p>
              <a:p>
                <a:r>
                  <a:rPr lang="en-SG" dirty="0"/>
                  <a:t>Assuming camera is in a fixed position, before/after photos</a:t>
                </a:r>
              </a:p>
              <a:p>
                <a:r>
                  <a:rPr lang="en-SG" dirty="0"/>
                  <a:t>Threshold the change in pixel value between the 2 images</a:t>
                </a:r>
              </a:p>
              <a:p>
                <a:pPr lvl="1"/>
                <a:r>
                  <a:rPr lang="en-SG" dirty="0"/>
                  <a:t>Can use on individual RGB channels</a:t>
                </a:r>
              </a:p>
              <a:p>
                <a:pPr lvl="1"/>
                <a:r>
                  <a:rPr lang="en-SG" dirty="0"/>
                  <a:t>Find the introduced object by OR-</a:t>
                </a:r>
                <a:r>
                  <a:rPr lang="en-SG" dirty="0" err="1"/>
                  <a:t>ing</a:t>
                </a:r>
                <a:r>
                  <a:rPr lang="en-SG" dirty="0"/>
                  <a:t> the threshold on the 3 channels</a:t>
                </a:r>
              </a:p>
              <a:p>
                <a:pPr lvl="1"/>
                <a:r>
                  <a:rPr lang="en-SG" dirty="0"/>
                  <a:t>To account for varying lighting/shadows, use normalised RGB representation</a:t>
                </a:r>
              </a:p>
              <a:p>
                <a:pPr lvl="2"/>
                <a:r>
                  <a:rPr lang="en-SG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endParaRPr lang="en-SG" dirty="0"/>
              </a:p>
              <a:p>
                <a:r>
                  <a:rPr lang="en-SG" dirty="0"/>
                  <a:t>Background ratio isolation</a:t>
                </a:r>
              </a:p>
              <a:p>
                <a:pPr lvl="1"/>
                <a:r>
                  <a:rPr lang="en-SG" dirty="0"/>
                  <a:t>To deal with varying illumination</a:t>
                </a:r>
              </a:p>
              <a:p>
                <a:pPr lvl="1"/>
                <a:r>
                  <a:rPr lang="en-SG" dirty="0"/>
                  <a:t>Divide after image by before image</a:t>
                </a:r>
              </a:p>
              <a:p>
                <a:pPr lvl="1"/>
                <a:r>
                  <a:rPr lang="en-SG" dirty="0"/>
                  <a:t>If above or below a certain threshold, it is the object</a:t>
                </a:r>
              </a:p>
              <a:p>
                <a:pPr lvl="1"/>
                <a:r>
                  <a:rPr lang="en-SG" dirty="0"/>
                  <a:t>Note</a:t>
                </a:r>
              </a:p>
              <a:p>
                <a:pPr lvl="2"/>
                <a:r>
                  <a:rPr lang="en-SG" dirty="0"/>
                  <a:t>Darker = lower value, lighter = higher value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CABF64-5A20-42E1-8D04-40BCFB9CEF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" t="-46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20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3712</Words>
  <Application>Microsoft Office PowerPoint</Application>
  <PresentationFormat>Widescreen</PresentationFormat>
  <Paragraphs>540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IVR finals</vt:lpstr>
      <vt:lpstr>Vision</vt:lpstr>
      <vt:lpstr>Images and Capture – Vision Basics</vt:lpstr>
      <vt:lpstr>Images and Capture – Difficulties of Image Capture</vt:lpstr>
      <vt:lpstr>Image and Capture – Projection</vt:lpstr>
      <vt:lpstr>Image and Capture – Projection</vt:lpstr>
      <vt:lpstr>Image Segmentation – Mean-Shift Clustering </vt:lpstr>
      <vt:lpstr>Image Segmentation – Thresholding </vt:lpstr>
      <vt:lpstr>Image Segmentation – Background Removal</vt:lpstr>
      <vt:lpstr>Description of Segments – Simple Global Descriptors </vt:lpstr>
      <vt:lpstr>Description of Segments – Moments as Descriptor</vt:lpstr>
      <vt:lpstr>Description of Segments – Shape Signatures </vt:lpstr>
      <vt:lpstr>Object Recognition – Intro </vt:lpstr>
      <vt:lpstr>Object Recognition – Probability &amp; Bayes Classifier</vt:lpstr>
      <vt:lpstr>Object Recognition – Chamfer Matching</vt:lpstr>
      <vt:lpstr>Active Vision</vt:lpstr>
      <vt:lpstr>Robotics</vt:lpstr>
      <vt:lpstr>Components of robots</vt:lpstr>
      <vt:lpstr>Robotic Sensors &amp; Actuators</vt:lpstr>
      <vt:lpstr>Robotic Sensors &amp; Actuators</vt:lpstr>
      <vt:lpstr>Task Space, Configuration Space, Reference Frames</vt:lpstr>
      <vt:lpstr>Rotation Matrices</vt:lpstr>
      <vt:lpstr>Homogenous Transformations</vt:lpstr>
      <vt:lpstr>Jacobian Matrix &amp; Inverse Kinematics</vt:lpstr>
      <vt:lpstr>Jacobian Matrix &amp; Inverse Kinematics</vt:lpstr>
      <vt:lpstr>Static Equilibrium</vt:lpstr>
      <vt:lpstr>Dynamics</vt:lpstr>
      <vt:lpstr>PID Controller</vt:lpstr>
      <vt:lpstr>PID Controller – Choosing I</vt:lpstr>
      <vt:lpstr>PID Controller – K Characteristics</vt:lpstr>
      <vt:lpstr>PID Control – Limitations </vt:lpstr>
      <vt:lpstr>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IVR finals</dc:title>
  <dc:creator>shanon seet</dc:creator>
  <cp:lastModifiedBy>shanon seet</cp:lastModifiedBy>
  <cp:revision>109</cp:revision>
  <dcterms:created xsi:type="dcterms:W3CDTF">2019-12-18T17:54:07Z</dcterms:created>
  <dcterms:modified xsi:type="dcterms:W3CDTF">2019-12-19T13:41:43Z</dcterms:modified>
</cp:coreProperties>
</file>