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9" r:id="rId4"/>
    <p:sldId id="258" r:id="rId5"/>
    <p:sldId id="260" r:id="rId6"/>
    <p:sldId id="262" r:id="rId7"/>
    <p:sldId id="266" r:id="rId8"/>
    <p:sldId id="263" r:id="rId9"/>
    <p:sldId id="276" r:id="rId10"/>
    <p:sldId id="264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7" r:id="rId22"/>
    <p:sldId id="278" r:id="rId23"/>
    <p:sldId id="279" r:id="rId24"/>
    <p:sldId id="280" r:id="rId25"/>
    <p:sldId id="281" r:id="rId26"/>
    <p:sldId id="282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081" autoAdjust="0"/>
    <p:restoredTop sz="94660"/>
  </p:normalViewPr>
  <p:slideViewPr>
    <p:cSldViewPr snapToGrid="0">
      <p:cViewPr varScale="1">
        <p:scale>
          <a:sx n="76" d="100"/>
          <a:sy n="76" d="100"/>
        </p:scale>
        <p:origin x="864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41A2EC-284E-450E-AE0F-C57F2A3719AD}" type="datetimeFigureOut">
              <a:rPr lang="en-SG" smtClean="0"/>
              <a:t>7/1/2020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3838FA-3D45-4C47-B475-69C23195A54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005886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urcemaking.com/design_patterns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aeldung.com/java-state-design-pattern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>
                <a:hlinkClick r:id="rId3"/>
              </a:rPr>
              <a:t>https://sourcemaking.com/design_patterns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3838FA-3D45-4C47-B475-69C23195A542}" type="slidenum">
              <a:rPr lang="en-SG" smtClean="0"/>
              <a:t>11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492995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>
                <a:hlinkClick r:id="rId3"/>
              </a:rPr>
              <a:t>https://www.baeldung.com/java-state-design-pattern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3838FA-3D45-4C47-B475-69C23195A542}" type="slidenum">
              <a:rPr lang="en-SG" smtClean="0"/>
              <a:t>17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43758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F1F5D-526E-4DBD-804A-009C792E89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46ACA0-719A-40A0-8DC2-F8538653A9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CB14FA-1058-4C1D-9D63-863F7C5F0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042D8-B326-4F5C-9205-46A62A89F84A}" type="datetimeFigureOut">
              <a:rPr lang="en-SG" smtClean="0"/>
              <a:t>7/1/2020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127D1E-9D7E-46EF-9EBE-5737CA013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0F3818-D592-4764-8550-92DF60BDC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1C977-E273-413C-A3BB-8DC1F441CBA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94106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CBBAC-9EE3-4393-97BD-8BDBA8227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127D55-305D-47E1-BA64-F8F50B889E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00402-357C-4F28-85F2-E0D9592EB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042D8-B326-4F5C-9205-46A62A89F84A}" type="datetimeFigureOut">
              <a:rPr lang="en-SG" smtClean="0"/>
              <a:t>7/1/2020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A4B280-4A58-462E-B9A5-E20F4F6F4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2518F8-DED3-4F69-9435-55C8B769D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1C977-E273-413C-A3BB-8DC1F441CBA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04976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6022F9-16BB-43E4-B1E6-9FF354CA51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B63A68-D077-4004-9E9E-E209890A58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538878-6076-41DD-9853-F92FD365B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042D8-B326-4F5C-9205-46A62A89F84A}" type="datetimeFigureOut">
              <a:rPr lang="en-SG" smtClean="0"/>
              <a:t>7/1/2020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25F6C0-0F49-4227-8AC3-405E8049A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0FC2F7-79CA-47E0-BCF0-76FDFACC3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1C977-E273-413C-A3BB-8DC1F441CBA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5228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F8D6F-235A-45BB-8D58-163087674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044" y="365125"/>
            <a:ext cx="11144955" cy="464675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5D86F-709B-4AB6-88E7-4D28CA5747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044" y="1009186"/>
            <a:ext cx="11144955" cy="5167778"/>
          </a:xfrm>
        </p:spPr>
        <p:txBody>
          <a:bodyPr>
            <a:normAutofit/>
          </a:bodyPr>
          <a:lstStyle>
            <a:lvl1pPr>
              <a:defRPr sz="1600"/>
            </a:lvl1pPr>
            <a:lvl2pPr marL="685800" indent="-228600">
              <a:buFont typeface="Courier New" panose="02070309020205020404" pitchFamily="49" charset="0"/>
              <a:buChar char="o"/>
              <a:defRPr sz="1600"/>
            </a:lvl2pPr>
            <a:lvl3pPr marL="1143000" indent="-228600">
              <a:buFont typeface="Wingdings" panose="05000000000000000000" pitchFamily="2" charset="2"/>
              <a:buChar char="§"/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SG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2B121C-3CA1-469B-9B9C-68DCE5496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042D8-B326-4F5C-9205-46A62A89F84A}" type="datetimeFigureOut">
              <a:rPr lang="en-SG" smtClean="0"/>
              <a:t>7/1/2020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E4B167-458C-4250-9235-184048802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B940B-B010-4157-941F-93A77D9C0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1C977-E273-413C-A3BB-8DC1F441CBA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97873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773D0-F127-48F7-A51E-6BA7691FA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CE6ACD-917E-4976-ABB7-B6CA8AA58B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0CA26-BB73-464B-B191-4E39059BC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042D8-B326-4F5C-9205-46A62A89F84A}" type="datetimeFigureOut">
              <a:rPr lang="en-SG" smtClean="0"/>
              <a:t>7/1/2020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B80980-0CB1-4129-9C8E-544B9EF5D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47DFF5-281D-4DC2-B0F3-3D281DF90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1C977-E273-413C-A3BB-8DC1F441CBA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84258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5E362-B2E8-4B40-9503-784D04AFC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08A1A-60CA-48C1-B797-ABB16CBE7E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86AA08-8E8B-43DD-AE55-DD890F1388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2A63FF-273B-475D-A285-F9BD66608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042D8-B326-4F5C-9205-46A62A89F84A}" type="datetimeFigureOut">
              <a:rPr lang="en-SG" smtClean="0"/>
              <a:t>7/1/2020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E007F4-D887-4681-BA4A-137B9307F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46AB48-088D-4B09-9DD9-497C3396F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1C977-E273-413C-A3BB-8DC1F441CBA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78271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FAC31-6352-4F22-A0D0-7B3E76161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FACF21-595F-4C3D-9791-D1A8E03D07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59A6C7-D84B-469B-91B5-503E93EAEE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6C5F34-AD54-4A32-A477-07E695D730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FC8D0F-ACD6-463B-9941-C06A41D01E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F4A9EB-5FE6-4F82-9749-4F7F556BD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042D8-B326-4F5C-9205-46A62A89F84A}" type="datetimeFigureOut">
              <a:rPr lang="en-SG" smtClean="0"/>
              <a:t>7/1/2020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8EFD25-F26D-4E8B-9043-51E1D2494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49F26B-5813-4208-BDEF-EAA6A7C28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1C977-E273-413C-A3BB-8DC1F441CBA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81021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0E68F-C916-4099-907F-BAE495F11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EF0B8D-34CE-47CE-B2C5-D0F0E51E3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042D8-B326-4F5C-9205-46A62A89F84A}" type="datetimeFigureOut">
              <a:rPr lang="en-SG" smtClean="0"/>
              <a:t>7/1/2020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637646-355A-4AA1-94CB-38F36FE22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F6D5A9-5539-4B06-A01F-0FE668A59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1C977-E273-413C-A3BB-8DC1F441CBA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88994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77C84F-D364-42A1-A7C7-B8BB41334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042D8-B326-4F5C-9205-46A62A89F84A}" type="datetimeFigureOut">
              <a:rPr lang="en-SG" smtClean="0"/>
              <a:t>7/1/2020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CAE279-6859-4D1E-837A-3674B39C6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E183AE-893B-4006-910D-03C40A6EB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1C977-E273-413C-A3BB-8DC1F441CBA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01233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3042B-898E-497C-9E1D-DDB19E2C4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1EB0E-7B72-4840-94E3-21FA76DF7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227E2D-C0EA-4E15-8069-E371D23A9C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BD9C7E-CCE2-4648-8944-0582B1A74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042D8-B326-4F5C-9205-46A62A89F84A}" type="datetimeFigureOut">
              <a:rPr lang="en-SG" smtClean="0"/>
              <a:t>7/1/2020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3665C6-A2BF-48D1-A244-4393E8189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CE8F4D-58FB-441A-A9E5-5DB34E618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1C977-E273-413C-A3BB-8DC1F441CBA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07989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5DFD7-7CD4-4654-9A91-D79C04EF6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0015B8-2FF4-4FDD-92BC-D5EDE33C89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74FB35-15EC-47AA-86FB-B8DD7E08EF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E28ABE-4B07-4172-B9CF-2A976C2B4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042D8-B326-4F5C-9205-46A62A89F84A}" type="datetimeFigureOut">
              <a:rPr lang="en-SG" smtClean="0"/>
              <a:t>7/1/2020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2C7B6D-BB40-4DC8-97E4-9E2C2DE4A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8C77CE-736D-4CE6-B3E2-3B5D2A848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1C977-E273-413C-A3BB-8DC1F441CBA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17753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1D1F3D-D851-4E93-B7D8-A206D57DA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5FEE08-F642-4A0F-B481-DDC88BFA0A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82E790-A364-41A7-868A-E9FD026E8B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4042D8-B326-4F5C-9205-46A62A89F84A}" type="datetimeFigureOut">
              <a:rPr lang="en-SG" smtClean="0"/>
              <a:t>7/1/2020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949977-6D8F-4105-ACB1-6D3B8686D9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E14703-1342-4D4C-AD0A-C41D5128D1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1C977-E273-413C-A3BB-8DC1F441CBA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38784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tmp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39C42-CC37-4298-BEF3-AD06452D64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06637"/>
          </a:xfrm>
        </p:spPr>
        <p:txBody>
          <a:bodyPr/>
          <a:lstStyle/>
          <a:p>
            <a:r>
              <a:rPr lang="en-SG" dirty="0"/>
              <a:t>SDM notes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1BDCD7-DDC5-4868-AAA9-007EAC0F39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94288" y="3843865"/>
            <a:ext cx="4803423" cy="2590800"/>
          </a:xfrm>
        </p:spPr>
        <p:txBody>
          <a:bodyPr>
            <a:normAutofit/>
          </a:bodyPr>
          <a:lstStyle/>
          <a:p>
            <a:pPr marL="342900" indent="-342900" algn="l">
              <a:buFont typeface="+mj-lt"/>
              <a:buAutoNum type="arabicPeriod"/>
            </a:pPr>
            <a:r>
              <a:rPr lang="en-SG" sz="1200" dirty="0"/>
              <a:t>UML diagrams – Use case, class, sequence, activity, state machine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SG" sz="1200" dirty="0"/>
              <a:t>Notes about UML, Agile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SG" sz="1200" dirty="0"/>
              <a:t>Design Principles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SG" sz="1200" dirty="0"/>
              <a:t>Design Patterns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SG" sz="1200" dirty="0"/>
              <a:t>Design by Contract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SG" sz="1200" dirty="0"/>
              <a:t>Command-Query Separation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SG" sz="1200" dirty="0"/>
              <a:t>Domain Specific Languages (DSL) and Modelling Languages (DSML)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SG" sz="1200" dirty="0"/>
              <a:t>Model Driven Development</a:t>
            </a:r>
          </a:p>
          <a:p>
            <a:pPr marL="342900" indent="-342900" algn="l">
              <a:buFont typeface="+mj-lt"/>
              <a:buAutoNum type="arabicPeriod"/>
            </a:pPr>
            <a:endParaRPr lang="en-SG" sz="1200" dirty="0"/>
          </a:p>
        </p:txBody>
      </p:sp>
    </p:spTree>
    <p:extLst>
      <p:ext uri="{BB962C8B-B14F-4D97-AF65-F5344CB8AC3E}">
        <p14:creationId xmlns:p14="http://schemas.microsoft.com/office/powerpoint/2010/main" val="16281416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8A93C-E258-49B4-AA02-5C980D44C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Design Principles: SOLID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488925-9720-43B7-84E3-BAC8156D19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dirty="0"/>
              <a:t>Single Responsibility Principle (SRP)</a:t>
            </a:r>
          </a:p>
          <a:p>
            <a:pPr lvl="1"/>
            <a:r>
              <a:rPr lang="en-SG" dirty="0"/>
              <a:t>A class should have one, and only one, reason to change</a:t>
            </a:r>
          </a:p>
          <a:p>
            <a:r>
              <a:rPr lang="en-SG" dirty="0"/>
              <a:t>Open-Close Principle (OCP)</a:t>
            </a:r>
          </a:p>
          <a:p>
            <a:pPr lvl="1"/>
            <a:r>
              <a:rPr lang="en-SG" dirty="0"/>
              <a:t>Written to be open for extension without being modified (closed for modification)</a:t>
            </a:r>
          </a:p>
          <a:p>
            <a:pPr lvl="1"/>
            <a:r>
              <a:rPr lang="en-SG" dirty="0"/>
              <a:t>Often achieved by separating specification from implementation (via an interface) </a:t>
            </a:r>
          </a:p>
          <a:p>
            <a:r>
              <a:rPr lang="en-SG" dirty="0" err="1"/>
              <a:t>Liskov</a:t>
            </a:r>
            <a:r>
              <a:rPr lang="en-SG" dirty="0"/>
              <a:t> Substitution Principle (LSP)</a:t>
            </a:r>
          </a:p>
          <a:p>
            <a:pPr lvl="1"/>
            <a:r>
              <a:rPr lang="en-SG" dirty="0"/>
              <a:t>Subclasses must be substitutable for their superclass</a:t>
            </a:r>
          </a:p>
          <a:p>
            <a:pPr lvl="2"/>
            <a:r>
              <a:rPr lang="en-SG" dirty="0"/>
              <a:t>e.g. all functions must work</a:t>
            </a:r>
          </a:p>
          <a:p>
            <a:r>
              <a:rPr lang="en-SG" dirty="0"/>
              <a:t>Interface Segregation Principle (ISP)</a:t>
            </a:r>
          </a:p>
          <a:p>
            <a:pPr lvl="1"/>
            <a:r>
              <a:rPr lang="en-SG" dirty="0"/>
              <a:t>Clients should not depend on methods it does not use</a:t>
            </a:r>
          </a:p>
          <a:p>
            <a:pPr lvl="1"/>
            <a:r>
              <a:rPr lang="en-SG" dirty="0"/>
              <a:t>i.e. implemented interface should include only the methods it needs</a:t>
            </a:r>
          </a:p>
          <a:p>
            <a:r>
              <a:rPr lang="en-SG" dirty="0"/>
              <a:t>Dependency Inversion Principle (DIP)</a:t>
            </a:r>
          </a:p>
          <a:p>
            <a:pPr lvl="1"/>
            <a:r>
              <a:rPr lang="en-SG" dirty="0"/>
              <a:t>High level modules should not depend on low level modules but abstractions instead</a:t>
            </a:r>
          </a:p>
          <a:p>
            <a:pPr lvl="1"/>
            <a:r>
              <a:rPr lang="en-SG" dirty="0"/>
              <a:t>Abstractions should not depend on details</a:t>
            </a:r>
          </a:p>
        </p:txBody>
      </p:sp>
    </p:spTree>
    <p:extLst>
      <p:ext uri="{BB962C8B-B14F-4D97-AF65-F5344CB8AC3E}">
        <p14:creationId xmlns:p14="http://schemas.microsoft.com/office/powerpoint/2010/main" val="5520227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930F6-3160-43D3-A096-E1C6F9093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Design Patterns (Examinable)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801F1-AE65-4DE7-A51C-F27DC7F32C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044" y="996307"/>
            <a:ext cx="10515600" cy="53375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G" dirty="0"/>
              <a:t>DP: A good, existing solution to common design problems</a:t>
            </a:r>
          </a:p>
          <a:p>
            <a:r>
              <a:rPr lang="en-SG" dirty="0"/>
              <a:t>Creational patterns</a:t>
            </a:r>
          </a:p>
          <a:p>
            <a:pPr lvl="1"/>
            <a:r>
              <a:rPr lang="en-SG" dirty="0"/>
              <a:t>Abstract factory</a:t>
            </a:r>
          </a:p>
          <a:p>
            <a:pPr lvl="1"/>
            <a:r>
              <a:rPr lang="en-SG" dirty="0"/>
              <a:t>Factory method</a:t>
            </a:r>
          </a:p>
          <a:p>
            <a:pPr lvl="1"/>
            <a:r>
              <a:rPr lang="en-SG" dirty="0"/>
              <a:t>Singleton</a:t>
            </a:r>
          </a:p>
          <a:p>
            <a:r>
              <a:rPr lang="en-SG" dirty="0"/>
              <a:t>Structural patterns</a:t>
            </a:r>
          </a:p>
          <a:p>
            <a:pPr lvl="1"/>
            <a:r>
              <a:rPr lang="en-SG" dirty="0"/>
              <a:t>Composite</a:t>
            </a:r>
          </a:p>
          <a:p>
            <a:pPr lvl="1"/>
            <a:r>
              <a:rPr lang="en-SG" dirty="0"/>
              <a:t>Decorator</a:t>
            </a:r>
          </a:p>
          <a:p>
            <a:pPr lvl="1"/>
            <a:r>
              <a:rPr lang="en-SG" dirty="0"/>
              <a:t>Façade</a:t>
            </a:r>
          </a:p>
          <a:p>
            <a:r>
              <a:rPr lang="en-SG" dirty="0"/>
              <a:t>Behavioural patterns</a:t>
            </a:r>
          </a:p>
          <a:p>
            <a:pPr lvl="1"/>
            <a:r>
              <a:rPr lang="en-SG" dirty="0"/>
              <a:t>Observer</a:t>
            </a:r>
          </a:p>
          <a:p>
            <a:pPr lvl="1"/>
            <a:r>
              <a:rPr lang="en-SG" dirty="0"/>
              <a:t>State</a:t>
            </a:r>
          </a:p>
          <a:p>
            <a:pPr lvl="1"/>
            <a:r>
              <a:rPr lang="en-SG" dirty="0"/>
              <a:t>Strategy</a:t>
            </a:r>
          </a:p>
          <a:p>
            <a:pPr lvl="1"/>
            <a:r>
              <a:rPr lang="en-SG" dirty="0"/>
              <a:t>Visitor</a:t>
            </a:r>
          </a:p>
          <a:p>
            <a:pPr lvl="1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4001244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D09A1-A266-495E-A6ED-FB8252B2C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398" y="365125"/>
            <a:ext cx="10515600" cy="464675"/>
          </a:xfrm>
        </p:spPr>
        <p:txBody>
          <a:bodyPr/>
          <a:lstStyle/>
          <a:p>
            <a:r>
              <a:rPr lang="en-SG" dirty="0"/>
              <a:t>Design Patterns: Singleton, Factory Method, Abstract Factory (Creational)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37E8E-1BF6-44AD-BD53-6EF529AA1F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398" y="1009186"/>
            <a:ext cx="11043358" cy="56090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Singleton (Use sparingly) (special case of Factory Method)</a:t>
            </a:r>
          </a:p>
          <a:p>
            <a:r>
              <a:rPr lang="en-US" sz="1400" dirty="0"/>
              <a:t>Problem: Trying to ensure a class only has one object instance</a:t>
            </a:r>
          </a:p>
          <a:p>
            <a:r>
              <a:rPr lang="en-US" sz="1400" dirty="0"/>
              <a:t>Solution: Make the constructor private so that you can control how objects are created</a:t>
            </a:r>
          </a:p>
          <a:p>
            <a:r>
              <a:rPr lang="en-US" sz="1400" dirty="0"/>
              <a:t>Advantages</a:t>
            </a:r>
          </a:p>
          <a:p>
            <a:pPr lvl="1"/>
            <a:r>
              <a:rPr lang="en-US" sz="1400" dirty="0"/>
              <a:t>Lazy instantiation possible – the instance need not actually be created unless or until it is needed</a:t>
            </a:r>
          </a:p>
          <a:p>
            <a:pPr lvl="1"/>
            <a:r>
              <a:rPr lang="en-US" sz="1400" dirty="0"/>
              <a:t>Useful in conjunction with other patterns</a:t>
            </a:r>
          </a:p>
          <a:p>
            <a:r>
              <a:rPr lang="en-US" sz="1400" dirty="0"/>
              <a:t>Drawbacks</a:t>
            </a:r>
          </a:p>
          <a:p>
            <a:pPr lvl="1"/>
            <a:r>
              <a:rPr lang="en-US" sz="1400" dirty="0"/>
              <a:t>Introduces global state</a:t>
            </a:r>
          </a:p>
          <a:p>
            <a:pPr lvl="1"/>
            <a:r>
              <a:rPr lang="en-US" sz="1400" dirty="0"/>
              <a:t>Great care is needed in multi-threaded applications</a:t>
            </a:r>
          </a:p>
          <a:p>
            <a:pPr lvl="1"/>
            <a:r>
              <a:rPr lang="en-US" sz="1400" dirty="0"/>
              <a:t>Singleton object cannot be </a:t>
            </a:r>
            <a:r>
              <a:rPr lang="en-US" sz="1400" dirty="0" err="1"/>
              <a:t>subclassed</a:t>
            </a:r>
            <a:r>
              <a:rPr lang="en-US" sz="1400" dirty="0"/>
              <a:t> (constructor would have to be protected, instead of private)</a:t>
            </a:r>
          </a:p>
          <a:p>
            <a:pPr marL="0" indent="0">
              <a:buNone/>
            </a:pPr>
            <a:endParaRPr lang="en-SG" sz="1400" dirty="0"/>
          </a:p>
          <a:p>
            <a:pPr marL="0" indent="0">
              <a:buNone/>
            </a:pPr>
            <a:r>
              <a:rPr lang="en-SG" sz="1400" dirty="0"/>
              <a:t>Factory Method</a:t>
            </a:r>
          </a:p>
          <a:p>
            <a:r>
              <a:rPr lang="en-US" sz="1400" dirty="0"/>
              <a:t>Problem: Services required has various subclasses and/or a complicated creation process</a:t>
            </a:r>
          </a:p>
          <a:p>
            <a:r>
              <a:rPr lang="en-US" sz="1400" dirty="0"/>
              <a:t>Solution: Get something else (‘factory’) to build and give you a Product so that all your code is written purely in terms of Product</a:t>
            </a:r>
          </a:p>
          <a:p>
            <a:pPr lvl="1"/>
            <a:r>
              <a:rPr lang="en-SG" sz="1400" dirty="0"/>
              <a:t>Could distinguish different ways of creating product through meaningful names, different argument lists or meanings of argument</a:t>
            </a:r>
          </a:p>
          <a:p>
            <a:pPr marL="0" indent="0">
              <a:buNone/>
            </a:pPr>
            <a:r>
              <a:rPr lang="en-SG" sz="1400" dirty="0"/>
              <a:t>Abstract Factory</a:t>
            </a:r>
          </a:p>
          <a:p>
            <a:r>
              <a:rPr lang="en-SG" sz="1400" dirty="0"/>
              <a:t>A</a:t>
            </a:r>
            <a:r>
              <a:rPr lang="en-US" sz="1400" dirty="0"/>
              <a:t>n object containing a collection of related Factory Methods</a:t>
            </a:r>
          </a:p>
          <a:p>
            <a:r>
              <a:rPr lang="en-US" sz="1400" dirty="0"/>
              <a:t>Useful where choosing the family of Product subclasses (which factory) is determined by one condition, </a:t>
            </a:r>
            <a:r>
              <a:rPr lang="en-US" sz="1400" dirty="0" err="1"/>
              <a:t>eg</a:t>
            </a:r>
            <a:r>
              <a:rPr lang="en-US" sz="1400" dirty="0"/>
              <a:t> which OS (example: GUI toolkits)</a:t>
            </a:r>
            <a:endParaRPr lang="en-SG" sz="1400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5A6C9EC-998E-4C62-97C6-7B765AB97C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8959540"/>
              </p:ext>
            </p:extLst>
          </p:nvPr>
        </p:nvGraphicFramePr>
        <p:xfrm>
          <a:off x="8828669" y="1009186"/>
          <a:ext cx="2077223" cy="104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77223">
                  <a:extLst>
                    <a:ext uri="{9D8B030D-6E8A-4147-A177-3AD203B41FA5}">
                      <a16:colId xmlns:a16="http://schemas.microsoft.com/office/drawing/2014/main" val="1785862532"/>
                    </a:ext>
                  </a:extLst>
                </a:gridCol>
              </a:tblGrid>
              <a:tr h="284727"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Singleton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9220946"/>
                  </a:ext>
                </a:extLst>
              </a:tr>
              <a:tr h="284727">
                <a:tc>
                  <a:txBody>
                    <a:bodyPr/>
                    <a:lstStyle/>
                    <a:p>
                      <a:r>
                        <a:rPr lang="en-SG" sz="1200" u="sng" dirty="0"/>
                        <a:t>- instance: Singleton = null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867474"/>
                  </a:ext>
                </a:extLst>
              </a:tr>
              <a:tr h="474546">
                <a:tc>
                  <a:txBody>
                    <a:bodyPr/>
                    <a:lstStyle/>
                    <a:p>
                      <a:r>
                        <a:rPr lang="en-SG" sz="1200" u="sng" dirty="0"/>
                        <a:t>+ </a:t>
                      </a:r>
                      <a:r>
                        <a:rPr lang="en-SG" sz="1200" u="sng" dirty="0" err="1"/>
                        <a:t>getInstance</a:t>
                      </a:r>
                      <a:r>
                        <a:rPr lang="en-SG" sz="1200" u="sng" dirty="0"/>
                        <a:t>() : Singleton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SG" sz="1200" dirty="0"/>
                        <a:t>- Singleton() : void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27104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93495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83A3C-7B28-412A-A391-BF5825532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Design Patterns: Facade (Structural)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47E65-4D2B-4C4F-B7FA-D47C37AC4C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Facade (Structural)</a:t>
            </a:r>
          </a:p>
          <a:p>
            <a:r>
              <a:rPr lang="en-US" sz="1400" dirty="0"/>
              <a:t>Problem: There are several dependencies of classes in package A on classes in package B, and developers who want to use the services of package B have to understand the detail of what’s inside it</a:t>
            </a:r>
          </a:p>
          <a:p>
            <a:r>
              <a:rPr lang="en-US" sz="1400" dirty="0"/>
              <a:t>Solution: Create a Facade class whose job is to present a single, simple interface to package B</a:t>
            </a:r>
          </a:p>
          <a:p>
            <a:pPr lvl="1"/>
            <a:r>
              <a:rPr lang="en-US" sz="1400" dirty="0"/>
              <a:t>Requests for anything in package B are sent to Facade object</a:t>
            </a:r>
          </a:p>
          <a:p>
            <a:r>
              <a:rPr lang="en-US" sz="1400" dirty="0"/>
              <a:t>The Facade may be a Singleton, but this isn’t always necessary</a:t>
            </a:r>
          </a:p>
          <a:p>
            <a:r>
              <a:rPr lang="en-US" sz="1400" dirty="0"/>
              <a:t>Advantages</a:t>
            </a:r>
          </a:p>
          <a:p>
            <a:pPr lvl="1"/>
            <a:r>
              <a:rPr lang="en-US" sz="1400" dirty="0"/>
              <a:t>Very useful way to control dependencies; hides a multitude of sins</a:t>
            </a:r>
          </a:p>
          <a:p>
            <a:pPr lvl="1"/>
            <a:r>
              <a:rPr lang="en-US" sz="1400" dirty="0"/>
              <a:t>Lets you redesign a subsystem behind a facade without impacting what is outside</a:t>
            </a:r>
          </a:p>
          <a:p>
            <a:r>
              <a:rPr lang="en-US" sz="1400" dirty="0"/>
              <a:t>Disadvantage: incurs the cost of extra method calls (usually not a problem)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2FE5EBC-9C21-480D-B062-C7C240398F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3610" y="1861752"/>
            <a:ext cx="2293080" cy="2516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6888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66A61-0B1F-4D69-9F4E-7734496A4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Design Patterns: Composite (Structural)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6687CB-040B-4337-BCEF-CFBF8CCC71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Problem: Wanting to handle a group of multiple elements as a single element, or a group of a group of elements, without spreading dependencies (tree-like structures)</a:t>
            </a:r>
          </a:p>
          <a:p>
            <a:r>
              <a:rPr lang="en-US" dirty="0"/>
              <a:t>Solution: To interact with a single class instead of having to know the structure of the tree</a:t>
            </a:r>
          </a:p>
          <a:p>
            <a:r>
              <a:rPr lang="en-US" dirty="0"/>
              <a:t>Advantages</a:t>
            </a:r>
          </a:p>
          <a:p>
            <a:pPr lvl="1"/>
            <a:r>
              <a:rPr lang="en-US" dirty="0"/>
              <a:t>Can automatically have trees of any depth</a:t>
            </a:r>
          </a:p>
          <a:p>
            <a:pPr lvl="1"/>
            <a:r>
              <a:rPr lang="en-US" dirty="0"/>
              <a:t>Clients simply have to know about one class, without knowing the tree structure</a:t>
            </a:r>
          </a:p>
          <a:p>
            <a:pPr lvl="1"/>
            <a:r>
              <a:rPr lang="en-US" dirty="0"/>
              <a:t>Easy to add new kinds of Graphics subclasses because clients don’t have to be altered</a:t>
            </a:r>
          </a:p>
          <a:p>
            <a:r>
              <a:rPr lang="en-US" dirty="0"/>
              <a:t>Disadvantages</a:t>
            </a:r>
          </a:p>
          <a:p>
            <a:pPr lvl="1"/>
            <a:r>
              <a:rPr lang="en-US" dirty="0"/>
              <a:t>Difficult to extend for clients that want to know the difference between single graphics and pictures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6AA80398-4225-4319-A716-70552854182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72620" y="3897179"/>
            <a:ext cx="5281180" cy="2114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2996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1076D-6B06-4863-BE1C-18F0E0202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Design Patterns: Decorator (Structural)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D6BCD00-E31F-4B8A-91CB-D4E0E4D32B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044" y="1009186"/>
            <a:ext cx="7687539" cy="5167778"/>
          </a:xfrm>
        </p:spPr>
        <p:txBody>
          <a:bodyPr>
            <a:normAutofit/>
          </a:bodyPr>
          <a:lstStyle/>
          <a:p>
            <a:r>
              <a:rPr lang="en-US" dirty="0"/>
              <a:t>Problem: Adding behavior or state to individual objects at run-time</a:t>
            </a:r>
          </a:p>
          <a:p>
            <a:r>
              <a:rPr lang="en-US" dirty="0"/>
              <a:t>Solution: Attach additional responsibilities to an object dynamically using recursive composition, to allow an unlimited number of decorator "layers" to be added to each core object</a:t>
            </a:r>
          </a:p>
          <a:p>
            <a:r>
              <a:rPr lang="en-US" dirty="0"/>
              <a:t>Advantages</a:t>
            </a:r>
          </a:p>
          <a:p>
            <a:pPr lvl="1"/>
            <a:r>
              <a:rPr lang="en-US" dirty="0"/>
              <a:t>Lets you add responsibilities to objects without </a:t>
            </a:r>
            <a:r>
              <a:rPr lang="en-US" dirty="0" err="1"/>
              <a:t>subclassing</a:t>
            </a:r>
            <a:endParaRPr lang="en-US" dirty="0"/>
          </a:p>
          <a:p>
            <a:r>
              <a:rPr lang="en-US" dirty="0"/>
              <a:t>Disadvantages</a:t>
            </a:r>
          </a:p>
          <a:p>
            <a:pPr lvl="1"/>
            <a:r>
              <a:rPr lang="en-US" dirty="0"/>
              <a:t>Trying to access the core object directly is now a problem as the core object's identity is "hidden" inside of a decorator object</a:t>
            </a:r>
          </a:p>
          <a:p>
            <a:r>
              <a:rPr lang="en-US" dirty="0"/>
              <a:t>Similarity to Composite</a:t>
            </a:r>
          </a:p>
          <a:p>
            <a:pPr lvl="1"/>
            <a:r>
              <a:rPr lang="en-US" dirty="0"/>
              <a:t>Both rely on recursive composition to organize a variable number of objects</a:t>
            </a:r>
          </a:p>
          <a:p>
            <a:pPr lvl="1"/>
            <a:r>
              <a:rPr lang="en-US" dirty="0"/>
              <a:t>Decorator can be viewed as a degenerate Composite with only one component</a:t>
            </a:r>
          </a:p>
          <a:p>
            <a:pPr lvl="1"/>
            <a:r>
              <a:rPr lang="en-US" dirty="0"/>
              <a:t>Decorator adds additional responsibilities – not intended for object aggregation</a:t>
            </a:r>
          </a:p>
          <a:p>
            <a:pPr lvl="1"/>
            <a:r>
              <a:rPr lang="en-US" dirty="0"/>
              <a:t>Distinct but complementary; often used together</a:t>
            </a:r>
            <a:endParaRPr lang="en-SG" dirty="0"/>
          </a:p>
        </p:txBody>
      </p:sp>
      <p:pic>
        <p:nvPicPr>
          <p:cNvPr id="9" name="Content Placeholder 4" descr="A picture containing gun, weapon&#10;&#10;Description automatically generated">
            <a:extLst>
              <a:ext uri="{FF2B5EF4-FFF2-40B4-BE49-F238E27FC236}">
                <a16:creationId xmlns:a16="http://schemas.microsoft.com/office/drawing/2014/main" id="{B3E0ED51-5F38-4ABF-AEEE-E5A654A4F2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43385" y="339923"/>
            <a:ext cx="2804533" cy="1650381"/>
          </a:xfrm>
          <a:prstGeom prst="rect">
            <a:avLst/>
          </a:prstGeom>
        </p:spPr>
      </p:pic>
      <p:grpSp>
        <p:nvGrpSpPr>
          <p:cNvPr id="58" name="Group 57">
            <a:extLst>
              <a:ext uri="{FF2B5EF4-FFF2-40B4-BE49-F238E27FC236}">
                <a16:creationId xmlns:a16="http://schemas.microsoft.com/office/drawing/2014/main" id="{16E4A975-1C2A-42EE-AA62-3EAEBF5C0435}"/>
              </a:ext>
            </a:extLst>
          </p:cNvPr>
          <p:cNvGrpSpPr/>
          <p:nvPr/>
        </p:nvGrpSpPr>
        <p:grpSpPr>
          <a:xfrm>
            <a:off x="8497228" y="2376483"/>
            <a:ext cx="3563092" cy="1588728"/>
            <a:chOff x="7817707" y="2443390"/>
            <a:chExt cx="3563092" cy="1588728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CAE580F5-2B26-4C1D-A160-47CA19DA130C}"/>
                </a:ext>
              </a:extLst>
            </p:cNvPr>
            <p:cNvGrpSpPr/>
            <p:nvPr/>
          </p:nvGrpSpPr>
          <p:grpSpPr>
            <a:xfrm>
              <a:off x="7817707" y="2443390"/>
              <a:ext cx="2943614" cy="934278"/>
              <a:chOff x="8715174" y="2429398"/>
              <a:chExt cx="2943614" cy="934278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5E12894-A488-49CF-95FB-751207F7CB0D}"/>
                  </a:ext>
                </a:extLst>
              </p:cNvPr>
              <p:cNvSpPr txBox="1"/>
              <p:nvPr/>
            </p:nvSpPr>
            <p:spPr>
              <a:xfrm>
                <a:off x="9381769" y="2429398"/>
                <a:ext cx="1200327" cy="26161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SG" sz="1100" dirty="0" err="1"/>
                  <a:t>ChristmasTree</a:t>
                </a:r>
                <a:endParaRPr lang="en-SG" sz="1100" dirty="0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257AB22-A4F8-4AAD-BD45-7EEB7C83F3A3}"/>
                  </a:ext>
                </a:extLst>
              </p:cNvPr>
              <p:cNvSpPr txBox="1"/>
              <p:nvPr/>
            </p:nvSpPr>
            <p:spPr>
              <a:xfrm>
                <a:off x="8715174" y="3102066"/>
                <a:ext cx="790330" cy="26161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SG" sz="1100" dirty="0" err="1"/>
                  <a:t>PineTree</a:t>
                </a:r>
                <a:endParaRPr lang="en-SG" sz="1100" dirty="0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18E91A3-EBAA-4752-9524-69B9F4642430}"/>
                  </a:ext>
                </a:extLst>
              </p:cNvPr>
              <p:cNvSpPr txBox="1"/>
              <p:nvPr/>
            </p:nvSpPr>
            <p:spPr>
              <a:xfrm>
                <a:off x="10238711" y="3102066"/>
                <a:ext cx="1420077" cy="26161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SG" sz="1100" dirty="0" err="1"/>
                  <a:t>ChristmasOrnaments</a:t>
                </a:r>
                <a:endParaRPr lang="en-SG" sz="1100" dirty="0"/>
              </a:p>
            </p:txBody>
          </p:sp>
          <p:cxnSp>
            <p:nvCxnSpPr>
              <p:cNvPr id="21" name="Connector: Elbow 20">
                <a:extLst>
                  <a:ext uri="{FF2B5EF4-FFF2-40B4-BE49-F238E27FC236}">
                    <a16:creationId xmlns:a16="http://schemas.microsoft.com/office/drawing/2014/main" id="{AADB3256-8EC0-418A-BB4F-DE0BC4926C4D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259979" y="2413295"/>
                <a:ext cx="410723" cy="966818"/>
              </a:xfrm>
              <a:prstGeom prst="bentConnector3">
                <a:avLst>
                  <a:gd name="adj1" fmla="val 52359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10F845D9-6BCD-4F54-A8B0-B16FFEB1FF73}"/>
                  </a:ext>
                </a:extLst>
              </p:cNvPr>
              <p:cNvGrpSpPr/>
              <p:nvPr/>
            </p:nvGrpSpPr>
            <p:grpSpPr>
              <a:xfrm>
                <a:off x="9110339" y="2691008"/>
                <a:ext cx="925592" cy="411058"/>
                <a:chOff x="9110339" y="2691008"/>
                <a:chExt cx="925592" cy="411058"/>
              </a:xfrm>
            </p:grpSpPr>
            <p:cxnSp>
              <p:nvCxnSpPr>
                <p:cNvPr id="17" name="Connector: Elbow 16">
                  <a:extLst>
                    <a:ext uri="{FF2B5EF4-FFF2-40B4-BE49-F238E27FC236}">
                      <a16:creationId xmlns:a16="http://schemas.microsoft.com/office/drawing/2014/main" id="{DC5FC9A5-CE48-4F5A-9112-B2435993FD93}"/>
                    </a:ext>
                  </a:extLst>
                </p:cNvPr>
                <p:cNvCxnSpPr>
                  <a:stCxn id="12" idx="0"/>
                  <a:endCxn id="11" idx="2"/>
                </p:cNvCxnSpPr>
                <p:nvPr/>
              </p:nvCxnSpPr>
              <p:spPr>
                <a:xfrm rot="5400000" flipH="1" flipV="1">
                  <a:off x="9340607" y="2460740"/>
                  <a:ext cx="411058" cy="871594"/>
                </a:xfrm>
                <a:prstGeom prst="bentConnector3">
                  <a:avLst>
                    <a:gd name="adj1" fmla="val 47597"/>
                  </a:avLst>
                </a:prstGeom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" name="Isosceles Triangle 17">
                  <a:extLst>
                    <a:ext uri="{FF2B5EF4-FFF2-40B4-BE49-F238E27FC236}">
                      <a16:creationId xmlns:a16="http://schemas.microsoft.com/office/drawing/2014/main" id="{668011F8-84CB-4E1F-AFF4-E836F477CC59}"/>
                    </a:ext>
                  </a:extLst>
                </p:cNvPr>
                <p:cNvSpPr/>
                <p:nvPr/>
              </p:nvSpPr>
              <p:spPr>
                <a:xfrm>
                  <a:off x="9927931" y="2701387"/>
                  <a:ext cx="108000" cy="108000"/>
                </a:xfrm>
                <a:prstGeom prst="triangl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</p:grpSp>
        </p:grpSp>
        <p:cxnSp>
          <p:nvCxnSpPr>
            <p:cNvPr id="34" name="Connector: Elbow 33">
              <a:extLst>
                <a:ext uri="{FF2B5EF4-FFF2-40B4-BE49-F238E27FC236}">
                  <a16:creationId xmlns:a16="http://schemas.microsoft.com/office/drawing/2014/main" id="{183031BC-4827-4FAF-8731-5B7AE9BB8F9F}"/>
                </a:ext>
              </a:extLst>
            </p:cNvPr>
            <p:cNvCxnSpPr>
              <a:cxnSpLocks/>
              <a:stCxn id="11" idx="3"/>
              <a:endCxn id="13" idx="3"/>
            </p:cNvCxnSpPr>
            <p:nvPr/>
          </p:nvCxnSpPr>
          <p:spPr>
            <a:xfrm>
              <a:off x="9684629" y="2574195"/>
              <a:ext cx="1076692" cy="672668"/>
            </a:xfrm>
            <a:prstGeom prst="bentConnector3">
              <a:avLst>
                <a:gd name="adj1" fmla="val 121232"/>
              </a:avLst>
            </a:prstGeom>
            <a:ln w="12700">
              <a:headEnd type="arrow" w="med" len="med"/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Diamond 40">
              <a:extLst>
                <a:ext uri="{FF2B5EF4-FFF2-40B4-BE49-F238E27FC236}">
                  <a16:creationId xmlns:a16="http://schemas.microsoft.com/office/drawing/2014/main" id="{D2E465EC-1727-467C-8CC8-840E66498F03}"/>
                </a:ext>
              </a:extLst>
            </p:cNvPr>
            <p:cNvSpPr/>
            <p:nvPr/>
          </p:nvSpPr>
          <p:spPr>
            <a:xfrm>
              <a:off x="10764708" y="3192862"/>
              <a:ext cx="130200" cy="102365"/>
            </a:xfrm>
            <a:prstGeom prst="diamond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42" name="Connector: Elbow 41">
              <a:extLst>
                <a:ext uri="{FF2B5EF4-FFF2-40B4-BE49-F238E27FC236}">
                  <a16:creationId xmlns:a16="http://schemas.microsoft.com/office/drawing/2014/main" id="{171E257B-E6D7-4241-8A5D-85374ED81F5F}"/>
                </a:ext>
              </a:extLst>
            </p:cNvPr>
            <p:cNvCxnSpPr>
              <a:cxnSpLocks/>
              <a:stCxn id="44" idx="3"/>
              <a:endCxn id="47" idx="0"/>
            </p:cNvCxnSpPr>
            <p:nvPr/>
          </p:nvCxnSpPr>
          <p:spPr>
            <a:xfrm rot="16200000" flipH="1">
              <a:off x="10393798" y="3178671"/>
              <a:ext cx="274795" cy="90887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ctor: Elbow 42">
              <a:extLst>
                <a:ext uri="{FF2B5EF4-FFF2-40B4-BE49-F238E27FC236}">
                  <a16:creationId xmlns:a16="http://schemas.microsoft.com/office/drawing/2014/main" id="{BF18D6CA-548B-4C6C-B55D-12D561A080E4}"/>
                </a:ext>
              </a:extLst>
            </p:cNvPr>
            <p:cNvCxnSpPr>
              <a:cxnSpLocks/>
              <a:stCxn id="45" idx="0"/>
              <a:endCxn id="44" idx="3"/>
            </p:cNvCxnSpPr>
            <p:nvPr/>
          </p:nvCxnSpPr>
          <p:spPr>
            <a:xfrm rot="5400000" flipH="1" flipV="1">
              <a:off x="9492915" y="3184640"/>
              <a:ext cx="272768" cy="894915"/>
            </a:xfrm>
            <a:prstGeom prst="bentConnector3">
              <a:avLst>
                <a:gd name="adj1" fmla="val 48447"/>
              </a:avLst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Isosceles Triangle 43">
              <a:extLst>
                <a:ext uri="{FF2B5EF4-FFF2-40B4-BE49-F238E27FC236}">
                  <a16:creationId xmlns:a16="http://schemas.microsoft.com/office/drawing/2014/main" id="{B61211D3-8EC5-452B-BEFC-DEB7AB2F2DED}"/>
                </a:ext>
              </a:extLst>
            </p:cNvPr>
            <p:cNvSpPr/>
            <p:nvPr/>
          </p:nvSpPr>
          <p:spPr>
            <a:xfrm>
              <a:off x="10022757" y="3387713"/>
              <a:ext cx="108000" cy="108000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AEBFB60-F025-4CA2-BC55-C1BB6DD8C8CA}"/>
                </a:ext>
              </a:extLst>
            </p:cNvPr>
            <p:cNvSpPr txBox="1"/>
            <p:nvPr/>
          </p:nvSpPr>
          <p:spPr>
            <a:xfrm>
              <a:off x="8786677" y="3768481"/>
              <a:ext cx="790330" cy="26161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SG" sz="1100" dirty="0"/>
                <a:t>Lights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26FDE713-D451-4D57-BDF2-6AF6D6E11ECF}"/>
                </a:ext>
              </a:extLst>
            </p:cNvPr>
            <p:cNvSpPr txBox="1"/>
            <p:nvPr/>
          </p:nvSpPr>
          <p:spPr>
            <a:xfrm>
              <a:off x="10590469" y="3770508"/>
              <a:ext cx="790330" cy="26161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SG" sz="1100"/>
                <a:t>Baubles</a:t>
              </a:r>
              <a:endParaRPr lang="en-SG" sz="1100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106E275-9805-4F8C-B36A-C3D75AC14009}"/>
                </a:ext>
              </a:extLst>
            </p:cNvPr>
            <p:cNvSpPr txBox="1"/>
            <p:nvPr/>
          </p:nvSpPr>
          <p:spPr>
            <a:xfrm>
              <a:off x="9688573" y="3770508"/>
              <a:ext cx="790330" cy="26161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SG" sz="1100" dirty="0"/>
                <a:t>Tinsel</a:t>
              </a:r>
            </a:p>
          </p:txBody>
        </p: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3B96EDCC-E976-4656-87BF-E854ECE6F3C5}"/>
                </a:ext>
              </a:extLst>
            </p:cNvPr>
            <p:cNvCxnSpPr>
              <a:cxnSpLocks/>
            </p:cNvCxnSpPr>
            <p:nvPr/>
          </p:nvCxnSpPr>
          <p:spPr>
            <a:xfrm>
              <a:off x="10076757" y="3593075"/>
              <a:ext cx="0" cy="17743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CE13F1C3-0D47-41CA-A9FE-C7FCFA808652}"/>
              </a:ext>
            </a:extLst>
          </p:cNvPr>
          <p:cNvSpPr txBox="1"/>
          <p:nvPr/>
        </p:nvSpPr>
        <p:spPr>
          <a:xfrm>
            <a:off x="9306815" y="4388085"/>
            <a:ext cx="284797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chemeClr val="accent6">
                    <a:lumMod val="75000"/>
                  </a:schemeClr>
                </a:solidFill>
              </a:rPr>
              <a:t>Composition: Every </a:t>
            </a:r>
            <a:r>
              <a:rPr lang="en-SG" sz="1100" dirty="0" err="1">
                <a:solidFill>
                  <a:schemeClr val="accent6">
                    <a:lumMod val="75000"/>
                  </a:schemeClr>
                </a:solidFill>
              </a:rPr>
              <a:t>ChristmasOrnament</a:t>
            </a:r>
            <a:r>
              <a:rPr lang="en-SG" sz="1100" dirty="0">
                <a:solidFill>
                  <a:schemeClr val="accent6">
                    <a:lumMod val="75000"/>
                  </a:schemeClr>
                </a:solidFill>
              </a:rPr>
              <a:t> object consists of a </a:t>
            </a:r>
            <a:r>
              <a:rPr lang="en-SG" sz="1100" dirty="0" err="1">
                <a:solidFill>
                  <a:schemeClr val="accent6">
                    <a:lumMod val="75000"/>
                  </a:schemeClr>
                </a:solidFill>
              </a:rPr>
              <a:t>ChristmasTree</a:t>
            </a:r>
            <a:r>
              <a:rPr lang="en-SG" sz="1100" dirty="0">
                <a:solidFill>
                  <a:schemeClr val="accent6">
                    <a:lumMod val="75000"/>
                  </a:schemeClr>
                </a:solidFill>
              </a:rPr>
              <a:t> class/subclass object, until it consists of one </a:t>
            </a:r>
            <a:r>
              <a:rPr lang="en-SG" sz="1100" dirty="0" err="1">
                <a:solidFill>
                  <a:schemeClr val="accent6">
                    <a:lumMod val="75000"/>
                  </a:schemeClr>
                </a:solidFill>
              </a:rPr>
              <a:t>PineTree</a:t>
            </a:r>
            <a:endParaRPr lang="en-SG" sz="11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03664FAC-883D-428C-9604-10BAB8029A85}"/>
              </a:ext>
            </a:extLst>
          </p:cNvPr>
          <p:cNvCxnSpPr>
            <a:cxnSpLocks/>
            <a:stCxn id="41" idx="2"/>
          </p:cNvCxnSpPr>
          <p:nvPr/>
        </p:nvCxnSpPr>
        <p:spPr>
          <a:xfrm flipH="1">
            <a:off x="11353800" y="3228320"/>
            <a:ext cx="155529" cy="1181987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68" name="Picture 67">
            <a:extLst>
              <a:ext uri="{FF2B5EF4-FFF2-40B4-BE49-F238E27FC236}">
                <a16:creationId xmlns:a16="http://schemas.microsoft.com/office/drawing/2014/main" id="{99EA666C-F2AA-4647-844F-95A8FAB7F6A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102"/>
          <a:stretch/>
        </p:blipFill>
        <p:spPr>
          <a:xfrm>
            <a:off x="8590465" y="5302118"/>
            <a:ext cx="2985823" cy="1018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9632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1D202-18F1-4159-8D04-4432EF354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Design Patterns: Observer (Behavioural)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05607-7631-4319-86A2-F0997D0238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Problem: Meeting monitoring requirements</a:t>
            </a:r>
          </a:p>
          <a:p>
            <a:r>
              <a:rPr lang="en-US" dirty="0"/>
              <a:t>Solution: A one-to-many dependency – when one object changes state, all its dependents are notified</a:t>
            </a:r>
          </a:p>
          <a:p>
            <a:pPr lvl="1"/>
            <a:r>
              <a:rPr lang="en-US" dirty="0"/>
              <a:t>“Pull” interaction: When Subject changes, broadcasts to registered Observers that it has changed, each Observer queries the Subject for the change (‘pulls’) (less efficient)</a:t>
            </a:r>
          </a:p>
          <a:p>
            <a:pPr lvl="1"/>
            <a:r>
              <a:rPr lang="en-US" dirty="0"/>
              <a:t>“Push” interaction: Subject ‘pushes’ the change to Observers (more difficult to reuse)</a:t>
            </a:r>
          </a:p>
          <a:p>
            <a:r>
              <a:rPr lang="en-SG" dirty="0"/>
              <a:t>The “View” part of Model-View-Controller</a:t>
            </a:r>
          </a:p>
        </p:txBody>
      </p:sp>
    </p:spTree>
    <p:extLst>
      <p:ext uri="{BB962C8B-B14F-4D97-AF65-F5344CB8AC3E}">
        <p14:creationId xmlns:p14="http://schemas.microsoft.com/office/powerpoint/2010/main" val="3448444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DF6BD90-578E-4C94-8D0F-7C8AFE5D0B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6941" y="321023"/>
            <a:ext cx="4065809" cy="134196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F9795DD-97C8-4E36-B1D3-E959D3192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Design Patterns: State, Strategy (Behavioural)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3C36B7-7ABF-43E0-A67B-1E5FC968DD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044" y="935808"/>
            <a:ext cx="7393463" cy="58488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G" sz="1400" dirty="0"/>
              <a:t>State</a:t>
            </a:r>
          </a:p>
          <a:p>
            <a:r>
              <a:rPr lang="en-SG" sz="1400" dirty="0"/>
              <a:t>Purpose: Make an object’s behaviour change depending on its state, without changing its class (you want an if-else but on a large scale, each option with different method implementations)</a:t>
            </a:r>
          </a:p>
          <a:p>
            <a:r>
              <a:rPr lang="en-SG" sz="1400" dirty="0"/>
              <a:t>Solution: Define different behaviours based on state in separate classes, make their objects interchangeable </a:t>
            </a:r>
          </a:p>
          <a:p>
            <a:pPr marL="0" indent="0">
              <a:buNone/>
            </a:pPr>
            <a:r>
              <a:rPr lang="en-SG" sz="1400" dirty="0"/>
              <a:t>Advantages</a:t>
            </a:r>
          </a:p>
          <a:p>
            <a:pPr lvl="1"/>
            <a:r>
              <a:rPr lang="en-SG" sz="1400" dirty="0"/>
              <a:t>Client only interacts with Context</a:t>
            </a:r>
          </a:p>
          <a:p>
            <a:pPr lvl="1"/>
            <a:r>
              <a:rPr lang="en-SG" sz="1400" dirty="0"/>
              <a:t>Easy to add more states</a:t>
            </a:r>
          </a:p>
          <a:p>
            <a:r>
              <a:rPr lang="en-SG" sz="1400" dirty="0"/>
              <a:t>Disadvantage</a:t>
            </a:r>
          </a:p>
          <a:p>
            <a:pPr lvl="1"/>
            <a:r>
              <a:rPr lang="en-US" sz="1400" dirty="0"/>
              <a:t>Implementation of transition between stages is hardcoded; concrete states are closely coupled</a:t>
            </a:r>
            <a:endParaRPr lang="en-SG" sz="1400" dirty="0"/>
          </a:p>
          <a:p>
            <a:r>
              <a:rPr lang="en-US" sz="1400" dirty="0"/>
              <a:t>State objects are often Singletons</a:t>
            </a:r>
          </a:p>
          <a:p>
            <a:pPr marL="0" indent="0">
              <a:buNone/>
            </a:pPr>
            <a:endParaRPr lang="en-SG" sz="1400" dirty="0"/>
          </a:p>
          <a:p>
            <a:pPr marL="0" indent="0">
              <a:buNone/>
            </a:pPr>
            <a:r>
              <a:rPr lang="en-SG" sz="1400" dirty="0"/>
              <a:t>Strategy</a:t>
            </a:r>
          </a:p>
          <a:p>
            <a:r>
              <a:rPr lang="en-US" sz="1400" dirty="0"/>
              <a:t>Purpose: Change an object’s behavior in terms of executing algorithm</a:t>
            </a:r>
          </a:p>
          <a:p>
            <a:r>
              <a:rPr lang="en-US" sz="1400" dirty="0"/>
              <a:t>Solution: Define different algorithms in separate classes, make their objects interchangeable</a:t>
            </a:r>
          </a:p>
          <a:p>
            <a:r>
              <a:rPr lang="en-US" sz="1400" dirty="0"/>
              <a:t>State is a type of Strategy</a:t>
            </a:r>
          </a:p>
          <a:p>
            <a:pPr lvl="1"/>
            <a:r>
              <a:rPr lang="en-US" sz="1400" dirty="0"/>
              <a:t>Strategy keeps objects completely independent, low coupling</a:t>
            </a:r>
          </a:p>
          <a:p>
            <a:pPr lvl="1"/>
            <a:r>
              <a:rPr lang="en-US" sz="1400" dirty="0"/>
              <a:t>State allows concrete states to alter the context state at will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05C5099-6D87-4EC4-AB7F-B9A239522C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1038047"/>
              </p:ext>
            </p:extLst>
          </p:nvPr>
        </p:nvGraphicFramePr>
        <p:xfrm>
          <a:off x="7739490" y="2010441"/>
          <a:ext cx="1800358" cy="111763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358">
                  <a:extLst>
                    <a:ext uri="{9D8B030D-6E8A-4147-A177-3AD203B41FA5}">
                      <a16:colId xmlns:a16="http://schemas.microsoft.com/office/drawing/2014/main" val="1086747505"/>
                    </a:ext>
                  </a:extLst>
                </a:gridCol>
              </a:tblGrid>
              <a:tr h="273067">
                <a:tc>
                  <a:txBody>
                    <a:bodyPr/>
                    <a:lstStyle/>
                    <a:p>
                      <a:pPr algn="ctr"/>
                      <a:r>
                        <a:rPr lang="en-SG" sz="1050" dirty="0"/>
                        <a:t>Parcel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5465267"/>
                  </a:ext>
                </a:extLst>
              </a:tr>
              <a:tr h="273067">
                <a:tc>
                  <a:txBody>
                    <a:bodyPr/>
                    <a:lstStyle/>
                    <a:p>
                      <a:r>
                        <a:rPr lang="en-SG" sz="1050" dirty="0"/>
                        <a:t>-</a:t>
                      </a:r>
                      <a:r>
                        <a:rPr lang="en-SG" sz="1050" dirty="0" err="1"/>
                        <a:t>currentState</a:t>
                      </a:r>
                      <a:endParaRPr lang="en-SG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7307537"/>
                  </a:ext>
                </a:extLst>
              </a:tr>
              <a:tr h="273067">
                <a:tc>
                  <a:txBody>
                    <a:bodyPr/>
                    <a:lstStyle/>
                    <a:p>
                      <a:r>
                        <a:rPr lang="en-SG" sz="1050" dirty="0"/>
                        <a:t>+</a:t>
                      </a:r>
                      <a:r>
                        <a:rPr lang="en-SG" sz="1050" dirty="0" err="1"/>
                        <a:t>nextState</a:t>
                      </a:r>
                      <a:r>
                        <a:rPr lang="en-SG" sz="1050" dirty="0"/>
                        <a:t>(this)</a:t>
                      </a:r>
                    </a:p>
                    <a:p>
                      <a:r>
                        <a:rPr lang="en-SG" sz="1050" dirty="0"/>
                        <a:t>+</a:t>
                      </a:r>
                      <a:r>
                        <a:rPr lang="en-SG" sz="1050" dirty="0" err="1"/>
                        <a:t>prevState</a:t>
                      </a:r>
                      <a:r>
                        <a:rPr lang="en-SG" sz="1050" dirty="0"/>
                        <a:t>(this)</a:t>
                      </a:r>
                    </a:p>
                    <a:p>
                      <a:r>
                        <a:rPr lang="en-SG" sz="1050" dirty="0"/>
                        <a:t>+</a:t>
                      </a:r>
                      <a:r>
                        <a:rPr lang="en-SG" sz="1050" dirty="0" err="1"/>
                        <a:t>setState</a:t>
                      </a:r>
                      <a:r>
                        <a:rPr lang="en-SG" sz="1050" dirty="0"/>
                        <a:t>(</a:t>
                      </a:r>
                      <a:r>
                        <a:rPr lang="en-SG" sz="1050" dirty="0" err="1"/>
                        <a:t>toSet</a:t>
                      </a:r>
                      <a:r>
                        <a:rPr lang="en-SG" sz="1050" dirty="0"/>
                        <a:t>: </a:t>
                      </a:r>
                      <a:r>
                        <a:rPr lang="en-SG" sz="1050" dirty="0" err="1"/>
                        <a:t>ParcelStatus</a:t>
                      </a:r>
                      <a:r>
                        <a:rPr lang="en-SG" sz="1050" dirty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8719192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07AC65E-A760-414B-8221-15D6EDFF63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7747057"/>
              </p:ext>
            </p:extLst>
          </p:nvPr>
        </p:nvGraphicFramePr>
        <p:xfrm>
          <a:off x="10256315" y="2097699"/>
          <a:ext cx="1296639" cy="9576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6639">
                  <a:extLst>
                    <a:ext uri="{9D8B030D-6E8A-4147-A177-3AD203B41FA5}">
                      <a16:colId xmlns:a16="http://schemas.microsoft.com/office/drawing/2014/main" val="1086747505"/>
                    </a:ext>
                  </a:extLst>
                </a:gridCol>
              </a:tblGrid>
              <a:tr h="273067">
                <a:tc>
                  <a:txBody>
                    <a:bodyPr/>
                    <a:lstStyle/>
                    <a:p>
                      <a:pPr algn="ctr"/>
                      <a:r>
                        <a:rPr lang="en-SG" sz="1050" dirty="0" err="1"/>
                        <a:t>ParcelStatus</a:t>
                      </a:r>
                      <a:endParaRPr lang="en-SG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5465267"/>
                  </a:ext>
                </a:extLst>
              </a:tr>
              <a:tr h="273067">
                <a:tc>
                  <a:txBody>
                    <a:bodyPr/>
                    <a:lstStyle/>
                    <a:p>
                      <a:endParaRPr lang="en-SG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7307537"/>
                  </a:ext>
                </a:extLst>
              </a:tr>
              <a:tr h="273067">
                <a:tc>
                  <a:txBody>
                    <a:bodyPr/>
                    <a:lstStyle/>
                    <a:p>
                      <a:r>
                        <a:rPr lang="en-SG" sz="1050" dirty="0"/>
                        <a:t>+</a:t>
                      </a:r>
                      <a:r>
                        <a:rPr lang="en-SG" sz="1050" dirty="0" err="1"/>
                        <a:t>nextState</a:t>
                      </a:r>
                      <a:r>
                        <a:rPr lang="en-SG" sz="1050" dirty="0"/>
                        <a:t>()</a:t>
                      </a:r>
                    </a:p>
                    <a:p>
                      <a:r>
                        <a:rPr lang="en-SG" sz="1050" dirty="0"/>
                        <a:t>+</a:t>
                      </a:r>
                      <a:r>
                        <a:rPr lang="en-SG" sz="1050" dirty="0" err="1"/>
                        <a:t>prevState</a:t>
                      </a:r>
                      <a:r>
                        <a:rPr lang="en-SG" sz="1050" dirty="0"/>
                        <a:t>()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8719192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753E338-27A5-4916-91BD-F224B7FB44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6005041"/>
              </p:ext>
            </p:extLst>
          </p:nvPr>
        </p:nvGraphicFramePr>
        <p:xfrm>
          <a:off x="8639669" y="3456632"/>
          <a:ext cx="1030556" cy="27306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0556">
                  <a:extLst>
                    <a:ext uri="{9D8B030D-6E8A-4147-A177-3AD203B41FA5}">
                      <a16:colId xmlns:a16="http://schemas.microsoft.com/office/drawing/2014/main" val="1086747505"/>
                    </a:ext>
                  </a:extLst>
                </a:gridCol>
              </a:tblGrid>
              <a:tr h="273067">
                <a:tc>
                  <a:txBody>
                    <a:bodyPr/>
                    <a:lstStyle/>
                    <a:p>
                      <a:pPr algn="ctr"/>
                      <a:r>
                        <a:rPr lang="en-SG" sz="1050" dirty="0" err="1"/>
                        <a:t>OrderedState</a:t>
                      </a:r>
                      <a:endParaRPr lang="en-SG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5465267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F206E07-E586-4E11-B94C-5B5CB3D2D0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4068018"/>
              </p:ext>
            </p:extLst>
          </p:nvPr>
        </p:nvGraphicFramePr>
        <p:xfrm>
          <a:off x="9804065" y="3456632"/>
          <a:ext cx="1115470" cy="27306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15470">
                  <a:extLst>
                    <a:ext uri="{9D8B030D-6E8A-4147-A177-3AD203B41FA5}">
                      <a16:colId xmlns:a16="http://schemas.microsoft.com/office/drawing/2014/main" val="1086747505"/>
                    </a:ext>
                  </a:extLst>
                </a:gridCol>
              </a:tblGrid>
              <a:tr h="273067">
                <a:tc>
                  <a:txBody>
                    <a:bodyPr/>
                    <a:lstStyle/>
                    <a:p>
                      <a:pPr algn="ctr"/>
                      <a:r>
                        <a:rPr lang="en-SG" sz="1050" dirty="0" err="1"/>
                        <a:t>DeliveringState</a:t>
                      </a:r>
                      <a:endParaRPr lang="en-SG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5465267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E22FCFFD-873E-43CC-9257-CF69043071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3773659"/>
              </p:ext>
            </p:extLst>
          </p:nvPr>
        </p:nvGraphicFramePr>
        <p:xfrm>
          <a:off x="11053374" y="3456632"/>
          <a:ext cx="1002393" cy="2514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2393">
                  <a:extLst>
                    <a:ext uri="{9D8B030D-6E8A-4147-A177-3AD203B41FA5}">
                      <a16:colId xmlns:a16="http://schemas.microsoft.com/office/drawing/2014/main" val="1086747505"/>
                    </a:ext>
                  </a:extLst>
                </a:gridCol>
              </a:tblGrid>
              <a:tr h="248212">
                <a:tc>
                  <a:txBody>
                    <a:bodyPr/>
                    <a:lstStyle/>
                    <a:p>
                      <a:pPr algn="ctr"/>
                      <a:r>
                        <a:rPr lang="en-SG" sz="1050" dirty="0" err="1"/>
                        <a:t>ReceivedState</a:t>
                      </a:r>
                      <a:endParaRPr lang="en-SG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5465267"/>
                  </a:ext>
                </a:extLst>
              </a:tr>
            </a:tbl>
          </a:graphicData>
        </a:graphic>
      </p:graphicFrame>
      <p:sp>
        <p:nvSpPr>
          <p:cNvPr id="13" name="Diamond 12">
            <a:extLst>
              <a:ext uri="{FF2B5EF4-FFF2-40B4-BE49-F238E27FC236}">
                <a16:creationId xmlns:a16="http://schemas.microsoft.com/office/drawing/2014/main" id="{D1255B95-66CF-40FF-81F8-41D5BF8B6358}"/>
              </a:ext>
            </a:extLst>
          </p:cNvPr>
          <p:cNvSpPr/>
          <p:nvPr/>
        </p:nvSpPr>
        <p:spPr>
          <a:xfrm>
            <a:off x="9535962" y="2536119"/>
            <a:ext cx="130200" cy="102365"/>
          </a:xfrm>
          <a:prstGeom prst="diamon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10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150E129-53A8-4E5C-A32D-57E5A80C808D}"/>
              </a:ext>
            </a:extLst>
          </p:cNvPr>
          <p:cNvCxnSpPr>
            <a:cxnSpLocks/>
            <a:stCxn id="13" idx="3"/>
            <a:endCxn id="8" idx="1"/>
          </p:cNvCxnSpPr>
          <p:nvPr/>
        </p:nvCxnSpPr>
        <p:spPr>
          <a:xfrm flipV="1">
            <a:off x="9666162" y="2576506"/>
            <a:ext cx="590153" cy="10796"/>
          </a:xfrm>
          <a:prstGeom prst="straightConnector1">
            <a:avLst/>
          </a:prstGeom>
          <a:ln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1B42973F-6880-4290-A9FA-A8B7C561592D}"/>
              </a:ext>
            </a:extLst>
          </p:cNvPr>
          <p:cNvCxnSpPr>
            <a:cxnSpLocks/>
            <a:stCxn id="21" idx="3"/>
            <a:endCxn id="11" idx="0"/>
          </p:cNvCxnSpPr>
          <p:nvPr/>
        </p:nvCxnSpPr>
        <p:spPr>
          <a:xfrm rot="16200000" flipH="1">
            <a:off x="11094363" y="2996424"/>
            <a:ext cx="282523" cy="63789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B4A47F2B-041F-4EE2-A0EF-559AB14FF19E}"/>
              </a:ext>
            </a:extLst>
          </p:cNvPr>
          <p:cNvCxnSpPr>
            <a:cxnSpLocks/>
            <a:stCxn id="9" idx="0"/>
            <a:endCxn id="21" idx="3"/>
          </p:cNvCxnSpPr>
          <p:nvPr/>
        </p:nvCxnSpPr>
        <p:spPr>
          <a:xfrm rot="5400000" flipH="1" flipV="1">
            <a:off x="9894551" y="2434506"/>
            <a:ext cx="282523" cy="176173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0188579A-C9C0-4D76-8D21-2A869F77A3A1}"/>
              </a:ext>
            </a:extLst>
          </p:cNvPr>
          <p:cNvSpPr/>
          <p:nvPr/>
        </p:nvSpPr>
        <p:spPr>
          <a:xfrm>
            <a:off x="10862678" y="3066109"/>
            <a:ext cx="108000" cy="10800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100"/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E38E8C58-50F0-4257-AE04-838E80CB0FA3}"/>
              </a:ext>
            </a:extLst>
          </p:cNvPr>
          <p:cNvCxnSpPr>
            <a:stCxn id="21" idx="3"/>
            <a:endCxn id="10" idx="0"/>
          </p:cNvCxnSpPr>
          <p:nvPr/>
        </p:nvCxnSpPr>
        <p:spPr>
          <a:xfrm rot="5400000">
            <a:off x="10497978" y="3037931"/>
            <a:ext cx="282523" cy="554878"/>
          </a:xfrm>
          <a:prstGeom prst="bentConnector3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1" name="Picture 40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A3660C21-4BE4-48EC-A0B7-F934900132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6725" y="4847559"/>
            <a:ext cx="3851071" cy="1825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5175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C7979-45B3-4B88-82FD-E5B3500BD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Design Pattern: Visitor (Behavioural)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DC546-A009-4B7A-9295-32291ACAC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044" y="1009186"/>
            <a:ext cx="11144955" cy="2578695"/>
          </a:xfrm>
        </p:spPr>
        <p:txBody>
          <a:bodyPr>
            <a:normAutofit/>
          </a:bodyPr>
          <a:lstStyle/>
          <a:p>
            <a:r>
              <a:rPr lang="en-US" sz="1400" dirty="0"/>
              <a:t>Purpose: to define additional operations without introducing the modifications to an existing object structure</a:t>
            </a:r>
          </a:p>
          <a:p>
            <a:r>
              <a:rPr lang="en-US" sz="1400" dirty="0"/>
              <a:t>Solution: add a function which accepts the visitor class to each element of the structure, and hide all methods inside the visitor class</a:t>
            </a:r>
          </a:p>
          <a:p>
            <a:r>
              <a:rPr lang="en-US" sz="1400" dirty="0"/>
              <a:t>Advantages:</a:t>
            </a:r>
          </a:p>
          <a:p>
            <a:pPr lvl="1"/>
            <a:r>
              <a:rPr lang="en-US" sz="1400" dirty="0"/>
              <a:t>Make the primary classes more focused on their main jobs by extracting all other behaviors into a set of visitor classes (SRP)</a:t>
            </a:r>
          </a:p>
          <a:p>
            <a:pPr lvl="1"/>
            <a:r>
              <a:rPr lang="en-SG" sz="1400" dirty="0"/>
              <a:t>Minimal change made to existing classes’ codes (OCP)</a:t>
            </a:r>
          </a:p>
          <a:p>
            <a:r>
              <a:rPr lang="en-SG" sz="1400" dirty="0"/>
              <a:t>Disadvantages:</a:t>
            </a:r>
          </a:p>
          <a:p>
            <a:pPr lvl="1"/>
            <a:r>
              <a:rPr lang="en-US" sz="1400" dirty="0"/>
              <a:t> You need to update all visitors each time a class gets added to or removed from the element hierarchy.</a:t>
            </a:r>
          </a:p>
          <a:p>
            <a:pPr lvl="1"/>
            <a:r>
              <a:rPr lang="en-US" sz="1400" dirty="0"/>
              <a:t> Visitors might lack the necessary access to the private fields and methods of the elements that they’re supposed to work with.</a:t>
            </a:r>
          </a:p>
          <a:p>
            <a:pPr lvl="1"/>
            <a:endParaRPr lang="en-US" sz="1400" dirty="0"/>
          </a:p>
        </p:txBody>
      </p:sp>
      <p:grpSp>
        <p:nvGrpSpPr>
          <p:cNvPr id="2056" name="Group 2055">
            <a:extLst>
              <a:ext uri="{FF2B5EF4-FFF2-40B4-BE49-F238E27FC236}">
                <a16:creationId xmlns:a16="http://schemas.microsoft.com/office/drawing/2014/main" id="{E7C9F78A-0CB8-4717-8A43-21A0399E55F6}"/>
              </a:ext>
            </a:extLst>
          </p:cNvPr>
          <p:cNvGrpSpPr/>
          <p:nvPr/>
        </p:nvGrpSpPr>
        <p:grpSpPr>
          <a:xfrm>
            <a:off x="539044" y="3811221"/>
            <a:ext cx="5917194" cy="2250423"/>
            <a:chOff x="6181892" y="3886852"/>
            <a:chExt cx="5917194" cy="2250423"/>
          </a:xfrm>
          <a:solidFill>
            <a:schemeClr val="bg1"/>
          </a:solidFill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D068528-D5A8-4F4D-9E9F-8DD911575902}"/>
                </a:ext>
              </a:extLst>
            </p:cNvPr>
            <p:cNvSpPr/>
            <p:nvPr/>
          </p:nvSpPr>
          <p:spPr>
            <a:xfrm>
              <a:off x="6926308" y="4161934"/>
              <a:ext cx="1004712" cy="4033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100" dirty="0">
                  <a:solidFill>
                    <a:schemeClr val="tx1"/>
                  </a:solidFill>
                </a:rPr>
                <a:t>&lt;&lt;interface&gt;&gt;</a:t>
              </a:r>
            </a:p>
            <a:p>
              <a:pPr algn="ctr"/>
              <a:r>
                <a:rPr lang="en-SG" sz="1100" dirty="0">
                  <a:solidFill>
                    <a:schemeClr val="tx1"/>
                  </a:solidFill>
                </a:rPr>
                <a:t>Shape</a:t>
              </a:r>
            </a:p>
          </p:txBody>
        </p:sp>
        <p:cxnSp>
          <p:nvCxnSpPr>
            <p:cNvPr id="8" name="Connector: Elbow 7">
              <a:extLst>
                <a:ext uri="{FF2B5EF4-FFF2-40B4-BE49-F238E27FC236}">
                  <a16:creationId xmlns:a16="http://schemas.microsoft.com/office/drawing/2014/main" id="{C6D62A84-DBD2-44B6-9C65-E510C14BFD44}"/>
                </a:ext>
              </a:extLst>
            </p:cNvPr>
            <p:cNvCxnSpPr>
              <a:cxnSpLocks/>
              <a:stCxn id="9" idx="3"/>
              <a:endCxn id="19" idx="0"/>
            </p:cNvCxnSpPr>
            <p:nvPr/>
          </p:nvCxnSpPr>
          <p:spPr>
            <a:xfrm rot="16200000" flipH="1">
              <a:off x="7609910" y="4492056"/>
              <a:ext cx="282523" cy="645014"/>
            </a:xfrm>
            <a:prstGeom prst="bentConnector3">
              <a:avLst>
                <a:gd name="adj1" fmla="val 50000"/>
              </a:avLst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Isosceles Triangle 8">
              <a:extLst>
                <a:ext uri="{FF2B5EF4-FFF2-40B4-BE49-F238E27FC236}">
                  <a16:creationId xmlns:a16="http://schemas.microsoft.com/office/drawing/2014/main" id="{BAE29C0F-E4CE-4DA5-8A03-7CA2F409C6D4}"/>
                </a:ext>
              </a:extLst>
            </p:cNvPr>
            <p:cNvSpPr/>
            <p:nvPr/>
          </p:nvSpPr>
          <p:spPr>
            <a:xfrm>
              <a:off x="7374664" y="4565302"/>
              <a:ext cx="108000" cy="108000"/>
            </a:xfrm>
            <a:prstGeom prst="triangl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100"/>
            </a:p>
          </p:txBody>
        </p:sp>
        <p:cxnSp>
          <p:nvCxnSpPr>
            <p:cNvPr id="10" name="Connector: Elbow 9">
              <a:extLst>
                <a:ext uri="{FF2B5EF4-FFF2-40B4-BE49-F238E27FC236}">
                  <a16:creationId xmlns:a16="http://schemas.microsoft.com/office/drawing/2014/main" id="{FDE1A733-3BC4-4E64-8030-07D67E2CFE44}"/>
                </a:ext>
              </a:extLst>
            </p:cNvPr>
            <p:cNvCxnSpPr>
              <a:cxnSpLocks/>
              <a:stCxn id="9" idx="3"/>
              <a:endCxn id="11" idx="0"/>
            </p:cNvCxnSpPr>
            <p:nvPr/>
          </p:nvCxnSpPr>
          <p:spPr>
            <a:xfrm rot="5400000">
              <a:off x="6962210" y="4489370"/>
              <a:ext cx="282523" cy="650386"/>
            </a:xfrm>
            <a:prstGeom prst="bentConnector3">
              <a:avLst/>
            </a:prstGeom>
            <a:grpFill/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E22303E-C549-46EF-A080-991341E760B2}"/>
                </a:ext>
              </a:extLst>
            </p:cNvPr>
            <p:cNvSpPr/>
            <p:nvPr/>
          </p:nvSpPr>
          <p:spPr>
            <a:xfrm>
              <a:off x="6181892" y="4955825"/>
              <a:ext cx="1192772" cy="252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100" dirty="0">
                  <a:solidFill>
                    <a:schemeClr val="tx1"/>
                  </a:solidFill>
                </a:rPr>
                <a:t>Circle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200396D-C584-4DCA-A90D-6FF38BA74768}"/>
                </a:ext>
              </a:extLst>
            </p:cNvPr>
            <p:cNvSpPr/>
            <p:nvPr/>
          </p:nvSpPr>
          <p:spPr>
            <a:xfrm>
              <a:off x="6181892" y="5207825"/>
              <a:ext cx="1192772" cy="252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100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4D74F5D-FB7B-4531-B68C-6F17CE653BA5}"/>
                </a:ext>
              </a:extLst>
            </p:cNvPr>
            <p:cNvSpPr/>
            <p:nvPr/>
          </p:nvSpPr>
          <p:spPr>
            <a:xfrm>
              <a:off x="6181892" y="5459824"/>
              <a:ext cx="1192772" cy="39778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SG" sz="1100" dirty="0">
                  <a:solidFill>
                    <a:schemeClr val="tx1"/>
                  </a:solidFill>
                </a:rPr>
                <a:t>…</a:t>
              </a:r>
            </a:p>
            <a:p>
              <a:r>
                <a:rPr lang="en-SG" sz="1100" dirty="0">
                  <a:solidFill>
                    <a:schemeClr val="tx1"/>
                  </a:solidFill>
                </a:rPr>
                <a:t>+accept(</a:t>
              </a:r>
              <a:r>
                <a:rPr lang="en-SG" sz="1100" dirty="0" err="1">
                  <a:solidFill>
                    <a:schemeClr val="tx1"/>
                  </a:solidFill>
                </a:rPr>
                <a:t>v:Visitor</a:t>
              </a:r>
              <a:r>
                <a:rPr lang="en-SG" sz="1100" dirty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5063DC5-E4D3-4EDB-9D16-6F258A451B61}"/>
                </a:ext>
              </a:extLst>
            </p:cNvPr>
            <p:cNvSpPr/>
            <p:nvPr/>
          </p:nvSpPr>
          <p:spPr>
            <a:xfrm>
              <a:off x="7477292" y="4955825"/>
              <a:ext cx="1192772" cy="252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100" dirty="0">
                  <a:solidFill>
                    <a:schemeClr val="tx1"/>
                  </a:solidFill>
                </a:rPr>
                <a:t>Square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D1C324B-666D-47C3-BECE-95B6690D4513}"/>
                </a:ext>
              </a:extLst>
            </p:cNvPr>
            <p:cNvSpPr/>
            <p:nvPr/>
          </p:nvSpPr>
          <p:spPr>
            <a:xfrm>
              <a:off x="7477292" y="5207825"/>
              <a:ext cx="1192772" cy="252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100" dirty="0">
                <a:solidFill>
                  <a:schemeClr val="tx1"/>
                </a:solidFill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C5108E4-8FDF-4AA5-B4B7-55E45DD16246}"/>
                </a:ext>
              </a:extLst>
            </p:cNvPr>
            <p:cNvSpPr/>
            <p:nvPr/>
          </p:nvSpPr>
          <p:spPr>
            <a:xfrm>
              <a:off x="7477292" y="5459825"/>
              <a:ext cx="1192772" cy="39778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SG" sz="1100" dirty="0">
                  <a:solidFill>
                    <a:schemeClr val="tx1"/>
                  </a:solidFill>
                </a:rPr>
                <a:t>…</a:t>
              </a:r>
            </a:p>
            <a:p>
              <a:r>
                <a:rPr lang="en-SG" sz="1100" dirty="0">
                  <a:solidFill>
                    <a:schemeClr val="tx1"/>
                  </a:solidFill>
                </a:rPr>
                <a:t>+accept(</a:t>
              </a:r>
              <a:r>
                <a:rPr lang="en-SG" sz="1100" dirty="0" err="1">
                  <a:solidFill>
                    <a:schemeClr val="tx1"/>
                  </a:solidFill>
                </a:rPr>
                <a:t>v:Visitor</a:t>
              </a:r>
              <a:r>
                <a:rPr lang="en-SG" sz="1100" dirty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5D7E2C3E-E09F-4A31-B473-605F6BE08231}"/>
                </a:ext>
              </a:extLst>
            </p:cNvPr>
            <p:cNvSpPr/>
            <p:nvPr/>
          </p:nvSpPr>
          <p:spPr>
            <a:xfrm>
              <a:off x="9742893" y="3886852"/>
              <a:ext cx="1512000" cy="4033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100" dirty="0">
                  <a:solidFill>
                    <a:schemeClr val="tx1"/>
                  </a:solidFill>
                </a:rPr>
                <a:t>&lt;&lt;interface&gt;&gt;</a:t>
              </a:r>
            </a:p>
            <a:p>
              <a:pPr algn="ctr"/>
              <a:r>
                <a:rPr lang="en-SG" sz="1100" dirty="0">
                  <a:solidFill>
                    <a:schemeClr val="tx1"/>
                  </a:solidFill>
                </a:rPr>
                <a:t>Visitor</a:t>
              </a:r>
            </a:p>
          </p:txBody>
        </p:sp>
        <p:cxnSp>
          <p:nvCxnSpPr>
            <p:cNvPr id="27" name="Connector: Elbow 26">
              <a:extLst>
                <a:ext uri="{FF2B5EF4-FFF2-40B4-BE49-F238E27FC236}">
                  <a16:creationId xmlns:a16="http://schemas.microsoft.com/office/drawing/2014/main" id="{3A27ACF6-B712-404D-87C8-8EE527323AD4}"/>
                </a:ext>
              </a:extLst>
            </p:cNvPr>
            <p:cNvCxnSpPr>
              <a:cxnSpLocks/>
              <a:stCxn id="28" idx="3"/>
              <a:endCxn id="33" idx="0"/>
            </p:cNvCxnSpPr>
            <p:nvPr/>
          </p:nvCxnSpPr>
          <p:spPr>
            <a:xfrm rot="16200000" flipH="1">
              <a:off x="10782749" y="4598833"/>
              <a:ext cx="282523" cy="845352"/>
            </a:xfrm>
            <a:prstGeom prst="bentConnector3">
              <a:avLst>
                <a:gd name="adj1" fmla="val 50000"/>
              </a:avLst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BD9ED43E-E609-4666-85C3-CB8E2D5D5CC8}"/>
                </a:ext>
              </a:extLst>
            </p:cNvPr>
            <p:cNvSpPr/>
            <p:nvPr/>
          </p:nvSpPr>
          <p:spPr>
            <a:xfrm>
              <a:off x="10447334" y="4772248"/>
              <a:ext cx="108000" cy="108000"/>
            </a:xfrm>
            <a:prstGeom prst="triangl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100"/>
            </a:p>
          </p:txBody>
        </p:sp>
        <p:cxnSp>
          <p:nvCxnSpPr>
            <p:cNvPr id="29" name="Connector: Elbow 28">
              <a:extLst>
                <a:ext uri="{FF2B5EF4-FFF2-40B4-BE49-F238E27FC236}">
                  <a16:creationId xmlns:a16="http://schemas.microsoft.com/office/drawing/2014/main" id="{E6EAB137-8616-47E3-9FCE-7AE44B74F9F5}"/>
                </a:ext>
              </a:extLst>
            </p:cNvPr>
            <p:cNvCxnSpPr>
              <a:cxnSpLocks/>
              <a:stCxn id="28" idx="3"/>
              <a:endCxn id="30" idx="0"/>
            </p:cNvCxnSpPr>
            <p:nvPr/>
          </p:nvCxnSpPr>
          <p:spPr>
            <a:xfrm rot="5400000">
              <a:off x="9956550" y="4617986"/>
              <a:ext cx="282523" cy="807047"/>
            </a:xfrm>
            <a:prstGeom prst="bentConnector3">
              <a:avLst/>
            </a:prstGeom>
            <a:grpFill/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333E880C-3A00-4C1D-B0A1-1BBE38EEF756}"/>
                </a:ext>
              </a:extLst>
            </p:cNvPr>
            <p:cNvSpPr/>
            <p:nvPr/>
          </p:nvSpPr>
          <p:spPr>
            <a:xfrm>
              <a:off x="8941239" y="5162771"/>
              <a:ext cx="1506095" cy="252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100" dirty="0" err="1">
                  <a:solidFill>
                    <a:schemeClr val="tx1"/>
                  </a:solidFill>
                </a:rPr>
                <a:t>ExportJPGVisitor</a:t>
              </a:r>
              <a:endParaRPr lang="en-SG" sz="1100" dirty="0">
                <a:solidFill>
                  <a:schemeClr val="tx1"/>
                </a:solidFill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D28D8D8A-AE51-42BF-B30C-EAF5298380A0}"/>
                </a:ext>
              </a:extLst>
            </p:cNvPr>
            <p:cNvSpPr/>
            <p:nvPr/>
          </p:nvSpPr>
          <p:spPr>
            <a:xfrm>
              <a:off x="8941239" y="5414771"/>
              <a:ext cx="1506095" cy="252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100" dirty="0">
                <a:solidFill>
                  <a:schemeClr val="tx1"/>
                </a:solidFill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646325B6-843B-4593-B213-98F97DF010B1}"/>
                </a:ext>
              </a:extLst>
            </p:cNvPr>
            <p:cNvSpPr/>
            <p:nvPr/>
          </p:nvSpPr>
          <p:spPr>
            <a:xfrm>
              <a:off x="8941239" y="5666770"/>
              <a:ext cx="1506095" cy="47050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SG" sz="1100" dirty="0">
                  <a:solidFill>
                    <a:schemeClr val="tx1"/>
                  </a:solidFill>
                </a:rPr>
                <a:t>+</a:t>
              </a:r>
              <a:r>
                <a:rPr lang="en-SG" sz="1100" dirty="0" err="1">
                  <a:solidFill>
                    <a:schemeClr val="tx1"/>
                  </a:solidFill>
                </a:rPr>
                <a:t>visitCircle</a:t>
              </a:r>
              <a:r>
                <a:rPr lang="en-SG" sz="1100" dirty="0">
                  <a:solidFill>
                    <a:schemeClr val="tx1"/>
                  </a:solidFill>
                </a:rPr>
                <a:t>(</a:t>
              </a:r>
              <a:r>
                <a:rPr lang="en-SG" sz="1100" dirty="0" err="1">
                  <a:solidFill>
                    <a:schemeClr val="tx1"/>
                  </a:solidFill>
                </a:rPr>
                <a:t>c:Circle</a:t>
              </a:r>
              <a:r>
                <a:rPr lang="en-SG" sz="1100" dirty="0">
                  <a:solidFill>
                    <a:schemeClr val="tx1"/>
                  </a:solidFill>
                </a:rPr>
                <a:t>)</a:t>
              </a:r>
            </a:p>
            <a:p>
              <a:r>
                <a:rPr lang="en-SG" sz="1100" dirty="0">
                  <a:solidFill>
                    <a:schemeClr val="tx1"/>
                  </a:solidFill>
                </a:rPr>
                <a:t>+</a:t>
              </a:r>
              <a:r>
                <a:rPr lang="en-SG" sz="1100" dirty="0" err="1">
                  <a:solidFill>
                    <a:schemeClr val="tx1"/>
                  </a:solidFill>
                </a:rPr>
                <a:t>visitSquare</a:t>
              </a:r>
              <a:r>
                <a:rPr lang="en-SG" sz="1100" dirty="0">
                  <a:solidFill>
                    <a:schemeClr val="tx1"/>
                  </a:solidFill>
                </a:rPr>
                <a:t>(</a:t>
              </a:r>
              <a:r>
                <a:rPr lang="en-SG" sz="1100" dirty="0" err="1">
                  <a:solidFill>
                    <a:schemeClr val="tx1"/>
                  </a:solidFill>
                </a:rPr>
                <a:t>s:Square</a:t>
              </a:r>
              <a:r>
                <a:rPr lang="en-SG" sz="1100" dirty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FD5F68F8-E806-4A7B-A959-FC53A3461941}"/>
                </a:ext>
              </a:extLst>
            </p:cNvPr>
            <p:cNvSpPr/>
            <p:nvPr/>
          </p:nvSpPr>
          <p:spPr>
            <a:xfrm>
              <a:off x="10594286" y="5162771"/>
              <a:ext cx="1504800" cy="252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100" dirty="0" err="1">
                  <a:solidFill>
                    <a:schemeClr val="tx1"/>
                  </a:solidFill>
                </a:rPr>
                <a:t>ExportPNGVisitor</a:t>
              </a:r>
              <a:endParaRPr lang="en-SG" sz="1100" dirty="0">
                <a:solidFill>
                  <a:schemeClr val="tx1"/>
                </a:solidFill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6F7EAABA-E926-4765-AFAB-B7B345BB5F16}"/>
                </a:ext>
              </a:extLst>
            </p:cNvPr>
            <p:cNvSpPr/>
            <p:nvPr/>
          </p:nvSpPr>
          <p:spPr>
            <a:xfrm>
              <a:off x="10594286" y="5414771"/>
              <a:ext cx="1504800" cy="252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100" dirty="0">
                <a:solidFill>
                  <a:schemeClr val="tx1"/>
                </a:solidFill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8D2CEBEB-8905-4CC7-AABD-255E60E22C67}"/>
                </a:ext>
              </a:extLst>
            </p:cNvPr>
            <p:cNvSpPr/>
            <p:nvPr/>
          </p:nvSpPr>
          <p:spPr>
            <a:xfrm>
              <a:off x="10594286" y="5666771"/>
              <a:ext cx="1504800" cy="47050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SG" sz="1100" dirty="0">
                  <a:solidFill>
                    <a:schemeClr val="tx1"/>
                  </a:solidFill>
                </a:rPr>
                <a:t>+</a:t>
              </a:r>
              <a:r>
                <a:rPr lang="en-SG" sz="1100" dirty="0" err="1">
                  <a:solidFill>
                    <a:schemeClr val="tx1"/>
                  </a:solidFill>
                </a:rPr>
                <a:t>visitCircle</a:t>
              </a:r>
              <a:r>
                <a:rPr lang="en-SG" sz="1100" dirty="0">
                  <a:solidFill>
                    <a:schemeClr val="tx1"/>
                  </a:solidFill>
                </a:rPr>
                <a:t>(</a:t>
              </a:r>
              <a:r>
                <a:rPr lang="en-SG" sz="1100" dirty="0" err="1">
                  <a:solidFill>
                    <a:schemeClr val="tx1"/>
                  </a:solidFill>
                </a:rPr>
                <a:t>c:Circle</a:t>
              </a:r>
              <a:r>
                <a:rPr lang="en-SG" sz="1100" dirty="0">
                  <a:solidFill>
                    <a:schemeClr val="tx1"/>
                  </a:solidFill>
                </a:rPr>
                <a:t>)</a:t>
              </a:r>
            </a:p>
            <a:p>
              <a:r>
                <a:rPr lang="en-SG" sz="1100" dirty="0">
                  <a:solidFill>
                    <a:schemeClr val="tx1"/>
                  </a:solidFill>
                </a:rPr>
                <a:t>+</a:t>
              </a:r>
              <a:r>
                <a:rPr lang="en-SG" sz="1100" dirty="0" err="1">
                  <a:solidFill>
                    <a:schemeClr val="tx1"/>
                  </a:solidFill>
                </a:rPr>
                <a:t>visitSquare</a:t>
              </a:r>
              <a:r>
                <a:rPr lang="en-SG" sz="1100" dirty="0">
                  <a:solidFill>
                    <a:schemeClr val="tx1"/>
                  </a:solidFill>
                </a:rPr>
                <a:t>(</a:t>
              </a:r>
              <a:r>
                <a:rPr lang="en-SG" sz="1100" dirty="0" err="1">
                  <a:solidFill>
                    <a:schemeClr val="tx1"/>
                  </a:solidFill>
                </a:rPr>
                <a:t>s:Square</a:t>
              </a:r>
              <a:r>
                <a:rPr lang="en-SG" sz="1100" dirty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3E6EA702-15DB-4824-B040-D023A8212A51}"/>
                </a:ext>
              </a:extLst>
            </p:cNvPr>
            <p:cNvSpPr/>
            <p:nvPr/>
          </p:nvSpPr>
          <p:spPr>
            <a:xfrm>
              <a:off x="9742893" y="4291348"/>
              <a:ext cx="1512000" cy="47050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SG" sz="1100" dirty="0">
                  <a:solidFill>
                    <a:schemeClr val="tx1"/>
                  </a:solidFill>
                </a:rPr>
                <a:t>+</a:t>
              </a:r>
              <a:r>
                <a:rPr lang="en-SG" sz="1100" dirty="0" err="1">
                  <a:solidFill>
                    <a:schemeClr val="tx1"/>
                  </a:solidFill>
                </a:rPr>
                <a:t>visitCircle</a:t>
              </a:r>
              <a:r>
                <a:rPr lang="en-SG" sz="1100" dirty="0">
                  <a:solidFill>
                    <a:schemeClr val="tx1"/>
                  </a:solidFill>
                </a:rPr>
                <a:t>(</a:t>
              </a:r>
              <a:r>
                <a:rPr lang="en-SG" sz="1100" dirty="0" err="1">
                  <a:solidFill>
                    <a:schemeClr val="tx1"/>
                  </a:solidFill>
                </a:rPr>
                <a:t>c:Circle</a:t>
              </a:r>
              <a:r>
                <a:rPr lang="en-SG" sz="1100" dirty="0">
                  <a:solidFill>
                    <a:schemeClr val="tx1"/>
                  </a:solidFill>
                </a:rPr>
                <a:t>)</a:t>
              </a:r>
            </a:p>
            <a:p>
              <a:r>
                <a:rPr lang="en-SG" sz="1100" dirty="0">
                  <a:solidFill>
                    <a:schemeClr val="tx1"/>
                  </a:solidFill>
                </a:rPr>
                <a:t>+</a:t>
              </a:r>
              <a:r>
                <a:rPr lang="en-SG" sz="1100" dirty="0" err="1">
                  <a:solidFill>
                    <a:schemeClr val="tx1"/>
                  </a:solidFill>
                </a:rPr>
                <a:t>visitSquare</a:t>
              </a:r>
              <a:r>
                <a:rPr lang="en-SG" sz="1100" dirty="0">
                  <a:solidFill>
                    <a:schemeClr val="tx1"/>
                  </a:solidFill>
                </a:rPr>
                <a:t>(</a:t>
              </a:r>
              <a:r>
                <a:rPr lang="en-SG" sz="1100" dirty="0" err="1">
                  <a:solidFill>
                    <a:schemeClr val="tx1"/>
                  </a:solidFill>
                </a:rPr>
                <a:t>s:Square</a:t>
              </a:r>
              <a:r>
                <a:rPr lang="en-SG" sz="1100" dirty="0">
                  <a:solidFill>
                    <a:schemeClr val="tx1"/>
                  </a:solidFill>
                </a:rPr>
                <a:t>)</a:t>
              </a:r>
            </a:p>
          </p:txBody>
        </p:sp>
      </p:grpSp>
      <p:pic>
        <p:nvPicPr>
          <p:cNvPr id="2062" name="Picture 2061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A7924209-6BDD-4DAB-9BB3-ED79D19818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2135" y="3767267"/>
            <a:ext cx="5095078" cy="257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1646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062C4-7017-4B0F-8183-CCB97178A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Design by Contract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738FB-97E9-41B9-8EE5-181B8D9771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sz="1400" dirty="0"/>
              <a:t>Contract between the supplier of a service and the client</a:t>
            </a:r>
          </a:p>
          <a:p>
            <a:r>
              <a:rPr lang="en-SG" sz="1400" dirty="0"/>
              <a:t>Can be written in English, programming languages, math/logic, a formal specification language, OCL</a:t>
            </a:r>
          </a:p>
          <a:p>
            <a:r>
              <a:rPr lang="en-SG" sz="1400" dirty="0"/>
              <a:t>Advantages:</a:t>
            </a:r>
          </a:p>
          <a:p>
            <a:pPr lvl="1"/>
            <a:r>
              <a:rPr lang="en-SG" sz="1400" dirty="0"/>
              <a:t>avoid misunderstanding between 2 parties</a:t>
            </a:r>
          </a:p>
          <a:p>
            <a:pPr lvl="1"/>
            <a:r>
              <a:rPr lang="en-SG" sz="1400" dirty="0"/>
              <a:t>ability to assign blame</a:t>
            </a:r>
          </a:p>
          <a:p>
            <a:pPr lvl="1"/>
            <a:r>
              <a:rPr lang="en-SG" sz="1400" dirty="0"/>
              <a:t>supports clear documentation</a:t>
            </a:r>
          </a:p>
          <a:p>
            <a:pPr lvl="1"/>
            <a:r>
              <a:rPr lang="en-SG" sz="1400" dirty="0"/>
              <a:t>supports defensive programming (verify your contractual conditions)</a:t>
            </a:r>
          </a:p>
          <a:p>
            <a:pPr lvl="1"/>
            <a:r>
              <a:rPr lang="en-SG" sz="1400" dirty="0"/>
              <a:t>avoids double testing (testing for pre/post condition)</a:t>
            </a:r>
          </a:p>
          <a:p>
            <a:r>
              <a:rPr lang="en-SG" sz="1400" dirty="0"/>
              <a:t>Contract for a method:</a:t>
            </a:r>
          </a:p>
          <a:p>
            <a:pPr lvl="1"/>
            <a:r>
              <a:rPr lang="en-SG" sz="1400" dirty="0"/>
              <a:t>Precondition: must be satisfied when method is invoked</a:t>
            </a:r>
          </a:p>
          <a:p>
            <a:pPr lvl="1"/>
            <a:r>
              <a:rPr lang="en-SG" sz="1400" dirty="0"/>
              <a:t>Postcondition: must be ensured by method</a:t>
            </a:r>
          </a:p>
          <a:p>
            <a:r>
              <a:rPr lang="en-SG" sz="1400" dirty="0"/>
              <a:t>Contract for a class:</a:t>
            </a:r>
          </a:p>
          <a:p>
            <a:pPr lvl="1"/>
            <a:r>
              <a:rPr lang="en-SG" sz="1400" dirty="0"/>
              <a:t>Must maintain any invariants (</a:t>
            </a:r>
            <a:r>
              <a:rPr lang="en-SG" sz="1400" dirty="0" err="1"/>
              <a:t>eg</a:t>
            </a:r>
            <a:r>
              <a:rPr lang="en-SG" sz="1400" dirty="0"/>
              <a:t> OCL </a:t>
            </a:r>
            <a:r>
              <a:rPr lang="en-SG" sz="1400" dirty="0" err="1"/>
              <a:t>inv</a:t>
            </a:r>
            <a:r>
              <a:rPr lang="en-SG" sz="1400" dirty="0"/>
              <a:t>)</a:t>
            </a:r>
          </a:p>
          <a:p>
            <a:r>
              <a:rPr lang="en-SG" sz="1400" dirty="0"/>
              <a:t>Subcontracting for a subclass (for substitutivity):</a:t>
            </a:r>
          </a:p>
          <a:p>
            <a:pPr lvl="1"/>
            <a:r>
              <a:rPr lang="en-SG" sz="1400" dirty="0"/>
              <a:t>Demand no more (can have a more general precondition)</a:t>
            </a:r>
          </a:p>
          <a:p>
            <a:pPr lvl="1"/>
            <a:r>
              <a:rPr lang="en-SG" sz="1400" dirty="0"/>
              <a:t>Promise no less (can give a more specific postcondition)</a:t>
            </a:r>
          </a:p>
        </p:txBody>
      </p:sp>
    </p:spTree>
    <p:extLst>
      <p:ext uri="{BB962C8B-B14F-4D97-AF65-F5344CB8AC3E}">
        <p14:creationId xmlns:p14="http://schemas.microsoft.com/office/powerpoint/2010/main" val="2199883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0565E-5138-4A77-9FAB-BF336D654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UML diagrams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46F874-9619-4C05-8D35-735CC00252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044" y="1009186"/>
            <a:ext cx="5374293" cy="4793472"/>
          </a:xfrm>
        </p:spPr>
        <p:txBody>
          <a:bodyPr>
            <a:normAutofit/>
          </a:bodyPr>
          <a:lstStyle/>
          <a:p>
            <a:r>
              <a:rPr lang="en-SG" dirty="0"/>
              <a:t>Use case diagrams</a:t>
            </a:r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r>
              <a:rPr lang="en-SG" dirty="0"/>
              <a:t>Activity diagrams</a:t>
            </a:r>
          </a:p>
        </p:txBody>
      </p:sp>
      <p:pic>
        <p:nvPicPr>
          <p:cNvPr id="1026" name="Picture 2" descr="Image result for use case diagram example">
            <a:extLst>
              <a:ext uri="{FF2B5EF4-FFF2-40B4-BE49-F238E27FC236}">
                <a16:creationId xmlns:a16="http://schemas.microsoft.com/office/drawing/2014/main" id="{F680EE99-979A-4E5D-BBD1-9ADE1EA873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378039"/>
            <a:ext cx="4426230" cy="3194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F6DCFDF-0335-4C20-BF39-53627CC0ECB2}"/>
              </a:ext>
            </a:extLst>
          </p:cNvPr>
          <p:cNvSpPr txBox="1"/>
          <p:nvPr/>
        </p:nvSpPr>
        <p:spPr>
          <a:xfrm>
            <a:off x="2892864" y="969306"/>
            <a:ext cx="7196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i="1" dirty="0"/>
              <a:t>verbs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2FE1D1-3F5E-417A-9BB7-F2B1503430D9}"/>
              </a:ext>
            </a:extLst>
          </p:cNvPr>
          <p:cNvSpPr txBox="1"/>
          <p:nvPr/>
        </p:nvSpPr>
        <p:spPr>
          <a:xfrm>
            <a:off x="3742539" y="2230827"/>
            <a:ext cx="15218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i="1" dirty="0"/>
              <a:t>potential interactions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D94AC16-3FF1-4A82-9738-D22890268BDF}"/>
              </a:ext>
            </a:extLst>
          </p:cNvPr>
          <p:cNvCxnSpPr>
            <a:cxnSpLocks/>
          </p:cNvCxnSpPr>
          <p:nvPr/>
        </p:nvCxnSpPr>
        <p:spPr>
          <a:xfrm flipH="1">
            <a:off x="2540389" y="1223897"/>
            <a:ext cx="424392" cy="308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7E3EE8C-1ACD-449C-9CC6-F06AAB8F1ECC}"/>
              </a:ext>
            </a:extLst>
          </p:cNvPr>
          <p:cNvCxnSpPr>
            <a:stCxn id="6" idx="2"/>
          </p:cNvCxnSpPr>
          <p:nvPr/>
        </p:nvCxnSpPr>
        <p:spPr>
          <a:xfrm flipH="1">
            <a:off x="4168988" y="2507826"/>
            <a:ext cx="334497" cy="2575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951B846-C1E0-4DA7-AF03-D320E64E7377}"/>
              </a:ext>
            </a:extLst>
          </p:cNvPr>
          <p:cNvSpPr txBox="1">
            <a:spLocks/>
          </p:cNvSpPr>
          <p:nvPr/>
        </p:nvSpPr>
        <p:spPr>
          <a:xfrm>
            <a:off x="6766427" y="982518"/>
            <a:ext cx="3704199" cy="6775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/>
              <a:t>Sequence diagrams</a:t>
            </a:r>
          </a:p>
        </p:txBody>
      </p:sp>
      <p:pic>
        <p:nvPicPr>
          <p:cNvPr id="13" name="Picture 2" descr="https://nuscs2113-ay1819s2.github.io/website/book/uml/sequenceDiagrams/introduction/images/Machine.png">
            <a:extLst>
              <a:ext uri="{FF2B5EF4-FFF2-40B4-BE49-F238E27FC236}">
                <a16:creationId xmlns:a16="http://schemas.microsoft.com/office/drawing/2014/main" id="{11E09DE9-2BB1-457C-8F8D-3D976620A9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1275" y="1339483"/>
            <a:ext cx="4060852" cy="2012378"/>
          </a:xfrm>
          <a:prstGeom prst="rect">
            <a:avLst/>
          </a:prstGeom>
          <a:noFill/>
          <a:ln w="63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1" name="Group 70">
            <a:extLst>
              <a:ext uri="{FF2B5EF4-FFF2-40B4-BE49-F238E27FC236}">
                <a16:creationId xmlns:a16="http://schemas.microsoft.com/office/drawing/2014/main" id="{ECEF0EC4-5392-474C-90D8-5F08A6FED730}"/>
              </a:ext>
            </a:extLst>
          </p:cNvPr>
          <p:cNvGrpSpPr/>
          <p:nvPr/>
        </p:nvGrpSpPr>
        <p:grpSpPr>
          <a:xfrm>
            <a:off x="9229037" y="3551253"/>
            <a:ext cx="2722922" cy="1693925"/>
            <a:chOff x="8030938" y="4012450"/>
            <a:chExt cx="2722922" cy="169392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53679D6-BE1C-493C-BE6E-BDE94F89CF49}"/>
                </a:ext>
              </a:extLst>
            </p:cNvPr>
            <p:cNvSpPr/>
            <p:nvPr/>
          </p:nvSpPr>
          <p:spPr>
            <a:xfrm>
              <a:off x="8613976" y="4830739"/>
              <a:ext cx="2139884" cy="87563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9" name="Rectangle: Single Corner Snipped 28">
              <a:extLst>
                <a:ext uri="{FF2B5EF4-FFF2-40B4-BE49-F238E27FC236}">
                  <a16:creationId xmlns:a16="http://schemas.microsoft.com/office/drawing/2014/main" id="{49FE7EE4-FEA9-43A8-938B-2CCF0E2B55BF}"/>
                </a:ext>
              </a:extLst>
            </p:cNvPr>
            <p:cNvSpPr/>
            <p:nvPr/>
          </p:nvSpPr>
          <p:spPr>
            <a:xfrm flipV="1">
              <a:off x="8613975" y="4830736"/>
              <a:ext cx="401444" cy="261609"/>
            </a:xfrm>
            <a:prstGeom prst="snip1Rect">
              <a:avLst>
                <a:gd name="adj" fmla="val 44373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8273B63-BACE-436B-96A7-B12E5F41EE55}"/>
                </a:ext>
              </a:extLst>
            </p:cNvPr>
            <p:cNvSpPr txBox="1"/>
            <p:nvPr/>
          </p:nvSpPr>
          <p:spPr>
            <a:xfrm>
              <a:off x="8613975" y="4830738"/>
              <a:ext cx="36241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100" dirty="0"/>
                <a:t>alt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8D766D0-7442-4870-B513-1B34677A560A}"/>
                </a:ext>
              </a:extLst>
            </p:cNvPr>
            <p:cNvSpPr txBox="1"/>
            <p:nvPr/>
          </p:nvSpPr>
          <p:spPr>
            <a:xfrm>
              <a:off x="9015419" y="4830735"/>
              <a:ext cx="6281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100" dirty="0"/>
                <a:t>[</a:t>
              </a:r>
              <a:r>
                <a:rPr lang="en-SG" sz="1100" dirty="0" err="1"/>
                <a:t>cond</a:t>
              </a:r>
              <a:r>
                <a:rPr lang="en-SG" sz="1100" dirty="0"/>
                <a:t>]</a:t>
              </a: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4923E182-36C3-49A0-88FF-55136F6E8312}"/>
                </a:ext>
              </a:extLst>
            </p:cNvPr>
            <p:cNvCxnSpPr>
              <a:cxnSpLocks/>
              <a:stCxn id="11" idx="1"/>
              <a:endCxn id="11" idx="3"/>
            </p:cNvCxnSpPr>
            <p:nvPr/>
          </p:nvCxnSpPr>
          <p:spPr>
            <a:xfrm>
              <a:off x="8613976" y="5268557"/>
              <a:ext cx="213988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D151362-C110-4A0B-982F-5A2D275E3CA2}"/>
                </a:ext>
              </a:extLst>
            </p:cNvPr>
            <p:cNvSpPr txBox="1"/>
            <p:nvPr/>
          </p:nvSpPr>
          <p:spPr>
            <a:xfrm>
              <a:off x="9060568" y="5271656"/>
              <a:ext cx="6281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100" dirty="0"/>
                <a:t>[else]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65105073-D38C-4114-A0B1-E0E1AB0175A9}"/>
                </a:ext>
              </a:extLst>
            </p:cNvPr>
            <p:cNvSpPr/>
            <p:nvPr/>
          </p:nvSpPr>
          <p:spPr>
            <a:xfrm>
              <a:off x="8613976" y="4012454"/>
              <a:ext cx="2139884" cy="54551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7" name="Rectangle: Single Corner Snipped 36">
              <a:extLst>
                <a:ext uri="{FF2B5EF4-FFF2-40B4-BE49-F238E27FC236}">
                  <a16:creationId xmlns:a16="http://schemas.microsoft.com/office/drawing/2014/main" id="{90F0703C-31A0-43D9-9269-9206C41B4659}"/>
                </a:ext>
              </a:extLst>
            </p:cNvPr>
            <p:cNvSpPr/>
            <p:nvPr/>
          </p:nvSpPr>
          <p:spPr>
            <a:xfrm flipV="1">
              <a:off x="8613975" y="4012451"/>
              <a:ext cx="401444" cy="261609"/>
            </a:xfrm>
            <a:prstGeom prst="snip1Rect">
              <a:avLst>
                <a:gd name="adj" fmla="val 44373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9B9D0AF-BA2F-487E-923E-B0C965286C1D}"/>
                </a:ext>
              </a:extLst>
            </p:cNvPr>
            <p:cNvSpPr txBox="1"/>
            <p:nvPr/>
          </p:nvSpPr>
          <p:spPr>
            <a:xfrm>
              <a:off x="8613975" y="4012453"/>
              <a:ext cx="44659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100" dirty="0"/>
                <a:t>opt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0FF9C67-9F32-4276-A3E2-81668B9D439E}"/>
                </a:ext>
              </a:extLst>
            </p:cNvPr>
            <p:cNvSpPr txBox="1"/>
            <p:nvPr/>
          </p:nvSpPr>
          <p:spPr>
            <a:xfrm>
              <a:off x="9015419" y="4012450"/>
              <a:ext cx="6281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100" dirty="0"/>
                <a:t>[</a:t>
              </a:r>
              <a:r>
                <a:rPr lang="en-SG" sz="1100" dirty="0" err="1"/>
                <a:t>cond</a:t>
              </a:r>
              <a:r>
                <a:rPr lang="en-SG" sz="1100" dirty="0"/>
                <a:t>]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8841B98-30F8-417B-A2BD-A5C07228D479}"/>
                </a:ext>
              </a:extLst>
            </p:cNvPr>
            <p:cNvSpPr txBox="1"/>
            <p:nvPr/>
          </p:nvSpPr>
          <p:spPr>
            <a:xfrm>
              <a:off x="8030938" y="4102435"/>
              <a:ext cx="44659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100" dirty="0"/>
                <a:t>if: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3B46B9B-A50F-4A42-A356-ACAFF99A3AA1}"/>
                </a:ext>
              </a:extLst>
            </p:cNvPr>
            <p:cNvSpPr txBox="1"/>
            <p:nvPr/>
          </p:nvSpPr>
          <p:spPr>
            <a:xfrm>
              <a:off x="8030938" y="4985609"/>
              <a:ext cx="58303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100" dirty="0"/>
                <a:t>if-else: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BB8C7C9-1C4D-4AE3-9400-8FDD8ECC7597}"/>
              </a:ext>
            </a:extLst>
          </p:cNvPr>
          <p:cNvGrpSpPr/>
          <p:nvPr/>
        </p:nvGrpSpPr>
        <p:grpSpPr>
          <a:xfrm>
            <a:off x="1010081" y="5355573"/>
            <a:ext cx="8801993" cy="1331412"/>
            <a:chOff x="1028108" y="1491546"/>
            <a:chExt cx="8801993" cy="1331412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CBB30480-B440-438D-BA85-E33C1EAE5028}"/>
                </a:ext>
              </a:extLst>
            </p:cNvPr>
            <p:cNvSpPr/>
            <p:nvPr/>
          </p:nvSpPr>
          <p:spPr>
            <a:xfrm>
              <a:off x="1028108" y="1876613"/>
              <a:ext cx="144229" cy="14422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79CFD5A4-3976-4845-BF79-D49203FEB116}"/>
                </a:ext>
              </a:extLst>
            </p:cNvPr>
            <p:cNvGrpSpPr/>
            <p:nvPr/>
          </p:nvGrpSpPr>
          <p:grpSpPr>
            <a:xfrm>
              <a:off x="9558171" y="1898744"/>
              <a:ext cx="271930" cy="271930"/>
              <a:chOff x="907494" y="5591906"/>
              <a:chExt cx="271930" cy="271930"/>
            </a:xfrm>
          </p:grpSpPr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1D8C7627-C55C-4E73-B5B5-CFF71FDD78D9}"/>
                  </a:ext>
                </a:extLst>
              </p:cNvPr>
              <p:cNvSpPr/>
              <p:nvPr/>
            </p:nvSpPr>
            <p:spPr>
              <a:xfrm>
                <a:off x="907494" y="5591906"/>
                <a:ext cx="271930" cy="27193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CE54D2E2-E4DF-4474-99DD-2B577D83512D}"/>
                  </a:ext>
                </a:extLst>
              </p:cNvPr>
              <p:cNvSpPr/>
              <p:nvPr/>
            </p:nvSpPr>
            <p:spPr>
              <a:xfrm>
                <a:off x="959279" y="5643691"/>
                <a:ext cx="168359" cy="168359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D7B75C79-4250-474C-95E0-D5FCBFFC1BFF}"/>
                </a:ext>
              </a:extLst>
            </p:cNvPr>
            <p:cNvCxnSpPr>
              <a:cxnSpLocks/>
              <a:stCxn id="44" idx="6"/>
            </p:cNvCxnSpPr>
            <p:nvPr/>
          </p:nvCxnSpPr>
          <p:spPr>
            <a:xfrm flipV="1">
              <a:off x="1172337" y="1948726"/>
              <a:ext cx="57826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8F70CC06-9419-4D55-9334-498EAB9E4BF7}"/>
                </a:ext>
              </a:extLst>
            </p:cNvPr>
            <p:cNvSpPr/>
            <p:nvPr/>
          </p:nvSpPr>
          <p:spPr>
            <a:xfrm>
              <a:off x="1761741" y="1775840"/>
              <a:ext cx="897747" cy="374923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sz="1200" dirty="0"/>
                <a:t>Log in</a:t>
              </a:r>
            </a:p>
          </p:txBody>
        </p: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EDDB63AB-48D0-49F0-880E-04A489025E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59488" y="1963475"/>
              <a:ext cx="57826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817FB279-C2C4-4735-B5D8-787A0D75807C}"/>
                </a:ext>
              </a:extLst>
            </p:cNvPr>
            <p:cNvSpPr/>
            <p:nvPr/>
          </p:nvSpPr>
          <p:spPr>
            <a:xfrm>
              <a:off x="3248892" y="1673533"/>
              <a:ext cx="45719" cy="57953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852D2D0D-4D1E-439F-988D-5686E9AED96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05755" y="1673533"/>
              <a:ext cx="628741" cy="2006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54420730-CD98-4A70-91CC-7A16CA47F6E4}"/>
                </a:ext>
              </a:extLst>
            </p:cNvPr>
            <p:cNvCxnSpPr>
              <a:cxnSpLocks/>
              <a:stCxn id="51" idx="3"/>
            </p:cNvCxnSpPr>
            <p:nvPr/>
          </p:nvCxnSpPr>
          <p:spPr>
            <a:xfrm>
              <a:off x="3294611" y="1963301"/>
              <a:ext cx="639885" cy="1874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6082461A-64BE-4779-8BE1-594C62F04BD5}"/>
                </a:ext>
              </a:extLst>
            </p:cNvPr>
            <p:cNvSpPr/>
            <p:nvPr/>
          </p:nvSpPr>
          <p:spPr>
            <a:xfrm>
              <a:off x="3950345" y="1491546"/>
              <a:ext cx="897747" cy="374923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sz="1200" dirty="0"/>
                <a:t>Parallel 1</a:t>
              </a:r>
            </a:p>
          </p:txBody>
        </p:sp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E9802C76-1B13-4755-AA82-D5E1B849EC01}"/>
                </a:ext>
              </a:extLst>
            </p:cNvPr>
            <p:cNvSpPr/>
            <p:nvPr/>
          </p:nvSpPr>
          <p:spPr>
            <a:xfrm>
              <a:off x="3953866" y="1986064"/>
              <a:ext cx="897747" cy="374923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sz="1200" dirty="0"/>
                <a:t>Parallel 2</a:t>
              </a:r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041C9D14-9E74-4E8C-B3A6-65BD9CBD03F2}"/>
                </a:ext>
              </a:extLst>
            </p:cNvPr>
            <p:cNvCxnSpPr>
              <a:cxnSpLocks/>
            </p:cNvCxnSpPr>
            <p:nvPr/>
          </p:nvCxnSpPr>
          <p:spPr>
            <a:xfrm>
              <a:off x="4860970" y="1679008"/>
              <a:ext cx="297582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4F95F887-E7EE-4D4D-8EE3-596E0C88B5DB}"/>
                </a:ext>
              </a:extLst>
            </p:cNvPr>
            <p:cNvCxnSpPr>
              <a:cxnSpLocks/>
            </p:cNvCxnSpPr>
            <p:nvPr/>
          </p:nvCxnSpPr>
          <p:spPr>
            <a:xfrm>
              <a:off x="4832161" y="2173525"/>
              <a:ext cx="39666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8" name="Diamond 57">
              <a:extLst>
                <a:ext uri="{FF2B5EF4-FFF2-40B4-BE49-F238E27FC236}">
                  <a16:creationId xmlns:a16="http://schemas.microsoft.com/office/drawing/2014/main" id="{F9D800BA-7443-437E-8BED-8546390322A4}"/>
                </a:ext>
              </a:extLst>
            </p:cNvPr>
            <p:cNvSpPr/>
            <p:nvPr/>
          </p:nvSpPr>
          <p:spPr>
            <a:xfrm>
              <a:off x="5250880" y="2034709"/>
              <a:ext cx="287917" cy="287917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05BC50E9-42A7-4684-B2F1-DB0CF27EAC74}"/>
                </a:ext>
              </a:extLst>
            </p:cNvPr>
            <p:cNvCxnSpPr>
              <a:cxnSpLocks/>
            </p:cNvCxnSpPr>
            <p:nvPr/>
          </p:nvCxnSpPr>
          <p:spPr>
            <a:xfrm>
              <a:off x="5538797" y="2173525"/>
              <a:ext cx="39666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Connector: Elbow 59">
              <a:extLst>
                <a:ext uri="{FF2B5EF4-FFF2-40B4-BE49-F238E27FC236}">
                  <a16:creationId xmlns:a16="http://schemas.microsoft.com/office/drawing/2014/main" id="{69711875-14AB-4347-9F23-D7155EBCE877}"/>
                </a:ext>
              </a:extLst>
            </p:cNvPr>
            <p:cNvCxnSpPr>
              <a:cxnSpLocks/>
            </p:cNvCxnSpPr>
            <p:nvPr/>
          </p:nvCxnSpPr>
          <p:spPr>
            <a:xfrm>
              <a:off x="5394839" y="2343355"/>
              <a:ext cx="540620" cy="245299"/>
            </a:xfrm>
            <a:prstGeom prst="bentConnector3">
              <a:avLst>
                <a:gd name="adj1" fmla="val 1164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27D949FB-C245-4F88-8A64-B40D87E22AE8}"/>
                </a:ext>
              </a:extLst>
            </p:cNvPr>
            <p:cNvSpPr/>
            <p:nvPr/>
          </p:nvSpPr>
          <p:spPr>
            <a:xfrm>
              <a:off x="5944250" y="1990618"/>
              <a:ext cx="897747" cy="374923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sz="1200" dirty="0"/>
                <a:t>Choice 1</a:t>
              </a:r>
            </a:p>
          </p:txBody>
        </p:sp>
        <p:sp>
          <p:nvSpPr>
            <p:cNvPr id="62" name="Rectangle: Rounded Corners 61">
              <a:extLst>
                <a:ext uri="{FF2B5EF4-FFF2-40B4-BE49-F238E27FC236}">
                  <a16:creationId xmlns:a16="http://schemas.microsoft.com/office/drawing/2014/main" id="{90ADC932-4E3C-49A1-B98A-16DEB48EAAEB}"/>
                </a:ext>
              </a:extLst>
            </p:cNvPr>
            <p:cNvSpPr/>
            <p:nvPr/>
          </p:nvSpPr>
          <p:spPr>
            <a:xfrm>
              <a:off x="5944250" y="2448035"/>
              <a:ext cx="897747" cy="374923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sz="1200" dirty="0"/>
                <a:t>Choice 2</a:t>
              </a:r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155CAFD5-2810-4F96-834C-786B4E5BD3B6}"/>
                </a:ext>
              </a:extLst>
            </p:cNvPr>
            <p:cNvCxnSpPr>
              <a:cxnSpLocks/>
            </p:cNvCxnSpPr>
            <p:nvPr/>
          </p:nvCxnSpPr>
          <p:spPr>
            <a:xfrm>
              <a:off x="6841997" y="2161935"/>
              <a:ext cx="39666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5A520827-2A8E-461C-9216-04D2C56A424B}"/>
                </a:ext>
              </a:extLst>
            </p:cNvPr>
            <p:cNvSpPr/>
            <p:nvPr/>
          </p:nvSpPr>
          <p:spPr>
            <a:xfrm>
              <a:off x="7842860" y="1491546"/>
              <a:ext cx="45719" cy="82361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5" name="Diamond 64">
              <a:extLst>
                <a:ext uri="{FF2B5EF4-FFF2-40B4-BE49-F238E27FC236}">
                  <a16:creationId xmlns:a16="http://schemas.microsoft.com/office/drawing/2014/main" id="{BF86A278-1558-44F0-93C4-FA13EEEBAABC}"/>
                </a:ext>
              </a:extLst>
            </p:cNvPr>
            <p:cNvSpPr/>
            <p:nvPr/>
          </p:nvSpPr>
          <p:spPr>
            <a:xfrm>
              <a:off x="7247450" y="2023360"/>
              <a:ext cx="287917" cy="287917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66" name="Connector: Elbow 65">
              <a:extLst>
                <a:ext uri="{FF2B5EF4-FFF2-40B4-BE49-F238E27FC236}">
                  <a16:creationId xmlns:a16="http://schemas.microsoft.com/office/drawing/2014/main" id="{05367763-FB9F-4F9F-8910-AB81FC608B51}"/>
                </a:ext>
              </a:extLst>
            </p:cNvPr>
            <p:cNvCxnSpPr>
              <a:cxnSpLocks/>
              <a:stCxn id="62" idx="3"/>
              <a:endCxn id="65" idx="2"/>
            </p:cNvCxnSpPr>
            <p:nvPr/>
          </p:nvCxnSpPr>
          <p:spPr>
            <a:xfrm flipV="1">
              <a:off x="6841997" y="2311277"/>
              <a:ext cx="549412" cy="32422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CAFD7A31-A5B2-4E2B-B342-4AC2AD5F763D}"/>
                </a:ext>
              </a:extLst>
            </p:cNvPr>
            <p:cNvCxnSpPr>
              <a:cxnSpLocks/>
              <a:stCxn id="65" idx="3"/>
            </p:cNvCxnSpPr>
            <p:nvPr/>
          </p:nvCxnSpPr>
          <p:spPr>
            <a:xfrm>
              <a:off x="7535367" y="2167319"/>
              <a:ext cx="30142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4597AF37-E2AC-47C1-AF87-9836C04FB463}"/>
                </a:ext>
              </a:extLst>
            </p:cNvPr>
            <p:cNvCxnSpPr>
              <a:cxnSpLocks/>
            </p:cNvCxnSpPr>
            <p:nvPr/>
          </p:nvCxnSpPr>
          <p:spPr>
            <a:xfrm>
              <a:off x="7836794" y="1994454"/>
              <a:ext cx="39666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id="{28E5910E-0FE2-4AEC-A68D-260C7F3940E7}"/>
                </a:ext>
              </a:extLst>
            </p:cNvPr>
            <p:cNvSpPr/>
            <p:nvPr/>
          </p:nvSpPr>
          <p:spPr>
            <a:xfrm>
              <a:off x="8245312" y="1865723"/>
              <a:ext cx="897747" cy="374923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sz="1200" dirty="0"/>
                <a:t>Log out</a:t>
              </a:r>
            </a:p>
          </p:txBody>
        </p: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9F0CCA31-B939-4E55-8C23-46D5FD19E36B}"/>
                </a:ext>
              </a:extLst>
            </p:cNvPr>
            <p:cNvCxnSpPr>
              <a:cxnSpLocks/>
            </p:cNvCxnSpPr>
            <p:nvPr/>
          </p:nvCxnSpPr>
          <p:spPr>
            <a:xfrm>
              <a:off x="9143059" y="2041878"/>
              <a:ext cx="39666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014124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2E488-4B2E-4044-9C35-C380A2BE5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Command-Query Separation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774FB7-17BD-4191-896E-922A513B95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044" y="1009185"/>
            <a:ext cx="11144955" cy="5613287"/>
          </a:xfrm>
        </p:spPr>
        <p:txBody>
          <a:bodyPr/>
          <a:lstStyle/>
          <a:p>
            <a:r>
              <a:rPr lang="en-SG" dirty="0"/>
              <a:t>Dividing methods into 2 separate categories: </a:t>
            </a:r>
          </a:p>
          <a:p>
            <a:pPr lvl="1"/>
            <a:r>
              <a:rPr lang="en-SG" dirty="0"/>
              <a:t>Commands/Modifiers</a:t>
            </a:r>
          </a:p>
          <a:p>
            <a:pPr lvl="2"/>
            <a:r>
              <a:rPr lang="en-SG" dirty="0"/>
              <a:t>Can change an object’s state</a:t>
            </a:r>
          </a:p>
          <a:p>
            <a:pPr lvl="1"/>
            <a:r>
              <a:rPr lang="en-SG" dirty="0"/>
              <a:t>Queries</a:t>
            </a:r>
          </a:p>
          <a:p>
            <a:pPr lvl="2"/>
            <a:r>
              <a:rPr lang="en-SG" dirty="0"/>
              <a:t>Return a value without changing objects state</a:t>
            </a:r>
          </a:p>
          <a:p>
            <a:pPr lvl="1"/>
            <a:r>
              <a:rPr lang="en-SG" dirty="0"/>
              <a:t>Any method should either change state or return a value, but not both</a:t>
            </a:r>
          </a:p>
          <a:p>
            <a:pPr lvl="1"/>
            <a:r>
              <a:rPr lang="en-SG" dirty="0"/>
              <a:t>But might be advantageous to disobey if a modifier returns itself, or to pop a stack, or other situations</a:t>
            </a:r>
          </a:p>
          <a:p>
            <a:r>
              <a:rPr lang="en-SG" dirty="0"/>
              <a:t>Why</a:t>
            </a:r>
          </a:p>
          <a:p>
            <a:pPr lvl="1"/>
            <a:r>
              <a:rPr lang="en-SG" dirty="0"/>
              <a:t>Able to use queries freely in contracts as they definitely won’t change anything</a:t>
            </a:r>
          </a:p>
          <a:p>
            <a:pPr lvl="1"/>
            <a:r>
              <a:rPr lang="en-SG" dirty="0"/>
              <a:t>Confidence in using queries as they do not change anything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en-SG" dirty="0"/>
              <a:t>Fluent interfaces</a:t>
            </a:r>
          </a:p>
          <a:p>
            <a:r>
              <a:rPr lang="en-SG" dirty="0"/>
              <a:t>Designing an API to be readable and to flow</a:t>
            </a:r>
          </a:p>
          <a:p>
            <a:pPr lvl="1"/>
            <a:r>
              <a:rPr lang="en-SG" dirty="0"/>
              <a:t>Requires more effort in thinking and in API construction</a:t>
            </a:r>
          </a:p>
          <a:p>
            <a:pPr lvl="1"/>
            <a:r>
              <a:rPr lang="en-SG" dirty="0"/>
              <a:t>Mostly goes against Command Query Separation, inclined to overlook CQS</a:t>
            </a:r>
          </a:p>
          <a:p>
            <a:r>
              <a:rPr lang="en-SG" dirty="0"/>
              <a:t>Disadvantages</a:t>
            </a:r>
          </a:p>
          <a:p>
            <a:pPr lvl="1"/>
            <a:r>
              <a:rPr lang="en-SG" dirty="0"/>
              <a:t>On their own, methods don’t make much sense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E395037-E3A5-467C-B196-31995223D9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3136" y="4697578"/>
            <a:ext cx="3247325" cy="1342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2755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DFC1A-163F-4FFC-AFA5-5BE410B7B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Domain Specific Language (DSL)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CE156-ACF0-428F-9A14-76D1F52785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044" y="1009186"/>
            <a:ext cx="11225493" cy="5848814"/>
          </a:xfrm>
        </p:spPr>
        <p:txBody>
          <a:bodyPr>
            <a:noAutofit/>
          </a:bodyPr>
          <a:lstStyle/>
          <a:p>
            <a:r>
              <a:rPr lang="en-SG" sz="1400" dirty="0"/>
              <a:t>Languages have syntax (grammar), semantics (meaning), pragmatics (context) </a:t>
            </a:r>
          </a:p>
          <a:p>
            <a:r>
              <a:rPr lang="en-SG" sz="1400" dirty="0"/>
              <a:t>DSL: A computer language targeted at a particular problem</a:t>
            </a:r>
          </a:p>
          <a:p>
            <a:pPr lvl="1"/>
            <a:r>
              <a:rPr lang="en-SG" sz="1400" dirty="0"/>
              <a:t>Examples: CSS, SQL, regex, etc</a:t>
            </a:r>
          </a:p>
          <a:p>
            <a:pPr lvl="1"/>
            <a:r>
              <a:rPr lang="en-SG" sz="1400" dirty="0"/>
              <a:t>Works in a small, specific domain</a:t>
            </a:r>
          </a:p>
          <a:p>
            <a:r>
              <a:rPr lang="en-SG" sz="1400" dirty="0"/>
              <a:t>Internal and external DSLs</a:t>
            </a:r>
          </a:p>
          <a:p>
            <a:pPr lvl="1"/>
            <a:r>
              <a:rPr lang="en-SG" sz="1400" dirty="0"/>
              <a:t>Internal DSLs (/fluent interfaces/embedded DSLs)</a:t>
            </a:r>
          </a:p>
          <a:p>
            <a:pPr lvl="2"/>
            <a:r>
              <a:rPr lang="en-SG" sz="1400" dirty="0"/>
              <a:t>DSL text written in a program that is written in general processing language (GPL), parsed along with the GPL</a:t>
            </a:r>
          </a:p>
          <a:p>
            <a:pPr lvl="2"/>
            <a:r>
              <a:rPr lang="en-SG" sz="1400" dirty="0" err="1"/>
              <a:t>eg</a:t>
            </a:r>
            <a:r>
              <a:rPr lang="en-SG" sz="1400" dirty="0"/>
              <a:t> SQL embedded in Java programs </a:t>
            </a:r>
          </a:p>
          <a:p>
            <a:pPr lvl="1"/>
            <a:r>
              <a:rPr lang="en-SG" sz="1400" dirty="0"/>
              <a:t>External DSLs</a:t>
            </a:r>
          </a:p>
          <a:p>
            <a:pPr lvl="2"/>
            <a:r>
              <a:rPr lang="en-SG" sz="1400" dirty="0"/>
              <a:t>Has a custom syntax, needs it’s own parser to process</a:t>
            </a:r>
          </a:p>
          <a:p>
            <a:pPr lvl="2"/>
            <a:r>
              <a:rPr lang="en-SG" sz="1400" dirty="0"/>
              <a:t>Can suit non-programmers</a:t>
            </a:r>
          </a:p>
          <a:p>
            <a:r>
              <a:rPr lang="en-SG" sz="1400" dirty="0"/>
              <a:t>Graphical DSLs</a:t>
            </a:r>
          </a:p>
          <a:p>
            <a:pPr lvl="1"/>
            <a:r>
              <a:rPr lang="en-SG" sz="1400" dirty="0"/>
              <a:t>Normally requires a tool like a Language Workbench </a:t>
            </a:r>
          </a:p>
          <a:p>
            <a:r>
              <a:rPr lang="en-SG" sz="1400" dirty="0"/>
              <a:t>Implementation</a:t>
            </a:r>
          </a:p>
          <a:p>
            <a:pPr lvl="1"/>
            <a:r>
              <a:rPr lang="en-SG" sz="1400" dirty="0"/>
              <a:t>Interpretation: executing directly from DSL script, or</a:t>
            </a:r>
          </a:p>
          <a:p>
            <a:pPr lvl="1"/>
            <a:r>
              <a:rPr lang="en-SG" sz="1400" dirty="0"/>
              <a:t>Code-generation: generating code from DSL script</a:t>
            </a:r>
          </a:p>
          <a:p>
            <a:r>
              <a:rPr lang="en-SG" sz="1400" dirty="0"/>
              <a:t>Advantages: Can get the exact features you want; can be kept simple, concise, usable</a:t>
            </a:r>
          </a:p>
          <a:p>
            <a:r>
              <a:rPr lang="en-SG" sz="1400" dirty="0"/>
              <a:t>Disadvantages: new and unfamiliar; takes a lot of work, maintenance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BF7BF5-6E17-4D29-850F-204765A2274A}"/>
              </a:ext>
            </a:extLst>
          </p:cNvPr>
          <p:cNvSpPr/>
          <p:nvPr/>
        </p:nvSpPr>
        <p:spPr>
          <a:xfrm>
            <a:off x="6287909" y="3660800"/>
            <a:ext cx="5672669" cy="13062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SG" sz="1400" dirty="0"/>
              <a:t>Defining a textual DSL</a:t>
            </a:r>
          </a:p>
          <a:p>
            <a:pPr marL="742950" lvl="1" indent="-285750">
              <a:lnSpc>
                <a:spcPct val="114000"/>
              </a:lnSpc>
              <a:buFont typeface="Courier New" panose="02070309020205020404" pitchFamily="49" charset="0"/>
              <a:buChar char="o"/>
            </a:pPr>
            <a:r>
              <a:rPr lang="en-SG" sz="1400" dirty="0"/>
              <a:t>Abstract syntax: generated from the grammar/expressed in </a:t>
            </a:r>
            <a:r>
              <a:rPr lang="en-SG" sz="1400" dirty="0" err="1"/>
              <a:t>ecore</a:t>
            </a:r>
            <a:endParaRPr lang="en-SG" sz="1400" dirty="0"/>
          </a:p>
          <a:p>
            <a:pPr marL="742950" lvl="1" indent="-285750">
              <a:lnSpc>
                <a:spcPct val="114000"/>
              </a:lnSpc>
              <a:buFont typeface="Courier New" panose="02070309020205020404" pitchFamily="49" charset="0"/>
              <a:buChar char="o"/>
            </a:pPr>
            <a:r>
              <a:rPr lang="en-SG" sz="1400" dirty="0"/>
              <a:t>Concrete syntax: define a </a:t>
            </a:r>
            <a:r>
              <a:rPr lang="en-SG" sz="1400" dirty="0" err="1"/>
              <a:t>grammer</a:t>
            </a:r>
            <a:r>
              <a:rPr lang="en-SG" sz="1400" dirty="0"/>
              <a:t> using </a:t>
            </a:r>
            <a:r>
              <a:rPr lang="en-SG" sz="1400" dirty="0" err="1"/>
              <a:t>xtext</a:t>
            </a:r>
            <a:endParaRPr lang="en-SG" sz="1400" dirty="0"/>
          </a:p>
          <a:p>
            <a:pPr marL="742950" lvl="1" indent="-285750">
              <a:lnSpc>
                <a:spcPct val="114000"/>
              </a:lnSpc>
              <a:buFont typeface="Courier New" panose="02070309020205020404" pitchFamily="49" charset="0"/>
              <a:buChar char="o"/>
            </a:pPr>
            <a:r>
              <a:rPr lang="en-SG" sz="1400" dirty="0"/>
              <a:t>Semantics: </a:t>
            </a:r>
            <a:r>
              <a:rPr lang="en-SG" sz="1400" dirty="0" err="1"/>
              <a:t>eg</a:t>
            </a:r>
            <a:r>
              <a:rPr lang="en-SG" sz="1400" dirty="0"/>
              <a:t> by generating Java code</a:t>
            </a:r>
          </a:p>
          <a:p>
            <a:pPr marL="742950" lvl="1" indent="-285750">
              <a:lnSpc>
                <a:spcPct val="114000"/>
              </a:lnSpc>
              <a:buFont typeface="Courier New" panose="02070309020205020404" pitchFamily="49" charset="0"/>
              <a:buChar char="o"/>
            </a:pPr>
            <a:r>
              <a:rPr lang="en-SG" sz="1400" dirty="0"/>
              <a:t>Allow people to use it by generating an editor in Eclipse</a:t>
            </a:r>
          </a:p>
        </p:txBody>
      </p:sp>
    </p:spTree>
    <p:extLst>
      <p:ext uri="{BB962C8B-B14F-4D97-AF65-F5344CB8AC3E}">
        <p14:creationId xmlns:p14="http://schemas.microsoft.com/office/powerpoint/2010/main" val="20815829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2D1AE-AB64-4449-A581-D6D1D380E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Domain Specific Modelling Languages (DSML)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1A8CA-E6A8-4B47-89E5-91758FE392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sz="1400" dirty="0"/>
              <a:t>Problem with define abstract syntax is that graphical languages are not tree-like</a:t>
            </a:r>
          </a:p>
          <a:p>
            <a:r>
              <a:rPr lang="en-SG" sz="1400" dirty="0"/>
              <a:t>Solution: metamodeling</a:t>
            </a:r>
          </a:p>
          <a:p>
            <a:r>
              <a:rPr lang="en-SG" sz="1400" dirty="0"/>
              <a:t>Object Management Group (OMG) 4-level metamodel hierarchy</a:t>
            </a:r>
          </a:p>
          <a:p>
            <a:pPr lvl="1"/>
            <a:r>
              <a:rPr lang="en-SG" sz="1400" dirty="0"/>
              <a:t>M0: Real world objects (system snapshot, </a:t>
            </a:r>
            <a:r>
              <a:rPr lang="en-SG" sz="1400" dirty="0" err="1"/>
              <a:t>eg</a:t>
            </a:r>
            <a:r>
              <a:rPr lang="en-SG" sz="1400" dirty="0"/>
              <a:t> </a:t>
            </a:r>
            <a:r>
              <a:rPr lang="en-SG" sz="1400" dirty="0" err="1"/>
              <a:t>objet</a:t>
            </a:r>
            <a:r>
              <a:rPr lang="en-SG" sz="1400" dirty="0"/>
              <a:t> diagram of system)</a:t>
            </a:r>
          </a:p>
          <a:p>
            <a:pPr lvl="1"/>
            <a:r>
              <a:rPr lang="en-SG" sz="1400" dirty="0"/>
              <a:t>M1: Model (system, </a:t>
            </a:r>
            <a:r>
              <a:rPr lang="en-SG" sz="1400" dirty="0" err="1"/>
              <a:t>eg</a:t>
            </a:r>
            <a:r>
              <a:rPr lang="en-SG" sz="1400" dirty="0"/>
              <a:t> class diagram of system)</a:t>
            </a:r>
          </a:p>
          <a:p>
            <a:pPr lvl="1"/>
            <a:r>
              <a:rPr lang="en-SG" sz="1400" dirty="0"/>
              <a:t>M2: Metamodel (language, </a:t>
            </a:r>
            <a:r>
              <a:rPr lang="en-SG" sz="1400" dirty="0" err="1"/>
              <a:t>eg</a:t>
            </a:r>
            <a:r>
              <a:rPr lang="en-SG" sz="1400" dirty="0"/>
              <a:t> UML)</a:t>
            </a:r>
          </a:p>
          <a:p>
            <a:pPr lvl="1"/>
            <a:r>
              <a:rPr lang="en-SG" sz="1400" dirty="0"/>
              <a:t>M3: Meta-metamodel (meta-language, </a:t>
            </a:r>
            <a:r>
              <a:rPr lang="en-SG" sz="1400" dirty="0" err="1"/>
              <a:t>eg</a:t>
            </a:r>
            <a:r>
              <a:rPr lang="en-SG" sz="1400" dirty="0"/>
              <a:t> MOF, </a:t>
            </a:r>
            <a:r>
              <a:rPr lang="en-SG" sz="1400" dirty="0" err="1"/>
              <a:t>Ecore</a:t>
            </a:r>
            <a:r>
              <a:rPr lang="en-SG" sz="1400" dirty="0"/>
              <a:t>)</a:t>
            </a:r>
          </a:p>
          <a:p>
            <a:r>
              <a:rPr lang="en-SG" sz="1400" dirty="0"/>
              <a:t>Defining a DSML</a:t>
            </a:r>
          </a:p>
          <a:p>
            <a:pPr lvl="1"/>
            <a:r>
              <a:rPr lang="en-SG" sz="1400" dirty="0"/>
              <a:t>Abstract syntax: define metamodel using </a:t>
            </a:r>
            <a:r>
              <a:rPr lang="en-SG" sz="1400" dirty="0" err="1"/>
              <a:t>ecore</a:t>
            </a:r>
            <a:endParaRPr lang="en-SG" sz="1400" dirty="0"/>
          </a:p>
          <a:p>
            <a:pPr lvl="1"/>
            <a:r>
              <a:rPr lang="en-SG" sz="1400" dirty="0"/>
              <a:t>Concrete syntax: define diagrammatic elements</a:t>
            </a:r>
          </a:p>
          <a:p>
            <a:pPr lvl="1"/>
            <a:r>
              <a:rPr lang="en-SG" sz="1400" dirty="0"/>
              <a:t>Semantics: </a:t>
            </a:r>
            <a:r>
              <a:rPr lang="en-SG" sz="1400" dirty="0" err="1"/>
              <a:t>eg</a:t>
            </a:r>
            <a:r>
              <a:rPr lang="en-SG" sz="1400" dirty="0"/>
              <a:t> generate Java code</a:t>
            </a:r>
          </a:p>
          <a:p>
            <a:pPr lvl="1"/>
            <a:r>
              <a:rPr lang="en-SG" sz="1400" dirty="0"/>
              <a:t>Allow people to use it via a model editor</a:t>
            </a:r>
          </a:p>
          <a:p>
            <a:pPr lvl="1"/>
            <a:r>
              <a:rPr lang="en-SG" sz="1400" dirty="0"/>
              <a:t>Basically, differs from textual DSLS only by the concrete syntax, abstract syntax is the same</a:t>
            </a:r>
          </a:p>
          <a:p>
            <a:pPr lvl="1"/>
            <a:endParaRPr lang="en-SG" sz="1400" dirty="0"/>
          </a:p>
          <a:p>
            <a:r>
              <a:rPr lang="en-SG" sz="1400" dirty="0"/>
              <a:t>Language Workbench</a:t>
            </a:r>
          </a:p>
          <a:p>
            <a:r>
              <a:rPr lang="en-US" sz="1400" dirty="0"/>
              <a:t>A tool that efficiently supports the development of languages</a:t>
            </a:r>
          </a:p>
          <a:p>
            <a:r>
              <a:rPr lang="en-US" sz="1400" dirty="0"/>
              <a:t>Typically define various aspects of languages, such as structure, syntax, static semantics, dynamic semantics, as well as various aspects relating to IDEs (code completion, syntax coloring, </a:t>
            </a:r>
            <a:r>
              <a:rPr lang="en-US" sz="1400" dirty="0" err="1"/>
              <a:t>goto</a:t>
            </a:r>
            <a:r>
              <a:rPr lang="en-US" sz="1400" dirty="0"/>
              <a:t> definition, find usages, </a:t>
            </a:r>
            <a:r>
              <a:rPr lang="en-US" sz="1400" dirty="0" err="1"/>
              <a:t>refactorings</a:t>
            </a:r>
            <a:r>
              <a:rPr lang="en-US" sz="1400" dirty="0"/>
              <a:t>).</a:t>
            </a:r>
            <a:endParaRPr lang="en-SG" sz="1400" dirty="0"/>
          </a:p>
        </p:txBody>
      </p:sp>
      <p:pic>
        <p:nvPicPr>
          <p:cNvPr id="1026" name="Picture 2" descr="Image result for metamodel">
            <a:extLst>
              <a:ext uri="{FF2B5EF4-FFF2-40B4-BE49-F238E27FC236}">
                <a16:creationId xmlns:a16="http://schemas.microsoft.com/office/drawing/2014/main" id="{9A7B0455-6B90-4E65-88BE-3D0313C0F0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6" t="1729" b="2150"/>
          <a:stretch/>
        </p:blipFill>
        <p:spPr bwMode="auto">
          <a:xfrm>
            <a:off x="8111067" y="964351"/>
            <a:ext cx="3640667" cy="275721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88828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1E24A-C73C-4688-A8FD-2CD1BA79A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044" y="365125"/>
            <a:ext cx="11144955" cy="464675"/>
          </a:xfrm>
        </p:spPr>
        <p:txBody>
          <a:bodyPr/>
          <a:lstStyle/>
          <a:p>
            <a:r>
              <a:rPr lang="en-SG" dirty="0"/>
              <a:t>Basic </a:t>
            </a:r>
            <a:r>
              <a:rPr lang="en-SG" dirty="0" err="1"/>
              <a:t>Xtext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7F9E29D-5271-4CC6-91E7-4E19E31694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Basic examples</a:t>
            </a:r>
          </a:p>
          <a:p>
            <a:pPr marL="457200" lvl="1" indent="0">
              <a:buNone/>
            </a:pPr>
            <a:r>
              <a:rPr lang="en-US" altLang="en-US" sz="1400" dirty="0">
                <a:latin typeface="Consolas" panose="020B0609020204030204" pitchFamily="49" charset="0"/>
                <a:ea typeface="Cambria" panose="02040503050406030204" pitchFamily="18" charset="0"/>
                <a:cs typeface="Segoe UI" panose="020B0502040204020203" pitchFamily="34" charset="0"/>
              </a:rPr>
              <a:t>Concerto:</a:t>
            </a:r>
          </a:p>
          <a:p>
            <a:pPr marL="457200" lvl="1" indent="0">
              <a:buNone/>
            </a:pPr>
            <a:r>
              <a:rPr lang="en-US" altLang="en-US" sz="1400" dirty="0">
                <a:latin typeface="Consolas" panose="020B0609020204030204" pitchFamily="49" charset="0"/>
                <a:ea typeface="Cambria" panose="02040503050406030204" pitchFamily="18" charset="0"/>
                <a:cs typeface="Segoe UI" panose="020B0502040204020203" pitchFamily="34" charset="0"/>
              </a:rPr>
              <a:t>	‘concerto' opus=ID description=STRING;</a:t>
            </a:r>
          </a:p>
          <a:p>
            <a:pPr marL="457200" lvl="1" indent="0">
              <a:buNone/>
            </a:pPr>
            <a:r>
              <a:rPr lang="en-US" altLang="en-US" sz="1400" dirty="0">
                <a:latin typeface="Consolas" panose="020B0609020204030204" pitchFamily="49" charset="0"/>
                <a:ea typeface="Cambria" panose="02040503050406030204" pitchFamily="18" charset="0"/>
                <a:cs typeface="Segoe UI" panose="020B0502040204020203" pitchFamily="34" charset="0"/>
              </a:rPr>
              <a:t>Concert:</a:t>
            </a:r>
          </a:p>
          <a:p>
            <a:pPr marL="457200" lvl="1" indent="0">
              <a:buNone/>
            </a:pPr>
            <a:r>
              <a:rPr lang="en-US" altLang="en-US" sz="1400" dirty="0">
                <a:latin typeface="Consolas" panose="020B0609020204030204" pitchFamily="49" charset="0"/>
                <a:ea typeface="Cambria" panose="02040503050406030204" pitchFamily="18" charset="0"/>
                <a:cs typeface="Segoe UI" panose="020B0502040204020203" pitchFamily="34" charset="0"/>
              </a:rPr>
              <a:t>  'concert' ‘{‘  (</a:t>
            </a:r>
            <a:r>
              <a:rPr lang="en-US" altLang="en-US" sz="1400" dirty="0" err="1">
                <a:latin typeface="Consolas" panose="020B0609020204030204" pitchFamily="49" charset="0"/>
                <a:ea typeface="Cambria" panose="02040503050406030204" pitchFamily="18" charset="0"/>
                <a:cs typeface="Segoe UI" panose="020B0502040204020203" pitchFamily="34" charset="0"/>
              </a:rPr>
              <a:t>programme</a:t>
            </a:r>
            <a:r>
              <a:rPr lang="en-US" altLang="en-US" sz="1400" dirty="0">
                <a:latin typeface="Consolas" panose="020B0609020204030204" pitchFamily="49" charset="0"/>
                <a:ea typeface="Cambria" panose="02040503050406030204" pitchFamily="18" charset="0"/>
                <a:cs typeface="Segoe UI" panose="020B0502040204020203" pitchFamily="34" charset="0"/>
              </a:rPr>
              <a:t>+=Work)*  '}';</a:t>
            </a:r>
          </a:p>
          <a:p>
            <a:r>
              <a:rPr lang="en-US" altLang="en-US" dirty="0"/>
              <a:t>Operators</a:t>
            </a:r>
          </a:p>
          <a:p>
            <a:pPr lvl="1"/>
            <a:r>
              <a:rPr lang="en-US" altLang="en-US" dirty="0"/>
              <a:t>exactly one (the default, no operator)</a:t>
            </a:r>
          </a:p>
          <a:p>
            <a:pPr lvl="1"/>
            <a:r>
              <a:rPr lang="en-US" altLang="en-US" dirty="0"/>
              <a:t>zero or one (operator ?)</a:t>
            </a:r>
          </a:p>
          <a:p>
            <a:pPr lvl="1"/>
            <a:r>
              <a:rPr lang="en-US" altLang="en-US" dirty="0"/>
              <a:t>zero or more (operator *)</a:t>
            </a:r>
          </a:p>
          <a:p>
            <a:pPr lvl="1"/>
            <a:r>
              <a:rPr lang="en-US" altLang="en-US" dirty="0"/>
              <a:t>one or more (operator +)</a:t>
            </a:r>
          </a:p>
          <a:p>
            <a:pPr lvl="0"/>
            <a:endParaRPr lang="en-US" altLang="en-US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2045832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997F0-F0C5-4B49-BE69-72B946915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Model-Driven Development (MDD)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68D7EA-9E0A-4D97-8820-D98701CD01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044" y="1009186"/>
            <a:ext cx="11144955" cy="5848814"/>
          </a:xfrm>
        </p:spPr>
        <p:txBody>
          <a:bodyPr>
            <a:noAutofit/>
          </a:bodyPr>
          <a:lstStyle/>
          <a:p>
            <a:r>
              <a:rPr lang="en-SG" sz="1400" dirty="0"/>
              <a:t>UML diagrams developed in tools before coding, and </a:t>
            </a:r>
            <a:r>
              <a:rPr lang="en-SG" sz="1400" b="1" i="1" dirty="0"/>
              <a:t>code generated from/in parallel with them</a:t>
            </a:r>
          </a:p>
          <a:p>
            <a:r>
              <a:rPr lang="en-SG" sz="1400" dirty="0"/>
              <a:t>Strongly influenced by the expected rate of change of the design</a:t>
            </a:r>
          </a:p>
          <a:p>
            <a:pPr lvl="1"/>
            <a:r>
              <a:rPr lang="en-SG" sz="1400" dirty="0"/>
              <a:t>Long-lived models for slow changing design</a:t>
            </a:r>
          </a:p>
          <a:p>
            <a:pPr lvl="2"/>
            <a:r>
              <a:rPr lang="en-SG" sz="1400" dirty="0"/>
              <a:t>Careful, detailed, tool-supported modelling</a:t>
            </a:r>
          </a:p>
          <a:p>
            <a:pPr lvl="1"/>
            <a:r>
              <a:rPr lang="en-SG" sz="1400" dirty="0"/>
              <a:t>Short-lived models for fast-changing design</a:t>
            </a:r>
          </a:p>
          <a:p>
            <a:pPr lvl="2"/>
            <a:r>
              <a:rPr lang="en-SG" sz="1400" dirty="0"/>
              <a:t>Easy, agile modelling</a:t>
            </a:r>
          </a:p>
          <a:p>
            <a:pPr lvl="2"/>
            <a:r>
              <a:rPr lang="en-SG" sz="1400" dirty="0"/>
              <a:t>Models often written after code is completed</a:t>
            </a:r>
          </a:p>
          <a:p>
            <a:pPr marL="0" indent="0">
              <a:buNone/>
            </a:pPr>
            <a:r>
              <a:rPr lang="en-SG" sz="1400" dirty="0"/>
              <a:t>Back to Agile Model:</a:t>
            </a:r>
          </a:p>
          <a:p>
            <a:r>
              <a:rPr lang="en-SG" sz="1400" dirty="0"/>
              <a:t>Counteract slow, document-intensive, expensive software development methods</a:t>
            </a:r>
          </a:p>
          <a:p>
            <a:r>
              <a:rPr lang="en-SG" sz="1400" dirty="0"/>
              <a:t>Manifesto:</a:t>
            </a:r>
          </a:p>
          <a:p>
            <a:pPr lvl="1"/>
            <a:r>
              <a:rPr lang="en-SG" sz="1400" dirty="0" err="1"/>
              <a:t>Individuas</a:t>
            </a:r>
            <a:r>
              <a:rPr lang="en-SG" sz="1400" dirty="0"/>
              <a:t> and interactions &gt; processes and tools</a:t>
            </a:r>
          </a:p>
          <a:p>
            <a:pPr lvl="1"/>
            <a:r>
              <a:rPr lang="en-SG" sz="1400" dirty="0"/>
              <a:t>Working software &gt; comprehensive documentation</a:t>
            </a:r>
          </a:p>
          <a:p>
            <a:pPr lvl="1"/>
            <a:r>
              <a:rPr lang="en-SG" sz="1400" dirty="0"/>
              <a:t>Customer collaboration &gt; contract negotiation</a:t>
            </a:r>
          </a:p>
          <a:p>
            <a:pPr lvl="1"/>
            <a:r>
              <a:rPr lang="en-SG" sz="1400" dirty="0"/>
              <a:t>Responding to change &gt; following a plan</a:t>
            </a:r>
          </a:p>
          <a:p>
            <a:r>
              <a:rPr lang="en-SG" sz="1400" dirty="0"/>
              <a:t>Key idea: Simple designs are easier to change and less error prone</a:t>
            </a:r>
          </a:p>
          <a:p>
            <a:r>
              <a:rPr lang="en-SG" sz="1400" dirty="0"/>
              <a:t>Method of testing:</a:t>
            </a:r>
          </a:p>
          <a:p>
            <a:pPr lvl="1"/>
            <a:r>
              <a:rPr lang="en-SG" sz="1400" dirty="0"/>
              <a:t>Refactor the code in small increments until it is how you want it to be</a:t>
            </a:r>
          </a:p>
          <a:p>
            <a:pPr lvl="1"/>
            <a:r>
              <a:rPr lang="en-SG" sz="1400" dirty="0"/>
              <a:t>Code should now be in good shape with a clean, simple, tested design</a:t>
            </a:r>
          </a:p>
          <a:p>
            <a:pPr lvl="1"/>
            <a:r>
              <a:rPr lang="en-SG" sz="1400" dirty="0"/>
              <a:t>Write new tests that will fail</a:t>
            </a:r>
          </a:p>
          <a:p>
            <a:pPr lvl="1"/>
            <a:r>
              <a:rPr lang="en-SG" sz="1400" dirty="0"/>
              <a:t>Make changes, rerun all tests until they pass</a:t>
            </a:r>
          </a:p>
        </p:txBody>
      </p:sp>
    </p:spTree>
    <p:extLst>
      <p:ext uri="{BB962C8B-B14F-4D97-AF65-F5344CB8AC3E}">
        <p14:creationId xmlns:p14="http://schemas.microsoft.com/office/powerpoint/2010/main" val="15927293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997F0-F0C5-4B49-BE69-72B946915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Model-Driven Development (MDD)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68D7EA-9E0A-4D97-8820-D98701CD01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044" y="1009185"/>
            <a:ext cx="11144955" cy="5637147"/>
          </a:xfrm>
        </p:spPr>
        <p:txBody>
          <a:bodyPr>
            <a:normAutofit/>
          </a:bodyPr>
          <a:lstStyle/>
          <a:p>
            <a:r>
              <a:rPr lang="en-SG" sz="1400" dirty="0"/>
              <a:t>In MDD, models are important artefacts in development</a:t>
            </a:r>
          </a:p>
          <a:p>
            <a:pPr lvl="1"/>
            <a:r>
              <a:rPr lang="en-SG" sz="1400" dirty="0"/>
              <a:t>Decisions recorded in one model can be updated in all other models and code using model transformations</a:t>
            </a:r>
          </a:p>
          <a:p>
            <a:r>
              <a:rPr lang="en-SG" sz="1400" dirty="0"/>
              <a:t>Model transformations</a:t>
            </a:r>
          </a:p>
          <a:p>
            <a:pPr lvl="1"/>
            <a:r>
              <a:rPr lang="en-SG" sz="1400" dirty="0"/>
              <a:t>A program that can create/modify a model using information from other models</a:t>
            </a:r>
          </a:p>
          <a:p>
            <a:pPr lvl="1"/>
            <a:r>
              <a:rPr lang="en-SG" sz="1400" dirty="0" err="1"/>
              <a:t>eg</a:t>
            </a:r>
            <a:r>
              <a:rPr lang="en-SG" sz="1400" dirty="0"/>
              <a:t> code generators, documentation generators</a:t>
            </a:r>
          </a:p>
          <a:p>
            <a:r>
              <a:rPr lang="en-SG" sz="1400" dirty="0"/>
              <a:t>Bidirectional transformations (</a:t>
            </a:r>
            <a:r>
              <a:rPr lang="en-SG" sz="1400" dirty="0" err="1"/>
              <a:t>bx</a:t>
            </a:r>
            <a:r>
              <a:rPr lang="en-SG" sz="1400" dirty="0"/>
              <a:t>)</a:t>
            </a:r>
          </a:p>
          <a:p>
            <a:pPr lvl="1"/>
            <a:r>
              <a:rPr lang="en-SG" sz="1400" dirty="0"/>
              <a:t>Problem: Maintaining consistency between various models with separate concerns</a:t>
            </a:r>
          </a:p>
          <a:p>
            <a:pPr lvl="1"/>
            <a:r>
              <a:rPr lang="en-SG" sz="1400" dirty="0"/>
              <a:t>Two responsibilities:</a:t>
            </a:r>
          </a:p>
          <a:p>
            <a:pPr lvl="2"/>
            <a:r>
              <a:rPr lang="en-SG" sz="1400" dirty="0"/>
              <a:t>Check whether given models are consistent</a:t>
            </a:r>
          </a:p>
          <a:p>
            <a:pPr lvl="2"/>
            <a:r>
              <a:rPr lang="en-SG" sz="1400" dirty="0"/>
              <a:t>If inconsistent, change one to restore consistency, assuming that the others must not be changed</a:t>
            </a:r>
          </a:p>
          <a:p>
            <a:pPr lvl="1"/>
            <a:r>
              <a:rPr lang="en-SG" sz="1400" dirty="0"/>
              <a:t>Things to note</a:t>
            </a:r>
          </a:p>
          <a:p>
            <a:pPr lvl="2"/>
            <a:r>
              <a:rPr lang="en-SG" sz="1400" dirty="0"/>
              <a:t>Models that are already consistent should not be changed</a:t>
            </a:r>
          </a:p>
          <a:p>
            <a:pPr lvl="2"/>
            <a:r>
              <a:rPr lang="en-SG" sz="1400" dirty="0"/>
              <a:t>Some properties cannot be guaranteed e.g. changing one model, </a:t>
            </a:r>
            <a:r>
              <a:rPr lang="en-SG" sz="1400" dirty="0" err="1"/>
              <a:t>bx</a:t>
            </a:r>
            <a:r>
              <a:rPr lang="en-SG" sz="1400" dirty="0"/>
              <a:t>, change it back, </a:t>
            </a:r>
            <a:r>
              <a:rPr lang="en-SG" sz="1400" dirty="0" err="1"/>
              <a:t>bx</a:t>
            </a:r>
            <a:r>
              <a:rPr lang="en-SG" sz="1400" dirty="0"/>
              <a:t>, does not guarantee the same start and end model</a:t>
            </a:r>
          </a:p>
          <a:p>
            <a:r>
              <a:rPr lang="en-SG" sz="1400" dirty="0"/>
              <a:t>Bijective – special case of </a:t>
            </a:r>
            <a:r>
              <a:rPr lang="en-SG" sz="1400" dirty="0" err="1"/>
              <a:t>bx</a:t>
            </a:r>
            <a:endParaRPr lang="en-SG" sz="1400" dirty="0"/>
          </a:p>
          <a:p>
            <a:pPr lvl="1"/>
            <a:r>
              <a:rPr lang="en-SG" sz="1400" dirty="0"/>
              <a:t>One-to-one mapping in model spaces (</a:t>
            </a:r>
            <a:r>
              <a:rPr lang="en-SG" sz="1400" dirty="0" err="1"/>
              <a:t>eg</a:t>
            </a:r>
            <a:r>
              <a:rPr lang="en-SG" sz="1400" dirty="0"/>
              <a:t> M &amp; N); when all models in M have one and only one corresponding model in N, where the predefined relationship R is upheld</a:t>
            </a:r>
          </a:p>
          <a:p>
            <a:pPr lvl="1"/>
            <a:r>
              <a:rPr lang="en-SG" sz="1400" dirty="0"/>
              <a:t>For the transformation m-&gt;n, there exists an inverse function that takes n-&gt;m</a:t>
            </a:r>
          </a:p>
          <a:p>
            <a:pPr lvl="1"/>
            <a:r>
              <a:rPr lang="en-SG" sz="1400" dirty="0"/>
              <a:t>However, it should not be enforced that all </a:t>
            </a:r>
            <a:r>
              <a:rPr lang="en-SG" sz="1400" dirty="0" err="1"/>
              <a:t>bx</a:t>
            </a:r>
            <a:r>
              <a:rPr lang="en-SG" sz="1400" dirty="0"/>
              <a:t> are bijective because</a:t>
            </a:r>
          </a:p>
          <a:p>
            <a:pPr lvl="2"/>
            <a:r>
              <a:rPr lang="en-US" sz="1400" dirty="0"/>
              <a:t>A model might not be fully translatable (</a:t>
            </a:r>
            <a:r>
              <a:rPr lang="en-US" sz="1400" dirty="0" err="1"/>
              <a:t>eg</a:t>
            </a:r>
            <a:r>
              <a:rPr lang="en-US" sz="1400" dirty="0"/>
              <a:t> a full UML model to a RDBMS schema), so one-to-one mapping might not be possible</a:t>
            </a:r>
          </a:p>
          <a:p>
            <a:pPr lvl="2"/>
            <a:r>
              <a:rPr lang="en-US" sz="1400" dirty="0"/>
              <a:t>Difficult to resolve inconsistencies (</a:t>
            </a:r>
            <a:r>
              <a:rPr lang="en-US" sz="1400" dirty="0" err="1"/>
              <a:t>eg</a:t>
            </a:r>
            <a:r>
              <a:rPr lang="en-US" sz="1400" dirty="0"/>
              <a:t> deleting a part of one might not mean you want to delete the corresponding part of the other)</a:t>
            </a:r>
            <a:endParaRPr lang="en-SG" sz="1400" dirty="0"/>
          </a:p>
        </p:txBody>
      </p:sp>
    </p:spTree>
    <p:extLst>
      <p:ext uri="{BB962C8B-B14F-4D97-AF65-F5344CB8AC3E}">
        <p14:creationId xmlns:p14="http://schemas.microsoft.com/office/powerpoint/2010/main" val="38826076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770B2-7D9F-46A7-ACC6-16024688B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MDD: Model Transformation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09AFFF-C33B-400A-A830-0E22DC382A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sz="1400" dirty="0"/>
              <a:t>Queries, Views and Transformations – Relations (QVT-R)</a:t>
            </a:r>
          </a:p>
          <a:p>
            <a:pPr lvl="1"/>
            <a:r>
              <a:rPr lang="en-SG" sz="1400" dirty="0"/>
              <a:t>Declarative, bidirectional language for specifying the relationship between models</a:t>
            </a:r>
          </a:p>
          <a:p>
            <a:pPr lvl="1"/>
            <a:r>
              <a:rPr lang="en-SG" sz="1400" dirty="0"/>
              <a:t>Sort of a DSL for expressing bidirectional transformations</a:t>
            </a:r>
          </a:p>
          <a:p>
            <a:pPr lvl="1"/>
            <a:r>
              <a:rPr lang="en-SG" sz="1400" dirty="0" err="1"/>
              <a:t>Checkonly</a:t>
            </a:r>
            <a:r>
              <a:rPr lang="en-SG" sz="1400" dirty="0"/>
              <a:t> mode</a:t>
            </a:r>
          </a:p>
          <a:p>
            <a:pPr lvl="2"/>
            <a:r>
              <a:rPr lang="en-SG" sz="1400" dirty="0"/>
              <a:t>Checks whether models are consistent, returns true or false</a:t>
            </a:r>
          </a:p>
          <a:p>
            <a:pPr lvl="1"/>
            <a:r>
              <a:rPr lang="en-SG" sz="1400" dirty="0"/>
              <a:t>Enforce mode</a:t>
            </a:r>
          </a:p>
          <a:p>
            <a:pPr lvl="2"/>
            <a:r>
              <a:rPr lang="en-SG" sz="1400" dirty="0"/>
              <a:t>Changes one of the models to be consistent with the other</a:t>
            </a:r>
          </a:p>
          <a:p>
            <a:pPr lvl="1"/>
            <a:r>
              <a:rPr lang="en-SG" sz="1400" dirty="0"/>
              <a:t>Advantages: Can express what consistency means, well adapted to models in languages defined using MOF (like UML)</a:t>
            </a:r>
          </a:p>
          <a:p>
            <a:pPr lvl="1"/>
            <a:r>
              <a:rPr lang="en-SG" sz="1400" dirty="0"/>
              <a:t>Disadvantages: Lack of tools, clarity, consistency among tools</a:t>
            </a:r>
          </a:p>
          <a:p>
            <a:r>
              <a:rPr lang="en-SG" sz="1400" dirty="0"/>
              <a:t>Triple Graph Grammars (TGGs)</a:t>
            </a:r>
          </a:p>
          <a:p>
            <a:pPr lvl="1"/>
            <a:r>
              <a:rPr lang="en-SG" sz="1400" dirty="0"/>
              <a:t>Defining </a:t>
            </a:r>
            <a:r>
              <a:rPr lang="en-SG" sz="1400" dirty="0" err="1"/>
              <a:t>bx</a:t>
            </a:r>
            <a:r>
              <a:rPr lang="en-SG" sz="1400" dirty="0"/>
              <a:t> using a collection of triple rules, with integrated triple graphs</a:t>
            </a:r>
          </a:p>
          <a:p>
            <a:pPr lvl="1"/>
            <a:r>
              <a:rPr lang="en-SG" sz="1400" dirty="0"/>
              <a:t>Good tool support, theoretically well-developed, notations are good, but</a:t>
            </a:r>
          </a:p>
          <a:p>
            <a:pPr lvl="1"/>
            <a:r>
              <a:rPr lang="en-SG" sz="1400" dirty="0"/>
              <a:t>Difficult to write, some other problems like when deleting elements</a:t>
            </a:r>
          </a:p>
          <a:p>
            <a:pPr lvl="1"/>
            <a:r>
              <a:rPr lang="en-SG" sz="1400" dirty="0"/>
              <a:t>Somewhat a dead-end</a:t>
            </a:r>
          </a:p>
          <a:p>
            <a:endParaRPr lang="en-SG" sz="1400" dirty="0"/>
          </a:p>
        </p:txBody>
      </p:sp>
    </p:spTree>
    <p:extLst>
      <p:ext uri="{BB962C8B-B14F-4D97-AF65-F5344CB8AC3E}">
        <p14:creationId xmlns:p14="http://schemas.microsoft.com/office/powerpoint/2010/main" val="3197816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0565E-5138-4A77-9FAB-BF336D654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UML diagrams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46F874-9619-4C05-8D35-735CC00252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044" y="1009185"/>
            <a:ext cx="4340004" cy="57876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G" dirty="0"/>
              <a:t>Class diagrams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endParaRPr lang="en-SG" dirty="0"/>
          </a:p>
          <a:p>
            <a:r>
              <a:rPr lang="en-SG" dirty="0"/>
              <a:t>Navigability (A knows about B)</a:t>
            </a:r>
          </a:p>
          <a:p>
            <a:endParaRPr lang="en-SG" dirty="0"/>
          </a:p>
          <a:p>
            <a:endParaRPr lang="en-SG" dirty="0"/>
          </a:p>
          <a:p>
            <a:r>
              <a:rPr lang="en-SG" dirty="0"/>
              <a:t>Inheritance/generalisation</a:t>
            </a:r>
          </a:p>
          <a:p>
            <a:endParaRPr lang="en-SG" dirty="0"/>
          </a:p>
          <a:p>
            <a:endParaRPr lang="en-SG" dirty="0"/>
          </a:p>
          <a:p>
            <a:r>
              <a:rPr lang="en-SG" dirty="0"/>
              <a:t>Implementing an interface</a:t>
            </a:r>
          </a:p>
          <a:p>
            <a:endParaRPr lang="en-SG" dirty="0"/>
          </a:p>
          <a:p>
            <a:pPr marL="0" indent="0">
              <a:buNone/>
            </a:pPr>
            <a:endParaRPr lang="en-SG" dirty="0"/>
          </a:p>
          <a:p>
            <a:r>
              <a:rPr lang="en-SG" dirty="0"/>
              <a:t>Association class</a:t>
            </a:r>
          </a:p>
          <a:p>
            <a:endParaRPr lang="en-SG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033A310-C5CE-483B-A710-A3EF03C56F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7766110"/>
              </p:ext>
            </p:extLst>
          </p:nvPr>
        </p:nvGraphicFramePr>
        <p:xfrm>
          <a:off x="3936380" y="654060"/>
          <a:ext cx="1589961" cy="8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89961">
                  <a:extLst>
                    <a:ext uri="{9D8B030D-6E8A-4147-A177-3AD203B41FA5}">
                      <a16:colId xmlns:a16="http://schemas.microsoft.com/office/drawing/2014/main" val="2243626797"/>
                    </a:ext>
                  </a:extLst>
                </a:gridCol>
              </a:tblGrid>
              <a:tr h="300000"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Book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300518"/>
                  </a:ext>
                </a:extLst>
              </a:tr>
              <a:tr h="300000">
                <a:tc>
                  <a:txBody>
                    <a:bodyPr/>
                    <a:lstStyle/>
                    <a:p>
                      <a:pPr algn="l"/>
                      <a:r>
                        <a:rPr lang="en-SG" sz="1200" dirty="0"/>
                        <a:t>-title: String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1934766"/>
                  </a:ext>
                </a:extLst>
              </a:tr>
              <a:tr h="161482">
                <a:tc>
                  <a:txBody>
                    <a:bodyPr/>
                    <a:lstStyle/>
                    <a:p>
                      <a:pPr algn="l"/>
                      <a:r>
                        <a:rPr lang="en-SG" sz="1200" dirty="0"/>
                        <a:t>+</a:t>
                      </a:r>
                      <a:r>
                        <a:rPr lang="en-SG" sz="1200" dirty="0" err="1"/>
                        <a:t>numCopies</a:t>
                      </a:r>
                      <a:r>
                        <a:rPr lang="en-SG" sz="1200" dirty="0"/>
                        <a:t>(): Integer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426884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74EB8610-C7D8-45BF-8483-7EC71348A8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7912031"/>
              </p:ext>
            </p:extLst>
          </p:nvPr>
        </p:nvGraphicFramePr>
        <p:xfrm>
          <a:off x="7208937" y="918853"/>
          <a:ext cx="738756" cy="3704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8756">
                  <a:extLst>
                    <a:ext uri="{9D8B030D-6E8A-4147-A177-3AD203B41FA5}">
                      <a16:colId xmlns:a16="http://schemas.microsoft.com/office/drawing/2014/main" val="2243626797"/>
                    </a:ext>
                  </a:extLst>
                </a:gridCol>
              </a:tblGrid>
              <a:tr h="370414"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Copy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300518"/>
                  </a:ext>
                </a:extLst>
              </a:tr>
            </a:tbl>
          </a:graphicData>
        </a:graphic>
      </p:graphicFrame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2CE6339-D2AD-48CE-8C28-F62637E27D0B}"/>
              </a:ext>
            </a:extLst>
          </p:cNvPr>
          <p:cNvCxnSpPr>
            <a:cxnSpLocks/>
            <a:stCxn id="5" idx="3"/>
            <a:endCxn id="14" idx="1"/>
          </p:cNvCxnSpPr>
          <p:nvPr/>
        </p:nvCxnSpPr>
        <p:spPr>
          <a:xfrm>
            <a:off x="5526341" y="1091220"/>
            <a:ext cx="1682596" cy="128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7CA0DB2-1627-4076-A376-D5B21736EB0D}"/>
              </a:ext>
            </a:extLst>
          </p:cNvPr>
          <p:cNvSpPr txBox="1"/>
          <p:nvPr/>
        </p:nvSpPr>
        <p:spPr>
          <a:xfrm>
            <a:off x="6060132" y="1104060"/>
            <a:ext cx="6150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/>
              <a:t> is a copy of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15E3F27-749E-4117-B620-98787C98BF0B}"/>
              </a:ext>
            </a:extLst>
          </p:cNvPr>
          <p:cNvSpPr txBox="1"/>
          <p:nvPr/>
        </p:nvSpPr>
        <p:spPr>
          <a:xfrm>
            <a:off x="5532308" y="859779"/>
            <a:ext cx="6150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/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406B817-A231-42D7-BAFB-9F32DBB1751A}"/>
              </a:ext>
            </a:extLst>
          </p:cNvPr>
          <p:cNvSpPr txBox="1"/>
          <p:nvPr/>
        </p:nvSpPr>
        <p:spPr>
          <a:xfrm>
            <a:off x="6842414" y="850158"/>
            <a:ext cx="6150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/>
              <a:t>0..*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AEFAB28-75A4-4A34-B40E-D1E839DCCADA}"/>
              </a:ext>
            </a:extLst>
          </p:cNvPr>
          <p:cNvGrpSpPr/>
          <p:nvPr/>
        </p:nvGrpSpPr>
        <p:grpSpPr>
          <a:xfrm>
            <a:off x="2415969" y="2433555"/>
            <a:ext cx="1780478" cy="361431"/>
            <a:chOff x="1867830" y="2849136"/>
            <a:chExt cx="1780478" cy="361431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4564F4F-260C-4DD3-9094-BE34721B8458}"/>
                </a:ext>
              </a:extLst>
            </p:cNvPr>
            <p:cNvSpPr/>
            <p:nvPr/>
          </p:nvSpPr>
          <p:spPr>
            <a:xfrm>
              <a:off x="1867830" y="2849136"/>
              <a:ext cx="485078" cy="35966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sz="1200" dirty="0"/>
                <a:t>A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97F574E-092C-4B42-A771-151FCC4A25B1}"/>
                </a:ext>
              </a:extLst>
            </p:cNvPr>
            <p:cNvSpPr/>
            <p:nvPr/>
          </p:nvSpPr>
          <p:spPr>
            <a:xfrm>
              <a:off x="3163230" y="2850901"/>
              <a:ext cx="485078" cy="35966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sz="1200" dirty="0"/>
                <a:t>B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C98E37C-27DF-48FC-975D-90E4F68509AA}"/>
                </a:ext>
              </a:extLst>
            </p:cNvPr>
            <p:cNvCxnSpPr>
              <a:cxnSpLocks/>
              <a:stCxn id="22" idx="3"/>
              <a:endCxn id="24" idx="1"/>
            </p:cNvCxnSpPr>
            <p:nvPr/>
          </p:nvCxnSpPr>
          <p:spPr>
            <a:xfrm>
              <a:off x="2352908" y="3028969"/>
              <a:ext cx="810322" cy="17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06581388-59BC-4C98-8EBC-EE4DBB896E4A}"/>
              </a:ext>
            </a:extLst>
          </p:cNvPr>
          <p:cNvSpPr txBox="1">
            <a:spLocks/>
          </p:cNvSpPr>
          <p:nvPr/>
        </p:nvSpPr>
        <p:spPr>
          <a:xfrm>
            <a:off x="6218177" y="2195689"/>
            <a:ext cx="4340004" cy="4297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/>
              <a:t>Lollipop</a:t>
            </a:r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r>
              <a:rPr lang="en-SG" dirty="0"/>
              <a:t>Aggregation: contained can survive without the container</a:t>
            </a:r>
          </a:p>
          <a:p>
            <a:endParaRPr lang="en-SG" dirty="0"/>
          </a:p>
          <a:p>
            <a:r>
              <a:rPr lang="en-SG" dirty="0"/>
              <a:t>Composition: whole destroyed, parts destroyed (stronger aggregation)</a:t>
            </a:r>
          </a:p>
          <a:p>
            <a:pPr marL="0" indent="0">
              <a:buNone/>
            </a:pPr>
            <a:endParaRPr lang="en-SG" dirty="0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29CE3BE-8294-4A0E-8824-53EE9A6A82E6}"/>
              </a:ext>
            </a:extLst>
          </p:cNvPr>
          <p:cNvGrpSpPr/>
          <p:nvPr/>
        </p:nvGrpSpPr>
        <p:grpSpPr>
          <a:xfrm>
            <a:off x="2097411" y="4379471"/>
            <a:ext cx="2646259" cy="540330"/>
            <a:chOff x="1728440" y="3859064"/>
            <a:chExt cx="2646259" cy="540330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B65DE5D5-83A5-49BC-B796-43794D99D0A8}"/>
                </a:ext>
              </a:extLst>
            </p:cNvPr>
            <p:cNvGrpSpPr/>
            <p:nvPr/>
          </p:nvGrpSpPr>
          <p:grpSpPr>
            <a:xfrm>
              <a:off x="1728440" y="3859064"/>
              <a:ext cx="2646259" cy="540330"/>
              <a:chOff x="1728440" y="2760569"/>
              <a:chExt cx="2646259" cy="540330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8125EBE8-BF81-4D0C-8B6C-981615B21AE5}"/>
                  </a:ext>
                </a:extLst>
              </p:cNvPr>
              <p:cNvSpPr/>
              <p:nvPr/>
            </p:nvSpPr>
            <p:spPr>
              <a:xfrm>
                <a:off x="1728440" y="2849136"/>
                <a:ext cx="674648" cy="359666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SG" sz="1200" dirty="0"/>
                  <a:t>Cat</a:t>
                </a: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4E55BCC4-0395-4EA6-B0AB-7BFB77EC9BFE}"/>
                  </a:ext>
                </a:extLst>
              </p:cNvPr>
              <p:cNvSpPr/>
              <p:nvPr/>
            </p:nvSpPr>
            <p:spPr>
              <a:xfrm>
                <a:off x="3163229" y="2760569"/>
                <a:ext cx="1211470" cy="54033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SG" sz="1200" dirty="0"/>
                  <a:t>&lt;&lt;interface&gt;&gt;</a:t>
                </a:r>
              </a:p>
              <a:p>
                <a:pPr algn="ctr"/>
                <a:r>
                  <a:rPr lang="en-SG" sz="1200" dirty="0"/>
                  <a:t>Animal</a:t>
                </a:r>
              </a:p>
            </p:txBody>
          </p: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392D4AC2-23EB-4842-AE5B-90466CCCD9E7}"/>
                  </a:ext>
                </a:extLst>
              </p:cNvPr>
              <p:cNvCxnSpPr>
                <a:cxnSpLocks/>
                <a:stCxn id="32" idx="3"/>
                <a:endCxn id="33" idx="1"/>
              </p:cNvCxnSpPr>
              <p:nvPr/>
            </p:nvCxnSpPr>
            <p:spPr>
              <a:xfrm>
                <a:off x="2403088" y="3028969"/>
                <a:ext cx="760141" cy="1765"/>
              </a:xfrm>
              <a:prstGeom prst="straightConnector1">
                <a:avLst/>
              </a:prstGeom>
              <a:ln>
                <a:prstDash val="lgDash"/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7" name="Isosceles Triangle 36">
              <a:extLst>
                <a:ext uri="{FF2B5EF4-FFF2-40B4-BE49-F238E27FC236}">
                  <a16:creationId xmlns:a16="http://schemas.microsoft.com/office/drawing/2014/main" id="{F3F1DE69-C46A-4430-B95F-99339F5F5F8B}"/>
                </a:ext>
              </a:extLst>
            </p:cNvPr>
            <p:cNvSpPr/>
            <p:nvPr/>
          </p:nvSpPr>
          <p:spPr>
            <a:xfrm rot="5400000">
              <a:off x="2962899" y="4041429"/>
              <a:ext cx="208759" cy="179965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5196CF6-AB15-421B-8992-0B911A3542A0}"/>
              </a:ext>
            </a:extLst>
          </p:cNvPr>
          <p:cNvGrpSpPr/>
          <p:nvPr/>
        </p:nvGrpSpPr>
        <p:grpSpPr>
          <a:xfrm>
            <a:off x="2073092" y="3487432"/>
            <a:ext cx="2375208" cy="361431"/>
            <a:chOff x="1728440" y="3947631"/>
            <a:chExt cx="2375208" cy="361431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826BEADA-209C-4BE0-A7DD-A0E6EB1B4235}"/>
                </a:ext>
              </a:extLst>
            </p:cNvPr>
            <p:cNvGrpSpPr/>
            <p:nvPr/>
          </p:nvGrpSpPr>
          <p:grpSpPr>
            <a:xfrm>
              <a:off x="1728440" y="3947631"/>
              <a:ext cx="2375208" cy="361431"/>
              <a:chOff x="1728440" y="2849136"/>
              <a:chExt cx="2375208" cy="361431"/>
            </a:xfrm>
          </p:grpSpPr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AE6E40C5-18F6-4575-AE0A-591303D4BA2B}"/>
                  </a:ext>
                </a:extLst>
              </p:cNvPr>
              <p:cNvSpPr/>
              <p:nvPr/>
            </p:nvSpPr>
            <p:spPr>
              <a:xfrm>
                <a:off x="1728440" y="2849136"/>
                <a:ext cx="674648" cy="359666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SG" sz="1200" dirty="0"/>
                  <a:t>Teacher</a:t>
                </a: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807DF1DD-6D6F-42CC-99A4-19E820B6F82B}"/>
                  </a:ext>
                </a:extLst>
              </p:cNvPr>
              <p:cNvSpPr/>
              <p:nvPr/>
            </p:nvSpPr>
            <p:spPr>
              <a:xfrm>
                <a:off x="3163229" y="2850901"/>
                <a:ext cx="940419" cy="359666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SG" sz="1200" dirty="0"/>
                  <a:t>Person</a:t>
                </a:r>
              </a:p>
            </p:txBody>
          </p: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18AAE8A1-CB0C-49A1-9FC7-0F529778251F}"/>
                  </a:ext>
                </a:extLst>
              </p:cNvPr>
              <p:cNvCxnSpPr>
                <a:cxnSpLocks/>
                <a:stCxn id="43" idx="3"/>
                <a:endCxn id="44" idx="1"/>
              </p:cNvCxnSpPr>
              <p:nvPr/>
            </p:nvCxnSpPr>
            <p:spPr>
              <a:xfrm>
                <a:off x="2403088" y="3028969"/>
                <a:ext cx="760141" cy="1765"/>
              </a:xfrm>
              <a:prstGeom prst="straightConnector1">
                <a:avLst/>
              </a:prstGeom>
              <a:ln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2" name="Isosceles Triangle 41">
              <a:extLst>
                <a:ext uri="{FF2B5EF4-FFF2-40B4-BE49-F238E27FC236}">
                  <a16:creationId xmlns:a16="http://schemas.microsoft.com/office/drawing/2014/main" id="{A9A2BF5E-FD44-4A58-90D8-0E2146305E9A}"/>
                </a:ext>
              </a:extLst>
            </p:cNvPr>
            <p:cNvSpPr/>
            <p:nvPr/>
          </p:nvSpPr>
          <p:spPr>
            <a:xfrm rot="5400000">
              <a:off x="2962899" y="4041429"/>
              <a:ext cx="208759" cy="179965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47" name="Isosceles Triangle 46">
            <a:extLst>
              <a:ext uri="{FF2B5EF4-FFF2-40B4-BE49-F238E27FC236}">
                <a16:creationId xmlns:a16="http://schemas.microsoft.com/office/drawing/2014/main" id="{1F6D46D8-BAF4-415A-954E-37A34F6BA047}"/>
              </a:ext>
            </a:extLst>
          </p:cNvPr>
          <p:cNvSpPr/>
          <p:nvPr/>
        </p:nvSpPr>
        <p:spPr>
          <a:xfrm rot="16200000">
            <a:off x="6028830" y="1207017"/>
            <a:ext cx="104290" cy="89905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5D00AAD-A504-4FF7-B6C0-68D2F925F340}"/>
              </a:ext>
            </a:extLst>
          </p:cNvPr>
          <p:cNvGrpSpPr/>
          <p:nvPr/>
        </p:nvGrpSpPr>
        <p:grpSpPr>
          <a:xfrm>
            <a:off x="7412901" y="2339281"/>
            <a:ext cx="3756104" cy="1106223"/>
            <a:chOff x="7062245" y="2274218"/>
            <a:chExt cx="3756104" cy="1106223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5BBDBF74-509B-4568-94C6-CFE946C735BF}"/>
                </a:ext>
              </a:extLst>
            </p:cNvPr>
            <p:cNvSpPr/>
            <p:nvPr/>
          </p:nvSpPr>
          <p:spPr>
            <a:xfrm>
              <a:off x="7062245" y="2528893"/>
              <a:ext cx="674648" cy="35966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sz="1200" dirty="0"/>
                <a:t>Cat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74B46CBC-EC5C-475F-A992-BC360D049A7F}"/>
                </a:ext>
              </a:extLst>
            </p:cNvPr>
            <p:cNvSpPr/>
            <p:nvPr/>
          </p:nvSpPr>
          <p:spPr>
            <a:xfrm>
              <a:off x="8931435" y="2528893"/>
              <a:ext cx="1211470" cy="36319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sz="1200" dirty="0" err="1"/>
                <a:t>AnimalShelter</a:t>
              </a:r>
              <a:endParaRPr lang="en-SG" sz="1200" dirty="0"/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BD7FEDA7-946A-425B-81CA-B149CFC0CBDA}"/>
                </a:ext>
              </a:extLst>
            </p:cNvPr>
            <p:cNvCxnSpPr>
              <a:cxnSpLocks/>
              <a:stCxn id="52" idx="3"/>
              <a:endCxn id="55" idx="2"/>
            </p:cNvCxnSpPr>
            <p:nvPr/>
          </p:nvCxnSpPr>
          <p:spPr>
            <a:xfrm>
              <a:off x="7736893" y="2708726"/>
              <a:ext cx="490415" cy="0"/>
            </a:xfrm>
            <a:prstGeom prst="straightConnector1">
              <a:avLst/>
            </a:prstGeom>
            <a:ln>
              <a:prstDash val="solid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BA2C9F9E-9894-46D0-99AB-6330DFDD6B68}"/>
                </a:ext>
              </a:extLst>
            </p:cNvPr>
            <p:cNvCxnSpPr>
              <a:cxnSpLocks/>
              <a:endCxn id="53" idx="1"/>
            </p:cNvCxnSpPr>
            <p:nvPr/>
          </p:nvCxnSpPr>
          <p:spPr>
            <a:xfrm>
              <a:off x="8492837" y="2710491"/>
              <a:ext cx="438598" cy="0"/>
            </a:xfrm>
            <a:prstGeom prst="straightConnector1">
              <a:avLst/>
            </a:prstGeom>
            <a:ln>
              <a:prstDash val="solid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81252F93-FDE1-4106-8F71-FB4D7B9D6455}"/>
                </a:ext>
              </a:extLst>
            </p:cNvPr>
            <p:cNvGrpSpPr/>
            <p:nvPr/>
          </p:nvGrpSpPr>
          <p:grpSpPr>
            <a:xfrm>
              <a:off x="8221014" y="2555492"/>
              <a:ext cx="292442" cy="306465"/>
              <a:chOff x="8687022" y="2830278"/>
              <a:chExt cx="292442" cy="306465"/>
            </a:xfrm>
          </p:grpSpPr>
          <p:sp>
            <p:nvSpPr>
              <p:cNvPr id="56" name="Arc 55">
                <a:extLst>
                  <a:ext uri="{FF2B5EF4-FFF2-40B4-BE49-F238E27FC236}">
                    <a16:creationId xmlns:a16="http://schemas.microsoft.com/office/drawing/2014/main" id="{9A22F6F1-E6C9-42EA-AFB2-7A4F30FA1975}"/>
                  </a:ext>
                </a:extLst>
              </p:cNvPr>
              <p:cNvSpPr/>
              <p:nvPr/>
            </p:nvSpPr>
            <p:spPr>
              <a:xfrm rot="2700000">
                <a:off x="8680010" y="2837290"/>
                <a:ext cx="306465" cy="292442"/>
              </a:xfrm>
              <a:prstGeom prst="arc">
                <a:avLst>
                  <a:gd name="adj1" fmla="val 14469647"/>
                  <a:gd name="adj2" fmla="val 1926760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27554892-B6C2-432E-BE5A-61688445BA89}"/>
                  </a:ext>
                </a:extLst>
              </p:cNvPr>
              <p:cNvSpPr/>
              <p:nvPr/>
            </p:nvSpPr>
            <p:spPr>
              <a:xfrm>
                <a:off x="8693316" y="2890324"/>
                <a:ext cx="186375" cy="18637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81AC2262-0B84-44B6-BF76-9088A4F548F8}"/>
                </a:ext>
              </a:extLst>
            </p:cNvPr>
            <p:cNvSpPr/>
            <p:nvPr/>
          </p:nvSpPr>
          <p:spPr>
            <a:xfrm>
              <a:off x="8040572" y="2274218"/>
              <a:ext cx="674648" cy="3596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sz="1200" dirty="0"/>
                <a:t>Animal</a:t>
              </a:r>
            </a:p>
          </p:txBody>
        </p:sp>
        <p:sp>
          <p:nvSpPr>
            <p:cNvPr id="1025" name="Rectangle 1024">
              <a:extLst>
                <a:ext uri="{FF2B5EF4-FFF2-40B4-BE49-F238E27FC236}">
                  <a16:creationId xmlns:a16="http://schemas.microsoft.com/office/drawing/2014/main" id="{CA17501D-66E5-48AF-826D-EE616E9B3F62}"/>
                </a:ext>
              </a:extLst>
            </p:cNvPr>
            <p:cNvSpPr/>
            <p:nvPr/>
          </p:nvSpPr>
          <p:spPr>
            <a:xfrm>
              <a:off x="7286369" y="2906023"/>
              <a:ext cx="3531980" cy="4744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SG" sz="1200" dirty="0" err="1"/>
                <a:t>AnimalShelter</a:t>
              </a:r>
              <a:r>
                <a:rPr lang="en-SG" sz="1200" dirty="0"/>
                <a:t> uses Animal interface, Cat implements Animal interface</a:t>
              </a:r>
            </a:p>
          </p:txBody>
        </p:sp>
      </p:grpSp>
      <p:grpSp>
        <p:nvGrpSpPr>
          <p:cNvPr id="1033" name="Group 1032">
            <a:extLst>
              <a:ext uri="{FF2B5EF4-FFF2-40B4-BE49-F238E27FC236}">
                <a16:creationId xmlns:a16="http://schemas.microsoft.com/office/drawing/2014/main" id="{5CE744EB-89E9-4CAC-8763-619E08706127}"/>
              </a:ext>
            </a:extLst>
          </p:cNvPr>
          <p:cNvGrpSpPr/>
          <p:nvPr/>
        </p:nvGrpSpPr>
        <p:grpSpPr>
          <a:xfrm>
            <a:off x="2230070" y="5521915"/>
            <a:ext cx="4436460" cy="1136153"/>
            <a:chOff x="1340130" y="5497812"/>
            <a:chExt cx="4436460" cy="1136153"/>
          </a:xfrm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72CB4ECD-C2E8-4E42-8FBC-A4A9A05799B6}"/>
                </a:ext>
              </a:extLst>
            </p:cNvPr>
            <p:cNvSpPr/>
            <p:nvPr/>
          </p:nvSpPr>
          <p:spPr>
            <a:xfrm>
              <a:off x="1340130" y="5497812"/>
              <a:ext cx="805514" cy="35966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sz="1200" dirty="0"/>
                <a:t>Student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C99827C9-4A07-425E-A794-619A3CAF8099}"/>
                </a:ext>
              </a:extLst>
            </p:cNvPr>
            <p:cNvSpPr/>
            <p:nvPr/>
          </p:nvSpPr>
          <p:spPr>
            <a:xfrm>
              <a:off x="2970555" y="5499577"/>
              <a:ext cx="923592" cy="35966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sz="1200" dirty="0"/>
                <a:t>Course</a:t>
              </a:r>
            </a:p>
          </p:txBody>
        </p: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6465B1D5-2F29-4867-88E4-178E72943538}"/>
                </a:ext>
              </a:extLst>
            </p:cNvPr>
            <p:cNvCxnSpPr>
              <a:cxnSpLocks/>
              <a:stCxn id="81" idx="3"/>
              <a:endCxn id="82" idx="1"/>
            </p:cNvCxnSpPr>
            <p:nvPr/>
          </p:nvCxnSpPr>
          <p:spPr>
            <a:xfrm>
              <a:off x="2145644" y="5677645"/>
              <a:ext cx="824911" cy="1765"/>
            </a:xfrm>
            <a:prstGeom prst="straightConnector1">
              <a:avLst/>
            </a:prstGeom>
            <a:ln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9A5086FF-5BA3-40D2-B83B-92028CC27322}"/>
                </a:ext>
              </a:extLst>
            </p:cNvPr>
            <p:cNvCxnSpPr>
              <a:cxnSpLocks/>
            </p:cNvCxnSpPr>
            <p:nvPr/>
          </p:nvCxnSpPr>
          <p:spPr>
            <a:xfrm>
              <a:off x="2535313" y="5677645"/>
              <a:ext cx="0" cy="396926"/>
            </a:xfrm>
            <a:prstGeom prst="straightConnector1">
              <a:avLst/>
            </a:prstGeom>
            <a:ln>
              <a:prstDash val="lgDash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731299BB-E927-4842-B5CA-473A749CD85B}"/>
                </a:ext>
              </a:extLst>
            </p:cNvPr>
            <p:cNvSpPr/>
            <p:nvPr/>
          </p:nvSpPr>
          <p:spPr>
            <a:xfrm>
              <a:off x="2073517" y="6085282"/>
              <a:ext cx="923592" cy="35966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sz="1200" dirty="0" err="1"/>
                <a:t>Enrollment</a:t>
              </a:r>
              <a:endParaRPr lang="en-SG" sz="1200" dirty="0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C24A044E-A137-48FD-AD37-2CF47973BFB8}"/>
                </a:ext>
              </a:extLst>
            </p:cNvPr>
            <p:cNvSpPr/>
            <p:nvPr/>
          </p:nvSpPr>
          <p:spPr>
            <a:xfrm>
              <a:off x="3148572" y="6172300"/>
              <a:ext cx="2628018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SG" sz="1200" dirty="0"/>
                <a:t>(not necessarily implemented as a separate class)</a:t>
              </a:r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9DAA5662-D0AE-4606-AA35-1A4159AB787B}"/>
              </a:ext>
            </a:extLst>
          </p:cNvPr>
          <p:cNvGrpSpPr/>
          <p:nvPr/>
        </p:nvGrpSpPr>
        <p:grpSpPr>
          <a:xfrm>
            <a:off x="7743949" y="5154119"/>
            <a:ext cx="2226789" cy="361431"/>
            <a:chOff x="1728440" y="3947631"/>
            <a:chExt cx="2226789" cy="361431"/>
          </a:xfrm>
        </p:grpSpPr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53DC71FC-FA42-4DA5-A498-90537C384EAF}"/>
                </a:ext>
              </a:extLst>
            </p:cNvPr>
            <p:cNvGrpSpPr/>
            <p:nvPr/>
          </p:nvGrpSpPr>
          <p:grpSpPr>
            <a:xfrm>
              <a:off x="1728440" y="3947631"/>
              <a:ext cx="2226789" cy="361431"/>
              <a:chOff x="1728440" y="2849136"/>
              <a:chExt cx="2226789" cy="361431"/>
            </a:xfrm>
          </p:grpSpPr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F995F390-0585-411E-B2D7-DDF3BC233B1D}"/>
                  </a:ext>
                </a:extLst>
              </p:cNvPr>
              <p:cNvSpPr/>
              <p:nvPr/>
            </p:nvSpPr>
            <p:spPr>
              <a:xfrm>
                <a:off x="1728440" y="2849136"/>
                <a:ext cx="674648" cy="359666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SG" sz="1200" dirty="0"/>
                  <a:t>Chapter</a:t>
                </a:r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15D1E157-0760-476F-95EF-EBA84F1F7C13}"/>
                  </a:ext>
                </a:extLst>
              </p:cNvPr>
              <p:cNvSpPr/>
              <p:nvPr/>
            </p:nvSpPr>
            <p:spPr>
              <a:xfrm>
                <a:off x="3163229" y="2850901"/>
                <a:ext cx="792000" cy="359666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SG" sz="1200" dirty="0"/>
                  <a:t>Book</a:t>
                </a:r>
              </a:p>
            </p:txBody>
          </p:sp>
          <p:cxnSp>
            <p:nvCxnSpPr>
              <p:cNvPr id="93" name="Straight Arrow Connector 92">
                <a:extLst>
                  <a:ext uri="{FF2B5EF4-FFF2-40B4-BE49-F238E27FC236}">
                    <a16:creationId xmlns:a16="http://schemas.microsoft.com/office/drawing/2014/main" id="{5D808B57-CF38-4D2B-BF12-7D54F91C1DE0}"/>
                  </a:ext>
                </a:extLst>
              </p:cNvPr>
              <p:cNvCxnSpPr>
                <a:cxnSpLocks/>
                <a:stCxn id="91" idx="3"/>
                <a:endCxn id="92" idx="1"/>
              </p:cNvCxnSpPr>
              <p:nvPr/>
            </p:nvCxnSpPr>
            <p:spPr>
              <a:xfrm>
                <a:off x="2403088" y="3028969"/>
                <a:ext cx="760141" cy="1765"/>
              </a:xfrm>
              <a:prstGeom prst="straightConnector1">
                <a:avLst/>
              </a:prstGeom>
              <a:ln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90" name="Diamond 89">
              <a:extLst>
                <a:ext uri="{FF2B5EF4-FFF2-40B4-BE49-F238E27FC236}">
                  <a16:creationId xmlns:a16="http://schemas.microsoft.com/office/drawing/2014/main" id="{73839956-6FF9-435F-AC49-89BFF4678C89}"/>
                </a:ext>
              </a:extLst>
            </p:cNvPr>
            <p:cNvSpPr/>
            <p:nvPr/>
          </p:nvSpPr>
          <p:spPr>
            <a:xfrm rot="5400000">
              <a:off x="2947631" y="4024506"/>
              <a:ext cx="207103" cy="212156"/>
            </a:xfrm>
            <a:prstGeom prst="diamond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B9E8ABB6-B28C-42ED-B20A-4DEF66002BE8}"/>
              </a:ext>
            </a:extLst>
          </p:cNvPr>
          <p:cNvGrpSpPr/>
          <p:nvPr/>
        </p:nvGrpSpPr>
        <p:grpSpPr>
          <a:xfrm>
            <a:off x="7743949" y="4042123"/>
            <a:ext cx="2226789" cy="361431"/>
            <a:chOff x="1728440" y="3947631"/>
            <a:chExt cx="2226789" cy="361431"/>
          </a:xfrm>
        </p:grpSpPr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689E4E0C-9625-4B92-8084-3A3282D04C4B}"/>
                </a:ext>
              </a:extLst>
            </p:cNvPr>
            <p:cNvGrpSpPr/>
            <p:nvPr/>
          </p:nvGrpSpPr>
          <p:grpSpPr>
            <a:xfrm>
              <a:off x="1728440" y="3947631"/>
              <a:ext cx="2226789" cy="361431"/>
              <a:chOff x="1728440" y="2849136"/>
              <a:chExt cx="2226789" cy="361431"/>
            </a:xfrm>
          </p:grpSpPr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9AA85354-AE49-4920-BBE3-70C15D1EBE04}"/>
                  </a:ext>
                </a:extLst>
              </p:cNvPr>
              <p:cNvSpPr/>
              <p:nvPr/>
            </p:nvSpPr>
            <p:spPr>
              <a:xfrm>
                <a:off x="1728440" y="2849136"/>
                <a:ext cx="674648" cy="359666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SG" sz="1200" dirty="0"/>
                  <a:t>Person</a:t>
                </a:r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6966FC69-A1EB-48FA-A3BC-8781C1FEF18F}"/>
                  </a:ext>
                </a:extLst>
              </p:cNvPr>
              <p:cNvSpPr/>
              <p:nvPr/>
            </p:nvSpPr>
            <p:spPr>
              <a:xfrm>
                <a:off x="3163229" y="2850901"/>
                <a:ext cx="792000" cy="359666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SG" sz="1200" dirty="0"/>
                  <a:t>Group</a:t>
                </a:r>
              </a:p>
            </p:txBody>
          </p:sp>
          <p:cxnSp>
            <p:nvCxnSpPr>
              <p:cNvPr id="99" name="Straight Arrow Connector 98">
                <a:extLst>
                  <a:ext uri="{FF2B5EF4-FFF2-40B4-BE49-F238E27FC236}">
                    <a16:creationId xmlns:a16="http://schemas.microsoft.com/office/drawing/2014/main" id="{6E2C1853-8D38-4826-A543-F14A14C8EB62}"/>
                  </a:ext>
                </a:extLst>
              </p:cNvPr>
              <p:cNvCxnSpPr>
                <a:cxnSpLocks/>
                <a:stCxn id="97" idx="3"/>
                <a:endCxn id="98" idx="1"/>
              </p:cNvCxnSpPr>
              <p:nvPr/>
            </p:nvCxnSpPr>
            <p:spPr>
              <a:xfrm>
                <a:off x="2403088" y="3028969"/>
                <a:ext cx="760141" cy="1765"/>
              </a:xfrm>
              <a:prstGeom prst="straightConnector1">
                <a:avLst/>
              </a:prstGeom>
              <a:ln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96" name="Diamond 95">
              <a:extLst>
                <a:ext uri="{FF2B5EF4-FFF2-40B4-BE49-F238E27FC236}">
                  <a16:creationId xmlns:a16="http://schemas.microsoft.com/office/drawing/2014/main" id="{5BFFB572-8B45-4A06-A97B-F6F33DDB3274}"/>
                </a:ext>
              </a:extLst>
            </p:cNvPr>
            <p:cNvSpPr/>
            <p:nvPr/>
          </p:nvSpPr>
          <p:spPr>
            <a:xfrm rot="5400000">
              <a:off x="2947631" y="4024506"/>
              <a:ext cx="207103" cy="212156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1035" name="TextBox 1034">
            <a:extLst>
              <a:ext uri="{FF2B5EF4-FFF2-40B4-BE49-F238E27FC236}">
                <a16:creationId xmlns:a16="http://schemas.microsoft.com/office/drawing/2014/main" id="{D8262A37-3331-46B8-9581-FBDB43A0DF71}"/>
              </a:ext>
            </a:extLst>
          </p:cNvPr>
          <p:cNvSpPr txBox="1"/>
          <p:nvPr/>
        </p:nvSpPr>
        <p:spPr>
          <a:xfrm>
            <a:off x="9126935" y="486723"/>
            <a:ext cx="2483148" cy="127727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SG" sz="1100" dirty="0"/>
              <a:t>Visibilities</a:t>
            </a:r>
          </a:p>
          <a:p>
            <a:r>
              <a:rPr lang="en-SG" sz="1100" dirty="0"/>
              <a:t>+: public</a:t>
            </a:r>
          </a:p>
          <a:p>
            <a:r>
              <a:rPr lang="en-SG" sz="1100" dirty="0"/>
              <a:t>-: private</a:t>
            </a:r>
          </a:p>
          <a:p>
            <a:r>
              <a:rPr lang="en-SG" sz="1100" dirty="0"/>
              <a:t>#: protected</a:t>
            </a:r>
          </a:p>
          <a:p>
            <a:r>
              <a:rPr lang="en-SG" sz="1100" dirty="0"/>
              <a:t>~: package</a:t>
            </a:r>
          </a:p>
          <a:p>
            <a:endParaRPr lang="en-SG" sz="1100" u="sng" dirty="0"/>
          </a:p>
          <a:p>
            <a:r>
              <a:rPr lang="en-SG" sz="1100" u="sng" dirty="0"/>
              <a:t>Underlined</a:t>
            </a:r>
            <a:r>
              <a:rPr lang="en-SG" sz="1100" dirty="0"/>
              <a:t>: static attribute/method</a:t>
            </a:r>
            <a:endParaRPr lang="en-SG" sz="1100" u="sng" dirty="0"/>
          </a:p>
        </p:txBody>
      </p:sp>
    </p:spTree>
    <p:extLst>
      <p:ext uri="{BB962C8B-B14F-4D97-AF65-F5344CB8AC3E}">
        <p14:creationId xmlns:p14="http://schemas.microsoft.com/office/powerpoint/2010/main" val="1924754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92E79-B4D8-4A4C-B594-2CCF00B33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UML diagrams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ED203-F956-45F5-BD15-D7E81A0BA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044" y="1009186"/>
            <a:ext cx="10515600" cy="1988014"/>
          </a:xfrm>
        </p:spPr>
        <p:txBody>
          <a:bodyPr>
            <a:normAutofit lnSpcReduction="10000"/>
          </a:bodyPr>
          <a:lstStyle/>
          <a:p>
            <a:r>
              <a:rPr lang="en-SG" dirty="0"/>
              <a:t>State diagrams</a:t>
            </a:r>
          </a:p>
          <a:p>
            <a:pPr lvl="1"/>
            <a:r>
              <a:rPr lang="en-SG" dirty="0"/>
              <a:t>Protocol state diagrams</a:t>
            </a:r>
          </a:p>
          <a:p>
            <a:pPr lvl="2"/>
            <a:r>
              <a:rPr lang="en-SG" dirty="0"/>
              <a:t>For clients, shows actions ON object</a:t>
            </a:r>
          </a:p>
          <a:p>
            <a:pPr lvl="2"/>
            <a:r>
              <a:rPr lang="en-SG" dirty="0"/>
              <a:t>Contains less information</a:t>
            </a:r>
          </a:p>
          <a:p>
            <a:pPr lvl="1"/>
            <a:r>
              <a:rPr lang="en-SG" dirty="0"/>
              <a:t>Behavioural state diagrams</a:t>
            </a:r>
          </a:p>
          <a:p>
            <a:pPr lvl="2"/>
            <a:r>
              <a:rPr lang="en-SG" dirty="0"/>
              <a:t>For implementors, shows actions ON object and actions BY object</a:t>
            </a:r>
          </a:p>
          <a:p>
            <a:pPr lvl="2"/>
            <a:r>
              <a:rPr lang="en-SG" dirty="0"/>
              <a:t>Additional information </a:t>
            </a:r>
            <a:r>
              <a:rPr lang="en-SG" dirty="0">
                <a:solidFill>
                  <a:schemeClr val="accent2">
                    <a:lumMod val="75000"/>
                  </a:schemeClr>
                </a:solidFill>
              </a:rPr>
              <a:t>shown in orange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B9857FB-1C8D-42EB-8341-DE7A949B0E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9300650"/>
              </p:ext>
            </p:extLst>
          </p:nvPr>
        </p:nvGraphicFramePr>
        <p:xfrm>
          <a:off x="6293750" y="480586"/>
          <a:ext cx="1645716" cy="10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45716">
                  <a:extLst>
                    <a:ext uri="{9D8B030D-6E8A-4147-A177-3AD203B41FA5}">
                      <a16:colId xmlns:a16="http://schemas.microsoft.com/office/drawing/2014/main" val="2243626797"/>
                    </a:ext>
                  </a:extLst>
                </a:gridCol>
              </a:tblGrid>
              <a:tr h="300000"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Book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300518"/>
                  </a:ext>
                </a:extLst>
              </a:tr>
              <a:tr h="300000">
                <a:tc>
                  <a:txBody>
                    <a:bodyPr/>
                    <a:lstStyle/>
                    <a:p>
                      <a:pPr algn="l"/>
                      <a:endParaRPr lang="en-SG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1934766"/>
                  </a:ext>
                </a:extLst>
              </a:tr>
              <a:tr h="300000">
                <a:tc>
                  <a:txBody>
                    <a:bodyPr/>
                    <a:lstStyle/>
                    <a:p>
                      <a:pPr algn="l"/>
                      <a:r>
                        <a:rPr lang="en-SG" sz="1200" dirty="0"/>
                        <a:t>+borrowed(</a:t>
                      </a:r>
                      <a:r>
                        <a:rPr lang="en-SG" sz="1200" dirty="0" err="1"/>
                        <a:t>c:Copy</a:t>
                      </a:r>
                      <a:r>
                        <a:rPr lang="en-SG" sz="1200" dirty="0"/>
                        <a:t>)</a:t>
                      </a:r>
                    </a:p>
                    <a:p>
                      <a:pPr algn="l"/>
                      <a:r>
                        <a:rPr lang="en-SG" sz="1200" dirty="0"/>
                        <a:t>+returned(</a:t>
                      </a:r>
                      <a:r>
                        <a:rPr lang="en-SG" sz="1200" dirty="0" err="1"/>
                        <a:t>c:Copy</a:t>
                      </a:r>
                      <a:r>
                        <a:rPr lang="en-SG" sz="1200" dirty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426884"/>
                  </a:ext>
                </a:extLst>
              </a:tr>
            </a:tbl>
          </a:graphicData>
        </a:graphic>
      </p:graphicFrame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9266A33-C84B-4025-8ADD-6131977F36C3}"/>
              </a:ext>
            </a:extLst>
          </p:cNvPr>
          <p:cNvCxnSpPr>
            <a:cxnSpLocks/>
            <a:stCxn id="4" idx="3"/>
            <a:endCxn id="13" idx="1"/>
          </p:cNvCxnSpPr>
          <p:nvPr/>
        </p:nvCxnSpPr>
        <p:spPr>
          <a:xfrm>
            <a:off x="7939466" y="1009186"/>
            <a:ext cx="154886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B9146E3-197A-45D6-B1A6-42181C1F8DCE}"/>
              </a:ext>
            </a:extLst>
          </p:cNvPr>
          <p:cNvSpPr txBox="1"/>
          <p:nvPr/>
        </p:nvSpPr>
        <p:spPr>
          <a:xfrm>
            <a:off x="8339524" y="1009186"/>
            <a:ext cx="6150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/>
              <a:t> is a copy of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FA2BF9-93DE-4DB6-B8D2-F0F21711C1F8}"/>
              </a:ext>
            </a:extLst>
          </p:cNvPr>
          <p:cNvSpPr txBox="1"/>
          <p:nvPr/>
        </p:nvSpPr>
        <p:spPr>
          <a:xfrm>
            <a:off x="7939466" y="693165"/>
            <a:ext cx="3134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/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B2ADF5-54E5-4DE0-BCB9-25CD9EE00CB7}"/>
              </a:ext>
            </a:extLst>
          </p:cNvPr>
          <p:cNvSpPr txBox="1"/>
          <p:nvPr/>
        </p:nvSpPr>
        <p:spPr>
          <a:xfrm>
            <a:off x="9121806" y="676684"/>
            <a:ext cx="6150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/>
              <a:t>0..*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F3D19317-D014-4DF3-A661-68ABCB657DC0}"/>
              </a:ext>
            </a:extLst>
          </p:cNvPr>
          <p:cNvSpPr/>
          <p:nvPr/>
        </p:nvSpPr>
        <p:spPr>
          <a:xfrm rot="16200000">
            <a:off x="8287379" y="1102660"/>
            <a:ext cx="104290" cy="89905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0A968A03-C2A8-424A-BCA0-7A702CC880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6958212"/>
              </p:ext>
            </p:extLst>
          </p:nvPr>
        </p:nvGraphicFramePr>
        <p:xfrm>
          <a:off x="9488329" y="480586"/>
          <a:ext cx="1645716" cy="10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45716">
                  <a:extLst>
                    <a:ext uri="{9D8B030D-6E8A-4147-A177-3AD203B41FA5}">
                      <a16:colId xmlns:a16="http://schemas.microsoft.com/office/drawing/2014/main" val="2243626797"/>
                    </a:ext>
                  </a:extLst>
                </a:gridCol>
              </a:tblGrid>
              <a:tr h="300000"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Copy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300518"/>
                  </a:ext>
                </a:extLst>
              </a:tr>
              <a:tr h="300000">
                <a:tc>
                  <a:txBody>
                    <a:bodyPr/>
                    <a:lstStyle/>
                    <a:p>
                      <a:pPr algn="l"/>
                      <a:r>
                        <a:rPr lang="en-SG" sz="1200" dirty="0"/>
                        <a:t>-</a:t>
                      </a:r>
                      <a:r>
                        <a:rPr lang="en-SG" sz="1200" dirty="0" err="1"/>
                        <a:t>onLoan</a:t>
                      </a:r>
                      <a:r>
                        <a:rPr lang="en-SG" sz="1200" dirty="0"/>
                        <a:t>: Boolean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1934766"/>
                  </a:ext>
                </a:extLst>
              </a:tr>
              <a:tr h="300000">
                <a:tc>
                  <a:txBody>
                    <a:bodyPr/>
                    <a:lstStyle/>
                    <a:p>
                      <a:pPr algn="l"/>
                      <a:r>
                        <a:rPr lang="en-SG" sz="1200" dirty="0"/>
                        <a:t>+borrow()</a:t>
                      </a:r>
                    </a:p>
                    <a:p>
                      <a:pPr algn="l"/>
                      <a:r>
                        <a:rPr lang="en-SG" sz="1200" dirty="0"/>
                        <a:t>+return()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426884"/>
                  </a:ext>
                </a:extLst>
              </a:tr>
            </a:tbl>
          </a:graphicData>
        </a:graphic>
      </p:graphicFrame>
      <p:sp>
        <p:nvSpPr>
          <p:cNvPr id="18" name="Oval 17">
            <a:extLst>
              <a:ext uri="{FF2B5EF4-FFF2-40B4-BE49-F238E27FC236}">
                <a16:creationId xmlns:a16="http://schemas.microsoft.com/office/drawing/2014/main" id="{36F3B461-593D-4C6F-91D0-5F92948C4398}"/>
              </a:ext>
            </a:extLst>
          </p:cNvPr>
          <p:cNvSpPr/>
          <p:nvPr/>
        </p:nvSpPr>
        <p:spPr>
          <a:xfrm>
            <a:off x="1393999" y="4072461"/>
            <a:ext cx="144229" cy="14422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B9DA492-4ED5-43EA-8BD3-B8A1F78FE2BB}"/>
              </a:ext>
            </a:extLst>
          </p:cNvPr>
          <p:cNvCxnSpPr>
            <a:stCxn id="18" idx="6"/>
          </p:cNvCxnSpPr>
          <p:nvPr/>
        </p:nvCxnSpPr>
        <p:spPr>
          <a:xfrm>
            <a:off x="1538228" y="4144575"/>
            <a:ext cx="5782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F7CED677-B367-4770-A366-935634D4F33A}"/>
              </a:ext>
            </a:extLst>
          </p:cNvPr>
          <p:cNvSpPr/>
          <p:nvPr/>
        </p:nvSpPr>
        <p:spPr>
          <a:xfrm>
            <a:off x="2112106" y="3933962"/>
            <a:ext cx="1117600" cy="43462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/>
              <a:t>On Shelf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883621BD-96DD-40A7-9A09-F9CFF8F1AD90}"/>
              </a:ext>
            </a:extLst>
          </p:cNvPr>
          <p:cNvSpPr/>
          <p:nvPr/>
        </p:nvSpPr>
        <p:spPr>
          <a:xfrm>
            <a:off x="5645528" y="3933961"/>
            <a:ext cx="1117600" cy="43462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/>
              <a:t>On Loan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A48CABE-A765-43B1-B147-AE695F238E84}"/>
              </a:ext>
            </a:extLst>
          </p:cNvPr>
          <p:cNvCxnSpPr>
            <a:cxnSpLocks/>
          </p:cNvCxnSpPr>
          <p:nvPr/>
        </p:nvCxnSpPr>
        <p:spPr>
          <a:xfrm>
            <a:off x="3229704" y="4060474"/>
            <a:ext cx="2412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D3AB9DF-049D-40D3-9D68-598D58891A8D}"/>
              </a:ext>
            </a:extLst>
          </p:cNvPr>
          <p:cNvCxnSpPr>
            <a:cxnSpLocks/>
          </p:cNvCxnSpPr>
          <p:nvPr/>
        </p:nvCxnSpPr>
        <p:spPr>
          <a:xfrm flipH="1">
            <a:off x="3229703" y="4240966"/>
            <a:ext cx="2412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D4BC6A0-BB49-45C0-A2E0-6D090F237861}"/>
              </a:ext>
            </a:extLst>
          </p:cNvPr>
          <p:cNvSpPr txBox="1"/>
          <p:nvPr/>
        </p:nvSpPr>
        <p:spPr>
          <a:xfrm>
            <a:off x="3426036" y="3795462"/>
            <a:ext cx="22156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/>
              <a:t>borrow() </a:t>
            </a:r>
            <a:r>
              <a:rPr lang="en-SG" sz="1200" dirty="0">
                <a:solidFill>
                  <a:schemeClr val="accent2">
                    <a:lumMod val="75000"/>
                  </a:schemeClr>
                </a:solidFill>
              </a:rPr>
              <a:t>/ </a:t>
            </a:r>
            <a:r>
              <a:rPr lang="en-SG" sz="1200" dirty="0" err="1">
                <a:solidFill>
                  <a:schemeClr val="accent2">
                    <a:lumMod val="75000"/>
                  </a:schemeClr>
                </a:solidFill>
              </a:rPr>
              <a:t>book.borrowed</a:t>
            </a:r>
            <a:r>
              <a:rPr lang="en-SG" sz="1200" dirty="0">
                <a:solidFill>
                  <a:schemeClr val="accent2">
                    <a:lumMod val="75000"/>
                  </a:schemeClr>
                </a:solidFill>
              </a:rPr>
              <a:t>(self)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D7321EB-739F-4015-A54B-E7E08EC32554}"/>
              </a:ext>
            </a:extLst>
          </p:cNvPr>
          <p:cNvSpPr txBox="1"/>
          <p:nvPr/>
        </p:nvSpPr>
        <p:spPr>
          <a:xfrm>
            <a:off x="3426035" y="4251846"/>
            <a:ext cx="20149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/>
              <a:t>return() </a:t>
            </a:r>
            <a:r>
              <a:rPr lang="en-SG" sz="1200" dirty="0">
                <a:solidFill>
                  <a:schemeClr val="accent2">
                    <a:lumMod val="75000"/>
                  </a:schemeClr>
                </a:solidFill>
              </a:rPr>
              <a:t>/ </a:t>
            </a:r>
            <a:r>
              <a:rPr lang="en-SG" sz="1200" dirty="0" err="1">
                <a:solidFill>
                  <a:schemeClr val="accent2">
                    <a:lumMod val="75000"/>
                  </a:schemeClr>
                </a:solidFill>
              </a:rPr>
              <a:t>book.returned</a:t>
            </a:r>
            <a:r>
              <a:rPr lang="en-SG" sz="1200" dirty="0">
                <a:solidFill>
                  <a:schemeClr val="accent2">
                    <a:lumMod val="75000"/>
                  </a:schemeClr>
                </a:solidFill>
              </a:rPr>
              <a:t>(self)</a:t>
            </a:r>
            <a:endParaRPr lang="en-SG" sz="12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3D23609-2EB6-46D0-AD04-5D87EC1A22F3}"/>
              </a:ext>
            </a:extLst>
          </p:cNvPr>
          <p:cNvSpPr txBox="1"/>
          <p:nvPr/>
        </p:nvSpPr>
        <p:spPr>
          <a:xfrm>
            <a:off x="931191" y="3429000"/>
            <a:ext cx="18894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/>
              <a:t>State Machine for Copy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A894F1D-177B-44D8-92E3-4CECACCF9C25}"/>
              </a:ext>
            </a:extLst>
          </p:cNvPr>
          <p:cNvCxnSpPr>
            <a:cxnSpLocks/>
          </p:cNvCxnSpPr>
          <p:nvPr/>
        </p:nvCxnSpPr>
        <p:spPr>
          <a:xfrm>
            <a:off x="9900356" y="1026350"/>
            <a:ext cx="857955" cy="976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C5BAEFF1-2815-4AAE-8034-2C81E3276490}"/>
              </a:ext>
            </a:extLst>
          </p:cNvPr>
          <p:cNvSpPr txBox="1"/>
          <p:nvPr/>
        </p:nvSpPr>
        <p:spPr>
          <a:xfrm>
            <a:off x="830817" y="4807017"/>
            <a:ext cx="12812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chemeClr val="accent6">
                    <a:lumMod val="75000"/>
                  </a:schemeClr>
                </a:solidFill>
              </a:rPr>
              <a:t>Object creation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F088C81-EA5F-4392-83AA-A542E818EB53}"/>
              </a:ext>
            </a:extLst>
          </p:cNvPr>
          <p:cNvCxnSpPr>
            <a:cxnSpLocks/>
          </p:cNvCxnSpPr>
          <p:nvPr/>
        </p:nvCxnSpPr>
        <p:spPr>
          <a:xfrm flipH="1">
            <a:off x="1129981" y="4302055"/>
            <a:ext cx="264018" cy="504962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54EB7E3C-7ADE-4E0A-B09E-D344204076FF}"/>
              </a:ext>
            </a:extLst>
          </p:cNvPr>
          <p:cNvSpPr txBox="1"/>
          <p:nvPr/>
        </p:nvSpPr>
        <p:spPr>
          <a:xfrm>
            <a:off x="10151920" y="2045538"/>
            <a:ext cx="196424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chemeClr val="accent6">
                    <a:lumMod val="75000"/>
                  </a:schemeClr>
                </a:solidFill>
              </a:rPr>
              <a:t>can permutate attributes to find out </a:t>
            </a:r>
            <a:r>
              <a:rPr lang="en-SG" sz="1100" dirty="0" err="1">
                <a:solidFill>
                  <a:schemeClr val="accent6">
                    <a:lumMod val="75000"/>
                  </a:schemeClr>
                </a:solidFill>
              </a:rPr>
              <a:t>num</a:t>
            </a:r>
            <a:r>
              <a:rPr lang="en-SG" sz="1100" dirty="0">
                <a:solidFill>
                  <a:schemeClr val="accent6">
                    <a:lumMod val="75000"/>
                  </a:schemeClr>
                </a:solidFill>
              </a:rPr>
              <a:t> of possible states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04A4507E-F1F9-4CC4-AD2C-124287953768}"/>
              </a:ext>
            </a:extLst>
          </p:cNvPr>
          <p:cNvGrpSpPr/>
          <p:nvPr/>
        </p:nvGrpSpPr>
        <p:grpSpPr>
          <a:xfrm>
            <a:off x="1313467" y="5387024"/>
            <a:ext cx="271930" cy="271930"/>
            <a:chOff x="907494" y="5442074"/>
            <a:chExt cx="271930" cy="271930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271A16F9-E79B-42DB-867F-6A191658120C}"/>
                </a:ext>
              </a:extLst>
            </p:cNvPr>
            <p:cNvSpPr/>
            <p:nvPr/>
          </p:nvSpPr>
          <p:spPr>
            <a:xfrm>
              <a:off x="907494" y="5442074"/>
              <a:ext cx="271930" cy="27193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8AA826EA-3931-4396-9D8A-ABD5E2479D79}"/>
                </a:ext>
              </a:extLst>
            </p:cNvPr>
            <p:cNvSpPr/>
            <p:nvPr/>
          </p:nvSpPr>
          <p:spPr>
            <a:xfrm>
              <a:off x="959279" y="5493859"/>
              <a:ext cx="168359" cy="16835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49734EEB-028C-41E7-BAA4-F82D2C6EC77C}"/>
              </a:ext>
            </a:extLst>
          </p:cNvPr>
          <p:cNvSpPr txBox="1"/>
          <p:nvPr/>
        </p:nvSpPr>
        <p:spPr>
          <a:xfrm>
            <a:off x="2246062" y="5397344"/>
            <a:ext cx="12812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chemeClr val="accent6">
                    <a:lumMod val="75000"/>
                  </a:schemeClr>
                </a:solidFill>
              </a:rPr>
              <a:t>Object deletion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A8EEB12-0FE4-4446-92D6-807CEA3C1C74}"/>
              </a:ext>
            </a:extLst>
          </p:cNvPr>
          <p:cNvCxnSpPr>
            <a:cxnSpLocks/>
            <a:endCxn id="51" idx="1"/>
          </p:cNvCxnSpPr>
          <p:nvPr/>
        </p:nvCxnSpPr>
        <p:spPr>
          <a:xfrm>
            <a:off x="1706390" y="5527145"/>
            <a:ext cx="539672" cy="1004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82" name="Group 81">
            <a:extLst>
              <a:ext uri="{FF2B5EF4-FFF2-40B4-BE49-F238E27FC236}">
                <a16:creationId xmlns:a16="http://schemas.microsoft.com/office/drawing/2014/main" id="{FC228E12-067D-4A1D-8143-89E339A19DA9}"/>
              </a:ext>
            </a:extLst>
          </p:cNvPr>
          <p:cNvGrpSpPr/>
          <p:nvPr/>
        </p:nvGrpSpPr>
        <p:grpSpPr>
          <a:xfrm>
            <a:off x="8236793" y="4005358"/>
            <a:ext cx="3251140" cy="1747345"/>
            <a:chOff x="8236793" y="4005358"/>
            <a:chExt cx="3251140" cy="1747345"/>
          </a:xfrm>
        </p:grpSpPr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98ED6A9A-8074-4DA7-BEC0-275FE941E51A}"/>
                </a:ext>
              </a:extLst>
            </p:cNvPr>
            <p:cNvSpPr/>
            <p:nvPr/>
          </p:nvSpPr>
          <p:spPr>
            <a:xfrm>
              <a:off x="8236793" y="4427375"/>
              <a:ext cx="144229" cy="14422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0AC8EDC4-EB97-4FD6-B335-7237AEDACF66}"/>
                </a:ext>
              </a:extLst>
            </p:cNvPr>
            <p:cNvCxnSpPr>
              <a:cxnSpLocks/>
              <a:stCxn id="57" idx="6"/>
              <a:endCxn id="59" idx="1"/>
            </p:cNvCxnSpPr>
            <p:nvPr/>
          </p:nvCxnSpPr>
          <p:spPr>
            <a:xfrm>
              <a:off x="8381022" y="4499490"/>
              <a:ext cx="361376" cy="2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9" name="Rectangle: Rounded Corners 58">
              <a:extLst>
                <a:ext uri="{FF2B5EF4-FFF2-40B4-BE49-F238E27FC236}">
                  <a16:creationId xmlns:a16="http://schemas.microsoft.com/office/drawing/2014/main" id="{6079A79E-AB8B-40D2-B8E2-B84D05F021C5}"/>
                </a:ext>
              </a:extLst>
            </p:cNvPr>
            <p:cNvSpPr/>
            <p:nvPr/>
          </p:nvSpPr>
          <p:spPr>
            <a:xfrm>
              <a:off x="8742398" y="4282437"/>
              <a:ext cx="670466" cy="434623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sz="1200" dirty="0"/>
                <a:t>Off</a:t>
              </a:r>
            </a:p>
          </p:txBody>
        </p: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0B6DA4ED-8906-4F5C-9CD1-D2C429C08055}"/>
                </a:ext>
              </a:extLst>
            </p:cNvPr>
            <p:cNvCxnSpPr>
              <a:cxnSpLocks/>
              <a:stCxn id="59" idx="3"/>
            </p:cNvCxnSpPr>
            <p:nvPr/>
          </p:nvCxnSpPr>
          <p:spPr>
            <a:xfrm flipV="1">
              <a:off x="9412864" y="4499490"/>
              <a:ext cx="435994" cy="2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3" name="Rectangle: Rounded Corners 62">
              <a:extLst>
                <a:ext uri="{FF2B5EF4-FFF2-40B4-BE49-F238E27FC236}">
                  <a16:creationId xmlns:a16="http://schemas.microsoft.com/office/drawing/2014/main" id="{C86ACE8F-B0D9-4414-9B98-73390BFD25BE}"/>
                </a:ext>
              </a:extLst>
            </p:cNvPr>
            <p:cNvSpPr/>
            <p:nvPr/>
          </p:nvSpPr>
          <p:spPr>
            <a:xfrm>
              <a:off x="9848858" y="4005358"/>
              <a:ext cx="1639075" cy="1747345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200" dirty="0"/>
            </a:p>
          </p:txBody>
        </p:sp>
        <p:sp>
          <p:nvSpPr>
            <p:cNvPr id="64" name="Rectangle: Rounded Corners 63">
              <a:extLst>
                <a:ext uri="{FF2B5EF4-FFF2-40B4-BE49-F238E27FC236}">
                  <a16:creationId xmlns:a16="http://schemas.microsoft.com/office/drawing/2014/main" id="{BAA06C4D-8C3D-4C42-BEA8-CF85157510F2}"/>
                </a:ext>
              </a:extLst>
            </p:cNvPr>
            <p:cNvSpPr/>
            <p:nvPr/>
          </p:nvSpPr>
          <p:spPr>
            <a:xfrm>
              <a:off x="10469013" y="4561032"/>
              <a:ext cx="670466" cy="303818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sz="1200" dirty="0"/>
                <a:t>Low</a:t>
              </a:r>
            </a:p>
          </p:txBody>
        </p:sp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FF9893AB-A765-4449-8E52-04B1D86C8DF6}"/>
                </a:ext>
              </a:extLst>
            </p:cNvPr>
            <p:cNvSpPr/>
            <p:nvPr/>
          </p:nvSpPr>
          <p:spPr>
            <a:xfrm>
              <a:off x="10470291" y="5266304"/>
              <a:ext cx="670466" cy="303818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sz="1200" dirty="0"/>
                <a:t>High</a:t>
              </a:r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C0364196-F45C-4806-B365-85AFF2CF7776}"/>
                </a:ext>
              </a:extLst>
            </p:cNvPr>
            <p:cNvCxnSpPr>
              <a:cxnSpLocks/>
            </p:cNvCxnSpPr>
            <p:nvPr/>
          </p:nvCxnSpPr>
          <p:spPr>
            <a:xfrm>
              <a:off x="10974784" y="4864849"/>
              <a:ext cx="0" cy="4014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A28BD44E-1E01-4006-B0D4-2C80920309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687071" y="4864849"/>
              <a:ext cx="0" cy="4014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1649AF03-D8EA-4634-82C8-0D8D2A8CAA92}"/>
                </a:ext>
              </a:extLst>
            </p:cNvPr>
            <p:cNvSpPr txBox="1"/>
            <p:nvPr/>
          </p:nvSpPr>
          <p:spPr>
            <a:xfrm>
              <a:off x="10974784" y="4914206"/>
              <a:ext cx="44392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000" dirty="0"/>
                <a:t>up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BFFEA18B-99DC-428C-A993-E7F66F1156CF}"/>
                </a:ext>
              </a:extLst>
            </p:cNvPr>
            <p:cNvSpPr txBox="1"/>
            <p:nvPr/>
          </p:nvSpPr>
          <p:spPr>
            <a:xfrm>
              <a:off x="10224907" y="4941824"/>
              <a:ext cx="53570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000" dirty="0"/>
                <a:t>down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20213396-C51E-4B17-A549-B146A827D987}"/>
                </a:ext>
              </a:extLst>
            </p:cNvPr>
            <p:cNvSpPr txBox="1"/>
            <p:nvPr/>
          </p:nvSpPr>
          <p:spPr>
            <a:xfrm>
              <a:off x="11003629" y="4101380"/>
              <a:ext cx="4439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200" dirty="0"/>
                <a:t>On</a:t>
              </a:r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DA7AB9D4-A768-465D-8E9A-49DEA2089341}"/>
                </a:ext>
              </a:extLst>
            </p:cNvPr>
            <p:cNvSpPr/>
            <p:nvPr/>
          </p:nvSpPr>
          <p:spPr>
            <a:xfrm>
              <a:off x="9943972" y="4261453"/>
              <a:ext cx="353174" cy="353174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sz="1200" dirty="0"/>
                <a:t>H</a:t>
              </a:r>
            </a:p>
          </p:txBody>
        </p:sp>
        <p:sp>
          <p:nvSpPr>
            <p:cNvPr id="73" name="Arc 72">
              <a:extLst>
                <a:ext uri="{FF2B5EF4-FFF2-40B4-BE49-F238E27FC236}">
                  <a16:creationId xmlns:a16="http://schemas.microsoft.com/office/drawing/2014/main" id="{0EE685F8-D937-4406-B927-29097315BF90}"/>
                </a:ext>
              </a:extLst>
            </p:cNvPr>
            <p:cNvSpPr/>
            <p:nvPr/>
          </p:nvSpPr>
          <p:spPr>
            <a:xfrm>
              <a:off x="9882279" y="4388422"/>
              <a:ext cx="829733" cy="378178"/>
            </a:xfrm>
            <a:prstGeom prst="arc">
              <a:avLst>
                <a:gd name="adj1" fmla="val 16200000"/>
                <a:gd name="adj2" fmla="val 21186704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4800C5F2-6CA5-4F93-94CF-9AD9FE54BBA6}"/>
              </a:ext>
            </a:extLst>
          </p:cNvPr>
          <p:cNvSpPr txBox="1"/>
          <p:nvPr/>
        </p:nvSpPr>
        <p:spPr>
          <a:xfrm>
            <a:off x="9848858" y="5954933"/>
            <a:ext cx="20948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chemeClr val="accent6">
                    <a:lumMod val="75000"/>
                  </a:schemeClr>
                </a:solidFill>
              </a:rPr>
              <a:t>H/history: remembers previous state; if no previous, goes to low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198EB5B-A85C-4109-95D5-80D511F8BD8C}"/>
              </a:ext>
            </a:extLst>
          </p:cNvPr>
          <p:cNvSpPr txBox="1"/>
          <p:nvPr/>
        </p:nvSpPr>
        <p:spPr>
          <a:xfrm>
            <a:off x="8058331" y="3706912"/>
            <a:ext cx="17924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/>
              <a:t>Nested State Machine</a:t>
            </a:r>
          </a:p>
        </p:txBody>
      </p:sp>
    </p:spTree>
    <p:extLst>
      <p:ext uri="{BB962C8B-B14F-4D97-AF65-F5344CB8AC3E}">
        <p14:creationId xmlns:p14="http://schemas.microsoft.com/office/powerpoint/2010/main" val="4061492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9025D-B615-438B-A013-751EED664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Modes of using UML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4DDDB5-E8C9-41A8-8369-A5AA2D5E49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UML as sketch</a:t>
            </a:r>
          </a:p>
          <a:p>
            <a:pPr lvl="1"/>
            <a:r>
              <a:rPr lang="en-US" dirty="0"/>
              <a:t>Communicate ideas; informal and dynamic</a:t>
            </a:r>
          </a:p>
          <a:p>
            <a:pPr lvl="1"/>
            <a:r>
              <a:rPr lang="en-SG" dirty="0"/>
              <a:t>No need to be complete</a:t>
            </a:r>
          </a:p>
          <a:p>
            <a:r>
              <a:rPr lang="en-SG" dirty="0"/>
              <a:t>UML as blueprint</a:t>
            </a:r>
          </a:p>
          <a:p>
            <a:pPr lvl="1"/>
            <a:r>
              <a:rPr lang="en-US" dirty="0"/>
              <a:t>Expresses all design decisions, emphasis on completeness</a:t>
            </a:r>
          </a:p>
          <a:p>
            <a:pPr lvl="1"/>
            <a:r>
              <a:rPr lang="en-US" dirty="0"/>
              <a:t>Programming should follow as a pretty straightforward </a:t>
            </a:r>
            <a:r>
              <a:rPr lang="en-SG" dirty="0"/>
              <a:t>activity</a:t>
            </a:r>
          </a:p>
          <a:p>
            <a:r>
              <a:rPr lang="en-SG" dirty="0"/>
              <a:t>UML as programming language</a:t>
            </a:r>
          </a:p>
          <a:p>
            <a:pPr lvl="1"/>
            <a:r>
              <a:rPr lang="en-US" dirty="0"/>
              <a:t>Detailing the UML enough</a:t>
            </a:r>
          </a:p>
          <a:p>
            <a:pPr lvl="1"/>
            <a:r>
              <a:rPr lang="en-US" dirty="0"/>
              <a:t>Use tools that take the UML diagrams and compile them into executable code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728213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F6B01-FF7F-4567-9113-286CEAE62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Conceptual Class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48081-9CDF-4A6E-9FBA-DAB91DBE34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044" y="906155"/>
            <a:ext cx="10515600" cy="1646232"/>
          </a:xfrm>
        </p:spPr>
        <p:txBody>
          <a:bodyPr/>
          <a:lstStyle/>
          <a:p>
            <a:r>
              <a:rPr lang="en-SG" dirty="0"/>
              <a:t>Simply a step toward a proper class diagram</a:t>
            </a:r>
          </a:p>
          <a:p>
            <a:r>
              <a:rPr lang="en-SG" dirty="0"/>
              <a:t>More informal language, no need to include visibilities or full method signatures, use normal English in constraints</a:t>
            </a:r>
          </a:p>
          <a:p>
            <a:r>
              <a:rPr lang="en-SG" dirty="0"/>
              <a:t>Can comment on uncertain multiplicities, include questions etc</a:t>
            </a:r>
          </a:p>
          <a:p>
            <a:endParaRPr lang="en-SG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B014D63-6B77-4A89-8998-4AD3002BAE2D}"/>
              </a:ext>
            </a:extLst>
          </p:cNvPr>
          <p:cNvSpPr txBox="1">
            <a:spLocks/>
          </p:cNvSpPr>
          <p:nvPr/>
        </p:nvSpPr>
        <p:spPr>
          <a:xfrm>
            <a:off x="539044" y="2396404"/>
            <a:ext cx="10515600" cy="4646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SG" dirty="0"/>
              <a:t>Agile Model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D5723AC-1E7A-43B8-8FAE-D7BF5C6B6DE2}"/>
              </a:ext>
            </a:extLst>
          </p:cNvPr>
          <p:cNvSpPr txBox="1">
            <a:spLocks/>
          </p:cNvSpPr>
          <p:nvPr/>
        </p:nvSpPr>
        <p:spPr>
          <a:xfrm>
            <a:off x="539044" y="2983425"/>
            <a:ext cx="10515600" cy="35842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4 principles:</a:t>
            </a:r>
          </a:p>
          <a:p>
            <a:r>
              <a:rPr lang="en-US" dirty="0"/>
              <a:t>Individuals and Interactions over Processes and Tools</a:t>
            </a:r>
          </a:p>
          <a:p>
            <a:r>
              <a:rPr lang="en-US" dirty="0"/>
              <a:t>Working Software over Comprehensive Documentation</a:t>
            </a:r>
          </a:p>
          <a:p>
            <a:r>
              <a:rPr lang="en-US" dirty="0"/>
              <a:t>Customer Collaboration over Contract Negotiation</a:t>
            </a:r>
          </a:p>
          <a:p>
            <a:r>
              <a:rPr lang="en-US" dirty="0"/>
              <a:t>Responding to Change over Following a Plan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How to do it:</a:t>
            </a:r>
          </a:p>
          <a:p>
            <a:r>
              <a:rPr lang="en-US" dirty="0"/>
              <a:t>Find out where you are, take a small step towards your goal, adjust your understanding based on what you learned, repeat</a:t>
            </a:r>
          </a:p>
          <a:p>
            <a:r>
              <a:rPr lang="en-US" dirty="0"/>
              <a:t>When faced with two or more alternatives that deliver roughly the same value, take the path that makes future change easier.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07874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5E068-FA26-4807-B79C-82B11B3C7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“Simple”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5A8CDC-45D4-4125-AB41-BBFFE62A12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Characteristics:</a:t>
            </a:r>
          </a:p>
          <a:p>
            <a:r>
              <a:rPr lang="en-US" dirty="0"/>
              <a:t>Pass tests (fundamental in programming)</a:t>
            </a:r>
          </a:p>
          <a:p>
            <a:r>
              <a:rPr lang="en-US" dirty="0" err="1"/>
              <a:t>Minimise</a:t>
            </a:r>
            <a:r>
              <a:rPr lang="en-US" dirty="0"/>
              <a:t> duplication</a:t>
            </a:r>
          </a:p>
          <a:p>
            <a:r>
              <a:rPr lang="en-US" dirty="0" err="1"/>
              <a:t>Maximise</a:t>
            </a:r>
            <a:r>
              <a:rPr lang="en-US" dirty="0"/>
              <a:t> clarity (improve names)</a:t>
            </a:r>
          </a:p>
          <a:p>
            <a:r>
              <a:rPr lang="en-US" strike="sngStrike" dirty="0"/>
              <a:t>Has fewer elements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Characteristics of a bad design: Fragility, rigidity and immobility</a:t>
            </a:r>
          </a:p>
          <a:p>
            <a:r>
              <a:rPr lang="en-US" dirty="0"/>
              <a:t>Fragility: When you make a change, unexpected parts of the system break</a:t>
            </a:r>
          </a:p>
          <a:p>
            <a:r>
              <a:rPr lang="en-US" dirty="0"/>
              <a:t>Rigidity: Hard to change as every change affects too many other parts of the system</a:t>
            </a:r>
          </a:p>
          <a:p>
            <a:r>
              <a:rPr lang="en-US" dirty="0"/>
              <a:t>Immobility: Hard to reuse in another application because it cannot be disentangled from the current application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73D86C-9536-45A5-8488-C52173108D67}"/>
              </a:ext>
            </a:extLst>
          </p:cNvPr>
          <p:cNvSpPr txBox="1"/>
          <p:nvPr/>
        </p:nvSpPr>
        <p:spPr>
          <a:xfrm>
            <a:off x="5051502" y="1773043"/>
            <a:ext cx="34345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chemeClr val="accent6">
                    <a:lumMod val="75000"/>
                  </a:schemeClr>
                </a:solidFill>
              </a:rPr>
              <a:t>after debates, these 2 go hand in hand/ in a cycle, no one more </a:t>
            </a:r>
            <a:r>
              <a:rPr lang="en-SG" sz="1100" dirty="0" err="1">
                <a:solidFill>
                  <a:schemeClr val="accent6">
                    <a:lumMod val="75000"/>
                  </a:schemeClr>
                </a:solidFill>
              </a:rPr>
              <a:t>impt</a:t>
            </a:r>
            <a:r>
              <a:rPr lang="en-SG" sz="1100" dirty="0">
                <a:solidFill>
                  <a:schemeClr val="accent6">
                    <a:lumMod val="75000"/>
                  </a:schemeClr>
                </a:solidFill>
              </a:rPr>
              <a:t> than the other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EF003E8-18A4-4AC8-A6B5-2BD0F428C782}"/>
              </a:ext>
            </a:extLst>
          </p:cNvPr>
          <p:cNvCxnSpPr>
            <a:endCxn id="4" idx="1"/>
          </p:cNvCxnSpPr>
          <p:nvPr/>
        </p:nvCxnSpPr>
        <p:spPr>
          <a:xfrm>
            <a:off x="3055434" y="1834376"/>
            <a:ext cx="1996068" cy="154111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35E6B9B-E4C5-4ED1-B20A-9A416B41E000}"/>
              </a:ext>
            </a:extLst>
          </p:cNvPr>
          <p:cNvCxnSpPr>
            <a:endCxn id="4" idx="1"/>
          </p:cNvCxnSpPr>
          <p:nvPr/>
        </p:nvCxnSpPr>
        <p:spPr>
          <a:xfrm flipV="1">
            <a:off x="4036741" y="1988487"/>
            <a:ext cx="1014761" cy="215443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9691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8C521-50E0-4AEF-8BF6-BD7AC1A93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Design Principles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A0FF46-4A93-4718-AFDB-66D3891CB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044" y="1009185"/>
            <a:ext cx="10515600" cy="56105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G" dirty="0"/>
              <a:t>Main goal: being able to change software easily when requirements change</a:t>
            </a:r>
          </a:p>
          <a:p>
            <a:r>
              <a:rPr lang="en-SG" dirty="0"/>
              <a:t>Low coupling</a:t>
            </a:r>
          </a:p>
          <a:p>
            <a:pPr lvl="1"/>
            <a:r>
              <a:rPr lang="en-SG" dirty="0"/>
              <a:t>Between components/classes/etc</a:t>
            </a:r>
          </a:p>
          <a:p>
            <a:pPr lvl="1"/>
            <a:r>
              <a:rPr lang="en-SG" dirty="0"/>
              <a:t>Measure of degree of dependence</a:t>
            </a:r>
          </a:p>
          <a:p>
            <a:pPr lvl="1"/>
            <a:r>
              <a:rPr lang="en-SG" dirty="0"/>
              <a:t>If a change to X could potentially require a change in Y</a:t>
            </a:r>
          </a:p>
          <a:p>
            <a:r>
              <a:rPr lang="en-SG" dirty="0"/>
              <a:t>High cohesion</a:t>
            </a:r>
          </a:p>
          <a:p>
            <a:pPr lvl="1"/>
            <a:r>
              <a:rPr lang="en-SG" dirty="0"/>
              <a:t>Within a component</a:t>
            </a:r>
          </a:p>
          <a:p>
            <a:pPr lvl="1"/>
            <a:r>
              <a:rPr lang="en-SG" dirty="0"/>
              <a:t>How strongly-related and focused its responsibilities are</a:t>
            </a:r>
          </a:p>
          <a:p>
            <a:r>
              <a:rPr lang="en-SG" dirty="0"/>
              <a:t>Modularisation</a:t>
            </a:r>
          </a:p>
          <a:p>
            <a:r>
              <a:rPr lang="en-SG" dirty="0"/>
              <a:t>Separation of interface and implementation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en-SG" dirty="0"/>
              <a:t>(Through OOP)</a:t>
            </a:r>
          </a:p>
          <a:p>
            <a:r>
              <a:rPr lang="en-SG" dirty="0"/>
              <a:t>Abstraction</a:t>
            </a:r>
          </a:p>
          <a:p>
            <a:pPr lvl="1"/>
            <a:r>
              <a:rPr lang="en-SG" dirty="0"/>
              <a:t>Abstract away lower level details</a:t>
            </a:r>
          </a:p>
          <a:p>
            <a:r>
              <a:rPr lang="en-SG" dirty="0"/>
              <a:t>Encapsulation</a:t>
            </a:r>
          </a:p>
          <a:p>
            <a:pPr lvl="1"/>
            <a:r>
              <a:rPr lang="en-SG" dirty="0"/>
              <a:t>Packaging related data and behaviour into one self-contained unit</a:t>
            </a:r>
          </a:p>
          <a:p>
            <a:pPr lvl="1"/>
            <a:r>
              <a:rPr lang="en-SG" dirty="0"/>
              <a:t>Hide info from unintended users, only accessible through interface</a:t>
            </a:r>
          </a:p>
        </p:txBody>
      </p:sp>
    </p:spTree>
    <p:extLst>
      <p:ext uri="{BB962C8B-B14F-4D97-AF65-F5344CB8AC3E}">
        <p14:creationId xmlns:p14="http://schemas.microsoft.com/office/powerpoint/2010/main" val="22920701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4F029-309E-49BD-8B10-EF2A4E854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Design Principles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0B572-4C31-4E95-89C0-1886BE104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Law of Demeter</a:t>
            </a:r>
          </a:p>
          <a:p>
            <a:pPr lvl="1"/>
            <a:r>
              <a:rPr lang="en-SG" dirty="0"/>
              <a:t>An object should only send messages to itself, parameters passed to it, objects it creates, or objects that are its attributes</a:t>
            </a:r>
          </a:p>
          <a:p>
            <a:pPr lvl="1"/>
            <a:r>
              <a:rPr lang="en-SG" dirty="0"/>
              <a:t>To avoid indirect dependencies that may not be readily apparent from the code/UML diagram</a:t>
            </a:r>
          </a:p>
          <a:p>
            <a:pPr lvl="1"/>
            <a:r>
              <a:rPr lang="en-SG" dirty="0"/>
              <a:t>However, can be disobeyed with a good rationale </a:t>
            </a:r>
            <a:r>
              <a:rPr lang="en-SG" dirty="0" err="1"/>
              <a:t>eg</a:t>
            </a:r>
            <a:r>
              <a:rPr lang="en-SG" dirty="0"/>
              <a:t> no better alternative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665453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1995</TotalTime>
  <Words>3088</Words>
  <Application>Microsoft Office PowerPoint</Application>
  <PresentationFormat>Widescreen</PresentationFormat>
  <Paragraphs>487</Paragraphs>
  <Slides>26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Calibri</vt:lpstr>
      <vt:lpstr>Calibri Light</vt:lpstr>
      <vt:lpstr>Consolas</vt:lpstr>
      <vt:lpstr>Courier New</vt:lpstr>
      <vt:lpstr>Wingdings</vt:lpstr>
      <vt:lpstr>Office Theme</vt:lpstr>
      <vt:lpstr>SDM notes</vt:lpstr>
      <vt:lpstr>UML diagrams</vt:lpstr>
      <vt:lpstr>UML diagrams</vt:lpstr>
      <vt:lpstr>UML diagrams</vt:lpstr>
      <vt:lpstr>Modes of using UML</vt:lpstr>
      <vt:lpstr>Conceptual Class Diagram</vt:lpstr>
      <vt:lpstr>“Simple” Design</vt:lpstr>
      <vt:lpstr>Design Principles</vt:lpstr>
      <vt:lpstr>Design Principles</vt:lpstr>
      <vt:lpstr>Design Principles: SOLID</vt:lpstr>
      <vt:lpstr>Design Patterns (Examinable)</vt:lpstr>
      <vt:lpstr>Design Patterns: Singleton, Factory Method, Abstract Factory (Creational)</vt:lpstr>
      <vt:lpstr>Design Patterns: Facade (Structural)</vt:lpstr>
      <vt:lpstr>Design Patterns: Composite (Structural)</vt:lpstr>
      <vt:lpstr>Design Patterns: Decorator (Structural)</vt:lpstr>
      <vt:lpstr>Design Patterns: Observer (Behavioural)</vt:lpstr>
      <vt:lpstr>Design Patterns: State, Strategy (Behavioural)</vt:lpstr>
      <vt:lpstr>Design Pattern: Visitor (Behavioural)</vt:lpstr>
      <vt:lpstr>Design by Contract</vt:lpstr>
      <vt:lpstr>Command-Query Separation</vt:lpstr>
      <vt:lpstr>Domain Specific Language (DSL)</vt:lpstr>
      <vt:lpstr>Domain Specific Modelling Languages (DSML)</vt:lpstr>
      <vt:lpstr>Basic Xtext</vt:lpstr>
      <vt:lpstr>Model-Driven Development (MDD)</vt:lpstr>
      <vt:lpstr>Model-Driven Development (MDD)</vt:lpstr>
      <vt:lpstr>MDD: Model Transformation Languages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SDM notes</dc:title>
  <dc:creator>shanon seet</dc:creator>
  <cp:lastModifiedBy>shanon seet</cp:lastModifiedBy>
  <cp:revision>100</cp:revision>
  <dcterms:created xsi:type="dcterms:W3CDTF">2019-12-09T17:58:09Z</dcterms:created>
  <dcterms:modified xsi:type="dcterms:W3CDTF">2020-01-07T14:19:07Z</dcterms:modified>
</cp:coreProperties>
</file>