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5B34A-1AB2-4105-83F3-4269906CDF22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21FD-B015-4A2E-A4F0-E5F11EF063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521FD-B015-4A2E-A4F0-E5F11EF0638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D05B-67FA-45AF-970D-523619D28447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16CC-7D60-44C2-919C-5E5BDC42D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458200" cy="3143251"/>
          </a:xfrm>
        </p:spPr>
        <p:txBody>
          <a:bodyPr>
            <a:normAutofit/>
          </a:bodyPr>
          <a:lstStyle/>
          <a:p>
            <a:r>
              <a:rPr lang="en-US" dirty="0" smtClean="0"/>
              <a:t>An Approach for Background Subtraction in Moving Object Detection And 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8458200" cy="2514600"/>
          </a:xfrm>
        </p:spPr>
        <p:txBody>
          <a:bodyPr>
            <a:noAutofit/>
          </a:bodyPr>
          <a:lstStyle/>
          <a:p>
            <a:pPr algn="r"/>
            <a:r>
              <a:rPr lang="en-US" sz="2800" dirty="0" err="1" smtClean="0">
                <a:solidFill>
                  <a:srgbClr val="002060"/>
                </a:solidFill>
              </a:rPr>
              <a:t>Sajjad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Ansari</a:t>
            </a:r>
            <a:endParaRPr lang="en-US" sz="2800" dirty="0" smtClean="0">
              <a:solidFill>
                <a:srgbClr val="002060"/>
              </a:solidFill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M. Tech (Multimedia Information Processing)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Under the guidance of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sz="2800" dirty="0" smtClean="0">
                <a:solidFill>
                  <a:srgbClr val="002060"/>
                </a:solidFill>
              </a:rPr>
              <a:t>Dr. S. K. </a:t>
            </a:r>
            <a:r>
              <a:rPr lang="en-US" sz="2800" dirty="0" err="1" smtClean="0">
                <a:solidFill>
                  <a:srgbClr val="002060"/>
                </a:solidFill>
              </a:rPr>
              <a:t>DasMandal</a:t>
            </a:r>
            <a:endParaRPr lang="en-US" sz="2800" dirty="0" smtClean="0">
              <a:solidFill>
                <a:srgbClr val="002060"/>
              </a:solidFill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Asst. Prof. (Center for Educational Technology)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IIT </a:t>
            </a:r>
            <a:r>
              <a:rPr lang="en-US" sz="2000" dirty="0" err="1" smtClean="0">
                <a:solidFill>
                  <a:schemeClr val="tx1"/>
                </a:solidFill>
              </a:rPr>
              <a:t>Kharagpur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6096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1" dirty="0" smtClean="0"/>
              <a:t>Cet.iitkgp.ac.in</a:t>
            </a:r>
            <a:r>
              <a:rPr lang="en-US" b="0" dirty="0" smtClean="0"/>
              <a:t> </a:t>
            </a:r>
            <a:endParaRPr lang="en-US" dirty="0"/>
          </a:p>
        </p:txBody>
      </p:sp>
      <p:pic>
        <p:nvPicPr>
          <p:cNvPr id="1026" name="Picture 2" descr="C:\Users\Sajjad\Downloads\IIT_Kharagpur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26" y="5105400"/>
            <a:ext cx="1429346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1026" name="Picture 2" descr="E:\3 sem\Post-processing\psn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763" y="1600200"/>
            <a:ext cx="8134037" cy="435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2050" name="Picture 2" descr="E:\3 sem\Post-processing\ssi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658" y="1524000"/>
            <a:ext cx="849454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783080"/>
          <a:ext cx="76962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98"/>
                <a:gridCol w="2999744"/>
                <a:gridCol w="2366558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 frames=5000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Predicted: No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Predicted: Motion </a:t>
                      </a:r>
                      <a:endParaRPr lang="en-US" sz="2000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Actual: No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640(TN)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360(FP)</a:t>
                      </a:r>
                      <a:endParaRPr lang="en-US" sz="2000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Actual: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1146(FN)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2854(TP)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4602480"/>
          <a:ext cx="76962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98"/>
                <a:gridCol w="2999744"/>
                <a:gridCol w="2366558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 frames=5000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Predicted: No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Predicted: Motion </a:t>
                      </a:r>
                      <a:endParaRPr lang="en-US" sz="2000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Actual: No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975(TN)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25(FP)</a:t>
                      </a:r>
                      <a:endParaRPr lang="en-US" sz="2000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Actual: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130(FN)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3870(TP) 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47800" y="1383268"/>
            <a:ext cx="693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Table 3. Confusion Matrix for CCTV data (Temporal Differencing)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09600" y="4126468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Table 4. Confusion Matrix for CCTV data (Modified Temporal Differencing)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783080"/>
          <a:ext cx="76962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98"/>
                <a:gridCol w="2999744"/>
                <a:gridCol w="2366558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 frames=1220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Predicted: No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Predicted: Motion </a:t>
                      </a:r>
                      <a:endParaRPr lang="en-US" sz="2000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2000" smtClean="0"/>
                        <a:t>Actual: No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224(TN)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493(FP)</a:t>
                      </a:r>
                      <a:endParaRPr lang="en-US" sz="2000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2000" smtClean="0"/>
                        <a:t>Actual: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19(FN)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484(TP)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4602480"/>
          <a:ext cx="76962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98"/>
                <a:gridCol w="2999744"/>
                <a:gridCol w="2366558"/>
              </a:tblGrid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 frames=1220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Predicted: No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Predicted: Motion </a:t>
                      </a:r>
                      <a:endParaRPr lang="en-US" sz="2000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Actual: No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422(TN)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295(FP)</a:t>
                      </a:r>
                      <a:endParaRPr lang="en-US" sz="2000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Actual: Motion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10(FN)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493(TP) 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0600" y="1383268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Table 5. Confusion Matrix for Benchmark data (Temporal Differencing)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81000" y="4126468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Table 6. Confusion Matrix for Benchmark data (Modified Temporal Differencing)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383268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Table 7. Calculated results on CCTV data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2133600"/>
          <a:ext cx="6934200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Developed approach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Previous approach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Sensitivity (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Precision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Accuracy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Specificity (Sp)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Fall out (FPR)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352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F1 Score</a:t>
                      </a:r>
                      <a:endParaRPr lang="en-US" dirty="0" smtClean="0"/>
                    </a:p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383268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Table </a:t>
            </a:r>
            <a:r>
              <a:rPr lang="en-US" sz="2000" b="1" dirty="0" smtClean="0"/>
              <a:t>8. </a:t>
            </a:r>
            <a:r>
              <a:rPr lang="en-US" sz="2000" b="1" dirty="0" smtClean="0"/>
              <a:t>Calculated results on Benchmark data</a:t>
            </a:r>
            <a:endParaRPr lang="en-US" sz="20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19200" y="2133600"/>
          <a:ext cx="6934200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Developed approach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Previous approach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Sensitivity (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Sn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Precision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Accuracy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Specificity (Sp)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Fall out (FPR)</a:t>
                      </a: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352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F1 Score</a:t>
                      </a:r>
                      <a:endParaRPr lang="en-US" dirty="0" smtClean="0"/>
                    </a:p>
                    <a:p>
                      <a:pPr algn="just" rtl="0" fontAlgn="t">
                        <a:spcBef>
                          <a:spcPts val="352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performance of the developed approach for background subtraction is robust.</a:t>
            </a:r>
          </a:p>
          <a:p>
            <a:pPr algn="just"/>
            <a:r>
              <a:rPr lang="en-US" dirty="0" smtClean="0"/>
              <a:t>The results and calculations shows the effectiveness of the developed approach over the available one.</a:t>
            </a:r>
          </a:p>
          <a:p>
            <a:pPr algn="just"/>
            <a:r>
              <a:rPr lang="en-US" dirty="0" smtClean="0"/>
              <a:t>The developed approach is computationally cheaper.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Future Work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0225" y="1143000"/>
            <a:ext cx="5362575" cy="567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667000"/>
            <a:ext cx="4825339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495800"/>
            <a:ext cx="3429000" cy="92333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Queries?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Moving object detection and tracking in video streams are important operations in the field of computer vision. </a:t>
            </a:r>
          </a:p>
          <a:p>
            <a:pPr algn="just"/>
            <a:r>
              <a:rPr lang="en-US" dirty="0" smtClean="0"/>
              <a:t>There is a variety of object detection and tracking algorithms available, among which Background Subtraction method is the most popular one.</a:t>
            </a:r>
            <a:endParaRPr lang="en-US" dirty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his presentation discusses the developed approach for background subtraction using non linear mean filters. </a:t>
            </a:r>
          </a:p>
          <a:p>
            <a:pPr algn="just"/>
            <a:r>
              <a:rPr lang="en-US" dirty="0" smtClean="0"/>
              <a:t>Along with the development of a better approach this presentation also reports the comparison of results obtained and previous study.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6042144" y="4364954"/>
            <a:ext cx="1730256" cy="1731046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1162922" y="4176861"/>
            <a:ext cx="1619822" cy="183435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10" name="Group 9"/>
          <p:cNvGrpSpPr/>
          <p:nvPr/>
        </p:nvGrpSpPr>
        <p:grpSpPr>
          <a:xfrm rot="1479644">
            <a:off x="127703" y="3235961"/>
            <a:ext cx="4269927" cy="1180237"/>
            <a:chOff x="2903461" y="2988404"/>
            <a:chExt cx="5456558" cy="1180237"/>
          </a:xfrm>
        </p:grpSpPr>
        <p:sp>
          <p:nvSpPr>
            <p:cNvPr id="11" name="Rectangle 10"/>
            <p:cNvSpPr/>
            <p:nvPr/>
          </p:nvSpPr>
          <p:spPr>
            <a:xfrm>
              <a:off x="2903461" y="4004232"/>
              <a:ext cx="5456558" cy="1644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98268" y="2988406"/>
              <a:ext cx="2015205" cy="1007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Edge Preservation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98585" y="2988404"/>
              <a:ext cx="2015205" cy="1007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Noise Removal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20533561">
            <a:off x="4719180" y="3334227"/>
            <a:ext cx="4269927" cy="1180237"/>
            <a:chOff x="2903461" y="2988404"/>
            <a:chExt cx="5456558" cy="1180237"/>
          </a:xfrm>
        </p:grpSpPr>
        <p:sp>
          <p:nvSpPr>
            <p:cNvPr id="15" name="Rectangle 14"/>
            <p:cNvSpPr/>
            <p:nvPr/>
          </p:nvSpPr>
          <p:spPr>
            <a:xfrm>
              <a:off x="2903461" y="4004232"/>
              <a:ext cx="5456558" cy="16440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8268" y="2988406"/>
              <a:ext cx="2015205" cy="1007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Edge Preservation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98585" y="2988404"/>
              <a:ext cx="2015205" cy="10076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kern="0" dirty="0">
                  <a:solidFill>
                    <a:prstClr val="black"/>
                  </a:solidFill>
                </a:rPr>
                <a:t>Noise Removal</a:t>
              </a: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609600" y="1447800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Filter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953000" y="1447800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Median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493414" y="3657600"/>
            <a:ext cx="1619822" cy="183435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236" y="1066800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Non-linear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Filter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3502450"/>
            <a:ext cx="4561036" cy="1551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363" y="2534110"/>
            <a:ext cx="1684473" cy="950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</a:rPr>
              <a:t>Edge Preservation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2763" y="2534108"/>
            <a:ext cx="1684473" cy="950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</a:rPr>
              <a:t>Noise </a:t>
            </a:r>
            <a:r>
              <a:rPr lang="en-US" kern="0" dirty="0" smtClean="0">
                <a:solidFill>
                  <a:prstClr val="black"/>
                </a:solidFill>
              </a:rPr>
              <a:t>Removal</a:t>
            </a: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876800" y="1600201"/>
            <a:ext cx="3810000" cy="4038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Simple algorithms are less accurate.</a:t>
            </a:r>
          </a:p>
          <a:p>
            <a:r>
              <a:rPr lang="en-US" sz="3000" dirty="0" smtClean="0"/>
              <a:t>Accurate algorithms are too much complex.</a:t>
            </a:r>
          </a:p>
          <a:p>
            <a:r>
              <a:rPr lang="en-US" sz="3000" dirty="0" smtClean="0"/>
              <a:t>A few algorithms are real time. </a:t>
            </a:r>
            <a:endParaRPr lang="en-US" sz="3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5400" y="274638"/>
            <a:ext cx="3581400" cy="11430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5" name="Freeform 14"/>
          <p:cNvSpPr>
            <a:spLocks noChangeAspect="1"/>
          </p:cNvSpPr>
          <p:nvPr/>
        </p:nvSpPr>
        <p:spPr>
          <a:xfrm>
            <a:off x="918882" y="2549148"/>
            <a:ext cx="2133600" cy="1568866"/>
          </a:xfrm>
          <a:custGeom>
            <a:avLst/>
            <a:gdLst>
              <a:gd name="connsiteX0" fmla="*/ 2503727 w 2503727"/>
              <a:gd name="connsiteY0" fmla="*/ 836127 h 1470548"/>
              <a:gd name="connsiteX1" fmla="*/ 2503727 w 2503727"/>
              <a:gd name="connsiteY1" fmla="*/ 836487 h 1470548"/>
              <a:gd name="connsiteX2" fmla="*/ 2483103 w 2503727"/>
              <a:gd name="connsiteY2" fmla="*/ 846402 h 1470548"/>
              <a:gd name="connsiteX3" fmla="*/ 1555244 w 2503727"/>
              <a:gd name="connsiteY3" fmla="*/ 0 h 1470548"/>
              <a:gd name="connsiteX4" fmla="*/ 1555265 w 2503727"/>
              <a:gd name="connsiteY4" fmla="*/ 23 h 1470548"/>
              <a:gd name="connsiteX5" fmla="*/ 1555227 w 2503727"/>
              <a:gd name="connsiteY5" fmla="*/ 42 h 1470548"/>
              <a:gd name="connsiteX6" fmla="*/ 2364895 w 2503727"/>
              <a:gd name="connsiteY6" fmla="*/ 905265 h 1470548"/>
              <a:gd name="connsiteX7" fmla="*/ 2380241 w 2503727"/>
              <a:gd name="connsiteY7" fmla="*/ 897620 h 1470548"/>
              <a:gd name="connsiteX8" fmla="*/ 2396578 w 2503727"/>
              <a:gd name="connsiteY8" fmla="*/ 888457 h 1470548"/>
              <a:gd name="connsiteX9" fmla="*/ 2402783 w 2503727"/>
              <a:gd name="connsiteY9" fmla="*/ 885442 h 1470548"/>
              <a:gd name="connsiteX10" fmla="*/ 2408859 w 2503727"/>
              <a:gd name="connsiteY10" fmla="*/ 882068 h 1470548"/>
              <a:gd name="connsiteX11" fmla="*/ 2454884 w 2503727"/>
              <a:gd name="connsiteY11" fmla="*/ 859942 h 1470548"/>
              <a:gd name="connsiteX12" fmla="*/ 2498080 w 2503727"/>
              <a:gd name="connsiteY12" fmla="*/ 837598 h 1470548"/>
              <a:gd name="connsiteX13" fmla="*/ 2503727 w 2503727"/>
              <a:gd name="connsiteY13" fmla="*/ 835096 h 1470548"/>
              <a:gd name="connsiteX14" fmla="*/ 2498081 w 2503727"/>
              <a:gd name="connsiteY14" fmla="*/ 837598 h 1470548"/>
              <a:gd name="connsiteX15" fmla="*/ 2454885 w 2503727"/>
              <a:gd name="connsiteY15" fmla="*/ 859942 h 1470548"/>
              <a:gd name="connsiteX16" fmla="*/ 2408860 w 2503727"/>
              <a:gd name="connsiteY16" fmla="*/ 882068 h 1470548"/>
              <a:gd name="connsiteX17" fmla="*/ 2402784 w 2503727"/>
              <a:gd name="connsiteY17" fmla="*/ 885442 h 1470548"/>
              <a:gd name="connsiteX18" fmla="*/ 2396579 w 2503727"/>
              <a:gd name="connsiteY18" fmla="*/ 888457 h 1470548"/>
              <a:gd name="connsiteX19" fmla="*/ 2380242 w 2503727"/>
              <a:gd name="connsiteY19" fmla="*/ 897620 h 1470548"/>
              <a:gd name="connsiteX20" fmla="*/ 2364933 w 2503727"/>
              <a:gd name="connsiteY20" fmla="*/ 905247 h 1470548"/>
              <a:gd name="connsiteX21" fmla="*/ 2364949 w 2503727"/>
              <a:gd name="connsiteY21" fmla="*/ 905264 h 1470548"/>
              <a:gd name="connsiteX22" fmla="*/ 2386203 w 2503727"/>
              <a:gd name="connsiteY22" fmla="*/ 894677 h 1470548"/>
              <a:gd name="connsiteX23" fmla="*/ 2243046 w 2503727"/>
              <a:gd name="connsiteY23" fmla="*/ 974164 h 1470548"/>
              <a:gd name="connsiteX24" fmla="*/ 1737421 w 2503727"/>
              <a:gd name="connsiteY24" fmla="*/ 1353779 h 1470548"/>
              <a:gd name="connsiteX25" fmla="*/ 1627604 w 2503727"/>
              <a:gd name="connsiteY25" fmla="*/ 1470548 h 1470548"/>
              <a:gd name="connsiteX26" fmla="*/ 0 w 2503727"/>
              <a:gd name="connsiteY26" fmla="*/ 1470548 h 1470548"/>
              <a:gd name="connsiteX27" fmla="*/ 83310 w 2503727"/>
              <a:gd name="connsiteY27" fmla="*/ 1319058 h 1470548"/>
              <a:gd name="connsiteX28" fmla="*/ 1375945 w 2503727"/>
              <a:gd name="connsiteY28" fmla="*/ 99555 h 14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03727" h="1470548">
                <a:moveTo>
                  <a:pt x="2503727" y="836127"/>
                </a:moveTo>
                <a:lnTo>
                  <a:pt x="2503727" y="836487"/>
                </a:lnTo>
                <a:lnTo>
                  <a:pt x="2483103" y="846402"/>
                </a:lnTo>
                <a:close/>
                <a:moveTo>
                  <a:pt x="1555244" y="0"/>
                </a:moveTo>
                <a:lnTo>
                  <a:pt x="1555265" y="23"/>
                </a:lnTo>
                <a:lnTo>
                  <a:pt x="1555227" y="42"/>
                </a:lnTo>
                <a:lnTo>
                  <a:pt x="2364895" y="905265"/>
                </a:lnTo>
                <a:lnTo>
                  <a:pt x="2380241" y="897620"/>
                </a:lnTo>
                <a:lnTo>
                  <a:pt x="2396578" y="888457"/>
                </a:lnTo>
                <a:lnTo>
                  <a:pt x="2402783" y="885442"/>
                </a:lnTo>
                <a:lnTo>
                  <a:pt x="2408859" y="882068"/>
                </a:lnTo>
                <a:lnTo>
                  <a:pt x="2454884" y="859942"/>
                </a:lnTo>
                <a:lnTo>
                  <a:pt x="2498080" y="837598"/>
                </a:lnTo>
                <a:lnTo>
                  <a:pt x="2503727" y="835096"/>
                </a:lnTo>
                <a:lnTo>
                  <a:pt x="2498081" y="837598"/>
                </a:lnTo>
                <a:lnTo>
                  <a:pt x="2454885" y="859942"/>
                </a:lnTo>
                <a:lnTo>
                  <a:pt x="2408860" y="882068"/>
                </a:lnTo>
                <a:lnTo>
                  <a:pt x="2402784" y="885442"/>
                </a:lnTo>
                <a:lnTo>
                  <a:pt x="2396579" y="888457"/>
                </a:lnTo>
                <a:lnTo>
                  <a:pt x="2380242" y="897620"/>
                </a:lnTo>
                <a:lnTo>
                  <a:pt x="2364933" y="905247"/>
                </a:lnTo>
                <a:lnTo>
                  <a:pt x="2364949" y="905264"/>
                </a:lnTo>
                <a:lnTo>
                  <a:pt x="2386203" y="894677"/>
                </a:lnTo>
                <a:lnTo>
                  <a:pt x="2243046" y="974164"/>
                </a:lnTo>
                <a:cubicBezTo>
                  <a:pt x="2054862" y="1086151"/>
                  <a:pt x="1885544" y="1213728"/>
                  <a:pt x="1737421" y="1353779"/>
                </a:cubicBezTo>
                <a:lnTo>
                  <a:pt x="1627604" y="1470548"/>
                </a:lnTo>
                <a:lnTo>
                  <a:pt x="0" y="1470548"/>
                </a:lnTo>
                <a:lnTo>
                  <a:pt x="83310" y="1319058"/>
                </a:lnTo>
                <a:cubicBezTo>
                  <a:pt x="385694" y="845691"/>
                  <a:pt x="825651" y="427028"/>
                  <a:pt x="1375945" y="995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Frame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Difference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" name="ShapeNameChangedByPowerUser1"/>
          <p:cNvSpPr/>
          <p:nvPr/>
        </p:nvSpPr>
        <p:spPr>
          <a:xfrm>
            <a:off x="609600" y="4118018"/>
            <a:ext cx="2061882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Input Video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7" name="ShapeNameChangedByPowerUser2"/>
          <p:cNvSpPr/>
          <p:nvPr/>
        </p:nvSpPr>
        <p:spPr>
          <a:xfrm>
            <a:off x="6633882" y="4041818"/>
            <a:ext cx="1900518" cy="838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Moving Object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 flipH="1">
            <a:off x="2138082" y="1984417"/>
            <a:ext cx="2590800" cy="1527217"/>
          </a:xfrm>
          <a:custGeom>
            <a:avLst/>
            <a:gdLst>
              <a:gd name="connsiteX0" fmla="*/ 16473 w 2580607"/>
              <a:gd name="connsiteY0" fmla="*/ 0 h 1527217"/>
              <a:gd name="connsiteX1" fmla="*/ 645 w 2580607"/>
              <a:gd name="connsiteY1" fmla="*/ 332 h 1527217"/>
              <a:gd name="connsiteX2" fmla="*/ 5628 w 2580607"/>
              <a:gd name="connsiteY2" fmla="*/ 1102180 h 1527217"/>
              <a:gd name="connsiteX3" fmla="*/ 0 w 2580607"/>
              <a:gd name="connsiteY3" fmla="*/ 1102304 h 1527217"/>
              <a:gd name="connsiteX4" fmla="*/ 2396 w 2580607"/>
              <a:gd name="connsiteY4" fmla="*/ 1102353 h 1527217"/>
              <a:gd name="connsiteX5" fmla="*/ 9077 w 2580607"/>
              <a:gd name="connsiteY5" fmla="*/ 1102173 h 1527217"/>
              <a:gd name="connsiteX6" fmla="*/ 16473 w 2580607"/>
              <a:gd name="connsiteY6" fmla="*/ 1102346 h 1527217"/>
              <a:gd name="connsiteX7" fmla="*/ 23869 w 2580607"/>
              <a:gd name="connsiteY7" fmla="*/ 1102173 h 1527217"/>
              <a:gd name="connsiteX8" fmla="*/ 30550 w 2580607"/>
              <a:gd name="connsiteY8" fmla="*/ 1102353 h 1527217"/>
              <a:gd name="connsiteX9" fmla="*/ 37257 w 2580607"/>
              <a:gd name="connsiteY9" fmla="*/ 1102213 h 1527217"/>
              <a:gd name="connsiteX10" fmla="*/ 111583 w 2580607"/>
              <a:gd name="connsiteY10" fmla="*/ 1104538 h 1527217"/>
              <a:gd name="connsiteX11" fmla="*/ 116141 w 2580607"/>
              <a:gd name="connsiteY11" fmla="*/ 1104662 h 1527217"/>
              <a:gd name="connsiteX12" fmla="*/ 147032 w 2580607"/>
              <a:gd name="connsiteY12" fmla="*/ 1105379 h 1527217"/>
              <a:gd name="connsiteX13" fmla="*/ 203147 w 2580607"/>
              <a:gd name="connsiteY13" fmla="*/ 1106554 h 1527217"/>
              <a:gd name="connsiteX14" fmla="*/ 205748 w 2580607"/>
              <a:gd name="connsiteY14" fmla="*/ 1106744 h 1527217"/>
              <a:gd name="connsiteX15" fmla="*/ 208692 w 2580607"/>
              <a:gd name="connsiteY15" fmla="*/ 1106813 h 1527217"/>
              <a:gd name="connsiteX16" fmla="*/ 216078 w 2580607"/>
              <a:gd name="connsiteY16" fmla="*/ 1107357 h 1527217"/>
              <a:gd name="connsiteX17" fmla="*/ 223452 w 2580607"/>
              <a:gd name="connsiteY17" fmla="*/ 1107556 h 1527217"/>
              <a:gd name="connsiteX18" fmla="*/ 233927 w 2580607"/>
              <a:gd name="connsiteY18" fmla="*/ 1108367 h 1527217"/>
              <a:gd name="connsiteX19" fmla="*/ 244830 w 2580607"/>
              <a:gd name="connsiteY19" fmla="*/ 1108708 h 1527217"/>
              <a:gd name="connsiteX20" fmla="*/ 319959 w 2580607"/>
              <a:gd name="connsiteY20" fmla="*/ 1115011 h 1527217"/>
              <a:gd name="connsiteX21" fmla="*/ 407687 w 2580607"/>
              <a:gd name="connsiteY21" fmla="*/ 1121475 h 1527217"/>
              <a:gd name="connsiteX22" fmla="*/ 409008 w 2580607"/>
              <a:gd name="connsiteY22" fmla="*/ 1121640 h 1527217"/>
              <a:gd name="connsiteX23" fmla="*/ 409758 w 2580607"/>
              <a:gd name="connsiteY23" fmla="*/ 1121695 h 1527217"/>
              <a:gd name="connsiteX24" fmla="*/ 415650 w 2580607"/>
              <a:gd name="connsiteY24" fmla="*/ 1122439 h 1527217"/>
              <a:gd name="connsiteX25" fmla="*/ 422354 w 2580607"/>
              <a:gd name="connsiteY25" fmla="*/ 1122958 h 1527217"/>
              <a:gd name="connsiteX26" fmla="*/ 436744 w 2580607"/>
              <a:gd name="connsiteY26" fmla="*/ 1124810 h 1527217"/>
              <a:gd name="connsiteX27" fmla="*/ 451788 w 2580607"/>
              <a:gd name="connsiteY27" fmla="*/ 1126072 h 1527217"/>
              <a:gd name="connsiteX28" fmla="*/ 523756 w 2580607"/>
              <a:gd name="connsiteY28" fmla="*/ 1135967 h 1527217"/>
              <a:gd name="connsiteX29" fmla="*/ 605411 w 2580607"/>
              <a:gd name="connsiteY29" fmla="*/ 1146162 h 1527217"/>
              <a:gd name="connsiteX30" fmla="*/ 610435 w 2580607"/>
              <a:gd name="connsiteY30" fmla="*/ 1147052 h 1527217"/>
              <a:gd name="connsiteX31" fmla="*/ 614792 w 2580607"/>
              <a:gd name="connsiteY31" fmla="*/ 1147603 h 1527217"/>
              <a:gd name="connsiteX32" fmla="*/ 617040 w 2580607"/>
              <a:gd name="connsiteY32" fmla="*/ 1148009 h 1527217"/>
              <a:gd name="connsiteX33" fmla="*/ 619923 w 2580607"/>
              <a:gd name="connsiteY33" fmla="*/ 1148380 h 1527217"/>
              <a:gd name="connsiteX34" fmla="*/ 638400 w 2580607"/>
              <a:gd name="connsiteY34" fmla="*/ 1151728 h 1527217"/>
              <a:gd name="connsiteX35" fmla="*/ 657399 w 2580607"/>
              <a:gd name="connsiteY35" fmla="*/ 1154340 h 1527217"/>
              <a:gd name="connsiteX36" fmla="*/ 724996 w 2580607"/>
              <a:gd name="connsiteY36" fmla="*/ 1167361 h 1527217"/>
              <a:gd name="connsiteX37" fmla="*/ 801214 w 2580607"/>
              <a:gd name="connsiteY37" fmla="*/ 1180873 h 1527217"/>
              <a:gd name="connsiteX38" fmla="*/ 808307 w 2580607"/>
              <a:gd name="connsiteY38" fmla="*/ 1182515 h 1527217"/>
              <a:gd name="connsiteX39" fmla="*/ 815508 w 2580607"/>
              <a:gd name="connsiteY39" fmla="*/ 1183820 h 1527217"/>
              <a:gd name="connsiteX40" fmla="*/ 816584 w 2580607"/>
              <a:gd name="connsiteY40" fmla="*/ 1184073 h 1527217"/>
              <a:gd name="connsiteX41" fmla="*/ 817518 w 2580607"/>
              <a:gd name="connsiteY41" fmla="*/ 1184242 h 1527217"/>
              <a:gd name="connsiteX42" fmla="*/ 838708 w 2580607"/>
              <a:gd name="connsiteY42" fmla="*/ 1189266 h 1527217"/>
              <a:gd name="connsiteX43" fmla="*/ 860932 w 2580607"/>
              <a:gd name="connsiteY43" fmla="*/ 1193547 h 1527217"/>
              <a:gd name="connsiteX44" fmla="*/ 923379 w 2580607"/>
              <a:gd name="connsiteY44" fmla="*/ 1209158 h 1527217"/>
              <a:gd name="connsiteX45" fmla="*/ 994445 w 2580607"/>
              <a:gd name="connsiteY45" fmla="*/ 1225611 h 1527217"/>
              <a:gd name="connsiteX46" fmla="*/ 1001368 w 2580607"/>
              <a:gd name="connsiteY46" fmla="*/ 1227607 h 1527217"/>
              <a:gd name="connsiteX47" fmla="*/ 1008459 w 2580607"/>
              <a:gd name="connsiteY47" fmla="*/ 1229277 h 1527217"/>
              <a:gd name="connsiteX48" fmla="*/ 1012591 w 2580607"/>
              <a:gd name="connsiteY48" fmla="*/ 1230486 h 1527217"/>
              <a:gd name="connsiteX49" fmla="*/ 1017204 w 2580607"/>
              <a:gd name="connsiteY49" fmla="*/ 1231579 h 1527217"/>
              <a:gd name="connsiteX50" fmla="*/ 1039650 w 2580607"/>
              <a:gd name="connsiteY50" fmla="*/ 1238225 h 1527217"/>
              <a:gd name="connsiteX51" fmla="*/ 1061658 w 2580607"/>
              <a:gd name="connsiteY51" fmla="*/ 1243726 h 1527217"/>
              <a:gd name="connsiteX52" fmla="*/ 1118681 w 2580607"/>
              <a:gd name="connsiteY52" fmla="*/ 1261421 h 1527217"/>
              <a:gd name="connsiteX53" fmla="*/ 1184452 w 2580607"/>
              <a:gd name="connsiteY53" fmla="*/ 1280377 h 1527217"/>
              <a:gd name="connsiteX54" fmla="*/ 1191159 w 2580607"/>
              <a:gd name="connsiteY54" fmla="*/ 1282713 h 1527217"/>
              <a:gd name="connsiteX55" fmla="*/ 1198125 w 2580607"/>
              <a:gd name="connsiteY55" fmla="*/ 1284750 h 1527217"/>
              <a:gd name="connsiteX56" fmla="*/ 1205051 w 2580607"/>
              <a:gd name="connsiteY56" fmla="*/ 1287192 h 1527217"/>
              <a:gd name="connsiteX57" fmla="*/ 1213120 w 2580607"/>
              <a:gd name="connsiteY57" fmla="*/ 1289580 h 1527217"/>
              <a:gd name="connsiteX58" fmla="*/ 1236843 w 2580607"/>
              <a:gd name="connsiteY58" fmla="*/ 1298086 h 1527217"/>
              <a:gd name="connsiteX59" fmla="*/ 1258843 w 2580607"/>
              <a:gd name="connsiteY59" fmla="*/ 1304912 h 1527217"/>
              <a:gd name="connsiteX60" fmla="*/ 1310617 w 2580607"/>
              <a:gd name="connsiteY60" fmla="*/ 1324297 h 1527217"/>
              <a:gd name="connsiteX61" fmla="*/ 1370586 w 2580607"/>
              <a:gd name="connsiteY61" fmla="*/ 1345173 h 1527217"/>
              <a:gd name="connsiteX62" fmla="*/ 1377067 w 2580607"/>
              <a:gd name="connsiteY62" fmla="*/ 1347844 h 1527217"/>
              <a:gd name="connsiteX63" fmla="*/ 1383855 w 2580607"/>
              <a:gd name="connsiteY63" fmla="*/ 1350236 h 1527217"/>
              <a:gd name="connsiteX64" fmla="*/ 1393444 w 2580607"/>
              <a:gd name="connsiteY64" fmla="*/ 1354234 h 1527217"/>
              <a:gd name="connsiteX65" fmla="*/ 1404535 w 2580607"/>
              <a:gd name="connsiteY65" fmla="*/ 1358210 h 1527217"/>
              <a:gd name="connsiteX66" fmla="*/ 1428998 w 2580607"/>
              <a:gd name="connsiteY66" fmla="*/ 1368619 h 1527217"/>
              <a:gd name="connsiteX67" fmla="*/ 1451759 w 2580607"/>
              <a:gd name="connsiteY67" fmla="*/ 1377140 h 1527217"/>
              <a:gd name="connsiteX68" fmla="*/ 1499289 w 2580607"/>
              <a:gd name="connsiteY68" fmla="*/ 1398200 h 1527217"/>
              <a:gd name="connsiteX69" fmla="*/ 1552195 w 2580607"/>
              <a:gd name="connsiteY69" fmla="*/ 1419997 h 1527217"/>
              <a:gd name="connsiteX70" fmla="*/ 1558498 w 2580607"/>
              <a:gd name="connsiteY70" fmla="*/ 1423028 h 1527217"/>
              <a:gd name="connsiteX71" fmla="*/ 1564998 w 2580607"/>
              <a:gd name="connsiteY71" fmla="*/ 1425737 h 1527217"/>
              <a:gd name="connsiteX72" fmla="*/ 1577456 w 2580607"/>
              <a:gd name="connsiteY72" fmla="*/ 1431790 h 1527217"/>
              <a:gd name="connsiteX73" fmla="*/ 1590719 w 2580607"/>
              <a:gd name="connsiteY73" fmla="*/ 1437433 h 1527217"/>
              <a:gd name="connsiteX74" fmla="*/ 1613880 w 2580607"/>
              <a:gd name="connsiteY74" fmla="*/ 1448972 h 1527217"/>
              <a:gd name="connsiteX75" fmla="*/ 1637754 w 2580607"/>
              <a:gd name="connsiteY75" fmla="*/ 1459550 h 1527217"/>
              <a:gd name="connsiteX76" fmla="*/ 1680950 w 2580607"/>
              <a:gd name="connsiteY76" fmla="*/ 1481894 h 1527217"/>
              <a:gd name="connsiteX77" fmla="*/ 1726975 w 2580607"/>
              <a:gd name="connsiteY77" fmla="*/ 1504020 h 1527217"/>
              <a:gd name="connsiteX78" fmla="*/ 1733051 w 2580607"/>
              <a:gd name="connsiteY78" fmla="*/ 1507394 h 1527217"/>
              <a:gd name="connsiteX79" fmla="*/ 1739256 w 2580607"/>
              <a:gd name="connsiteY79" fmla="*/ 1510409 h 1527217"/>
              <a:gd name="connsiteX80" fmla="*/ 1755593 w 2580607"/>
              <a:gd name="connsiteY80" fmla="*/ 1519572 h 1527217"/>
              <a:gd name="connsiteX81" fmla="*/ 1770939 w 2580607"/>
              <a:gd name="connsiteY81" fmla="*/ 1527217 h 1527217"/>
              <a:gd name="connsiteX82" fmla="*/ 2162930 w 2580607"/>
              <a:gd name="connsiteY82" fmla="*/ 1088964 h 1527217"/>
              <a:gd name="connsiteX83" fmla="*/ 2165237 w 2580607"/>
              <a:gd name="connsiteY83" fmla="*/ 1123242 h 1527217"/>
              <a:gd name="connsiteX84" fmla="*/ 2281790 w 2580607"/>
              <a:gd name="connsiteY84" fmla="*/ 1225095 h 1527217"/>
              <a:gd name="connsiteX85" fmla="*/ 2383643 w 2580607"/>
              <a:gd name="connsiteY85" fmla="*/ 1108542 h 1527217"/>
              <a:gd name="connsiteX86" fmla="*/ 2267090 w 2580607"/>
              <a:gd name="connsiteY86" fmla="*/ 1006689 h 1527217"/>
              <a:gd name="connsiteX87" fmla="*/ 2234562 w 2580607"/>
              <a:gd name="connsiteY87" fmla="*/ 1008879 h 1527217"/>
              <a:gd name="connsiteX88" fmla="*/ 2580607 w 2580607"/>
              <a:gd name="connsiteY88" fmla="*/ 621994 h 1527217"/>
              <a:gd name="connsiteX89" fmla="*/ 2487792 w 2580607"/>
              <a:gd name="connsiteY89" fmla="*/ 573982 h 1527217"/>
              <a:gd name="connsiteX90" fmla="*/ 2413352 w 2580607"/>
              <a:gd name="connsiteY90" fmla="*/ 536897 h 1527217"/>
              <a:gd name="connsiteX91" fmla="*/ 2398464 w 2580607"/>
              <a:gd name="connsiteY91" fmla="*/ 529663 h 1527217"/>
              <a:gd name="connsiteX92" fmla="*/ 2325673 w 2580607"/>
              <a:gd name="connsiteY92" fmla="*/ 494670 h 1527217"/>
              <a:gd name="connsiteX93" fmla="*/ 2211981 w 2580607"/>
              <a:gd name="connsiteY93" fmla="*/ 444295 h 1527217"/>
              <a:gd name="connsiteX94" fmla="*/ 2154210 w 2580607"/>
              <a:gd name="connsiteY94" fmla="*/ 419713 h 1527217"/>
              <a:gd name="connsiteX95" fmla="*/ 2139125 w 2580607"/>
              <a:gd name="connsiteY95" fmla="*/ 413425 h 1527217"/>
              <a:gd name="connsiteX96" fmla="*/ 2057616 w 2580607"/>
              <a:gd name="connsiteY96" fmla="*/ 379843 h 1527217"/>
              <a:gd name="connsiteX97" fmla="*/ 1930833 w 2580607"/>
              <a:gd name="connsiteY97" fmla="*/ 332375 h 1527217"/>
              <a:gd name="connsiteX98" fmla="*/ 1878100 w 2580607"/>
              <a:gd name="connsiteY98" fmla="*/ 313468 h 1527217"/>
              <a:gd name="connsiteX99" fmla="*/ 1870851 w 2580607"/>
              <a:gd name="connsiteY99" fmla="*/ 310913 h 1527217"/>
              <a:gd name="connsiteX100" fmla="*/ 1780324 w 2580607"/>
              <a:gd name="connsiteY100" fmla="*/ 279399 h 1527217"/>
              <a:gd name="connsiteX101" fmla="*/ 1648737 w 2580607"/>
              <a:gd name="connsiteY101" fmla="*/ 238568 h 1527217"/>
              <a:gd name="connsiteX102" fmla="*/ 1590232 w 2580607"/>
              <a:gd name="connsiteY102" fmla="*/ 221247 h 1527217"/>
              <a:gd name="connsiteX103" fmla="*/ 1496560 w 2580607"/>
              <a:gd name="connsiteY103" fmla="*/ 194248 h 1527217"/>
              <a:gd name="connsiteX104" fmla="*/ 1362849 w 2580607"/>
              <a:gd name="connsiteY104" fmla="*/ 160822 h 1527217"/>
              <a:gd name="connsiteX105" fmla="*/ 1294740 w 2580607"/>
              <a:gd name="connsiteY105" fmla="*/ 144676 h 1527217"/>
              <a:gd name="connsiteX106" fmla="*/ 1207839 w 2580607"/>
              <a:gd name="connsiteY106" fmla="*/ 124556 h 1527217"/>
              <a:gd name="connsiteX107" fmla="*/ 1072035 w 2580607"/>
              <a:gd name="connsiteY107" fmla="*/ 98397 h 1527217"/>
              <a:gd name="connsiteX108" fmla="*/ 984811 w 2580607"/>
              <a:gd name="connsiteY108" fmla="*/ 82632 h 1527217"/>
              <a:gd name="connsiteX109" fmla="*/ 915485 w 2580607"/>
              <a:gd name="connsiteY109" fmla="*/ 70342 h 1527217"/>
              <a:gd name="connsiteX110" fmla="*/ 775686 w 2580607"/>
              <a:gd name="connsiteY110" fmla="*/ 51122 h 1527217"/>
              <a:gd name="connsiteX111" fmla="*/ 628241 w 2580607"/>
              <a:gd name="connsiteY111" fmla="*/ 32491 h 1527217"/>
              <a:gd name="connsiteX112" fmla="*/ 620517 w 2580607"/>
              <a:gd name="connsiteY112" fmla="*/ 31527 h 1527217"/>
              <a:gd name="connsiteX113" fmla="*/ 474413 w 2580607"/>
              <a:gd name="connsiteY113" fmla="*/ 19268 h 1527217"/>
              <a:gd name="connsiteX114" fmla="*/ 319003 w 2580607"/>
              <a:gd name="connsiteY114" fmla="*/ 7879 h 1527217"/>
              <a:gd name="connsiteX115" fmla="*/ 169582 w 2580607"/>
              <a:gd name="connsiteY115" fmla="*/ 3203 h 152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580607" h="1527217">
                <a:moveTo>
                  <a:pt x="16473" y="0"/>
                </a:moveTo>
                <a:lnTo>
                  <a:pt x="645" y="332"/>
                </a:lnTo>
                <a:lnTo>
                  <a:pt x="5628" y="1102180"/>
                </a:lnTo>
                <a:lnTo>
                  <a:pt x="0" y="1102304"/>
                </a:lnTo>
                <a:lnTo>
                  <a:pt x="2396" y="1102353"/>
                </a:lnTo>
                <a:lnTo>
                  <a:pt x="9077" y="1102173"/>
                </a:lnTo>
                <a:lnTo>
                  <a:pt x="16473" y="1102346"/>
                </a:lnTo>
                <a:lnTo>
                  <a:pt x="23869" y="1102173"/>
                </a:lnTo>
                <a:lnTo>
                  <a:pt x="30550" y="1102353"/>
                </a:lnTo>
                <a:lnTo>
                  <a:pt x="37257" y="1102213"/>
                </a:lnTo>
                <a:lnTo>
                  <a:pt x="111583" y="1104538"/>
                </a:lnTo>
                <a:lnTo>
                  <a:pt x="116141" y="1104662"/>
                </a:lnTo>
                <a:lnTo>
                  <a:pt x="147032" y="1105379"/>
                </a:lnTo>
                <a:lnTo>
                  <a:pt x="203147" y="1106554"/>
                </a:lnTo>
                <a:lnTo>
                  <a:pt x="205748" y="1106744"/>
                </a:lnTo>
                <a:lnTo>
                  <a:pt x="208692" y="1106813"/>
                </a:lnTo>
                <a:lnTo>
                  <a:pt x="216078" y="1107357"/>
                </a:lnTo>
                <a:lnTo>
                  <a:pt x="223452" y="1107556"/>
                </a:lnTo>
                <a:lnTo>
                  <a:pt x="233927" y="1108367"/>
                </a:lnTo>
                <a:lnTo>
                  <a:pt x="244830" y="1108708"/>
                </a:lnTo>
                <a:lnTo>
                  <a:pt x="319959" y="1115011"/>
                </a:lnTo>
                <a:lnTo>
                  <a:pt x="407687" y="1121475"/>
                </a:lnTo>
                <a:lnTo>
                  <a:pt x="409008" y="1121640"/>
                </a:lnTo>
                <a:lnTo>
                  <a:pt x="409758" y="1121695"/>
                </a:lnTo>
                <a:lnTo>
                  <a:pt x="415650" y="1122439"/>
                </a:lnTo>
                <a:lnTo>
                  <a:pt x="422354" y="1122958"/>
                </a:lnTo>
                <a:lnTo>
                  <a:pt x="436744" y="1124810"/>
                </a:lnTo>
                <a:lnTo>
                  <a:pt x="451788" y="1126072"/>
                </a:lnTo>
                <a:lnTo>
                  <a:pt x="523756" y="1135967"/>
                </a:lnTo>
                <a:lnTo>
                  <a:pt x="605411" y="1146162"/>
                </a:lnTo>
                <a:lnTo>
                  <a:pt x="610435" y="1147052"/>
                </a:lnTo>
                <a:lnTo>
                  <a:pt x="614792" y="1147603"/>
                </a:lnTo>
                <a:lnTo>
                  <a:pt x="617040" y="1148009"/>
                </a:lnTo>
                <a:lnTo>
                  <a:pt x="619923" y="1148380"/>
                </a:lnTo>
                <a:lnTo>
                  <a:pt x="638400" y="1151728"/>
                </a:lnTo>
                <a:lnTo>
                  <a:pt x="657399" y="1154340"/>
                </a:lnTo>
                <a:lnTo>
                  <a:pt x="724996" y="1167361"/>
                </a:lnTo>
                <a:lnTo>
                  <a:pt x="801214" y="1180873"/>
                </a:lnTo>
                <a:lnTo>
                  <a:pt x="808307" y="1182515"/>
                </a:lnTo>
                <a:lnTo>
                  <a:pt x="815508" y="1183820"/>
                </a:lnTo>
                <a:lnTo>
                  <a:pt x="816584" y="1184073"/>
                </a:lnTo>
                <a:lnTo>
                  <a:pt x="817518" y="1184242"/>
                </a:lnTo>
                <a:lnTo>
                  <a:pt x="838708" y="1189266"/>
                </a:lnTo>
                <a:lnTo>
                  <a:pt x="860932" y="1193547"/>
                </a:lnTo>
                <a:lnTo>
                  <a:pt x="923379" y="1209158"/>
                </a:lnTo>
                <a:lnTo>
                  <a:pt x="994445" y="1225611"/>
                </a:lnTo>
                <a:lnTo>
                  <a:pt x="1001368" y="1227607"/>
                </a:lnTo>
                <a:lnTo>
                  <a:pt x="1008459" y="1229277"/>
                </a:lnTo>
                <a:lnTo>
                  <a:pt x="1012591" y="1230486"/>
                </a:lnTo>
                <a:lnTo>
                  <a:pt x="1017204" y="1231579"/>
                </a:lnTo>
                <a:lnTo>
                  <a:pt x="1039650" y="1238225"/>
                </a:lnTo>
                <a:lnTo>
                  <a:pt x="1061658" y="1243726"/>
                </a:lnTo>
                <a:lnTo>
                  <a:pt x="1118681" y="1261421"/>
                </a:lnTo>
                <a:lnTo>
                  <a:pt x="1184452" y="1280377"/>
                </a:lnTo>
                <a:lnTo>
                  <a:pt x="1191159" y="1282713"/>
                </a:lnTo>
                <a:lnTo>
                  <a:pt x="1198125" y="1284750"/>
                </a:lnTo>
                <a:lnTo>
                  <a:pt x="1205051" y="1287192"/>
                </a:lnTo>
                <a:lnTo>
                  <a:pt x="1213120" y="1289580"/>
                </a:lnTo>
                <a:lnTo>
                  <a:pt x="1236843" y="1298086"/>
                </a:lnTo>
                <a:lnTo>
                  <a:pt x="1258843" y="1304912"/>
                </a:lnTo>
                <a:lnTo>
                  <a:pt x="1310617" y="1324297"/>
                </a:lnTo>
                <a:lnTo>
                  <a:pt x="1370586" y="1345173"/>
                </a:lnTo>
                <a:lnTo>
                  <a:pt x="1377067" y="1347844"/>
                </a:lnTo>
                <a:lnTo>
                  <a:pt x="1383855" y="1350236"/>
                </a:lnTo>
                <a:lnTo>
                  <a:pt x="1393444" y="1354234"/>
                </a:lnTo>
                <a:lnTo>
                  <a:pt x="1404535" y="1358210"/>
                </a:lnTo>
                <a:lnTo>
                  <a:pt x="1428998" y="1368619"/>
                </a:lnTo>
                <a:lnTo>
                  <a:pt x="1451759" y="1377140"/>
                </a:lnTo>
                <a:lnTo>
                  <a:pt x="1499289" y="1398200"/>
                </a:lnTo>
                <a:lnTo>
                  <a:pt x="1552195" y="1419997"/>
                </a:lnTo>
                <a:lnTo>
                  <a:pt x="1558498" y="1423028"/>
                </a:lnTo>
                <a:lnTo>
                  <a:pt x="1564998" y="1425737"/>
                </a:lnTo>
                <a:lnTo>
                  <a:pt x="1577456" y="1431790"/>
                </a:lnTo>
                <a:lnTo>
                  <a:pt x="1590719" y="1437433"/>
                </a:lnTo>
                <a:lnTo>
                  <a:pt x="1613880" y="1448972"/>
                </a:lnTo>
                <a:lnTo>
                  <a:pt x="1637754" y="1459550"/>
                </a:lnTo>
                <a:lnTo>
                  <a:pt x="1680950" y="1481894"/>
                </a:lnTo>
                <a:lnTo>
                  <a:pt x="1726975" y="1504020"/>
                </a:lnTo>
                <a:lnTo>
                  <a:pt x="1733051" y="1507394"/>
                </a:lnTo>
                <a:lnTo>
                  <a:pt x="1739256" y="1510409"/>
                </a:lnTo>
                <a:lnTo>
                  <a:pt x="1755593" y="1519572"/>
                </a:lnTo>
                <a:lnTo>
                  <a:pt x="1770939" y="1527217"/>
                </a:lnTo>
                <a:lnTo>
                  <a:pt x="2162930" y="1088964"/>
                </a:lnTo>
                <a:lnTo>
                  <a:pt x="2165237" y="1123242"/>
                </a:lnTo>
                <a:cubicBezTo>
                  <a:pt x="2169297" y="1183554"/>
                  <a:pt x="2221479" y="1229154"/>
                  <a:pt x="2281790" y="1225095"/>
                </a:cubicBezTo>
                <a:cubicBezTo>
                  <a:pt x="2342102" y="1221036"/>
                  <a:pt x="2387702" y="1168853"/>
                  <a:pt x="2383643" y="1108542"/>
                </a:cubicBezTo>
                <a:cubicBezTo>
                  <a:pt x="2379584" y="1048230"/>
                  <a:pt x="2327401" y="1002630"/>
                  <a:pt x="2267090" y="1006689"/>
                </a:cubicBezTo>
                <a:lnTo>
                  <a:pt x="2234562" y="1008879"/>
                </a:lnTo>
                <a:lnTo>
                  <a:pt x="2580607" y="621994"/>
                </a:lnTo>
                <a:lnTo>
                  <a:pt x="2487792" y="573982"/>
                </a:lnTo>
                <a:lnTo>
                  <a:pt x="2413352" y="536897"/>
                </a:lnTo>
                <a:lnTo>
                  <a:pt x="2398464" y="529663"/>
                </a:lnTo>
                <a:lnTo>
                  <a:pt x="2325673" y="494670"/>
                </a:lnTo>
                <a:lnTo>
                  <a:pt x="2211981" y="444295"/>
                </a:lnTo>
                <a:lnTo>
                  <a:pt x="2154210" y="419713"/>
                </a:lnTo>
                <a:lnTo>
                  <a:pt x="2139125" y="413425"/>
                </a:lnTo>
                <a:lnTo>
                  <a:pt x="2057616" y="379843"/>
                </a:lnTo>
                <a:lnTo>
                  <a:pt x="1930833" y="332375"/>
                </a:lnTo>
                <a:lnTo>
                  <a:pt x="1878100" y="313468"/>
                </a:lnTo>
                <a:lnTo>
                  <a:pt x="1870851" y="310913"/>
                </a:lnTo>
                <a:lnTo>
                  <a:pt x="1780324" y="279399"/>
                </a:lnTo>
                <a:lnTo>
                  <a:pt x="1648737" y="238568"/>
                </a:lnTo>
                <a:lnTo>
                  <a:pt x="1590232" y="221247"/>
                </a:lnTo>
                <a:lnTo>
                  <a:pt x="1496560" y="194248"/>
                </a:lnTo>
                <a:lnTo>
                  <a:pt x="1362849" y="160822"/>
                </a:lnTo>
                <a:lnTo>
                  <a:pt x="1294740" y="144676"/>
                </a:lnTo>
                <a:lnTo>
                  <a:pt x="1207839" y="124556"/>
                </a:lnTo>
                <a:lnTo>
                  <a:pt x="1072035" y="98397"/>
                </a:lnTo>
                <a:lnTo>
                  <a:pt x="984811" y="82632"/>
                </a:lnTo>
                <a:lnTo>
                  <a:pt x="915485" y="70342"/>
                </a:lnTo>
                <a:lnTo>
                  <a:pt x="775686" y="51122"/>
                </a:lnTo>
                <a:lnTo>
                  <a:pt x="628241" y="32491"/>
                </a:lnTo>
                <a:lnTo>
                  <a:pt x="620517" y="31527"/>
                </a:lnTo>
                <a:lnTo>
                  <a:pt x="474413" y="19268"/>
                </a:lnTo>
                <a:lnTo>
                  <a:pt x="319003" y="7879"/>
                </a:lnTo>
                <a:lnTo>
                  <a:pt x="169582" y="32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Binarization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9" name="Freeform 18"/>
          <p:cNvSpPr>
            <a:spLocks noChangeAspect="1"/>
          </p:cNvSpPr>
          <p:nvPr/>
        </p:nvSpPr>
        <p:spPr>
          <a:xfrm>
            <a:off x="4424082" y="1981200"/>
            <a:ext cx="2560468" cy="1527217"/>
          </a:xfrm>
          <a:custGeom>
            <a:avLst/>
            <a:gdLst>
              <a:gd name="connsiteX0" fmla="*/ 221496 w 2785630"/>
              <a:gd name="connsiteY0" fmla="*/ 0 h 1527217"/>
              <a:gd name="connsiteX1" fmla="*/ 374605 w 2785630"/>
              <a:gd name="connsiteY1" fmla="*/ 3203 h 1527217"/>
              <a:gd name="connsiteX2" fmla="*/ 524026 w 2785630"/>
              <a:gd name="connsiteY2" fmla="*/ 7879 h 1527217"/>
              <a:gd name="connsiteX3" fmla="*/ 679436 w 2785630"/>
              <a:gd name="connsiteY3" fmla="*/ 19268 h 1527217"/>
              <a:gd name="connsiteX4" fmla="*/ 825540 w 2785630"/>
              <a:gd name="connsiteY4" fmla="*/ 31527 h 1527217"/>
              <a:gd name="connsiteX5" fmla="*/ 833264 w 2785630"/>
              <a:gd name="connsiteY5" fmla="*/ 32491 h 1527217"/>
              <a:gd name="connsiteX6" fmla="*/ 980709 w 2785630"/>
              <a:gd name="connsiteY6" fmla="*/ 51122 h 1527217"/>
              <a:gd name="connsiteX7" fmla="*/ 1120508 w 2785630"/>
              <a:gd name="connsiteY7" fmla="*/ 70342 h 1527217"/>
              <a:gd name="connsiteX8" fmla="*/ 1189834 w 2785630"/>
              <a:gd name="connsiteY8" fmla="*/ 82632 h 1527217"/>
              <a:gd name="connsiteX9" fmla="*/ 1277058 w 2785630"/>
              <a:gd name="connsiteY9" fmla="*/ 98397 h 1527217"/>
              <a:gd name="connsiteX10" fmla="*/ 1412862 w 2785630"/>
              <a:gd name="connsiteY10" fmla="*/ 124556 h 1527217"/>
              <a:gd name="connsiteX11" fmla="*/ 1499763 w 2785630"/>
              <a:gd name="connsiteY11" fmla="*/ 144676 h 1527217"/>
              <a:gd name="connsiteX12" fmla="*/ 1567872 w 2785630"/>
              <a:gd name="connsiteY12" fmla="*/ 160822 h 1527217"/>
              <a:gd name="connsiteX13" fmla="*/ 1701583 w 2785630"/>
              <a:gd name="connsiteY13" fmla="*/ 194248 h 1527217"/>
              <a:gd name="connsiteX14" fmla="*/ 1795255 w 2785630"/>
              <a:gd name="connsiteY14" fmla="*/ 221247 h 1527217"/>
              <a:gd name="connsiteX15" fmla="*/ 1853760 w 2785630"/>
              <a:gd name="connsiteY15" fmla="*/ 238568 h 1527217"/>
              <a:gd name="connsiteX16" fmla="*/ 1985347 w 2785630"/>
              <a:gd name="connsiteY16" fmla="*/ 279399 h 1527217"/>
              <a:gd name="connsiteX17" fmla="*/ 2075874 w 2785630"/>
              <a:gd name="connsiteY17" fmla="*/ 310913 h 1527217"/>
              <a:gd name="connsiteX18" fmla="*/ 2083123 w 2785630"/>
              <a:gd name="connsiteY18" fmla="*/ 313468 h 1527217"/>
              <a:gd name="connsiteX19" fmla="*/ 2135856 w 2785630"/>
              <a:gd name="connsiteY19" fmla="*/ 332375 h 1527217"/>
              <a:gd name="connsiteX20" fmla="*/ 2262639 w 2785630"/>
              <a:gd name="connsiteY20" fmla="*/ 379843 h 1527217"/>
              <a:gd name="connsiteX21" fmla="*/ 2344148 w 2785630"/>
              <a:gd name="connsiteY21" fmla="*/ 413425 h 1527217"/>
              <a:gd name="connsiteX22" fmla="*/ 2359233 w 2785630"/>
              <a:gd name="connsiteY22" fmla="*/ 419713 h 1527217"/>
              <a:gd name="connsiteX23" fmla="*/ 2417004 w 2785630"/>
              <a:gd name="connsiteY23" fmla="*/ 444295 h 1527217"/>
              <a:gd name="connsiteX24" fmla="*/ 2530696 w 2785630"/>
              <a:gd name="connsiteY24" fmla="*/ 494670 h 1527217"/>
              <a:gd name="connsiteX25" fmla="*/ 2603487 w 2785630"/>
              <a:gd name="connsiteY25" fmla="*/ 529663 h 1527217"/>
              <a:gd name="connsiteX26" fmla="*/ 2618375 w 2785630"/>
              <a:gd name="connsiteY26" fmla="*/ 536897 h 1527217"/>
              <a:gd name="connsiteX27" fmla="*/ 2692815 w 2785630"/>
              <a:gd name="connsiteY27" fmla="*/ 573982 h 1527217"/>
              <a:gd name="connsiteX28" fmla="*/ 2785630 w 2785630"/>
              <a:gd name="connsiteY28" fmla="*/ 621994 h 1527217"/>
              <a:gd name="connsiteX29" fmla="*/ 1975962 w 2785630"/>
              <a:gd name="connsiteY29" fmla="*/ 1527217 h 1527217"/>
              <a:gd name="connsiteX30" fmla="*/ 1960616 w 2785630"/>
              <a:gd name="connsiteY30" fmla="*/ 1519572 h 1527217"/>
              <a:gd name="connsiteX31" fmla="*/ 1944279 w 2785630"/>
              <a:gd name="connsiteY31" fmla="*/ 1510409 h 1527217"/>
              <a:gd name="connsiteX32" fmla="*/ 1938074 w 2785630"/>
              <a:gd name="connsiteY32" fmla="*/ 1507394 h 1527217"/>
              <a:gd name="connsiteX33" fmla="*/ 1931998 w 2785630"/>
              <a:gd name="connsiteY33" fmla="*/ 1504020 h 1527217"/>
              <a:gd name="connsiteX34" fmla="*/ 1885973 w 2785630"/>
              <a:gd name="connsiteY34" fmla="*/ 1481894 h 1527217"/>
              <a:gd name="connsiteX35" fmla="*/ 1842777 w 2785630"/>
              <a:gd name="connsiteY35" fmla="*/ 1459550 h 1527217"/>
              <a:gd name="connsiteX36" fmla="*/ 1818903 w 2785630"/>
              <a:gd name="connsiteY36" fmla="*/ 1448972 h 1527217"/>
              <a:gd name="connsiteX37" fmla="*/ 1795742 w 2785630"/>
              <a:gd name="connsiteY37" fmla="*/ 1437433 h 1527217"/>
              <a:gd name="connsiteX38" fmla="*/ 1782479 w 2785630"/>
              <a:gd name="connsiteY38" fmla="*/ 1431790 h 1527217"/>
              <a:gd name="connsiteX39" fmla="*/ 1770021 w 2785630"/>
              <a:gd name="connsiteY39" fmla="*/ 1425737 h 1527217"/>
              <a:gd name="connsiteX40" fmla="*/ 1763521 w 2785630"/>
              <a:gd name="connsiteY40" fmla="*/ 1423028 h 1527217"/>
              <a:gd name="connsiteX41" fmla="*/ 1757218 w 2785630"/>
              <a:gd name="connsiteY41" fmla="*/ 1419997 h 1527217"/>
              <a:gd name="connsiteX42" fmla="*/ 1704312 w 2785630"/>
              <a:gd name="connsiteY42" fmla="*/ 1398200 h 1527217"/>
              <a:gd name="connsiteX43" fmla="*/ 1656782 w 2785630"/>
              <a:gd name="connsiteY43" fmla="*/ 1377140 h 1527217"/>
              <a:gd name="connsiteX44" fmla="*/ 1634021 w 2785630"/>
              <a:gd name="connsiteY44" fmla="*/ 1368619 h 1527217"/>
              <a:gd name="connsiteX45" fmla="*/ 1609558 w 2785630"/>
              <a:gd name="connsiteY45" fmla="*/ 1358210 h 1527217"/>
              <a:gd name="connsiteX46" fmla="*/ 1598467 w 2785630"/>
              <a:gd name="connsiteY46" fmla="*/ 1354234 h 1527217"/>
              <a:gd name="connsiteX47" fmla="*/ 1588878 w 2785630"/>
              <a:gd name="connsiteY47" fmla="*/ 1350236 h 1527217"/>
              <a:gd name="connsiteX48" fmla="*/ 1582090 w 2785630"/>
              <a:gd name="connsiteY48" fmla="*/ 1347844 h 1527217"/>
              <a:gd name="connsiteX49" fmla="*/ 1575609 w 2785630"/>
              <a:gd name="connsiteY49" fmla="*/ 1345173 h 1527217"/>
              <a:gd name="connsiteX50" fmla="*/ 1515640 w 2785630"/>
              <a:gd name="connsiteY50" fmla="*/ 1324297 h 1527217"/>
              <a:gd name="connsiteX51" fmla="*/ 1463866 w 2785630"/>
              <a:gd name="connsiteY51" fmla="*/ 1304912 h 1527217"/>
              <a:gd name="connsiteX52" fmla="*/ 1441866 w 2785630"/>
              <a:gd name="connsiteY52" fmla="*/ 1298086 h 1527217"/>
              <a:gd name="connsiteX53" fmla="*/ 1418143 w 2785630"/>
              <a:gd name="connsiteY53" fmla="*/ 1289580 h 1527217"/>
              <a:gd name="connsiteX54" fmla="*/ 1410074 w 2785630"/>
              <a:gd name="connsiteY54" fmla="*/ 1287192 h 1527217"/>
              <a:gd name="connsiteX55" fmla="*/ 1403148 w 2785630"/>
              <a:gd name="connsiteY55" fmla="*/ 1284750 h 1527217"/>
              <a:gd name="connsiteX56" fmla="*/ 1396182 w 2785630"/>
              <a:gd name="connsiteY56" fmla="*/ 1282713 h 1527217"/>
              <a:gd name="connsiteX57" fmla="*/ 1389475 w 2785630"/>
              <a:gd name="connsiteY57" fmla="*/ 1280377 h 1527217"/>
              <a:gd name="connsiteX58" fmla="*/ 1323704 w 2785630"/>
              <a:gd name="connsiteY58" fmla="*/ 1261421 h 1527217"/>
              <a:gd name="connsiteX59" fmla="*/ 1266681 w 2785630"/>
              <a:gd name="connsiteY59" fmla="*/ 1243726 h 1527217"/>
              <a:gd name="connsiteX60" fmla="*/ 1244673 w 2785630"/>
              <a:gd name="connsiteY60" fmla="*/ 1238225 h 1527217"/>
              <a:gd name="connsiteX61" fmla="*/ 1222227 w 2785630"/>
              <a:gd name="connsiteY61" fmla="*/ 1231579 h 1527217"/>
              <a:gd name="connsiteX62" fmla="*/ 1217614 w 2785630"/>
              <a:gd name="connsiteY62" fmla="*/ 1230486 h 1527217"/>
              <a:gd name="connsiteX63" fmla="*/ 1213482 w 2785630"/>
              <a:gd name="connsiteY63" fmla="*/ 1229277 h 1527217"/>
              <a:gd name="connsiteX64" fmla="*/ 1206391 w 2785630"/>
              <a:gd name="connsiteY64" fmla="*/ 1227607 h 1527217"/>
              <a:gd name="connsiteX65" fmla="*/ 1199468 w 2785630"/>
              <a:gd name="connsiteY65" fmla="*/ 1225611 h 1527217"/>
              <a:gd name="connsiteX66" fmla="*/ 1128402 w 2785630"/>
              <a:gd name="connsiteY66" fmla="*/ 1209158 h 1527217"/>
              <a:gd name="connsiteX67" fmla="*/ 1065955 w 2785630"/>
              <a:gd name="connsiteY67" fmla="*/ 1193547 h 1527217"/>
              <a:gd name="connsiteX68" fmla="*/ 1043731 w 2785630"/>
              <a:gd name="connsiteY68" fmla="*/ 1189266 h 1527217"/>
              <a:gd name="connsiteX69" fmla="*/ 1022541 w 2785630"/>
              <a:gd name="connsiteY69" fmla="*/ 1184242 h 1527217"/>
              <a:gd name="connsiteX70" fmla="*/ 1021607 w 2785630"/>
              <a:gd name="connsiteY70" fmla="*/ 1184073 h 1527217"/>
              <a:gd name="connsiteX71" fmla="*/ 1020531 w 2785630"/>
              <a:gd name="connsiteY71" fmla="*/ 1183820 h 1527217"/>
              <a:gd name="connsiteX72" fmla="*/ 1013330 w 2785630"/>
              <a:gd name="connsiteY72" fmla="*/ 1182515 h 1527217"/>
              <a:gd name="connsiteX73" fmla="*/ 1006237 w 2785630"/>
              <a:gd name="connsiteY73" fmla="*/ 1180873 h 1527217"/>
              <a:gd name="connsiteX74" fmla="*/ 930019 w 2785630"/>
              <a:gd name="connsiteY74" fmla="*/ 1167361 h 1527217"/>
              <a:gd name="connsiteX75" fmla="*/ 862422 w 2785630"/>
              <a:gd name="connsiteY75" fmla="*/ 1154340 h 1527217"/>
              <a:gd name="connsiteX76" fmla="*/ 843423 w 2785630"/>
              <a:gd name="connsiteY76" fmla="*/ 1151728 h 1527217"/>
              <a:gd name="connsiteX77" fmla="*/ 824946 w 2785630"/>
              <a:gd name="connsiteY77" fmla="*/ 1148380 h 1527217"/>
              <a:gd name="connsiteX78" fmla="*/ 822063 w 2785630"/>
              <a:gd name="connsiteY78" fmla="*/ 1148009 h 1527217"/>
              <a:gd name="connsiteX79" fmla="*/ 819815 w 2785630"/>
              <a:gd name="connsiteY79" fmla="*/ 1147603 h 1527217"/>
              <a:gd name="connsiteX80" fmla="*/ 815458 w 2785630"/>
              <a:gd name="connsiteY80" fmla="*/ 1147052 h 1527217"/>
              <a:gd name="connsiteX81" fmla="*/ 810434 w 2785630"/>
              <a:gd name="connsiteY81" fmla="*/ 1146162 h 1527217"/>
              <a:gd name="connsiteX82" fmla="*/ 728779 w 2785630"/>
              <a:gd name="connsiteY82" fmla="*/ 1135967 h 1527217"/>
              <a:gd name="connsiteX83" fmla="*/ 656811 w 2785630"/>
              <a:gd name="connsiteY83" fmla="*/ 1126072 h 1527217"/>
              <a:gd name="connsiteX84" fmla="*/ 641767 w 2785630"/>
              <a:gd name="connsiteY84" fmla="*/ 1124810 h 1527217"/>
              <a:gd name="connsiteX85" fmla="*/ 627377 w 2785630"/>
              <a:gd name="connsiteY85" fmla="*/ 1122958 h 1527217"/>
              <a:gd name="connsiteX86" fmla="*/ 620673 w 2785630"/>
              <a:gd name="connsiteY86" fmla="*/ 1122439 h 1527217"/>
              <a:gd name="connsiteX87" fmla="*/ 614781 w 2785630"/>
              <a:gd name="connsiteY87" fmla="*/ 1121695 h 1527217"/>
              <a:gd name="connsiteX88" fmla="*/ 614031 w 2785630"/>
              <a:gd name="connsiteY88" fmla="*/ 1121640 h 1527217"/>
              <a:gd name="connsiteX89" fmla="*/ 612710 w 2785630"/>
              <a:gd name="connsiteY89" fmla="*/ 1121475 h 1527217"/>
              <a:gd name="connsiteX90" fmla="*/ 524982 w 2785630"/>
              <a:gd name="connsiteY90" fmla="*/ 1115011 h 1527217"/>
              <a:gd name="connsiteX91" fmla="*/ 449853 w 2785630"/>
              <a:gd name="connsiteY91" fmla="*/ 1108708 h 1527217"/>
              <a:gd name="connsiteX92" fmla="*/ 438950 w 2785630"/>
              <a:gd name="connsiteY92" fmla="*/ 1108367 h 1527217"/>
              <a:gd name="connsiteX93" fmla="*/ 428475 w 2785630"/>
              <a:gd name="connsiteY93" fmla="*/ 1107556 h 1527217"/>
              <a:gd name="connsiteX94" fmla="*/ 421101 w 2785630"/>
              <a:gd name="connsiteY94" fmla="*/ 1107357 h 1527217"/>
              <a:gd name="connsiteX95" fmla="*/ 413715 w 2785630"/>
              <a:gd name="connsiteY95" fmla="*/ 1106813 h 1527217"/>
              <a:gd name="connsiteX96" fmla="*/ 410771 w 2785630"/>
              <a:gd name="connsiteY96" fmla="*/ 1106744 h 1527217"/>
              <a:gd name="connsiteX97" fmla="*/ 408170 w 2785630"/>
              <a:gd name="connsiteY97" fmla="*/ 1106554 h 1527217"/>
              <a:gd name="connsiteX98" fmla="*/ 352055 w 2785630"/>
              <a:gd name="connsiteY98" fmla="*/ 1105379 h 1527217"/>
              <a:gd name="connsiteX99" fmla="*/ 321164 w 2785630"/>
              <a:gd name="connsiteY99" fmla="*/ 1104662 h 1527217"/>
              <a:gd name="connsiteX100" fmla="*/ 316606 w 2785630"/>
              <a:gd name="connsiteY100" fmla="*/ 1104538 h 1527217"/>
              <a:gd name="connsiteX101" fmla="*/ 242280 w 2785630"/>
              <a:gd name="connsiteY101" fmla="*/ 1102213 h 1527217"/>
              <a:gd name="connsiteX102" fmla="*/ 235573 w 2785630"/>
              <a:gd name="connsiteY102" fmla="*/ 1102353 h 1527217"/>
              <a:gd name="connsiteX103" fmla="*/ 228892 w 2785630"/>
              <a:gd name="connsiteY103" fmla="*/ 1102173 h 1527217"/>
              <a:gd name="connsiteX104" fmla="*/ 221496 w 2785630"/>
              <a:gd name="connsiteY104" fmla="*/ 1102346 h 1527217"/>
              <a:gd name="connsiteX105" fmla="*/ 214100 w 2785630"/>
              <a:gd name="connsiteY105" fmla="*/ 1102173 h 1527217"/>
              <a:gd name="connsiteX106" fmla="*/ 207419 w 2785630"/>
              <a:gd name="connsiteY106" fmla="*/ 1102353 h 1527217"/>
              <a:gd name="connsiteX107" fmla="*/ 205023 w 2785630"/>
              <a:gd name="connsiteY107" fmla="*/ 1102304 h 1527217"/>
              <a:gd name="connsiteX108" fmla="*/ 210651 w 2785630"/>
              <a:gd name="connsiteY108" fmla="*/ 1102180 h 1527217"/>
              <a:gd name="connsiteX109" fmla="*/ 208180 w 2785630"/>
              <a:gd name="connsiteY109" fmla="*/ 555725 h 1527217"/>
              <a:gd name="connsiteX110" fmla="*/ 186843 w 2785630"/>
              <a:gd name="connsiteY110" fmla="*/ 577062 h 1527217"/>
              <a:gd name="connsiteX111" fmla="*/ 32057 w 2785630"/>
              <a:gd name="connsiteY111" fmla="*/ 577062 h 1527217"/>
              <a:gd name="connsiteX112" fmla="*/ 32057 w 2785630"/>
              <a:gd name="connsiteY112" fmla="*/ 422276 h 1527217"/>
              <a:gd name="connsiteX113" fmla="*/ 186843 w 2785630"/>
              <a:gd name="connsiteY113" fmla="*/ 422276 h 1527217"/>
              <a:gd name="connsiteX114" fmla="*/ 207671 w 2785630"/>
              <a:gd name="connsiteY114" fmla="*/ 443104 h 1527217"/>
              <a:gd name="connsiteX115" fmla="*/ 205668 w 2785630"/>
              <a:gd name="connsiteY115" fmla="*/ 332 h 152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5630" h="1527217">
                <a:moveTo>
                  <a:pt x="221496" y="0"/>
                </a:moveTo>
                <a:lnTo>
                  <a:pt x="374605" y="3203"/>
                </a:lnTo>
                <a:lnTo>
                  <a:pt x="524026" y="7879"/>
                </a:lnTo>
                <a:lnTo>
                  <a:pt x="679436" y="19268"/>
                </a:lnTo>
                <a:lnTo>
                  <a:pt x="825540" y="31527"/>
                </a:lnTo>
                <a:lnTo>
                  <a:pt x="833264" y="32491"/>
                </a:lnTo>
                <a:lnTo>
                  <a:pt x="980709" y="51122"/>
                </a:lnTo>
                <a:lnTo>
                  <a:pt x="1120508" y="70342"/>
                </a:lnTo>
                <a:lnTo>
                  <a:pt x="1189834" y="82632"/>
                </a:lnTo>
                <a:lnTo>
                  <a:pt x="1277058" y="98397"/>
                </a:lnTo>
                <a:lnTo>
                  <a:pt x="1412862" y="124556"/>
                </a:lnTo>
                <a:lnTo>
                  <a:pt x="1499763" y="144676"/>
                </a:lnTo>
                <a:lnTo>
                  <a:pt x="1567872" y="160822"/>
                </a:lnTo>
                <a:lnTo>
                  <a:pt x="1701583" y="194248"/>
                </a:lnTo>
                <a:lnTo>
                  <a:pt x="1795255" y="221247"/>
                </a:lnTo>
                <a:lnTo>
                  <a:pt x="1853760" y="238568"/>
                </a:lnTo>
                <a:lnTo>
                  <a:pt x="1985347" y="279399"/>
                </a:lnTo>
                <a:lnTo>
                  <a:pt x="2075874" y="310913"/>
                </a:lnTo>
                <a:lnTo>
                  <a:pt x="2083123" y="313468"/>
                </a:lnTo>
                <a:lnTo>
                  <a:pt x="2135856" y="332375"/>
                </a:lnTo>
                <a:lnTo>
                  <a:pt x="2262639" y="379843"/>
                </a:lnTo>
                <a:lnTo>
                  <a:pt x="2344148" y="413425"/>
                </a:lnTo>
                <a:lnTo>
                  <a:pt x="2359233" y="419713"/>
                </a:lnTo>
                <a:lnTo>
                  <a:pt x="2417004" y="444295"/>
                </a:lnTo>
                <a:lnTo>
                  <a:pt x="2530696" y="494670"/>
                </a:lnTo>
                <a:lnTo>
                  <a:pt x="2603487" y="529663"/>
                </a:lnTo>
                <a:lnTo>
                  <a:pt x="2618375" y="536897"/>
                </a:lnTo>
                <a:lnTo>
                  <a:pt x="2692815" y="573982"/>
                </a:lnTo>
                <a:lnTo>
                  <a:pt x="2785630" y="621994"/>
                </a:lnTo>
                <a:lnTo>
                  <a:pt x="1975962" y="1527217"/>
                </a:lnTo>
                <a:lnTo>
                  <a:pt x="1960616" y="1519572"/>
                </a:lnTo>
                <a:lnTo>
                  <a:pt x="1944279" y="1510409"/>
                </a:lnTo>
                <a:lnTo>
                  <a:pt x="1938074" y="1507394"/>
                </a:lnTo>
                <a:lnTo>
                  <a:pt x="1931998" y="1504020"/>
                </a:lnTo>
                <a:lnTo>
                  <a:pt x="1885973" y="1481894"/>
                </a:lnTo>
                <a:lnTo>
                  <a:pt x="1842777" y="1459550"/>
                </a:lnTo>
                <a:lnTo>
                  <a:pt x="1818903" y="1448972"/>
                </a:lnTo>
                <a:lnTo>
                  <a:pt x="1795742" y="1437433"/>
                </a:lnTo>
                <a:lnTo>
                  <a:pt x="1782479" y="1431790"/>
                </a:lnTo>
                <a:lnTo>
                  <a:pt x="1770021" y="1425737"/>
                </a:lnTo>
                <a:lnTo>
                  <a:pt x="1763521" y="1423028"/>
                </a:lnTo>
                <a:lnTo>
                  <a:pt x="1757218" y="1419997"/>
                </a:lnTo>
                <a:lnTo>
                  <a:pt x="1704312" y="1398200"/>
                </a:lnTo>
                <a:lnTo>
                  <a:pt x="1656782" y="1377140"/>
                </a:lnTo>
                <a:lnTo>
                  <a:pt x="1634021" y="1368619"/>
                </a:lnTo>
                <a:lnTo>
                  <a:pt x="1609558" y="1358210"/>
                </a:lnTo>
                <a:lnTo>
                  <a:pt x="1598467" y="1354234"/>
                </a:lnTo>
                <a:lnTo>
                  <a:pt x="1588878" y="1350236"/>
                </a:lnTo>
                <a:lnTo>
                  <a:pt x="1582090" y="1347844"/>
                </a:lnTo>
                <a:lnTo>
                  <a:pt x="1575609" y="1345173"/>
                </a:lnTo>
                <a:lnTo>
                  <a:pt x="1515640" y="1324297"/>
                </a:lnTo>
                <a:lnTo>
                  <a:pt x="1463866" y="1304912"/>
                </a:lnTo>
                <a:lnTo>
                  <a:pt x="1441866" y="1298086"/>
                </a:lnTo>
                <a:lnTo>
                  <a:pt x="1418143" y="1289580"/>
                </a:lnTo>
                <a:lnTo>
                  <a:pt x="1410074" y="1287192"/>
                </a:lnTo>
                <a:lnTo>
                  <a:pt x="1403148" y="1284750"/>
                </a:lnTo>
                <a:lnTo>
                  <a:pt x="1396182" y="1282713"/>
                </a:lnTo>
                <a:lnTo>
                  <a:pt x="1389475" y="1280377"/>
                </a:lnTo>
                <a:lnTo>
                  <a:pt x="1323704" y="1261421"/>
                </a:lnTo>
                <a:lnTo>
                  <a:pt x="1266681" y="1243726"/>
                </a:lnTo>
                <a:lnTo>
                  <a:pt x="1244673" y="1238225"/>
                </a:lnTo>
                <a:lnTo>
                  <a:pt x="1222227" y="1231579"/>
                </a:lnTo>
                <a:lnTo>
                  <a:pt x="1217614" y="1230486"/>
                </a:lnTo>
                <a:lnTo>
                  <a:pt x="1213482" y="1229277"/>
                </a:lnTo>
                <a:lnTo>
                  <a:pt x="1206391" y="1227607"/>
                </a:lnTo>
                <a:lnTo>
                  <a:pt x="1199468" y="1225611"/>
                </a:lnTo>
                <a:lnTo>
                  <a:pt x="1128402" y="1209158"/>
                </a:lnTo>
                <a:lnTo>
                  <a:pt x="1065955" y="1193547"/>
                </a:lnTo>
                <a:lnTo>
                  <a:pt x="1043731" y="1189266"/>
                </a:lnTo>
                <a:lnTo>
                  <a:pt x="1022541" y="1184242"/>
                </a:lnTo>
                <a:lnTo>
                  <a:pt x="1021607" y="1184073"/>
                </a:lnTo>
                <a:lnTo>
                  <a:pt x="1020531" y="1183820"/>
                </a:lnTo>
                <a:lnTo>
                  <a:pt x="1013330" y="1182515"/>
                </a:lnTo>
                <a:lnTo>
                  <a:pt x="1006237" y="1180873"/>
                </a:lnTo>
                <a:lnTo>
                  <a:pt x="930019" y="1167361"/>
                </a:lnTo>
                <a:lnTo>
                  <a:pt x="862422" y="1154340"/>
                </a:lnTo>
                <a:lnTo>
                  <a:pt x="843423" y="1151728"/>
                </a:lnTo>
                <a:lnTo>
                  <a:pt x="824946" y="1148380"/>
                </a:lnTo>
                <a:lnTo>
                  <a:pt x="822063" y="1148009"/>
                </a:lnTo>
                <a:lnTo>
                  <a:pt x="819815" y="1147603"/>
                </a:lnTo>
                <a:lnTo>
                  <a:pt x="815458" y="1147052"/>
                </a:lnTo>
                <a:lnTo>
                  <a:pt x="810434" y="1146162"/>
                </a:lnTo>
                <a:lnTo>
                  <a:pt x="728779" y="1135967"/>
                </a:lnTo>
                <a:lnTo>
                  <a:pt x="656811" y="1126072"/>
                </a:lnTo>
                <a:lnTo>
                  <a:pt x="641767" y="1124810"/>
                </a:lnTo>
                <a:lnTo>
                  <a:pt x="627377" y="1122958"/>
                </a:lnTo>
                <a:lnTo>
                  <a:pt x="620673" y="1122439"/>
                </a:lnTo>
                <a:lnTo>
                  <a:pt x="614781" y="1121695"/>
                </a:lnTo>
                <a:lnTo>
                  <a:pt x="614031" y="1121640"/>
                </a:lnTo>
                <a:lnTo>
                  <a:pt x="612710" y="1121475"/>
                </a:lnTo>
                <a:lnTo>
                  <a:pt x="524982" y="1115011"/>
                </a:lnTo>
                <a:lnTo>
                  <a:pt x="449853" y="1108708"/>
                </a:lnTo>
                <a:lnTo>
                  <a:pt x="438950" y="1108367"/>
                </a:lnTo>
                <a:lnTo>
                  <a:pt x="428475" y="1107556"/>
                </a:lnTo>
                <a:lnTo>
                  <a:pt x="421101" y="1107357"/>
                </a:lnTo>
                <a:lnTo>
                  <a:pt x="413715" y="1106813"/>
                </a:lnTo>
                <a:lnTo>
                  <a:pt x="410771" y="1106744"/>
                </a:lnTo>
                <a:lnTo>
                  <a:pt x="408170" y="1106554"/>
                </a:lnTo>
                <a:lnTo>
                  <a:pt x="352055" y="1105379"/>
                </a:lnTo>
                <a:lnTo>
                  <a:pt x="321164" y="1104662"/>
                </a:lnTo>
                <a:lnTo>
                  <a:pt x="316606" y="1104538"/>
                </a:lnTo>
                <a:lnTo>
                  <a:pt x="242280" y="1102213"/>
                </a:lnTo>
                <a:lnTo>
                  <a:pt x="235573" y="1102353"/>
                </a:lnTo>
                <a:lnTo>
                  <a:pt x="228892" y="1102173"/>
                </a:lnTo>
                <a:lnTo>
                  <a:pt x="221496" y="1102346"/>
                </a:lnTo>
                <a:lnTo>
                  <a:pt x="214100" y="1102173"/>
                </a:lnTo>
                <a:lnTo>
                  <a:pt x="207419" y="1102353"/>
                </a:lnTo>
                <a:lnTo>
                  <a:pt x="205023" y="1102304"/>
                </a:lnTo>
                <a:lnTo>
                  <a:pt x="210651" y="1102180"/>
                </a:lnTo>
                <a:lnTo>
                  <a:pt x="208180" y="555725"/>
                </a:lnTo>
                <a:lnTo>
                  <a:pt x="186843" y="577062"/>
                </a:lnTo>
                <a:cubicBezTo>
                  <a:pt x="144099" y="619805"/>
                  <a:pt x="74800" y="619805"/>
                  <a:pt x="32057" y="577062"/>
                </a:cubicBezTo>
                <a:cubicBezTo>
                  <a:pt x="-10686" y="534319"/>
                  <a:pt x="-10686" y="465019"/>
                  <a:pt x="32057" y="422276"/>
                </a:cubicBezTo>
                <a:cubicBezTo>
                  <a:pt x="74800" y="379533"/>
                  <a:pt x="144099" y="379533"/>
                  <a:pt x="186843" y="422276"/>
                </a:cubicBezTo>
                <a:lnTo>
                  <a:pt x="207671" y="443104"/>
                </a:lnTo>
                <a:lnTo>
                  <a:pt x="205668" y="3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Noise Removal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0" name="Freeform 19"/>
          <p:cNvSpPr>
            <a:spLocks noChangeAspect="1"/>
          </p:cNvSpPr>
          <p:nvPr/>
        </p:nvSpPr>
        <p:spPr>
          <a:xfrm>
            <a:off x="6252883" y="2565742"/>
            <a:ext cx="1904999" cy="1476075"/>
          </a:xfrm>
          <a:custGeom>
            <a:avLst/>
            <a:gdLst>
              <a:gd name="connsiteX0" fmla="*/ 809836 w 2376141"/>
              <a:gd name="connsiteY0" fmla="*/ 0 h 1476075"/>
              <a:gd name="connsiteX1" fmla="*/ 1135694 w 2376141"/>
              <a:gd name="connsiteY1" fmla="*/ 191295 h 1476075"/>
              <a:gd name="connsiteX2" fmla="*/ 1444969 w 2376141"/>
              <a:gd name="connsiteY2" fmla="*/ 410633 h 1476075"/>
              <a:gd name="connsiteX3" fmla="*/ 2232941 w 2376141"/>
              <a:gd name="connsiteY3" fmla="*/ 1239197 h 1476075"/>
              <a:gd name="connsiteX4" fmla="*/ 2376141 w 2376141"/>
              <a:gd name="connsiteY4" fmla="*/ 1476075 h 1476075"/>
              <a:gd name="connsiteX5" fmla="*/ 746705 w 2376141"/>
              <a:gd name="connsiteY5" fmla="*/ 1476075 h 1476075"/>
              <a:gd name="connsiteX6" fmla="*/ 640896 w 2376141"/>
              <a:gd name="connsiteY6" fmla="*/ 1364678 h 1476075"/>
              <a:gd name="connsiteX7" fmla="*/ 436202 w 2376141"/>
              <a:gd name="connsiteY7" fmla="*/ 1188670 h 1476075"/>
              <a:gd name="connsiteX8" fmla="*/ 210008 w 2376141"/>
              <a:gd name="connsiteY8" fmla="*/ 1029245 h 1476075"/>
              <a:gd name="connsiteX9" fmla="*/ 0 w 2376141"/>
              <a:gd name="connsiteY9" fmla="*/ 908312 h 1476075"/>
              <a:gd name="connsiteX10" fmla="*/ 817 w 2376141"/>
              <a:gd name="connsiteY10" fmla="*/ 907370 h 1476075"/>
              <a:gd name="connsiteX11" fmla="*/ 7686 w 2376141"/>
              <a:gd name="connsiteY11" fmla="*/ 910792 h 1476075"/>
              <a:gd name="connsiteX12" fmla="*/ 355309 w 2376141"/>
              <a:gd name="connsiteY12" fmla="*/ 522143 h 1476075"/>
              <a:gd name="connsiteX13" fmla="*/ 340383 w 2376141"/>
              <a:gd name="connsiteY13" fmla="*/ 523148 h 1476075"/>
              <a:gd name="connsiteX14" fmla="*/ 223830 w 2376141"/>
              <a:gd name="connsiteY14" fmla="*/ 421295 h 1476075"/>
              <a:gd name="connsiteX15" fmla="*/ 325683 w 2376141"/>
              <a:gd name="connsiteY15" fmla="*/ 304742 h 1476075"/>
              <a:gd name="connsiteX16" fmla="*/ 442236 w 2376141"/>
              <a:gd name="connsiteY16" fmla="*/ 406595 h 1476075"/>
              <a:gd name="connsiteX17" fmla="*/ 443386 w 2376141"/>
              <a:gd name="connsiteY17" fmla="*/ 423673 h 1476075"/>
              <a:gd name="connsiteX18" fmla="*/ 817354 w 2376141"/>
              <a:gd name="connsiteY18" fmla="*/ 5569 h 1476075"/>
              <a:gd name="connsiteX19" fmla="*/ 808762 w 2376141"/>
              <a:gd name="connsiteY19" fmla="*/ 1125 h 147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76141" h="1476075">
                <a:moveTo>
                  <a:pt x="809836" y="0"/>
                </a:moveTo>
                <a:lnTo>
                  <a:pt x="1135694" y="191295"/>
                </a:lnTo>
                <a:cubicBezTo>
                  <a:pt x="1242682" y="260362"/>
                  <a:pt x="1345910" y="333519"/>
                  <a:pt x="1444969" y="410633"/>
                </a:cubicBezTo>
                <a:cubicBezTo>
                  <a:pt x="1761958" y="657398"/>
                  <a:pt x="2026451" y="937056"/>
                  <a:pt x="2232941" y="1239197"/>
                </a:cubicBezTo>
                <a:lnTo>
                  <a:pt x="2376141" y="1476075"/>
                </a:lnTo>
                <a:lnTo>
                  <a:pt x="746705" y="1476075"/>
                </a:lnTo>
                <a:lnTo>
                  <a:pt x="640896" y="1364678"/>
                </a:lnTo>
                <a:cubicBezTo>
                  <a:pt x="576747" y="1303685"/>
                  <a:pt x="508469" y="1244928"/>
                  <a:pt x="436202" y="1188670"/>
                </a:cubicBezTo>
                <a:cubicBezTo>
                  <a:pt x="363935" y="1132413"/>
                  <a:pt x="288424" y="1079235"/>
                  <a:pt x="210008" y="1029245"/>
                </a:cubicBezTo>
                <a:lnTo>
                  <a:pt x="0" y="908312"/>
                </a:lnTo>
                <a:lnTo>
                  <a:pt x="817" y="907370"/>
                </a:lnTo>
                <a:lnTo>
                  <a:pt x="7686" y="910792"/>
                </a:lnTo>
                <a:lnTo>
                  <a:pt x="355309" y="522143"/>
                </a:lnTo>
                <a:lnTo>
                  <a:pt x="340383" y="523148"/>
                </a:lnTo>
                <a:cubicBezTo>
                  <a:pt x="280072" y="527207"/>
                  <a:pt x="227890" y="481607"/>
                  <a:pt x="223830" y="421295"/>
                </a:cubicBezTo>
                <a:cubicBezTo>
                  <a:pt x="219771" y="360984"/>
                  <a:pt x="265372" y="308802"/>
                  <a:pt x="325683" y="304742"/>
                </a:cubicBezTo>
                <a:cubicBezTo>
                  <a:pt x="385995" y="300683"/>
                  <a:pt x="438177" y="346283"/>
                  <a:pt x="442236" y="406595"/>
                </a:cubicBezTo>
                <a:lnTo>
                  <a:pt x="443386" y="423673"/>
                </a:lnTo>
                <a:lnTo>
                  <a:pt x="817354" y="5569"/>
                </a:lnTo>
                <a:lnTo>
                  <a:pt x="808762" y="11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BLOB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chemeClr val="tx1"/>
                </a:solidFill>
              </a:rPr>
              <a:t>Analysis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 Difference </a:t>
            </a:r>
            <a:r>
              <a:rPr lang="en-US" smtClean="0"/>
              <a:t>Background Subtraction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522695"/>
            <a:ext cx="2257425" cy="5030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219201" y="818285"/>
          <a:ext cx="7086599" cy="4210915"/>
        </p:xfrm>
        <a:graphic>
          <a:graphicData uri="http://schemas.openxmlformats.org/drawingml/2006/table">
            <a:tbl>
              <a:tblPr/>
              <a:tblGrid>
                <a:gridCol w="555811"/>
                <a:gridCol w="6530788"/>
              </a:tblGrid>
              <a:tr h="78215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sng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Table </a:t>
                      </a:r>
                      <a:r>
                        <a:rPr lang="en-US" sz="2400" b="1" i="0" u="sng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  Temporal </a:t>
                      </a:r>
                      <a:r>
                        <a:rPr lang="en-US" sz="2400" b="1" i="0" u="sng" dirty="0">
                          <a:solidFill>
                            <a:srgbClr val="000000"/>
                          </a:solidFill>
                          <a:latin typeface="Calibri"/>
                        </a:rPr>
                        <a:t>differencing Technique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/>
                    </a:p>
                  </a:txBody>
                  <a:tcPr marL="65083" marR="65083" marT="32541" marB="32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955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Read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current and previous frame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955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Subtract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two frames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868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Convert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RGB to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Gray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762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Binarize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the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image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221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Apply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Median filter to remove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noise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1" y="609601"/>
          <a:ext cx="7086599" cy="4064158"/>
        </p:xfrm>
        <a:graphic>
          <a:graphicData uri="http://schemas.openxmlformats.org/drawingml/2006/table">
            <a:tbl>
              <a:tblPr/>
              <a:tblGrid>
                <a:gridCol w="555811"/>
                <a:gridCol w="6530788"/>
              </a:tblGrid>
              <a:tr h="558959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2400" dirty="0"/>
                        <a:t> 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400" b="1" i="0" u="sng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Table </a:t>
                      </a:r>
                      <a:r>
                        <a:rPr lang="en-US" sz="2400" b="1" i="0" u="sng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 </a:t>
                      </a:r>
                      <a:r>
                        <a:rPr lang="en-US" sz="2400" b="1" i="0" u="sng" dirty="0">
                          <a:solidFill>
                            <a:srgbClr val="000000"/>
                          </a:solidFill>
                          <a:latin typeface="Calibri"/>
                        </a:rPr>
                        <a:t>Modified Temporal differencing Technique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/>
                    </a:p>
                  </a:txBody>
                  <a:tcPr marL="65083" marR="65083" marT="32541" marB="3254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929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Read current and previous frame</a:t>
                      </a:r>
                      <a:endParaRPr lang="en-US" sz="240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11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Subtract the two frames</a:t>
                      </a:r>
                      <a:endParaRPr lang="en-US" sz="240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357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Convert RGB to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Gray</a:t>
                      </a:r>
                      <a:endParaRPr lang="en-US" sz="2400" dirty="0" smtClean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715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Binarize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image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R="24130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Apply Median filter to remove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noise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959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Apply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Contra-harmonic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 filter to eliminate noisy regions</a:t>
                      </a:r>
                      <a:endParaRPr lang="en-US" sz="2400" dirty="0"/>
                    </a:p>
                  </a:txBody>
                  <a:tcPr marL="65083" marR="65083" marT="32541" marB="32541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21508" name="Picture 4" descr="E:\4 sem\work\Benchmark data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4457700" cy="1914525"/>
          </a:xfrm>
          <a:prstGeom prst="rect">
            <a:avLst/>
          </a:prstGeom>
          <a:noFill/>
        </p:spPr>
      </p:pic>
      <p:pic>
        <p:nvPicPr>
          <p:cNvPr id="21509" name="Picture 5" descr="E:\4 sem\work\Benchmark data\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3581400"/>
            <a:ext cx="4362450" cy="1752600"/>
          </a:xfrm>
          <a:prstGeom prst="rect">
            <a:avLst/>
          </a:prstGeom>
          <a:noFill/>
        </p:spPr>
      </p:pic>
      <p:pic>
        <p:nvPicPr>
          <p:cNvPr id="21510" name="Picture 6" descr="E:\4 sem\work\Benchmark data\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4" y="1638300"/>
            <a:ext cx="4410076" cy="1790700"/>
          </a:xfrm>
          <a:prstGeom prst="rect">
            <a:avLst/>
          </a:prstGeom>
          <a:noFill/>
        </p:spPr>
      </p:pic>
      <p:pic>
        <p:nvPicPr>
          <p:cNvPr id="21511" name="Picture 7" descr="E:\4 sem\work\Benchmark data\1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3449" y="3657600"/>
            <a:ext cx="4400551" cy="179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542</Words>
  <Application>Microsoft Office PowerPoint</Application>
  <PresentationFormat>On-screen Show (4:3)</PresentationFormat>
  <Paragraphs>164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An Approach for Background Subtraction in Moving Object Detection And Tracking</vt:lpstr>
      <vt:lpstr>Introduction</vt:lpstr>
      <vt:lpstr>Problem</vt:lpstr>
      <vt:lpstr>Problem</vt:lpstr>
      <vt:lpstr>Methodology</vt:lpstr>
      <vt:lpstr>Frame Difference Background Subtraction</vt:lpstr>
      <vt:lpstr>Slide 7</vt:lpstr>
      <vt:lpstr>Slide 8</vt:lpstr>
      <vt:lpstr>Findings</vt:lpstr>
      <vt:lpstr>Experimental Results</vt:lpstr>
      <vt:lpstr>Experimental Results</vt:lpstr>
      <vt:lpstr>Experimental Results</vt:lpstr>
      <vt:lpstr>Experimental Results</vt:lpstr>
      <vt:lpstr>Calculations</vt:lpstr>
      <vt:lpstr>Calculations</vt:lpstr>
      <vt:lpstr>Conclusion</vt:lpstr>
      <vt:lpstr>Scope of Future Work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Sajjad</dc:creator>
  <cp:lastModifiedBy>Sajjad</cp:lastModifiedBy>
  <cp:revision>64</cp:revision>
  <dcterms:created xsi:type="dcterms:W3CDTF">2017-05-02T09:55:54Z</dcterms:created>
  <dcterms:modified xsi:type="dcterms:W3CDTF">2017-05-03T08:12:58Z</dcterms:modified>
</cp:coreProperties>
</file>