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70" r:id="rId4"/>
    <p:sldId id="260" r:id="rId5"/>
    <p:sldId id="273" r:id="rId6"/>
    <p:sldId id="274" r:id="rId7"/>
    <p:sldId id="272" r:id="rId8"/>
    <p:sldId id="261" r:id="rId9"/>
    <p:sldId id="262" r:id="rId10"/>
    <p:sldId id="263" r:id="rId11"/>
    <p:sldId id="268" r:id="rId12"/>
    <p:sldId id="265" r:id="rId13"/>
    <p:sldId id="271" r:id="rId14"/>
    <p:sldId id="269" r:id="rId15"/>
    <p:sldId id="266" r:id="rId16"/>
    <p:sldId id="267" r:id="rId1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45" autoAdjust="0"/>
  </p:normalViewPr>
  <p:slideViewPr>
    <p:cSldViewPr>
      <p:cViewPr varScale="1">
        <p:scale>
          <a:sx n="108" d="100"/>
          <a:sy n="108" d="100"/>
        </p:scale>
        <p:origin x="14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62" d="100"/>
          <a:sy n="62" d="100"/>
        </p:scale>
        <p:origin x="-286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420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9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958168" cy="2033599"/>
          </a:xfrm>
        </p:spPr>
        <p:txBody>
          <a:bodyPr/>
          <a:lstStyle/>
          <a:p>
            <a:pPr algn="l"/>
            <a:r>
              <a:rPr lang="fr-FR" sz="4400" dirty="0">
                <a:latin typeface="Calibri"/>
                <a:cs typeface="Calibri"/>
              </a:rPr>
              <a:t>É</a:t>
            </a:r>
            <a:r>
              <a:rPr lang="fr-FR" sz="4400" dirty="0"/>
              <a:t>léments et structure d’un programme en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98E1-E8F6-4074-816E-EECC075548E2}" type="slidenum">
              <a:rPr lang="fr-FR"/>
              <a:pPr/>
              <a:t>10</a:t>
            </a:fld>
            <a:endParaRPr lang="fr-F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 main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Lorsqu'un programme est chargé, son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exécution commence</a:t>
            </a:r>
            <a:r>
              <a:rPr lang="fr-FR" dirty="0"/>
              <a:t> par l'appel d'une fonction spéciale du programme qui s'appelle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fr-FR" dirty="0"/>
              <a:t> ».</a:t>
            </a:r>
          </a:p>
          <a:p>
            <a:pPr>
              <a:lnSpc>
                <a:spcPct val="90000"/>
              </a:lnSpc>
            </a:pPr>
            <a:r>
              <a:rPr lang="fr-FR" dirty="0"/>
              <a:t>Cette fonction marque le début du programme. La fonction main est appelée par le système d'exploitation : elle ne peut pas être récursive. </a:t>
            </a:r>
            <a:endParaRPr lang="fr-FR" b="1" dirty="0"/>
          </a:p>
          <a:p>
            <a:pPr>
              <a:lnSpc>
                <a:spcPct val="90000"/>
              </a:lnSpc>
              <a:buFontTx/>
              <a:buNone/>
            </a:pPr>
            <a:endParaRPr lang="fr-FR" sz="10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dirty="0">
                <a:latin typeface="Courier New" pitchFamily="49" charset="0"/>
              </a:rPr>
              <a:t>	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main() { return 0; }</a:t>
            </a:r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La fonction </a:t>
            </a:r>
            <a:r>
              <a:rPr lang="fr-FR" dirty="0">
                <a:latin typeface="Courier New" pitchFamily="49" charset="0"/>
              </a:rPr>
              <a:t>main</a:t>
            </a:r>
            <a:r>
              <a:rPr lang="fr-FR" dirty="0"/>
              <a:t> doit renvoyer une valeur de type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/>
              <a:t> qui représente un code d'erreur d'exécution du programme. </a:t>
            </a:r>
          </a:p>
          <a:p>
            <a:pPr>
              <a:lnSpc>
                <a:spcPct val="90000"/>
              </a:lnSpc>
            </a:pPr>
            <a:r>
              <a:rPr lang="fr-FR" dirty="0"/>
              <a:t>Elle peut aussi recevoir des paramètres du système d'exploitation.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862B2-094C-4B6F-BEA8-FEFE22E494D1}" type="slidenum">
              <a:rPr lang="fr-FR"/>
              <a:pPr/>
              <a:t>11</a:t>
            </a:fld>
            <a:endParaRPr lang="fr-F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programme en C++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90670"/>
            <a:ext cx="8247092" cy="4824412"/>
          </a:xfrm>
        </p:spPr>
        <p:txBody>
          <a:bodyPr/>
          <a:lstStyle/>
          <a:p>
            <a:r>
              <a:rPr lang="fr-FR" dirty="0"/>
              <a:t>Un programme en C++ est constitué d’un ou plusieurs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fichiers source</a:t>
            </a:r>
            <a:r>
              <a:rPr lang="fr-FR" dirty="0"/>
              <a:t>.</a:t>
            </a:r>
          </a:p>
          <a:p>
            <a:r>
              <a:rPr lang="fr-FR" dirty="0"/>
              <a:t>Chacun de ces fichiers contient du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code source </a:t>
            </a:r>
            <a:r>
              <a:rPr lang="fr-FR" dirty="0"/>
              <a:t>: une suite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déclarations</a:t>
            </a:r>
            <a:r>
              <a:rPr lang="fr-FR" dirty="0"/>
              <a:t> et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définitions</a:t>
            </a:r>
            <a:r>
              <a:rPr lang="fr-FR" dirty="0"/>
              <a:t> de variables, de types, de fonctions, </a:t>
            </a:r>
            <a:r>
              <a:rPr lang="fr-FR" dirty="0">
                <a:solidFill>
                  <a:schemeClr val="tx2"/>
                </a:solidFill>
              </a:rPr>
              <a:t>de classes</a:t>
            </a:r>
            <a:r>
              <a:rPr lang="fr-FR" dirty="0"/>
              <a:t>. </a:t>
            </a:r>
          </a:p>
          <a:p>
            <a:r>
              <a:rPr lang="fr-FR" dirty="0"/>
              <a:t>Leur extension est généralement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cpp</a:t>
            </a:r>
            <a:r>
              <a:rPr lang="fr-FR" dirty="0"/>
              <a:t> » (ou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.cc</a:t>
            </a:r>
            <a:r>
              <a:rPr lang="fr-FR" dirty="0"/>
              <a:t> » ou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cxx</a:t>
            </a:r>
            <a:r>
              <a:rPr lang="fr-FR" dirty="0"/>
              <a:t> »).</a:t>
            </a:r>
          </a:p>
          <a:p>
            <a:r>
              <a:rPr lang="fr-FR" dirty="0"/>
              <a:t>Dans un programme, exactement un fichier source contient 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fonction globale </a:t>
            </a:r>
            <a:r>
              <a:rPr lang="fr-FR" dirty="0"/>
              <a:t>d’entête </a:t>
            </a:r>
          </a:p>
          <a:p>
            <a:pPr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« 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main() »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(avec en option des paramètres)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fr-FR" dirty="0"/>
              <a:t>qui sert de point d’entrée du programme.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d’entête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déclarations de variables globales et de fonctions,</a:t>
            </a:r>
            <a:r>
              <a:rPr lang="fr-FR" dirty="0"/>
              <a:t> ainsi que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déclarations/définitions de type, </a:t>
            </a:r>
            <a:r>
              <a:rPr lang="fr-FR" dirty="0"/>
              <a:t>sont en général regroupées dans des fichiers séparés appelés des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fichiers d’entête</a:t>
            </a:r>
            <a:r>
              <a:rPr lang="fr-FR" dirty="0"/>
              <a:t> (header files). Leur extension est généralement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.h</a:t>
            </a:r>
            <a:r>
              <a:rPr lang="fr-FR" dirty="0"/>
              <a:t> » (ou « .</a:t>
            </a:r>
            <a:r>
              <a:rPr lang="fr-FR" dirty="0" err="1"/>
              <a:t>hh</a:t>
            </a:r>
            <a:r>
              <a:rPr lang="fr-FR" dirty="0"/>
              <a:t> », « .</a:t>
            </a:r>
            <a:r>
              <a:rPr lang="fr-FR" dirty="0" err="1"/>
              <a:t>hpp</a:t>
            </a:r>
            <a:r>
              <a:rPr lang="fr-FR" dirty="0"/>
              <a:t> », « .</a:t>
            </a:r>
            <a:r>
              <a:rPr lang="fr-FR" dirty="0" err="1"/>
              <a:t>hxx</a:t>
            </a:r>
            <a:r>
              <a:rPr lang="fr-FR" dirty="0"/>
              <a:t> »).</a:t>
            </a:r>
          </a:p>
          <a:p>
            <a:pPr>
              <a:buNone/>
            </a:pPr>
            <a:endParaRPr lang="fr-FR" sz="400" dirty="0"/>
          </a:p>
          <a:p>
            <a:r>
              <a:rPr lang="fr-FR" dirty="0"/>
              <a:t>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directive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/>
              <a:t>du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préprocesseur</a:t>
            </a:r>
            <a:r>
              <a:rPr lang="fr-FR" dirty="0"/>
              <a:t> permet de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développer</a:t>
            </a:r>
            <a:r>
              <a:rPr lang="fr-FR" dirty="0"/>
              <a:t> le contenu d’un fichier d’entête dans un autre fichier.</a:t>
            </a:r>
          </a:p>
          <a:p>
            <a:r>
              <a:rPr lang="fr-FR" dirty="0"/>
              <a:t>Il est préférable d’utiliser les directives du </a:t>
            </a:r>
            <a:r>
              <a:rPr lang="fr-FR" dirty="0">
                <a:solidFill>
                  <a:schemeClr val="tx2"/>
                </a:solidFill>
              </a:rPr>
              <a:t>préprocesseur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fr-FR" dirty="0">
                <a:solidFill>
                  <a:schemeClr val="tx2"/>
                </a:solidFill>
              </a:rPr>
              <a:t> pour s’assurer qu’un fichier A ne soit développé qu’une fois </a:t>
            </a:r>
            <a:r>
              <a:rPr lang="fr-FR" dirty="0"/>
              <a:t>dans un fichier B, même si A est inclus plusieurs fois dans B par transitivité (par ex B inclut C qui </a:t>
            </a:r>
            <a:r>
              <a:rPr lang="fr-FR"/>
              <a:t>lui-même inclut </a:t>
            </a:r>
            <a:r>
              <a:rPr lang="fr-FR" dirty="0"/>
              <a:t>A).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Inclusion conditionnelle de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052736"/>
            <a:ext cx="8065268" cy="4968006"/>
          </a:xfrm>
        </p:spPr>
        <p:txBody>
          <a:bodyPr/>
          <a:lstStyle/>
          <a:p>
            <a:pPr>
              <a:buNone/>
            </a:pPr>
            <a:r>
              <a:rPr lang="fr-FR" b="1" u="sng" dirty="0" err="1">
                <a:latin typeface="Courier New" pitchFamily="49" charset="0"/>
                <a:cs typeface="Courier New" pitchFamily="49" charset="0"/>
              </a:rPr>
              <a:t>A.h</a:t>
            </a:r>
            <a:endParaRPr lang="fr-FR" b="1" u="sng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_A_H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define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_A_H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/* texte habituel du fichier */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u="sng" dirty="0" err="1">
                <a:latin typeface="Courier New" pitchFamily="49" charset="0"/>
                <a:cs typeface="Courier New" pitchFamily="49" charset="0"/>
              </a:rPr>
              <a:t>C.h</a:t>
            </a:r>
            <a:endParaRPr lang="fr-FR" b="1" u="sng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A.h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//…</a:t>
            </a:r>
          </a:p>
          <a:p>
            <a:pPr>
              <a:buNone/>
            </a:pPr>
            <a:endParaRPr lang="fr-FR" sz="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u="sng" dirty="0" err="1">
                <a:latin typeface="Courier New" pitchFamily="49" charset="0"/>
                <a:cs typeface="Courier New" pitchFamily="49" charset="0"/>
              </a:rPr>
              <a:t>B.h</a:t>
            </a:r>
            <a:endParaRPr lang="fr-FR" b="1" u="sng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A.h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  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C.h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  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//…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211960" y="3212976"/>
            <a:ext cx="460851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A.h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ne sera inclus qu’une seule fois car la constante _A_H aura déjà été définie lors de la 1</a:t>
            </a:r>
            <a:r>
              <a:rPr lang="fr-FR" baseline="30000" dirty="0">
                <a:latin typeface="Courier New" pitchFamily="49" charset="0"/>
                <a:cs typeface="Courier New" pitchFamily="49" charset="0"/>
              </a:rPr>
              <a:t>ère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inclusion. Lors de la deuxième inclusion, tout le texte situé entre « 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_A_H » et « #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 » n’est pas inséré par le pré-compilateur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635896" y="5445224"/>
            <a:ext cx="576064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635896" y="5517232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862B2-094C-4B6F-BEA8-FEFE22E494D1}" type="slidenum">
              <a:rPr lang="fr-FR"/>
              <a:pPr/>
              <a:t>14</a:t>
            </a:fld>
            <a:endParaRPr lang="fr-F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Compilation d’un programme en C++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90670"/>
            <a:ext cx="8247092" cy="4824412"/>
          </a:xfrm>
        </p:spPr>
        <p:txBody>
          <a:bodyPr/>
          <a:lstStyle/>
          <a:p>
            <a:r>
              <a:rPr lang="fr-FR" sz="2000" dirty="0"/>
              <a:t>Chaque fichier source est présenté séparément au compilateur. Il est alors prétraité par le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préprocesseur </a:t>
            </a:r>
            <a:r>
              <a:rPr lang="fr-FR" sz="2000" dirty="0"/>
              <a:t>(traitement des macros, inclusion de fichiers avec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sz="2000" dirty="0"/>
              <a:t>).  Le prétraitement produit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unité de traduction</a:t>
            </a:r>
            <a:r>
              <a:rPr lang="fr-FR" sz="2000" dirty="0"/>
              <a:t>.</a:t>
            </a:r>
          </a:p>
          <a:p>
            <a:r>
              <a:rPr lang="fr-FR" sz="2000" dirty="0"/>
              <a:t>Pour chaque unité de traduction, le compilateur produit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un fichier objet </a:t>
            </a:r>
            <a:r>
              <a:rPr lang="fr-FR" sz="2000" dirty="0"/>
              <a:t>avec l’extension « 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fr-FR" sz="2000" dirty="0"/>
              <a:t> » (sur </a:t>
            </a:r>
            <a:r>
              <a:rPr lang="fr-FR" sz="2000" dirty="0" err="1"/>
              <a:t>windows</a:t>
            </a:r>
            <a:r>
              <a:rPr lang="fr-FR" sz="2000" dirty="0"/>
              <a:t>) ou « 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.o</a:t>
            </a:r>
            <a:r>
              <a:rPr lang="fr-FR" sz="2000" dirty="0"/>
              <a:t> » (sur Unix et Mac OS X). Un fichier objet est un fichier binaire qui contient du code machine.</a:t>
            </a:r>
          </a:p>
          <a:p>
            <a:r>
              <a:rPr lang="fr-FR" sz="2000" dirty="0"/>
              <a:t>Une fois que toutes les unités de traduction sont compilées, les fichiers objet sont combinés ensemble par l’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éditeur de liens</a:t>
            </a:r>
            <a:r>
              <a:rPr lang="fr-FR" sz="2000" dirty="0"/>
              <a:t> (linker).</a:t>
            </a:r>
          </a:p>
          <a:p>
            <a:r>
              <a:rPr lang="fr-FR" sz="2000" dirty="0"/>
              <a:t>L’éditeur de liens concatène les fichiers objet et résout les adresses mémoire des fonctions et des autres symboles référencés dans les unités de compilation.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d’entête et compilation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557338"/>
            <a:ext cx="8389968" cy="4824412"/>
          </a:xfrm>
        </p:spPr>
        <p:txBody>
          <a:bodyPr/>
          <a:lstStyle/>
          <a:p>
            <a:r>
              <a:rPr lang="fr-FR" sz="2000" dirty="0"/>
              <a:t>Les fichiers d’entête ne sont pas des fichiers source et ne donnent pas lieu à la création de fichier objet.</a:t>
            </a:r>
          </a:p>
          <a:p>
            <a:r>
              <a:rPr lang="fr-FR" sz="2000" dirty="0"/>
              <a:t>Ils ne devraient contenir que des déclarations de variables et de fonctions ainsi que des définitions de type qui permettront aux différentes unités de compilation de communiquer entre elles.</a:t>
            </a:r>
          </a:p>
          <a:p>
            <a:r>
              <a:rPr lang="fr-FR" sz="2000" dirty="0"/>
              <a:t>Il est inapproprié de mettre une définition de fonction ou de variable dans un fichier d’entête : différentes inclusions du fichier d’entête contenant cette définition dans plusieurs fichiers source mènent à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erreur lors de l’édition des liens à cause de la présence de plusieurs définitions du même symbole</a:t>
            </a:r>
            <a:r>
              <a:rPr lang="fr-FR" sz="2000" dirty="0"/>
              <a:t>.</a:t>
            </a:r>
          </a:p>
          <a:p>
            <a:r>
              <a:rPr lang="fr-FR" sz="2000" dirty="0"/>
              <a:t>Un type (structure, classe, modèle,…) peut être défini dans plusieurs unités de traduction (une fois au plus par unité) mais les définitions doivent être strictement identiques.</a:t>
            </a:r>
          </a:p>
          <a:p>
            <a:r>
              <a:rPr lang="fr-FR" sz="2000" dirty="0"/>
              <a:t>Une fonction ou une variable déclarée, mais non définie, mène à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erreur de symbole non résolu, </a:t>
            </a:r>
            <a:r>
              <a:rPr lang="fr-FR" sz="2000" dirty="0"/>
              <a:t>si elle est utilisée.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pratique, l’éditeur de liens doit utiliser des symboles définis dans des bibliothèques.</a:t>
            </a:r>
          </a:p>
          <a:p>
            <a:endParaRPr lang="fr-FR" dirty="0"/>
          </a:p>
          <a:p>
            <a:pPr>
              <a:buNone/>
            </a:pPr>
            <a:r>
              <a:rPr lang="fr-FR" dirty="0"/>
              <a:t>Il y a 2 types de librairies :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Librairies statiques</a:t>
            </a:r>
            <a:r>
              <a:rPr lang="fr-FR" dirty="0"/>
              <a:t> : les éléments liés sont directement intégrés dans l’exécutable (comme les fichiers objets).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Librairies dynamiques</a:t>
            </a:r>
            <a:r>
              <a:rPr lang="fr-FR" dirty="0"/>
              <a:t> (librairies partagées, </a:t>
            </a:r>
            <a:r>
              <a:rPr lang="fr-FR" dirty="0" err="1"/>
              <a:t>DLLs</a:t>
            </a:r>
            <a:r>
              <a:rPr lang="fr-FR" dirty="0"/>
              <a:t>) sont localisées dans un endroit standard de la machine et sont automatiquement chargées au démarrage de l’application (liées dynamiquement).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7DE37-E96E-4898-BC9F-FE6D7BAEF3E6}" type="slidenum">
              <a:rPr lang="fr-FR"/>
              <a:pPr/>
              <a:t>2</a:t>
            </a:fld>
            <a:endParaRPr lang="fr-F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8532812" cy="4968006"/>
          </a:xfrm>
        </p:spPr>
        <p:txBody>
          <a:bodyPr/>
          <a:lstStyle/>
          <a:p>
            <a:r>
              <a:rPr lang="fr-FR" dirty="0"/>
              <a:t>C++ est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langage typé</a:t>
            </a:r>
            <a:r>
              <a:rPr lang="fr-FR" dirty="0"/>
              <a:t> : un élément manipulé dans un programme dispose d'un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fr-FR" dirty="0"/>
              <a:t> indiquant les caractéristiques de l’élément et la façon de le manipuler (opérations que l’on peut effectuer sur ou avec l’élément).</a:t>
            </a:r>
          </a:p>
          <a:p>
            <a:r>
              <a:rPr lang="fr-FR" dirty="0"/>
              <a:t>Avantages:</a:t>
            </a:r>
          </a:p>
          <a:p>
            <a:pPr lvl="1"/>
            <a:r>
              <a:rPr lang="fr-FR" sz="2000" dirty="0"/>
              <a:t>permet au compilateur de vérifier la validité des opérations qu'on appliquera à ou avec un élément;</a:t>
            </a:r>
          </a:p>
          <a:p>
            <a:pPr lvl="1"/>
            <a:r>
              <a:rPr lang="fr-FR" sz="2000" dirty="0"/>
              <a:t>contraint le programmeur à se restreindre aux seules opérations autorisées;</a:t>
            </a:r>
          </a:p>
          <a:p>
            <a:pPr lvl="1"/>
            <a:r>
              <a:rPr lang="fr-FR" sz="2000" dirty="0"/>
              <a:t>aide à la détection des erreurs.</a:t>
            </a:r>
          </a:p>
          <a:p>
            <a:r>
              <a:rPr lang="fr-FR" dirty="0"/>
              <a:t>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descripteur</a:t>
            </a:r>
            <a:r>
              <a:rPr lang="fr-FR" dirty="0"/>
              <a:t> est un mot clé (</a:t>
            </a:r>
            <a:r>
              <a:rPr lang="fr-FR" dirty="0" err="1">
                <a:latin typeface="Courier New" pitchFamily="49" charset="0"/>
              </a:rPr>
              <a:t>virtual</a:t>
            </a:r>
            <a:r>
              <a:rPr lang="fr-FR" dirty="0"/>
              <a:t>, </a:t>
            </a:r>
            <a:r>
              <a:rPr lang="fr-FR" dirty="0" err="1">
                <a:latin typeface="Courier New" pitchFamily="49" charset="0"/>
              </a:rPr>
              <a:t>extern</a:t>
            </a:r>
            <a:r>
              <a:rPr lang="fr-FR" dirty="0"/>
              <a:t>, </a:t>
            </a:r>
            <a:r>
              <a:rPr lang="fr-FR" dirty="0" err="1">
                <a:latin typeface="Courier New" pitchFamily="49" charset="0"/>
              </a:rPr>
              <a:t>static</a:t>
            </a:r>
            <a:r>
              <a:rPr lang="fr-FR" dirty="0">
                <a:latin typeface="Courier New" pitchFamily="49" charset="0"/>
              </a:rPr>
              <a:t>,…</a:t>
            </a:r>
            <a:r>
              <a:rPr lang="fr-FR" dirty="0"/>
              <a:t>) spécifiant la classe de stockage ou la portée d’une fonction ou d’une variable.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 descripteur ne fait pas partie du type</a:t>
            </a:r>
            <a:r>
              <a:rPr lang="fr-FR" dirty="0"/>
              <a:t>.</a:t>
            </a:r>
            <a:endParaRPr lang="fr-FR" sz="2400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C385-60A8-4586-890A-9F14B9D4612E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Déclarations et définitions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Un élément peut être une variable, une fonction ou un type.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On appelle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déclaration</a:t>
            </a:r>
            <a:r>
              <a:rPr lang="fr-FR" dirty="0"/>
              <a:t> le fait d'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informer</a:t>
            </a:r>
            <a:r>
              <a:rPr lang="fr-FR" dirty="0"/>
              <a:t> le compilateur qu'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 élément existe</a:t>
            </a:r>
            <a:r>
              <a:rPr lang="fr-FR" dirty="0"/>
              <a:t> et de lui associer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nom</a:t>
            </a:r>
            <a:r>
              <a:rPr lang="fr-FR" dirty="0"/>
              <a:t>.</a:t>
            </a:r>
          </a:p>
          <a:p>
            <a:pPr>
              <a:lnSpc>
                <a:spcPct val="90000"/>
              </a:lnSpc>
            </a:pPr>
            <a:r>
              <a:rPr lang="fr-FR" dirty="0"/>
              <a:t>On appelle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définition</a:t>
            </a:r>
            <a:r>
              <a:rPr lang="fr-FR" dirty="0"/>
              <a:t> le fait de demander au compilateur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créer un élément</a:t>
            </a:r>
            <a:r>
              <a:rPr lang="fr-FR" dirty="0"/>
              <a:t> et de lui associer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nom</a:t>
            </a:r>
            <a:r>
              <a:rPr lang="fr-FR" dirty="0"/>
              <a:t>.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Une définition est aussi, de fait, une déclaration.</a:t>
            </a:r>
            <a:r>
              <a:rPr lang="fr-FR" dirty="0"/>
              <a:t>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Lorsqu’il s’agit de 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définition</a:t>
            </a:r>
            <a:r>
              <a:rPr lang="fr-FR" dirty="0"/>
              <a:t> d’une variable ou d’une fonction, de l’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espace mémoire</a:t>
            </a:r>
            <a:r>
              <a:rPr lang="fr-FR" dirty="0"/>
              <a:t> est réservé pour stocker l‘élément défini.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51B40-22D6-482E-B345-A212D8C9AA65}" type="slidenum">
              <a:rPr lang="fr-FR"/>
              <a:pPr/>
              <a:t>4</a:t>
            </a:fld>
            <a:endParaRPr lang="fr-F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déclaration d’une variable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2000" dirty="0">
                <a:latin typeface="Courier New" pitchFamily="49" charset="0"/>
              </a:rPr>
              <a:t>Type identificateur;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>
                <a:latin typeface="Courier New" pitchFamily="49" charset="0"/>
              </a:rPr>
              <a:t>Type id1, id2, id3,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>
                <a:latin typeface="Courier New" pitchFamily="49" charset="0"/>
              </a:rPr>
              <a:t>Type identificateur=expression;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>
                <a:latin typeface="Courier New" pitchFamily="49" charset="0"/>
              </a:rPr>
              <a:t>Type id1, id2=v2, id3, id4, id5=e5;</a:t>
            </a:r>
          </a:p>
          <a:p>
            <a:pPr>
              <a:lnSpc>
                <a:spcPct val="80000"/>
              </a:lnSpc>
              <a:buNone/>
            </a:pPr>
            <a:r>
              <a:rPr lang="fr-FR" sz="2000" dirty="0">
                <a:latin typeface="Courier New" pitchFamily="49" charset="0"/>
              </a:rPr>
              <a:t>Type identificateur(expression);</a:t>
            </a:r>
          </a:p>
          <a:p>
            <a:pPr>
              <a:lnSpc>
                <a:spcPct val="80000"/>
              </a:lnSpc>
              <a:buNone/>
            </a:pPr>
            <a:r>
              <a:rPr lang="fr-FR" sz="2000" dirty="0">
                <a:latin typeface="Courier New" pitchFamily="49" charset="0"/>
              </a:rPr>
              <a:t>Type identificateur{expression}; // C++11</a:t>
            </a:r>
          </a:p>
          <a:p>
            <a:pPr>
              <a:lnSpc>
                <a:spcPct val="80000"/>
              </a:lnSpc>
              <a:buNone/>
            </a:pPr>
            <a:r>
              <a:rPr lang="fr-FR" sz="2000" dirty="0">
                <a:latin typeface="Courier New" pitchFamily="49" charset="0"/>
              </a:rPr>
              <a:t>Type identificateur={expression}; // C++11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/>
              <a:t>Une variable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ne doit être définie qu’une seule fois</a:t>
            </a:r>
            <a:r>
              <a:rPr lang="fr-FR" sz="2000" dirty="0"/>
              <a:t>.</a:t>
            </a:r>
          </a:p>
          <a:p>
            <a:pPr>
              <a:lnSpc>
                <a:spcPct val="80000"/>
              </a:lnSpc>
            </a:pPr>
            <a:r>
              <a:rPr lang="fr-FR" sz="2000" dirty="0"/>
              <a:t>Si on utilise le mot clé </a:t>
            </a:r>
            <a:r>
              <a:rPr lang="fr-F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extern</a:t>
            </a:r>
            <a:r>
              <a:rPr lang="fr-FR" sz="2000" dirty="0"/>
              <a:t> devant le type, il s’agit alors d’une simple déclaration de variable : celle-ci doit être définie dans une autre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unité de traduction</a:t>
            </a:r>
            <a:r>
              <a:rPr lang="fr-FR" sz="2000" dirty="0"/>
              <a:t>.</a:t>
            </a:r>
          </a:p>
          <a:p>
            <a:pPr>
              <a:lnSpc>
                <a:spcPct val="8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Pour être utilisée, une variable doit avoir été préalablement déclarée</a:t>
            </a:r>
            <a:r>
              <a:rPr lang="fr-FR" sz="2000" dirty="0"/>
              <a:t>.</a:t>
            </a:r>
          </a:p>
          <a:p>
            <a:pPr>
              <a:lnSpc>
                <a:spcPct val="80000"/>
              </a:lnSpc>
            </a:pP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endParaRPr lang="fr-F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3CB79-DF59-4487-8AFD-1503FE71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77BCE-EE01-4264-9301-8DE24D12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dirty="0"/>
              <a:t>La définition d'une variable ne suffit pas (en général) à l'initialiser.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variables non initialisées</a:t>
            </a:r>
            <a:r>
              <a:rPr lang="fr-FR" dirty="0"/>
              <a:t> ont une valeur indéfinie.</a:t>
            </a:r>
          </a:p>
          <a:p>
            <a:pPr>
              <a:lnSpc>
                <a:spcPct val="8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Initialiser les variables</a:t>
            </a:r>
            <a:r>
              <a:rPr lang="fr-FR" dirty="0"/>
              <a:t> avec une valeur par défaut est donc une bonne habitude à prendre. </a:t>
            </a:r>
          </a:p>
          <a:p>
            <a:pPr>
              <a:lnSpc>
                <a:spcPct val="80000"/>
              </a:lnSpc>
            </a:pPr>
            <a:r>
              <a:rPr lang="fr-FR" dirty="0"/>
              <a:t>On peut utiliser des expressions (qui seront évaluées) pour initialiser les variables.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>
                <a:latin typeface="Courier New" pitchFamily="49" charset="0"/>
              </a:rPr>
              <a:t>Type identificateur=expression;</a:t>
            </a:r>
          </a:p>
          <a:p>
            <a:pPr>
              <a:lnSpc>
                <a:spcPct val="80000"/>
              </a:lnSpc>
              <a:buNone/>
            </a:pPr>
            <a:r>
              <a:rPr lang="fr-FR" dirty="0">
                <a:latin typeface="Courier New" pitchFamily="49" charset="0"/>
              </a:rPr>
              <a:t>Type identificateur(expression);</a:t>
            </a:r>
          </a:p>
          <a:p>
            <a:pPr>
              <a:lnSpc>
                <a:spcPct val="80000"/>
              </a:lnSpc>
              <a:buNone/>
            </a:pPr>
            <a:r>
              <a:rPr lang="fr-FR" dirty="0">
                <a:latin typeface="Courier New" pitchFamily="49" charset="0"/>
              </a:rPr>
              <a:t>Type identificateur{expression}; // C++11</a:t>
            </a:r>
          </a:p>
          <a:p>
            <a:pPr>
              <a:lnSpc>
                <a:spcPct val="80000"/>
              </a:lnSpc>
              <a:buNone/>
            </a:pPr>
            <a:r>
              <a:rPr lang="fr-FR" dirty="0">
                <a:latin typeface="Courier New" pitchFamily="49" charset="0"/>
              </a:rPr>
              <a:t>Type identificateur={expression}; // C++11</a:t>
            </a:r>
          </a:p>
          <a:p>
            <a:pPr>
              <a:lnSpc>
                <a:spcPct val="80000"/>
              </a:lnSpc>
            </a:pPr>
            <a:r>
              <a:rPr lang="fr-FR" dirty="0"/>
              <a:t>Les deux dernières formes d’initialisation avec </a:t>
            </a:r>
            <a:r>
              <a:rPr lang="fr-FR" dirty="0">
                <a:latin typeface="Courier New" pitchFamily="49" charset="0"/>
              </a:rPr>
              <a:t>{}</a:t>
            </a:r>
            <a:r>
              <a:rPr lang="fr-FR" dirty="0"/>
              <a:t>, interdisent les </a:t>
            </a:r>
            <a:r>
              <a:rPr lang="fr-FR" dirty="0">
                <a:solidFill>
                  <a:srgbClr val="FF0000"/>
                </a:solidFill>
              </a:rPr>
              <a:t>conversions implicites de type dégradantes </a:t>
            </a:r>
            <a:r>
              <a:rPr lang="fr-FR" dirty="0"/>
              <a:t>(ex : </a:t>
            </a:r>
            <a:r>
              <a:rPr lang="fr-FR" dirty="0">
                <a:latin typeface="Courier New" pitchFamily="49" charset="0"/>
              </a:rPr>
              <a:t>double</a:t>
            </a:r>
            <a:r>
              <a:rPr lang="fr-FR" dirty="0"/>
              <a:t> vers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/>
              <a:t>).</a:t>
            </a:r>
          </a:p>
          <a:p>
            <a:pPr>
              <a:lnSpc>
                <a:spcPct val="80000"/>
              </a:lnSpc>
              <a:buNone/>
            </a:pPr>
            <a:endParaRPr lang="fr-FR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8F2916-2386-4192-8CE6-9257E96BF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14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3CB79-DF59-4487-8AFD-1503FE71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77BCE-EE01-4264-9301-8DE24D12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dirty="0"/>
              <a:t>Les différentes formes d’initialisation peuvent être combinées sur une même ligne :</a:t>
            </a:r>
            <a:endParaRPr lang="fr-FR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FR" dirty="0">
                <a:latin typeface="Courier New" pitchFamily="49" charset="0"/>
              </a:rPr>
              <a:t>Type id1, id2=e1, id3{e2}, id4, id5=e3;</a:t>
            </a:r>
          </a:p>
          <a:p>
            <a:pPr>
              <a:lnSpc>
                <a:spcPct val="80000"/>
              </a:lnSpc>
              <a:buNone/>
            </a:pPr>
            <a:endParaRPr lang="fr-FR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fr-FR" dirty="0"/>
              <a:t>Les initialisations avec {} peuvent ne pas prendre d’expression, c’est alors l’</a:t>
            </a:r>
            <a:r>
              <a:rPr lang="fr-FR" dirty="0" err="1"/>
              <a:t>initialisateur</a:t>
            </a:r>
            <a:r>
              <a:rPr lang="fr-FR" dirty="0"/>
              <a:t> par défaut du type de la variable qui est utilisé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i{}; //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i=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();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i=0;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j={}; //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j=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();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j=0; </a:t>
            </a:r>
          </a:p>
          <a:p>
            <a:pPr marL="0" indent="0">
              <a:lnSpc>
                <a:spcPct val="80000"/>
              </a:lnSpc>
              <a:buNone/>
            </a:pPr>
            <a:endParaRPr lang="fr-FR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fr-FR" dirty="0"/>
              <a:t>Cette dernière forme peut être aussi utilisée pour l’</a:t>
            </a:r>
            <a:r>
              <a:rPr lang="fr-FR" dirty="0">
                <a:solidFill>
                  <a:srgbClr val="0070C0"/>
                </a:solidFill>
              </a:rPr>
              <a:t>affectation</a:t>
            </a:r>
            <a:r>
              <a:rPr lang="fr-FR" dirty="0"/>
              <a:t> d’une variable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 i=4;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dirty="0">
                <a:latin typeface="Courier New" pitchFamily="49" charset="0"/>
              </a:rPr>
              <a:t>i={}; // affectation : i=0;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8F2916-2386-4192-8CE6-9257E96BF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13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7424-7565-4291-92AF-D5CF26E0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mots clé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11AFD-9607-445B-8F80-7E02CFDC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Depuis C++11, le mot clé </a:t>
            </a: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auto</a:t>
            </a:r>
            <a:r>
              <a:rPr lang="fr-FR" sz="2000" dirty="0"/>
              <a:t> peut être utilisé au moment de la définition d’une variable initialisée pour laisser le compilateur en déterminer automatiquement le type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	</a:t>
            </a:r>
            <a:r>
              <a:rPr lang="fr-FR" sz="2000" dirty="0">
                <a:latin typeface="Courier New" pitchFamily="49" charset="0"/>
              </a:rPr>
              <a:t>auto identificateur=</a:t>
            </a:r>
            <a:r>
              <a:rPr lang="fr-FR" sz="2000" dirty="0" err="1">
                <a:latin typeface="Courier New" pitchFamily="49" charset="0"/>
              </a:rPr>
              <a:t>valeur_initiale</a:t>
            </a:r>
            <a:r>
              <a:rPr lang="fr-FR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sz="2000" dirty="0">
                <a:latin typeface="Courier New" pitchFamily="49" charset="0"/>
              </a:rPr>
              <a:t>  auto identificateur{</a:t>
            </a:r>
            <a:r>
              <a:rPr lang="fr-FR" sz="2000" dirty="0" err="1">
                <a:latin typeface="Courier New" pitchFamily="49" charset="0"/>
              </a:rPr>
              <a:t>valeur_initiale</a:t>
            </a:r>
            <a:r>
              <a:rPr lang="fr-FR" sz="2000" dirty="0">
                <a:latin typeface="Courier New" pitchFamily="49" charset="0"/>
              </a:rPr>
              <a:t>};</a:t>
            </a:r>
            <a:endParaRPr lang="fr-FR" sz="2000" dirty="0"/>
          </a:p>
          <a:p>
            <a:r>
              <a:rPr lang="fr-FR" sz="2000" dirty="0"/>
              <a:t>Cela permet d’alléger l’écriture et parfois d’obtenir un code plus sûr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[Meyers, 2014] </a:t>
            </a:r>
            <a:r>
              <a:rPr lang="fr-FR" sz="2000" dirty="0"/>
              <a:t>(notamment en évitant d’oublier une initialisation qui devient obligatoire).</a:t>
            </a:r>
          </a:p>
          <a:p>
            <a:r>
              <a:rPr lang="fr-FR" sz="2000" dirty="0"/>
              <a:t>Attention, dans le cas de l’instruction « </a:t>
            </a:r>
            <a:r>
              <a:rPr lang="fr-FR" sz="2000" dirty="0">
                <a:latin typeface="Courier New" pitchFamily="49" charset="0"/>
              </a:rPr>
              <a:t>auto id={</a:t>
            </a:r>
            <a:r>
              <a:rPr lang="fr-FR" sz="2000" dirty="0" err="1">
                <a:latin typeface="Courier New" pitchFamily="49" charset="0"/>
              </a:rPr>
              <a:t>val_init</a:t>
            </a:r>
            <a:r>
              <a:rPr lang="fr-FR" sz="2000" dirty="0">
                <a:latin typeface="Courier New" pitchFamily="49" charset="0"/>
              </a:rPr>
              <a:t>}; »</a:t>
            </a:r>
            <a:r>
              <a:rPr lang="fr-FR" sz="2000" dirty="0"/>
              <a:t>,</a:t>
            </a:r>
            <a:r>
              <a:rPr lang="fr-FR" sz="2000" dirty="0">
                <a:latin typeface="Courier New" pitchFamily="49" charset="0"/>
              </a:rPr>
              <a:t> id </a:t>
            </a:r>
            <a:r>
              <a:rPr lang="fr-FR" sz="2000" dirty="0"/>
              <a:t>est du type </a:t>
            </a:r>
            <a:r>
              <a:rPr lang="fr-FR" sz="2000" dirty="0" err="1">
                <a:latin typeface="Courier New" pitchFamily="49" charset="0"/>
              </a:rPr>
              <a:t>initializer_list</a:t>
            </a:r>
            <a:r>
              <a:rPr lang="fr-FR" sz="2000" dirty="0"/>
              <a:t>. </a:t>
            </a:r>
          </a:p>
          <a:p>
            <a:r>
              <a:rPr lang="fr-FR" sz="2000" dirty="0"/>
              <a:t>On peut aussi utiliser le mot clé </a:t>
            </a:r>
            <a:r>
              <a:rPr lang="fr-F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decltype</a:t>
            </a:r>
            <a:r>
              <a:rPr lang="fr-FR" sz="2000" dirty="0"/>
              <a:t> pour utiliser le type d’une expression existante pour définir une autre variable 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itchFamily="49" charset="0"/>
                <a:ea typeface="+mn-ea"/>
              </a:rPr>
              <a:t>auto var=36; // var est de type </a:t>
            </a:r>
            <a:r>
              <a:rPr lang="fr-FR" sz="2000" dirty="0" err="1">
                <a:latin typeface="Courier New" pitchFamily="49" charset="0"/>
                <a:ea typeface="+mn-ea"/>
              </a:rPr>
              <a:t>int</a:t>
            </a:r>
            <a:endParaRPr lang="fr-FR" sz="2000" dirty="0">
              <a:latin typeface="Courier New" pitchFamily="49" charset="0"/>
              <a:ea typeface="+mn-ea"/>
            </a:endParaRPr>
          </a:p>
          <a:p>
            <a:pPr marL="457200" lvl="1" indent="0">
              <a:buNone/>
            </a:pPr>
            <a:r>
              <a:rPr lang="fr-FR" sz="2000" dirty="0" err="1">
                <a:latin typeface="Courier New" pitchFamily="49" charset="0"/>
                <a:ea typeface="+mn-ea"/>
              </a:rPr>
              <a:t>decltype</a:t>
            </a:r>
            <a:r>
              <a:rPr lang="fr-FR" sz="2000" dirty="0">
                <a:latin typeface="Courier New" pitchFamily="49" charset="0"/>
                <a:ea typeface="+mn-ea"/>
              </a:rPr>
              <a:t>(var) var2; // var2 est aussi de type </a:t>
            </a:r>
            <a:r>
              <a:rPr lang="fr-FR" sz="2000" dirty="0" err="1">
                <a:latin typeface="Courier New" pitchFamily="49" charset="0"/>
                <a:ea typeface="+mn-ea"/>
              </a:rPr>
              <a:t>int</a:t>
            </a:r>
            <a:endParaRPr lang="fr-FR" sz="2000" dirty="0">
              <a:latin typeface="Courier New" pitchFamily="49" charset="0"/>
              <a:ea typeface="+mn-ea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A4F3AA-9404-4C74-9ABD-4BA00AA52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28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8B99-8568-4C2E-A7FE-3EE4C1FD065A}" type="slidenum">
              <a:rPr lang="fr-FR"/>
              <a:pPr/>
              <a:t>8</a:t>
            </a:fld>
            <a:endParaRPr lang="fr-F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d’une fonction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3282"/>
            <a:ext cx="8353300" cy="4968006"/>
          </a:xfrm>
        </p:spPr>
        <p:txBody>
          <a:bodyPr/>
          <a:lstStyle/>
          <a:p>
            <a:pPr lvl="1">
              <a:buFontTx/>
              <a:buNone/>
            </a:pPr>
            <a:r>
              <a:rPr lang="fr-FR" sz="2000" b="1" dirty="0" err="1">
                <a:latin typeface="Courier New" pitchFamily="49" charset="0"/>
              </a:rPr>
              <a:t>type_retour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nom_fonction</a:t>
            </a:r>
            <a:r>
              <a:rPr lang="fr-FR" sz="2000" b="1" dirty="0">
                <a:latin typeface="Courier New" pitchFamily="49" charset="0"/>
              </a:rPr>
              <a:t>(type_1 arg_1, …, </a:t>
            </a:r>
          </a:p>
          <a:p>
            <a:pPr lvl="1"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     </a:t>
            </a:r>
            <a:r>
              <a:rPr lang="fr-FR" sz="2000" b="1" dirty="0" err="1">
                <a:latin typeface="Courier New" pitchFamily="49" charset="0"/>
              </a:rPr>
              <a:t>type_n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arg_n</a:t>
            </a:r>
            <a:r>
              <a:rPr lang="fr-FR" sz="2000" b="1" dirty="0">
                <a:latin typeface="Courier New" pitchFamily="49" charset="0"/>
              </a:rPr>
              <a:t>){</a:t>
            </a:r>
          </a:p>
          <a:p>
            <a:pPr lvl="1">
              <a:buFontTx/>
              <a:buNone/>
            </a:pPr>
            <a:r>
              <a:rPr lang="fr-FR" sz="2000" b="1" dirty="0">
                <a:latin typeface="Courier New" pitchFamily="49" charset="0"/>
              </a:rPr>
              <a:t>	/* instructions */</a:t>
            </a:r>
          </a:p>
          <a:p>
            <a:pPr lvl="1">
              <a:buFontTx/>
              <a:buNone/>
            </a:pPr>
            <a:r>
              <a:rPr lang="fr-FR" sz="2000" b="1" dirty="0">
                <a:latin typeface="Courier New" pitchFamily="49" charset="0"/>
              </a:rPr>
              <a:t>}</a:t>
            </a:r>
          </a:p>
          <a:p>
            <a:r>
              <a:rPr lang="fr-FR" sz="2000" dirty="0"/>
              <a:t>Une définition de fonction est la description à l'aide d'instructions, de ce que fait la fonction.</a:t>
            </a:r>
          </a:p>
          <a:p>
            <a:pPr>
              <a:buNone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Incompatibilités avec le C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sz="2000" dirty="0"/>
              <a:t>La </a:t>
            </a:r>
            <a:r>
              <a:rPr lang="fr-FR" sz="2000" dirty="0">
                <a:solidFill>
                  <a:schemeClr val="accent4"/>
                </a:solidFill>
              </a:rPr>
              <a:t>2</a:t>
            </a:r>
            <a:r>
              <a:rPr lang="fr-FR" sz="2000" baseline="30000" dirty="0">
                <a:solidFill>
                  <a:schemeClr val="accent4"/>
                </a:solidFill>
              </a:rPr>
              <a:t>ème</a:t>
            </a:r>
            <a:r>
              <a:rPr lang="fr-FR" sz="2000" dirty="0">
                <a:solidFill>
                  <a:schemeClr val="accent4"/>
                </a:solidFill>
              </a:rPr>
              <a:t> forme de définition du C n’est plus possible </a:t>
            </a:r>
            <a:r>
              <a:rPr lang="fr-FR" sz="2000" dirty="0"/>
              <a:t>:</a:t>
            </a:r>
          </a:p>
          <a:p>
            <a:pPr lvl="1">
              <a:buFontTx/>
              <a:buNone/>
            </a:pPr>
            <a:r>
              <a:rPr lang="fr-FR" sz="2000" dirty="0" err="1">
                <a:latin typeface="Courier New" pitchFamily="49" charset="0"/>
              </a:rPr>
              <a:t>type_retour</a:t>
            </a:r>
            <a:r>
              <a:rPr lang="fr-FR" sz="2000" dirty="0">
                <a:latin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</a:rPr>
              <a:t>nom_fonction</a:t>
            </a:r>
            <a:r>
              <a:rPr lang="fr-FR" sz="2000" dirty="0">
                <a:latin typeface="Courier New" pitchFamily="49" charset="0"/>
              </a:rPr>
              <a:t>(arg_1,…,</a:t>
            </a:r>
            <a:r>
              <a:rPr lang="fr-FR" sz="2000" dirty="0" err="1">
                <a:latin typeface="Courier New" pitchFamily="49" charset="0"/>
              </a:rPr>
              <a:t>arg_n</a:t>
            </a:r>
            <a:r>
              <a:rPr lang="fr-FR" sz="2000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fr-FR" sz="2000" dirty="0">
                <a:latin typeface="Courier New" pitchFamily="49" charset="0"/>
              </a:rPr>
              <a:t>	type_1 arg_1; … </a:t>
            </a:r>
            <a:r>
              <a:rPr lang="fr-FR" sz="2000" dirty="0" err="1">
                <a:latin typeface="Courier New" pitchFamily="49" charset="0"/>
              </a:rPr>
              <a:t>type_n</a:t>
            </a:r>
            <a:r>
              <a:rPr lang="fr-FR" sz="2000" dirty="0">
                <a:latin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</a:rPr>
              <a:t>arg_n</a:t>
            </a:r>
            <a:r>
              <a:rPr lang="fr-FR" sz="2000" dirty="0">
                <a:latin typeface="Courier New" pitchFamily="49" charset="0"/>
              </a:rPr>
              <a:t>; {/*instructions*/}</a:t>
            </a:r>
          </a:p>
          <a:p>
            <a:r>
              <a:rPr lang="fr-FR" sz="2000" dirty="0"/>
              <a:t>Le type de retour d’une fonction qui ne renvoie pas de valeur est toujours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/>
              <a:t> (il ne peut pas être omis). De plus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/>
              <a:t> ne doit plus être utilisé pour indiquer une fonction sans argument. </a:t>
            </a:r>
          </a:p>
          <a:p>
            <a:r>
              <a:rPr lang="fr-FR" sz="2000" dirty="0"/>
              <a:t>Depuis C++14, on peut utiliser le mot clé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fr-FR" sz="2000" dirty="0"/>
              <a:t> comme type de retour d'une fonction. Le type sera déduit en fonction du type de l'expression retournée.</a:t>
            </a:r>
          </a:p>
          <a:p>
            <a:endParaRPr lang="fr-F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3C7E5-596C-4AA1-AF4F-D8D6F6223A4A}" type="slidenum">
              <a:rPr lang="fr-FR"/>
              <a:pPr/>
              <a:t>9</a:t>
            </a:fld>
            <a:endParaRPr lang="fr-F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Déclaration d’une fonction : prototype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00108"/>
            <a:ext cx="8229600" cy="5381642"/>
          </a:xfrm>
        </p:spPr>
        <p:txBody>
          <a:bodyPr/>
          <a:lstStyle/>
          <a:p>
            <a:pPr>
              <a:buFontTx/>
              <a:buNone/>
            </a:pPr>
            <a:endParaRPr lang="fr-FR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fr-FR" sz="1800" dirty="0">
                <a:latin typeface="Courier New" pitchFamily="49" charset="0"/>
              </a:rPr>
              <a:t>	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type_retour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nom_fonction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(type_1 arg_1,…,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type_n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arg_n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endParaRPr lang="fr-FR" sz="900" dirty="0"/>
          </a:p>
          <a:p>
            <a:r>
              <a:rPr lang="fr-FR" sz="2000" dirty="0"/>
              <a:t>Une déclaration de fonction est une simple information (nom, type de retour, type des arguments) fournie au compilateur.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Pour être utilisée, une fonction doit avoir été préalablement déclarée</a:t>
            </a:r>
            <a:r>
              <a:rPr lang="fr-FR" sz="2000" dirty="0"/>
              <a:t>.</a:t>
            </a:r>
          </a:p>
          <a:p>
            <a:r>
              <a:rPr lang="fr-FR" sz="2000" dirty="0"/>
              <a:t>La portée du prototype est limitée à la partie du fichier source à la suite du prototype si elle est en dehors de tout bloc. </a:t>
            </a:r>
          </a:p>
          <a:p>
            <a:r>
              <a:rPr lang="fr-FR" sz="2000" dirty="0"/>
              <a:t>On peut mettre un prototype dans un bloc : portée limitée au bloc.</a:t>
            </a:r>
          </a:p>
          <a:p>
            <a:r>
              <a:rPr lang="fr-FR" sz="2000" dirty="0"/>
              <a:t>Les noms des variables dans les prototypes sont facultatifs et ne jouent  aucun rôle à part informatif. </a:t>
            </a:r>
          </a:p>
          <a:p>
            <a:r>
              <a:rPr lang="fr-FR" sz="2000" dirty="0"/>
              <a:t>Il n’y a pas de contrôle de cohérence des noms entre les différents prototypes et la définition de la fonction.</a:t>
            </a:r>
          </a:p>
          <a:p>
            <a:pPr>
              <a:buNone/>
            </a:pPr>
            <a:endParaRPr lang="fr-FR" sz="900" dirty="0"/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Contrairement au C, on ne peut omettre ni le type de retour, ni les types des arguments.</a:t>
            </a:r>
          </a:p>
          <a:p>
            <a:pPr>
              <a:buFontTx/>
              <a:buNone/>
            </a:pPr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38240</TotalTime>
  <Words>1830</Words>
  <Application>Microsoft Office PowerPoint</Application>
  <PresentationFormat>Affichage à l'écran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Modèle par défaut</vt:lpstr>
      <vt:lpstr>Éléments et structure d’un programme en C++</vt:lpstr>
      <vt:lpstr>Type</vt:lpstr>
      <vt:lpstr>Déclarations et définitions</vt:lpstr>
      <vt:lpstr>Définition et déclaration d’une variable</vt:lpstr>
      <vt:lpstr>Initialisation des variables</vt:lpstr>
      <vt:lpstr>Initialisation des variables</vt:lpstr>
      <vt:lpstr>Les mots clé auto et decltype</vt:lpstr>
      <vt:lpstr>Définition d’une fonction</vt:lpstr>
      <vt:lpstr>Déclaration d’une fonction : prototype</vt:lpstr>
      <vt:lpstr>La fonction main</vt:lpstr>
      <vt:lpstr>Structure d’un programme en C++</vt:lpstr>
      <vt:lpstr>Fichiers d’entête</vt:lpstr>
      <vt:lpstr>Inclusion conditionnelle de fichier</vt:lpstr>
      <vt:lpstr>Compilation d’un programme en C++</vt:lpstr>
      <vt:lpstr>Fichiers d’entête et compilation</vt:lpstr>
      <vt:lpstr>Bibliothèques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455</cp:revision>
  <cp:lastPrinted>2021-04-23T04:51:22Z</cp:lastPrinted>
  <dcterms:created xsi:type="dcterms:W3CDTF">2008-02-04T10:53:03Z</dcterms:created>
  <dcterms:modified xsi:type="dcterms:W3CDTF">2021-09-07T07:43:29Z</dcterms:modified>
</cp:coreProperties>
</file>