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4" r:id="rId3"/>
    <p:sldId id="286" r:id="rId4"/>
    <p:sldId id="259" r:id="rId5"/>
    <p:sldId id="261" r:id="rId6"/>
    <p:sldId id="262" r:id="rId7"/>
    <p:sldId id="287" r:id="rId8"/>
    <p:sldId id="257" r:id="rId9"/>
    <p:sldId id="263" r:id="rId10"/>
    <p:sldId id="260" r:id="rId11"/>
    <p:sldId id="264" r:id="rId12"/>
    <p:sldId id="288" r:id="rId13"/>
    <p:sldId id="292" r:id="rId14"/>
    <p:sldId id="293" r:id="rId15"/>
    <p:sldId id="289" r:id="rId16"/>
    <p:sldId id="290" r:id="rId17"/>
    <p:sldId id="291" r:id="rId1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7" autoAdjust="0"/>
    <p:restoredTop sz="94660"/>
  </p:normalViewPr>
  <p:slideViewPr>
    <p:cSldViewPr>
      <p:cViewPr varScale="1">
        <p:scale>
          <a:sx n="149" d="100"/>
          <a:sy n="149" d="100"/>
        </p:scale>
        <p:origin x="19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notesViewPr>
    <p:cSldViewPr>
      <p:cViewPr varScale="1">
        <p:scale>
          <a:sx n="85" d="100"/>
          <a:sy n="85" d="100"/>
        </p:scale>
        <p:origin x="-42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r">
              <a:defRPr sz="13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453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C3FD12-4971-4E9E-8CD5-A37FA64CC9D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624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3FD12-4971-4E9E-8CD5-A37FA64CC9D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27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539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5EA00-67CC-44EE-9700-7F258220B0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5B34E-FB69-4950-95BD-0FAD2ADBE6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3388" y="96838"/>
            <a:ext cx="2057400" cy="62849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96838"/>
            <a:ext cx="6019800" cy="628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CFDEA-EF32-4A42-BE43-0AFCEE8583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96838"/>
            <a:ext cx="7129462" cy="73977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E9A986D-4348-4A98-844F-1A3AA1CDDB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06455-E30C-434F-8395-BD66AECCAF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C1133-3064-4F60-BC35-93F25C88232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0F0E6-1D71-492E-8685-B2A2D7A261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B28B9-2694-41D1-8A77-9489D118DD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EC0F5-9905-475A-BC81-885CA92244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2C2FC-5915-42B1-851D-CCE6539518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9C0C54-3293-4046-B814-2658183FA65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97D20-E085-489E-A516-CF7783BD8B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lque_transparent_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6838"/>
            <a:ext cx="8353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3568" y="6532839"/>
            <a:ext cx="1819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rgbClr val="FFFF00"/>
                </a:solidFill>
              </a:rPr>
              <a:t>antoine.jouglet@utc.fr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2685270" y="6552382"/>
            <a:ext cx="2682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/>
              <a:t>Programmation Orientée Objet</a:t>
            </a:r>
            <a:endParaRPr lang="fr-FR" sz="1200" b="1" dirty="0">
              <a:solidFill>
                <a:srgbClr val="003399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988" y="9810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200" b="1">
                <a:solidFill>
                  <a:srgbClr val="FFFF00"/>
                </a:solidFill>
              </a:defRPr>
            </a:lvl1pPr>
          </a:lstStyle>
          <a:p>
            <a:fld id="{C14EF4AC-3777-4572-8120-0D9D149C01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CC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65C2-5A31-42CF-83E0-4A2B72EDED24}" type="slidenum">
              <a:rPr lang="fr-FR"/>
              <a:pPr/>
              <a:t>1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2" y="1466839"/>
            <a:ext cx="7958168" cy="2033599"/>
          </a:xfrm>
        </p:spPr>
        <p:txBody>
          <a:bodyPr/>
          <a:lstStyle/>
          <a:p>
            <a:pPr algn="l"/>
            <a:r>
              <a:rPr lang="fr-FR" sz="4400" dirty="0"/>
              <a:t>Les données en C++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987BB-DB4E-4A4B-B821-F87E0BCFE147}" type="slidenum">
              <a:rPr lang="fr-FR"/>
              <a:pPr/>
              <a:t>10</a:t>
            </a:fld>
            <a:endParaRPr lang="fr-FR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Variables définies en dehors d’une fonction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dirty="0"/>
              <a:t>Une variable déclarée en dehors de toute fonction est visible dans tout le fichier où elle a été déclarée. </a:t>
            </a:r>
          </a:p>
          <a:p>
            <a:pPr>
              <a:lnSpc>
                <a:spcPct val="90000"/>
              </a:lnSpc>
            </a:pPr>
            <a:r>
              <a:rPr lang="fr-FR" dirty="0"/>
              <a:t>Quand elle est définie en dehors de tout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dirty="0"/>
              <a:t>, une telle variable est dite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globale</a:t>
            </a:r>
            <a:r>
              <a:rPr lang="fr-FR" dirty="0"/>
              <a:t>. </a:t>
            </a:r>
          </a:p>
          <a:p>
            <a:pPr>
              <a:lnSpc>
                <a:spcPct val="90000"/>
              </a:lnSpc>
            </a:pPr>
            <a:r>
              <a:rPr lang="fr-FR" dirty="0"/>
              <a:t>Une variable définie sans </a:t>
            </a:r>
            <a:r>
              <a:rPr lang="fr-FR" dirty="0" err="1"/>
              <a:t>initialisateur</a:t>
            </a:r>
            <a:r>
              <a:rPr lang="fr-FR" dirty="0"/>
              <a:t> dans la portée globale ou d’un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dirty="0"/>
              <a:t> est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initialisée par défaut </a:t>
            </a:r>
            <a:r>
              <a:rPr lang="fr-FR" dirty="0"/>
              <a:t>(au contraire des variables locales et des données créées sur le tas).</a:t>
            </a:r>
          </a:p>
          <a:p>
            <a:pPr>
              <a:lnSpc>
                <a:spcPct val="90000"/>
              </a:lnSpc>
            </a:pPr>
            <a:r>
              <a:rPr lang="fr-FR" dirty="0"/>
              <a:t>Si une telle variable est précédée du mot clé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fr-FR" dirty="0"/>
              <a:t>, il s’agit d’une simple déclaration et non d’une définition. Cette déclaration ne doit pas avoir d’</a:t>
            </a:r>
            <a:r>
              <a:rPr lang="fr-FR" dirty="0" err="1"/>
              <a:t>initialisateur</a:t>
            </a:r>
            <a:r>
              <a:rPr lang="fr-FR" dirty="0"/>
              <a:t>. Une variable avec une exacte correspondance de type doit être définie dans une autre unité de traduction.</a:t>
            </a:r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A4162-9474-4ACC-9815-F053BF581084}" type="slidenum">
              <a:rPr lang="fr-FR"/>
              <a:pPr/>
              <a:t>11</a:t>
            </a:fld>
            <a:endParaRPr lang="fr-FR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Durée de vie d’une variable statique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une variable locale est déclarée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static</a:t>
            </a:r>
            <a:r>
              <a:rPr lang="fr-FR" dirty="0"/>
              <a:t>, un unique objet, alloué sur le segment statique, sera représenté cette variable pour l'ensemble des appels de la fonction. </a:t>
            </a:r>
          </a:p>
          <a:p>
            <a:r>
              <a:rPr lang="fr-FR" dirty="0"/>
              <a:t>Exactement une initialisation (même s’il n’existe pas d’</a:t>
            </a:r>
            <a:r>
              <a:rPr lang="fr-FR" dirty="0" err="1"/>
              <a:t>initialisateur</a:t>
            </a:r>
            <a:r>
              <a:rPr lang="fr-FR" dirty="0"/>
              <a:t>) aura lieu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à la première exécution de la définition</a:t>
            </a:r>
            <a:r>
              <a:rPr lang="fr-FR" dirty="0"/>
              <a:t>. </a:t>
            </a:r>
          </a:p>
          <a:p>
            <a:r>
              <a:rPr lang="fr-FR" dirty="0"/>
              <a:t>Les objets déclarés dans 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portée globale </a:t>
            </a:r>
            <a:r>
              <a:rPr lang="fr-FR" dirty="0"/>
              <a:t>ou de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namespace</a:t>
            </a:r>
            <a:r>
              <a:rPr lang="fr-FR" dirty="0"/>
              <a:t>, ainsi que 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variables statiques </a:t>
            </a:r>
            <a:r>
              <a:rPr lang="fr-FR" dirty="0"/>
              <a:t>déclarées dans les fonctions ou les classes, sont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créés et initialisés une seule fois et leur existence s'achève à la fin du programme</a:t>
            </a:r>
            <a:r>
              <a:rPr lang="fr-FR" dirty="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EE4AA-A427-4062-826D-6B9265988F30}" type="slidenum">
              <a:rPr lang="fr-FR"/>
              <a:pPr/>
              <a:t>12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 descr="Donne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253" y="0"/>
            <a:ext cx="8749638" cy="6858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B6-79D4-4807-AF67-B6135B07AC55}" type="slidenum">
              <a:rPr lang="fr-FR"/>
              <a:pPr/>
              <a:t>13</a:t>
            </a:fld>
            <a:endParaRPr lang="fr-F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taille des données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La taille des données C++ s'exprime sous la forme de multiples de la taille d'une donnée de type </a:t>
            </a:r>
            <a:r>
              <a:rPr lang="fr-FR" sz="2000" dirty="0">
                <a:latin typeface="Courier New" pitchFamily="49" charset="0"/>
              </a:rPr>
              <a:t>char</a:t>
            </a:r>
            <a:r>
              <a:rPr lang="fr-FR" sz="2000" dirty="0"/>
              <a:t>. Cette dernière est donc par définition de 1. </a:t>
            </a:r>
          </a:p>
          <a:p>
            <a:r>
              <a:rPr lang="fr-FR" sz="2000" dirty="0" err="1">
                <a:latin typeface="Courier New" pitchFamily="49" charset="0"/>
              </a:rPr>
              <a:t>sizeof</a:t>
            </a:r>
            <a:r>
              <a:rPr lang="fr-FR" sz="2000" dirty="0">
                <a:latin typeface="Courier New" pitchFamily="49" charset="0"/>
              </a:rPr>
              <a:t>(T)</a:t>
            </a:r>
            <a:r>
              <a:rPr lang="fr-FR" sz="2000" dirty="0"/>
              <a:t> renvoie la taille d'une donnée de type </a:t>
            </a:r>
            <a:r>
              <a:rPr lang="fr-FR" sz="2000" dirty="0">
                <a:latin typeface="Courier New" pitchFamily="49" charset="0"/>
              </a:rPr>
              <a:t>T</a:t>
            </a:r>
            <a:r>
              <a:rPr lang="fr-FR" sz="2000" dirty="0"/>
              <a:t>.</a:t>
            </a:r>
          </a:p>
          <a:p>
            <a:r>
              <a:rPr lang="fr-FR" sz="2000" dirty="0" err="1">
                <a:latin typeface="Courier New" pitchFamily="49" charset="0"/>
              </a:rPr>
              <a:t>sizeof</a:t>
            </a:r>
            <a:r>
              <a:rPr lang="fr-FR" sz="2000" dirty="0">
                <a:latin typeface="Courier New" pitchFamily="49" charset="0"/>
              </a:rPr>
              <a:t>(e)</a:t>
            </a:r>
            <a:r>
              <a:rPr lang="fr-FR" sz="2000" dirty="0"/>
              <a:t> renvoie la taille de la valeur issue de l’expression </a:t>
            </a:r>
            <a:r>
              <a:rPr lang="fr-FR" sz="2000" dirty="0">
                <a:latin typeface="Courier New" pitchFamily="49" charset="0"/>
              </a:rPr>
              <a:t>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2091-DAC7-4458-A405-14543FEB9A8D}" type="slidenum">
              <a:rPr lang="fr-FR"/>
              <a:pPr/>
              <a:t>14</a:t>
            </a:fld>
            <a:endParaRPr lang="fr-F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Variables constantes : </a:t>
            </a:r>
            <a:r>
              <a:rPr lang="fr-FR" sz="2800" dirty="0" err="1">
                <a:latin typeface="Courier New" pitchFamily="49" charset="0"/>
              </a:rPr>
              <a:t>const</a:t>
            </a:r>
            <a:endParaRPr lang="fr-FR" sz="2800" dirty="0">
              <a:latin typeface="Courier New" pitchFamily="49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Le mot clé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const</a:t>
            </a:r>
            <a:r>
              <a:rPr lang="fr-FR" sz="2000" dirty="0"/>
              <a:t> utilisé lors de la déclaration déclare une variable comme constante. </a:t>
            </a:r>
          </a:p>
          <a:p>
            <a:r>
              <a:rPr lang="fr-FR" sz="2000" dirty="0"/>
              <a:t>Une constante ne peut pas être affectée, mais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il est obligatoire de l’ initialiser </a:t>
            </a:r>
            <a:r>
              <a:rPr lang="fr-FR" sz="2000" dirty="0"/>
              <a:t>: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p=3.14*n; // où n est connue dans la portée</a:t>
            </a:r>
          </a:p>
          <a:p>
            <a:r>
              <a:rPr lang="fr-FR" sz="2000" dirty="0"/>
              <a:t>La déclaration d’une variable avec </a:t>
            </a:r>
            <a:r>
              <a:rPr lang="fr-FR" sz="2000" dirty="0" err="1">
                <a:latin typeface="Courier New" pitchFamily="49" charset="0"/>
              </a:rPr>
              <a:t>const</a:t>
            </a:r>
            <a:r>
              <a:rPr lang="fr-FR" sz="2000" dirty="0"/>
              <a:t> garantit que sa valeur ne sera pas changée dans les limites de sa portée.</a:t>
            </a:r>
          </a:p>
          <a:p>
            <a:r>
              <a:rPr lang="fr-FR" sz="2000" dirty="0" err="1">
                <a:latin typeface="Courier New" pitchFamily="49" charset="0"/>
              </a:rPr>
              <a:t>const</a:t>
            </a:r>
            <a:r>
              <a:rPr lang="fr-FR" sz="2000" dirty="0"/>
              <a:t> fait partie du type de la variable : au lieu de spécifier la façon dont la constante doit être allouée, il restreint les possibilités d'utilisation d'un objet.</a:t>
            </a:r>
          </a:p>
          <a:p>
            <a:r>
              <a:rPr lang="fr-FR" sz="2000" dirty="0"/>
              <a:t>Lorsque l'on utilise </a:t>
            </a:r>
            <a:r>
              <a:rPr lang="fr-FR" sz="2000" dirty="0" err="1">
                <a:latin typeface="Courier New" pitchFamily="49" charset="0"/>
              </a:rPr>
              <a:t>const</a:t>
            </a:r>
            <a:r>
              <a:rPr lang="fr-FR" sz="2000" dirty="0"/>
              <a:t> avec une variable globale, sa portée est limitée au fichier source (on ne peut pas les utiliser dans un autre fichier source en utilisant </a:t>
            </a:r>
            <a:r>
              <a:rPr lang="fr-FR" sz="2000" dirty="0" err="1">
                <a:latin typeface="Courier New" pitchFamily="49" charset="0"/>
              </a:rPr>
              <a:t>extern</a:t>
            </a:r>
            <a:r>
              <a:rPr lang="fr-FR" sz="2000" dirty="0"/>
              <a:t>) et ceci afin de pouvoir les utiliser à la place des </a:t>
            </a:r>
            <a:r>
              <a:rPr lang="fr-FR" sz="2000" dirty="0">
                <a:latin typeface="Courier New" pitchFamily="49" charset="0"/>
              </a:rPr>
              <a:t>#</a:t>
            </a:r>
            <a:r>
              <a:rPr lang="fr-FR" sz="2000" dirty="0" err="1">
                <a:latin typeface="Courier New" pitchFamily="49" charset="0"/>
              </a:rPr>
              <a:t>define</a:t>
            </a:r>
            <a:r>
              <a:rPr lang="fr-FR" sz="20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d’expression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expression</a:t>
            </a:r>
            <a:r>
              <a:rPr lang="fr-FR" sz="2000" dirty="0"/>
              <a:t> est une instruction qui a une valeur et un type. Elle peut prendre une des formes suivantes :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une variable est une expression</a:t>
            </a:r>
          </a:p>
          <a:p>
            <a:pPr lvl="1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une littérale // 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une constante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 /* un opérateur unaire suivi d’une expression */</a:t>
            </a:r>
          </a:p>
          <a:p>
            <a:pPr lvl="1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expr1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expr2 /* 2 expressions séparées par un opérateur binaire */</a:t>
            </a:r>
          </a:p>
          <a:p>
            <a:pPr lvl="1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expr1 ? expr2 : expr3  /* 3 expressions séparées par l’opérateur ternaire ?: */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nomFonction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(arg1,...,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argk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// un appel de fonction où arg1, …,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argk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sont des expressions</a:t>
            </a:r>
            <a:endParaRPr lang="fr-FR" sz="1600" dirty="0"/>
          </a:p>
          <a:p>
            <a:r>
              <a:rPr lang="fr-FR" sz="2000" dirty="0"/>
              <a:t>Une expression est évaluée afin d’en calculer la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valeur</a:t>
            </a:r>
            <a:r>
              <a:rPr lang="fr-FR" sz="2000" dirty="0"/>
              <a:t>.</a:t>
            </a:r>
          </a:p>
          <a:p>
            <a:r>
              <a:rPr lang="fr-FR" sz="2000" dirty="0"/>
              <a:t>Toute expression C++ est soit une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lvalue</a:t>
            </a:r>
            <a:r>
              <a:rPr lang="fr-FR" sz="2000" dirty="0"/>
              <a:t>, soit une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rvalue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7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lvalue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Une </a:t>
            </a:r>
            <a:r>
              <a:rPr lang="fr-FR" sz="1800" dirty="0" err="1">
                <a:solidFill>
                  <a:schemeClr val="accent2">
                    <a:lumMod val="75000"/>
                  </a:schemeClr>
                </a:solidFill>
              </a:rPr>
              <a:t>lvalue</a:t>
            </a:r>
            <a:r>
              <a:rPr lang="fr-FR" sz="1800" dirty="0"/>
              <a:t> est une 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expression</a:t>
            </a:r>
            <a:r>
              <a:rPr lang="fr-FR" sz="1800" dirty="0"/>
              <a:t> qui permet d’accéder à une donnée. </a:t>
            </a:r>
          </a:p>
          <a:p>
            <a:pPr lvl="1"/>
            <a:r>
              <a:rPr lang="fr-FR" sz="1800" dirty="0"/>
              <a:t>Ce peut être un identificateur (accesseur direct) de la donnée elle-même dans le cas d’une variable.</a:t>
            </a:r>
          </a:p>
          <a:p>
            <a:pPr lvl="1"/>
            <a:r>
              <a:rPr lang="fr-FR" sz="1800" dirty="0"/>
              <a:t>Ce peut être une expression plus complexe (accesseur indirect) qui désigne la donnée au moyen d’un déréférencement d’une adresse : si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sz="1800" dirty="0"/>
              <a:t> est une expression de type pointeur,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*E</a:t>
            </a:r>
            <a:r>
              <a:rPr lang="fr-FR" sz="1800" dirty="0"/>
              <a:t> est une </a:t>
            </a:r>
            <a:r>
              <a:rPr lang="fr-FR" sz="1800" dirty="0" err="1"/>
              <a:t>lvalue</a:t>
            </a:r>
            <a:r>
              <a:rPr lang="fr-FR" sz="1800" dirty="0"/>
              <a:t> qui permet d’accéder à la donnée pointée par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sz="1800" dirty="0"/>
              <a:t>.</a:t>
            </a:r>
          </a:p>
          <a:p>
            <a:r>
              <a:rPr lang="fr-FR" sz="1800" dirty="0"/>
              <a:t>Puisqu’une </a:t>
            </a:r>
            <a:r>
              <a:rPr lang="fr-FR" sz="1800" dirty="0" err="1"/>
              <a:t>lvalue</a:t>
            </a:r>
            <a:r>
              <a:rPr lang="fr-FR" sz="1800" dirty="0"/>
              <a:t> désigne une donnée en mémoire, elle peut toujours être précédée de l’opérateur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1800" dirty="0"/>
              <a:t> pour obtenir son adresse.</a:t>
            </a:r>
          </a:p>
          <a:p>
            <a:r>
              <a:rPr lang="fr-FR" sz="1800" dirty="0"/>
              <a:t>Une </a:t>
            </a:r>
            <a:r>
              <a:rPr lang="fr-FR" sz="1800" dirty="0" err="1"/>
              <a:t>lvalue</a:t>
            </a:r>
            <a:r>
              <a:rPr lang="fr-FR" sz="1800" dirty="0"/>
              <a:t> fait référence à un objet qui persiste au-delà d'une expression.</a:t>
            </a:r>
          </a:p>
          <a:p>
            <a:r>
              <a:rPr lang="fr-FR" sz="1800" dirty="0"/>
              <a:t>La signification de </a:t>
            </a:r>
            <a:r>
              <a:rPr lang="fr-FR" sz="1800" dirty="0" err="1">
                <a:solidFill>
                  <a:schemeClr val="accent2">
                    <a:lumMod val="75000"/>
                  </a:schemeClr>
                </a:solidFill>
              </a:rPr>
              <a:t>lvalue</a:t>
            </a:r>
            <a:r>
              <a:rPr lang="fr-FR" sz="1800" dirty="0"/>
              <a:t> était à l'origine "quelque chose que l'on peut placer à gauche de l'opérateur d'affectation (</a:t>
            </a:r>
            <a:r>
              <a:rPr lang="fr-FR" sz="1800" dirty="0" err="1">
                <a:latin typeface="Courier New" pitchFamily="49" charset="0"/>
              </a:rPr>
              <a:t>operator</a:t>
            </a:r>
            <a:r>
              <a:rPr lang="fr-FR" sz="1800" dirty="0">
                <a:latin typeface="Courier New" pitchFamily="49" charset="0"/>
              </a:rPr>
              <a:t>=</a:t>
            </a:r>
            <a:r>
              <a:rPr lang="fr-FR" sz="1800" dirty="0"/>
              <a:t>)  (ce qui n’est plus vrai maintenant). </a:t>
            </a:r>
          </a:p>
          <a:p>
            <a:r>
              <a:rPr lang="fr-FR" sz="1800" dirty="0"/>
              <a:t>Toutes les variables, y compris les variables non modifiables (</a:t>
            </a:r>
            <a:r>
              <a:rPr lang="fr-FR" sz="1800" b="1" dirty="0" err="1"/>
              <a:t>const</a:t>
            </a:r>
            <a:r>
              <a:rPr lang="fr-FR" sz="1800" dirty="0"/>
              <a:t>), sont des </a:t>
            </a:r>
            <a:r>
              <a:rPr lang="fr-FR" sz="1800" dirty="0" err="1"/>
              <a:t>lvalues</a:t>
            </a:r>
            <a:r>
              <a:rPr lang="fr-FR" sz="1800" dirty="0"/>
              <a:t>.</a:t>
            </a:r>
          </a:p>
          <a:p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8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rvalue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rvalue</a:t>
            </a:r>
            <a:r>
              <a:rPr lang="fr-FR" dirty="0"/>
              <a:t> est une valeur temporaire qui n'est pas persistante au-delà de l'expression dont elle est issue.</a:t>
            </a:r>
          </a:p>
          <a:p>
            <a:r>
              <a:rPr lang="fr-FR" dirty="0"/>
              <a:t>Une </a:t>
            </a:r>
            <a:r>
              <a:rPr lang="fr-FR" dirty="0" err="1"/>
              <a:t>rvalue</a:t>
            </a:r>
            <a:r>
              <a:rPr lang="fr-FR" dirty="0"/>
              <a:t> ne peut apparaître qu’à droite de l’opérateur d’affectation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/>
              <a:t>.</a:t>
            </a:r>
          </a:p>
          <a:p>
            <a:r>
              <a:rPr lang="fr-FR" dirty="0"/>
              <a:t>On ne peut lui appliquer l’opérateur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x=4, y=6; // x et y sont des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x=x*y; // x*y n’est pas une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x*y=8; // erreur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&amp;(x*y); // erreur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5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donnée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donnée</a:t>
            </a:r>
            <a:r>
              <a:rPr lang="fr-FR" sz="2000" dirty="0"/>
              <a:t> (on utilise aussi le terme « objet » au sens bas niveau) est 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zone mémoire réservée </a:t>
            </a:r>
            <a:r>
              <a:rPr lang="fr-FR" sz="2000" dirty="0"/>
              <a:t>d’une certaine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taille</a:t>
            </a:r>
            <a:r>
              <a:rPr lang="fr-FR" sz="2000" dirty="0"/>
              <a:t> que l'on peut manipuler. </a:t>
            </a:r>
          </a:p>
          <a:p>
            <a:r>
              <a:rPr lang="fr-FR" sz="2000" dirty="0"/>
              <a:t>La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taille d’une donnée </a:t>
            </a:r>
            <a:r>
              <a:rPr lang="fr-FR" sz="2000" dirty="0"/>
              <a:t>est le nombre d’unités mémoires utilisées par cette donnée. Une unité mémoire est le bloc de bits le plus petit qui peut être réservé (alloué). En C++, le nombre de bits utilisés pour une unité mémoire est égale au nombre de bits pour coder une donnée de type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sz="2000" dirty="0"/>
              <a:t> : 8 bits (généralement) ou plus.</a:t>
            </a:r>
          </a:p>
          <a:p>
            <a:r>
              <a:rPr lang="fr-FR" sz="2000" dirty="0"/>
              <a:t>Une donnée est caractérisée par un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fr-FR" sz="2000" dirty="0"/>
              <a:t> et une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adresse</a:t>
            </a:r>
            <a:r>
              <a:rPr lang="fr-FR" sz="2000" dirty="0"/>
              <a:t>.</a:t>
            </a:r>
          </a:p>
          <a:p>
            <a:r>
              <a:rPr lang="fr-FR" sz="2000" dirty="0"/>
              <a:t>L’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adresse</a:t>
            </a:r>
            <a:r>
              <a:rPr lang="fr-FR" sz="2000" dirty="0"/>
              <a:t> d’une donnée est un nombre entier qui désigne la localisation de la première unité mémoire de la donnée.</a:t>
            </a:r>
          </a:p>
          <a:p>
            <a:r>
              <a:rPr lang="fr-FR" sz="2000" dirty="0"/>
              <a:t>Le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fr-FR" sz="2000" dirty="0"/>
              <a:t> permet d'interpréter (utiliser) la donnée et définit sa taille (le nombre d’unités mémoire prises par la donnée).</a:t>
            </a:r>
            <a:endParaRPr lang="fr-FR" sz="1000" dirty="0"/>
          </a:p>
          <a:p>
            <a:r>
              <a:rPr lang="fr-FR" sz="2000" dirty="0"/>
              <a:t>Une donnée est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accessible</a:t>
            </a:r>
            <a:r>
              <a:rPr lang="fr-FR" sz="2000" dirty="0"/>
              <a:t> au travers du ou des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identificateurs</a:t>
            </a:r>
            <a:r>
              <a:rPr lang="fr-FR" sz="2000" dirty="0"/>
              <a:t> qui la « représente »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directement</a:t>
            </a:r>
            <a:r>
              <a:rPr lang="fr-FR" sz="2000" dirty="0"/>
              <a:t> ou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indirectement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500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 / Identificateur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variable</a:t>
            </a:r>
            <a:r>
              <a:rPr lang="fr-FR" dirty="0"/>
              <a:t> est une donnée munie d’un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identificateur</a:t>
            </a:r>
            <a:r>
              <a:rPr lang="fr-FR" dirty="0"/>
              <a:t> au travers duquel on peut accéder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directement</a:t>
            </a:r>
            <a:r>
              <a:rPr lang="fr-FR" dirty="0"/>
              <a:t> à la donnée. </a:t>
            </a:r>
          </a:p>
          <a:p>
            <a:r>
              <a:rPr lang="fr-FR" dirty="0"/>
              <a:t>Une variable est caractérisée par sa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classe de mémorisation</a:t>
            </a:r>
            <a:r>
              <a:rPr lang="fr-FR" dirty="0"/>
              <a:t> qui détermine sa visibilité (portée) et la durée de vie de la donnée associée à l’identificateur.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F3C1-ABE0-43CA-BFA7-C24205EAA1B2}" type="slidenum">
              <a:rPr lang="fr-FR"/>
              <a:pPr/>
              <a:t>4</a:t>
            </a:fld>
            <a:endParaRPr lang="fr-F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Portée d’une variable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variable n'est visible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qu'à partir de la ligne où elle a été déclarée</a:t>
            </a:r>
            <a:r>
              <a:rPr lang="fr-FR" dirty="0"/>
              <a:t>. </a:t>
            </a:r>
          </a:p>
          <a:p>
            <a:endParaRPr lang="fr-FR" dirty="0"/>
          </a:p>
          <a:p>
            <a:pPr>
              <a:lnSpc>
                <a:spcPct val="80000"/>
              </a:lnSpc>
            </a:pPr>
            <a:r>
              <a:rPr lang="fr-FR" dirty="0"/>
              <a:t>Ensuite, la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portée</a:t>
            </a:r>
            <a:r>
              <a:rPr lang="fr-FR" dirty="0"/>
              <a:t> peut être 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locale à un bloc 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limitée à une unité de compilation 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illimitée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987BB-DB4E-4A4B-B821-F87E0BCFE147}" type="slidenum">
              <a:rPr lang="fr-FR"/>
              <a:pPr/>
              <a:t>5</a:t>
            </a:fld>
            <a:endParaRPr lang="fr-FR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locales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dirty="0"/>
              <a:t>Une variable déclarée à l'intérieur d'un bloc est visible dans tout ce bloc, et dans tous les blocs créés à l'intérieur de ce bloc. </a:t>
            </a:r>
          </a:p>
          <a:p>
            <a:pPr>
              <a:lnSpc>
                <a:spcPct val="90000"/>
              </a:lnSpc>
            </a:pPr>
            <a:r>
              <a:rPr lang="fr-FR" dirty="0"/>
              <a:t>Elle n'est pas visible en dehors de ce bloc.</a:t>
            </a:r>
          </a:p>
          <a:p>
            <a:pPr>
              <a:lnSpc>
                <a:spcPct val="90000"/>
              </a:lnSpc>
            </a:pPr>
            <a:r>
              <a:rPr lang="fr-FR" dirty="0"/>
              <a:t>Une variable définie à l’intérieur d’un bloc est dite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locale à ce bloc</a:t>
            </a:r>
            <a:r>
              <a:rPr lang="fr-FR" dirty="0"/>
              <a:t>.</a:t>
            </a:r>
          </a:p>
          <a:p>
            <a:pPr>
              <a:lnSpc>
                <a:spcPct val="90000"/>
              </a:lnSpc>
            </a:pPr>
            <a:r>
              <a:rPr lang="fr-FR" dirty="0"/>
              <a:t>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paramètre d'une fonction</a:t>
            </a:r>
            <a:r>
              <a:rPr lang="fr-FR" dirty="0"/>
              <a:t> est une variable locale à cette fonction. 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</a:pP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987BB-DB4E-4A4B-B821-F87E0BCFE147}" type="slidenum">
              <a:rPr lang="fr-FR"/>
              <a:pPr/>
              <a:t>6</a:t>
            </a:fld>
            <a:endParaRPr lang="fr-FR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Masquage de variables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dirty="0"/>
              <a:t>Une déclaration d'un identificateur dans un bloc peut en masquer une autre située dans le bloc conteneur. </a:t>
            </a:r>
          </a:p>
          <a:p>
            <a:pPr>
              <a:lnSpc>
                <a:spcPct val="90000"/>
              </a:lnSpc>
            </a:pPr>
            <a:r>
              <a:rPr lang="fr-FR" dirty="0"/>
              <a:t>Il est possible de faire référence à un nom global masqué en utilisant « 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::</a:t>
            </a:r>
            <a:r>
              <a:rPr lang="fr-FR" dirty="0"/>
              <a:t> ». </a:t>
            </a:r>
          </a:p>
          <a:p>
            <a:pPr>
              <a:lnSpc>
                <a:spcPct val="90000"/>
              </a:lnSpc>
            </a:pPr>
            <a:r>
              <a:rPr lang="fr-FR" dirty="0"/>
              <a:t>Il n'existe aucun moyen de faire référence à un nom local masqué.</a:t>
            </a:r>
          </a:p>
          <a:p>
            <a:pPr>
              <a:lnSpc>
                <a:spcPct val="90000"/>
              </a:lnSpc>
            </a:pP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de mémorisation d’une variable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variables automatiques</a:t>
            </a:r>
            <a:r>
              <a:rPr lang="fr-FR" sz="2000" dirty="0"/>
              <a:t> (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auto</a:t>
            </a:r>
            <a:r>
              <a:rPr lang="fr-FR" sz="2000" dirty="0"/>
              <a:t>) : variables internes à un bloc, elles sont détruites lorsque l'on quitte le bloc.</a:t>
            </a:r>
          </a:p>
          <a:p>
            <a:pPr lvl="1"/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variables de registres </a:t>
            </a:r>
            <a:r>
              <a:rPr lang="fr-FR" sz="2000" dirty="0"/>
              <a:t>(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register</a:t>
            </a:r>
            <a:r>
              <a:rPr lang="fr-FR" sz="2000" dirty="0"/>
              <a:t>) : variables automatiques mémorisées (si possible) dans les registres rapides de la machine.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variables statiques </a:t>
            </a:r>
            <a:r>
              <a:rPr lang="fr-FR" sz="2000" dirty="0"/>
              <a:t>(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fr-FR" sz="2000" dirty="0"/>
              <a:t>) : variables internes à un bloc, mais conservant leurs valeurs jusqu'au moment où l'on est de retour dans ce bloc.</a:t>
            </a:r>
          </a:p>
          <a:p>
            <a:r>
              <a:rPr lang="fr-FR" sz="2000" dirty="0"/>
              <a:t>Les variables sont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automatiques par défaut</a:t>
            </a:r>
            <a:r>
              <a:rPr lang="fr-FR" sz="2000" dirty="0"/>
              <a:t> (si la classe de mémorisation n’est pas indiquée).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variables externes à tout bloc </a:t>
            </a:r>
            <a:r>
              <a:rPr lang="fr-FR" sz="2000" dirty="0"/>
              <a:t>(dites globales) : ces variables existent et conservent leur valeur pendant l'exécution du programme complet. Elles peuvent être utilisées pour communiquer entre deux fonctions, même dans le cas de fonctions compilées séparément.</a:t>
            </a:r>
          </a:p>
          <a:p>
            <a:pPr lvl="1"/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D1A32-7691-4892-8C73-E0ABC8367730}" type="slidenum">
              <a:rPr lang="fr-FR"/>
              <a:pPr/>
              <a:t>8</a:t>
            </a:fld>
            <a:endParaRPr lang="fr-FR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Données, mémoire et durée de vie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532812" cy="4968006"/>
          </a:xfrm>
        </p:spPr>
        <p:txBody>
          <a:bodyPr/>
          <a:lstStyle/>
          <a:p>
            <a:r>
              <a:rPr lang="fr-FR" sz="2200" dirty="0"/>
              <a:t>Le C++ utilise 3 segments mémoire pour stocker les données. </a:t>
            </a:r>
          </a:p>
          <a:p>
            <a:pPr lvl="1"/>
            <a:r>
              <a:rPr lang="fr-FR" sz="2200" dirty="0"/>
              <a:t>Le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segment statique (</a:t>
            </a:r>
            <a:r>
              <a:rPr lang="fr-FR" sz="2200" dirty="0" err="1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fr-FR" sz="2200" dirty="0"/>
              <a:t>, sur lequel les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variables globales et statiques</a:t>
            </a:r>
            <a:r>
              <a:rPr lang="fr-FR" sz="2200" dirty="0"/>
              <a:t> du programme sont chargées avant l’exécution du programme.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Leur durée de vie est celle du programme</a:t>
            </a:r>
            <a:r>
              <a:rPr lang="fr-FR" sz="2200" dirty="0"/>
              <a:t>. </a:t>
            </a:r>
          </a:p>
          <a:p>
            <a:pPr lvl="1"/>
            <a:r>
              <a:rPr lang="fr-FR" sz="2200" dirty="0"/>
              <a:t>La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pile (</a:t>
            </a:r>
            <a:r>
              <a:rPr lang="fr-FR" sz="2200" dirty="0" err="1">
                <a:solidFill>
                  <a:schemeClr val="accent2">
                    <a:lumMod val="75000"/>
                  </a:schemeClr>
                </a:solidFill>
              </a:rPr>
              <a:t>stack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fr-FR" sz="2200"/>
              <a:t>sur laquelle </a:t>
            </a:r>
            <a:r>
              <a:rPr lang="fr-FR" sz="2200" dirty="0"/>
              <a:t>sont empilés les cadres des appels de fonction. Les variables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locales non statiques </a:t>
            </a:r>
            <a:r>
              <a:rPr lang="fr-FR" sz="2200" dirty="0"/>
              <a:t>des fonctions sont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allouées et </a:t>
            </a:r>
            <a:r>
              <a:rPr lang="fr-FR" sz="2200" dirty="0" err="1">
                <a:solidFill>
                  <a:schemeClr val="accent2">
                    <a:lumMod val="75000"/>
                  </a:schemeClr>
                </a:solidFill>
              </a:rPr>
              <a:t>désallouées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 automatiquement</a:t>
            </a:r>
            <a:r>
              <a:rPr lang="fr-FR" sz="2200" dirty="0"/>
              <a:t> sur ce segment (variables automatiques).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Leur vie commence à leur définition et dure jusqu’à la fin du bloc auquel elle appartiennent</a:t>
            </a:r>
            <a:r>
              <a:rPr lang="fr-FR" sz="2200" dirty="0"/>
              <a:t>.</a:t>
            </a:r>
          </a:p>
          <a:p>
            <a:pPr lvl="1"/>
            <a:r>
              <a:rPr lang="fr-FR" sz="2200" dirty="0"/>
              <a:t>Le 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tas</a:t>
            </a:r>
            <a:r>
              <a:rPr lang="fr-FR" sz="2200" dirty="0"/>
              <a:t>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fr-FR" sz="2200" dirty="0" err="1">
                <a:solidFill>
                  <a:schemeClr val="accent2">
                    <a:lumMod val="75000"/>
                  </a:schemeClr>
                </a:solidFill>
              </a:rPr>
              <a:t>heap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fr-FR" sz="2200" dirty="0"/>
              <a:t> sur lequel sont allouées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les données dynamiques</a:t>
            </a:r>
            <a:r>
              <a:rPr lang="fr-FR" sz="2200" dirty="0"/>
              <a:t>. Ces données sont allouées et </a:t>
            </a:r>
            <a:r>
              <a:rPr lang="fr-FR" sz="2200" dirty="0" err="1"/>
              <a:t>désallouées</a:t>
            </a:r>
            <a:r>
              <a:rPr lang="fr-FR" sz="2200" dirty="0"/>
              <a:t> explicitement par le programmeur. </a:t>
            </a:r>
            <a:r>
              <a:rPr lang="fr-FR" sz="2200" dirty="0">
                <a:solidFill>
                  <a:schemeClr val="accent2">
                    <a:lumMod val="75000"/>
                  </a:schemeClr>
                </a:solidFill>
              </a:rPr>
              <a:t>Leur durée de vie est donc contrôlée finement par le programmeur</a:t>
            </a:r>
            <a:r>
              <a:rPr lang="fr-FR" sz="2200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1A71C-35D6-4694-8F01-25FB39C93EAA}" type="slidenum">
              <a:rPr lang="fr-FR"/>
              <a:pPr/>
              <a:t>9</a:t>
            </a:fld>
            <a:endParaRPr lang="fr-F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/>
              <a:t>Durée de vie d’une variable automatique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Sauf indication, un objet défini dans une fonction est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alloué au moment de sa définition </a:t>
            </a:r>
            <a:r>
              <a:rPr lang="fr-FR" dirty="0"/>
              <a:t>et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désalloué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lorsque son nom sort de la portée courante</a:t>
            </a:r>
            <a:r>
              <a:rPr lang="fr-FR" dirty="0"/>
              <a:t>. </a:t>
            </a:r>
          </a:p>
          <a:p>
            <a:r>
              <a:rPr lang="fr-FR" dirty="0"/>
              <a:t>Il s'agit d'un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objet automatique</a:t>
            </a:r>
            <a:r>
              <a:rPr lang="fr-FR" dirty="0"/>
              <a:t>.</a:t>
            </a:r>
          </a:p>
          <a:p>
            <a:r>
              <a:rPr lang="fr-FR" dirty="0"/>
              <a:t>S’il existe un </a:t>
            </a:r>
            <a:r>
              <a:rPr lang="fr-FR" dirty="0" err="1"/>
              <a:t>initialisateur</a:t>
            </a:r>
            <a:r>
              <a:rPr lang="fr-FR" dirty="0"/>
              <a:t>, la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variable locale est initialisée lors de sa définition</a:t>
            </a:r>
            <a:r>
              <a:rPr lang="fr-FR" dirty="0"/>
              <a:t>. </a:t>
            </a:r>
          </a:p>
          <a:p>
            <a:r>
              <a:rPr lang="fr-FR" dirty="0"/>
              <a:t>L’allocation, l’éventuelle initialisation et la </a:t>
            </a:r>
            <a:r>
              <a:rPr lang="fr-FR" dirty="0" err="1"/>
              <a:t>désallocation</a:t>
            </a:r>
            <a:r>
              <a:rPr lang="fr-FR" dirty="0"/>
              <a:t> d’une telle variable se produisent lors de chaque appel de la fonction. Chacun de ces appels gère sa propre variable.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1531</Words>
  <Application>Microsoft Office PowerPoint</Application>
  <PresentationFormat>Affichage à l'écran (4:3)</PresentationFormat>
  <Paragraphs>111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Modèle par défaut</vt:lpstr>
      <vt:lpstr>Les données en C++</vt:lpstr>
      <vt:lpstr>Notion de donnée</vt:lpstr>
      <vt:lpstr>Variable / Identificateur</vt:lpstr>
      <vt:lpstr>Portée d’une variable</vt:lpstr>
      <vt:lpstr>Variables locales</vt:lpstr>
      <vt:lpstr>Masquage de variables</vt:lpstr>
      <vt:lpstr>Classes de mémorisation d’une variable</vt:lpstr>
      <vt:lpstr>Données, mémoire et durée de vie</vt:lpstr>
      <vt:lpstr>Durée de vie d’une variable automatique</vt:lpstr>
      <vt:lpstr>Variables définies en dehors d’une fonction</vt:lpstr>
      <vt:lpstr>Durée de vie d’une variable statique</vt:lpstr>
      <vt:lpstr>Présentation PowerPoint</vt:lpstr>
      <vt:lpstr>La taille des données</vt:lpstr>
      <vt:lpstr>Variables constantes : const</vt:lpstr>
      <vt:lpstr>Notion d’expression</vt:lpstr>
      <vt:lpstr>lvalue</vt:lpstr>
      <vt:lpstr>rvalue</vt:lpstr>
    </vt:vector>
  </TitlesOfParts>
  <Company>UTC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 Jouglet</cp:lastModifiedBy>
  <cp:revision>459</cp:revision>
  <cp:lastPrinted>2017-07-09T16:17:48Z</cp:lastPrinted>
  <dcterms:created xsi:type="dcterms:W3CDTF">2008-02-04T10:53:03Z</dcterms:created>
  <dcterms:modified xsi:type="dcterms:W3CDTF">2022-09-11T14:23:26Z</dcterms:modified>
</cp:coreProperties>
</file>