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65" r:id="rId3"/>
    <p:sldId id="266" r:id="rId4"/>
    <p:sldId id="267" r:id="rId5"/>
    <p:sldId id="268" r:id="rId6"/>
    <p:sldId id="269" r:id="rId7"/>
    <p:sldId id="297" r:id="rId8"/>
    <p:sldId id="298" r:id="rId9"/>
    <p:sldId id="287" r:id="rId10"/>
    <p:sldId id="288" r:id="rId11"/>
    <p:sldId id="291" r:id="rId12"/>
    <p:sldId id="273" r:id="rId13"/>
    <p:sldId id="293" r:id="rId14"/>
    <p:sldId id="296" r:id="rId15"/>
    <p:sldId id="275" r:id="rId16"/>
    <p:sldId id="276" r:id="rId17"/>
    <p:sldId id="278" r:id="rId18"/>
    <p:sldId id="292" r:id="rId19"/>
    <p:sldId id="279" r:id="rId20"/>
    <p:sldId id="282" r:id="rId21"/>
    <p:sldId id="283" r:id="rId22"/>
    <p:sldId id="281" r:id="rId23"/>
    <p:sldId id="294" r:id="rId24"/>
    <p:sldId id="295" r:id="rId25"/>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3399"/>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76" autoAdjust="0"/>
    <p:restoredTop sz="94173" autoAdjust="0"/>
  </p:normalViewPr>
  <p:slideViewPr>
    <p:cSldViewPr>
      <p:cViewPr varScale="1">
        <p:scale>
          <a:sx n="64" d="100"/>
          <a:sy n="64" d="100"/>
        </p:scale>
        <p:origin x="118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9272"/>
    </p:cViewPr>
  </p:sorterViewPr>
  <p:notesViewPr>
    <p:cSldViewPr>
      <p:cViewPr varScale="1">
        <p:scale>
          <a:sx n="85" d="100"/>
          <a:sy n="85" d="100"/>
        </p:scale>
        <p:origin x="-42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fr-FR" dirty="0"/>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Tree>
    <p:extLst>
      <p:ext uri="{BB962C8B-B14F-4D97-AF65-F5344CB8AC3E}">
        <p14:creationId xmlns:p14="http://schemas.microsoft.com/office/powerpoint/2010/main" val="3465051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fr-FR"/>
          </a:p>
        </p:txBody>
      </p:sp>
      <p:sp>
        <p:nvSpPr>
          <p:cNvPr id="8195"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fr-FR"/>
          </a:p>
        </p:txBody>
      </p:sp>
      <p:sp>
        <p:nvSpPr>
          <p:cNvPr id="819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198"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fr-FR"/>
          </a:p>
        </p:txBody>
      </p:sp>
      <p:sp>
        <p:nvSpPr>
          <p:cNvPr id="8199"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51C3FD12-4971-4E9E-8CD5-A37FA64CC9DC}" type="slidenum">
              <a:rPr lang="fr-FR"/>
              <a:pPr/>
              <a:t>‹N°›</a:t>
            </a:fld>
            <a:endParaRPr lang="fr-FR"/>
          </a:p>
        </p:txBody>
      </p:sp>
    </p:spTree>
    <p:extLst>
      <p:ext uri="{BB962C8B-B14F-4D97-AF65-F5344CB8AC3E}">
        <p14:creationId xmlns:p14="http://schemas.microsoft.com/office/powerpoint/2010/main" val="15403048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899592"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585392"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Espace réservé du numéro de diapositive 3"/>
          <p:cNvSpPr>
            <a:spLocks noGrp="1"/>
          </p:cNvSpPr>
          <p:nvPr>
            <p:ph type="sldNum" sz="quarter" idx="10"/>
          </p:nvPr>
        </p:nvSpPr>
        <p:spPr/>
        <p:txBody>
          <a:bodyPr/>
          <a:lstStyle>
            <a:lvl1pPr>
              <a:defRPr/>
            </a:lvl1pPr>
          </a:lstStyle>
          <a:p>
            <a:fld id="{1385EA00-67CC-44EE-9700-7F258220B0A0}" type="slidenum">
              <a:rPr lang="fr-F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p:cNvSpPr>
            <a:spLocks noGrp="1"/>
          </p:cNvSpPr>
          <p:nvPr>
            <p:ph type="sldNum" sz="quarter" idx="10"/>
          </p:nvPr>
        </p:nvSpPr>
        <p:spPr/>
        <p:txBody>
          <a:bodyPr/>
          <a:lstStyle>
            <a:lvl1pPr>
              <a:defRPr/>
            </a:lvl1pPr>
          </a:lstStyle>
          <a:p>
            <a:fld id="{24C5B34E-FB69-4950-95BD-0FAD2ADBE6E2}" type="slidenum">
              <a:rPr lang="fr-F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3388" y="96838"/>
            <a:ext cx="2057400" cy="6284912"/>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611188" y="96838"/>
            <a:ext cx="6019800" cy="628491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p:cNvSpPr>
            <a:spLocks noGrp="1"/>
          </p:cNvSpPr>
          <p:nvPr>
            <p:ph type="sldNum" sz="quarter" idx="10"/>
          </p:nvPr>
        </p:nvSpPr>
        <p:spPr/>
        <p:txBody>
          <a:bodyPr/>
          <a:lstStyle>
            <a:lvl1pPr>
              <a:defRPr/>
            </a:lvl1pPr>
          </a:lstStyle>
          <a:p>
            <a:fld id="{E0ACFDEA-EF32-4A42-BE43-0AFCEE8583A9}" type="slidenum">
              <a:rPr lang="fr-F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1188" y="96838"/>
            <a:ext cx="7129462" cy="739775"/>
          </a:xfrm>
        </p:spPr>
        <p:txBody>
          <a:bodyPr/>
          <a:lstStyle/>
          <a:p>
            <a:r>
              <a:rPr lang="fr-FR"/>
              <a:t>Cliquez pour modifier le style du titre</a:t>
            </a:r>
          </a:p>
        </p:txBody>
      </p:sp>
      <p:sp>
        <p:nvSpPr>
          <p:cNvPr id="3" name="Espace réservé du texte 2"/>
          <p:cNvSpPr>
            <a:spLocks noGrp="1"/>
          </p:cNvSpPr>
          <p:nvPr>
            <p:ph type="body" sz="half" idx="1"/>
          </p:nvPr>
        </p:nvSpPr>
        <p:spPr>
          <a:xfrm>
            <a:off x="611188" y="1557338"/>
            <a:ext cx="4038600" cy="4824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802188" y="1557338"/>
            <a:ext cx="4038600" cy="4824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p:cNvSpPr>
            <a:spLocks noGrp="1"/>
          </p:cNvSpPr>
          <p:nvPr>
            <p:ph type="sldNum" sz="quarter" idx="10"/>
          </p:nvPr>
        </p:nvSpPr>
        <p:spPr>
          <a:xfrm>
            <a:off x="153988" y="981075"/>
            <a:ext cx="685800" cy="457200"/>
          </a:xfrm>
        </p:spPr>
        <p:txBody>
          <a:bodyPr/>
          <a:lstStyle>
            <a:lvl1pPr>
              <a:defRPr/>
            </a:lvl1pPr>
          </a:lstStyle>
          <a:p>
            <a:fld id="{CE9A986D-4348-4A98-844F-1A3AA1CDDB97}" type="slidenum">
              <a:rPr lang="fr-F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lvl1pPr>
              <a:buClr>
                <a:schemeClr val="accent2">
                  <a:lumMod val="75000"/>
                </a:schemeClr>
              </a:buClr>
              <a:defRPr/>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numéro de diapositive 3"/>
          <p:cNvSpPr>
            <a:spLocks noGrp="1"/>
          </p:cNvSpPr>
          <p:nvPr>
            <p:ph type="sldNum" sz="quarter" idx="10"/>
          </p:nvPr>
        </p:nvSpPr>
        <p:spPr/>
        <p:txBody>
          <a:bodyPr/>
          <a:lstStyle>
            <a:lvl1pPr>
              <a:defRPr/>
            </a:lvl1pPr>
          </a:lstStyle>
          <a:p>
            <a:fld id="{CDC06455-E30C-434F-8395-BD66AECCAFDD}" type="slidenum">
              <a:rPr lang="fr-F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u numéro de diapositive 3"/>
          <p:cNvSpPr>
            <a:spLocks noGrp="1"/>
          </p:cNvSpPr>
          <p:nvPr>
            <p:ph type="sldNum" sz="quarter" idx="10"/>
          </p:nvPr>
        </p:nvSpPr>
        <p:spPr/>
        <p:txBody>
          <a:bodyPr/>
          <a:lstStyle>
            <a:lvl1pPr>
              <a:defRPr/>
            </a:lvl1pPr>
          </a:lstStyle>
          <a:p>
            <a:fld id="{83EC1133-3064-4F60-BC35-93F25C882326}" type="slidenum">
              <a:rPr lang="fr-F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611188" y="1557338"/>
            <a:ext cx="40386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802188" y="1557338"/>
            <a:ext cx="40386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p:cNvSpPr>
            <a:spLocks noGrp="1"/>
          </p:cNvSpPr>
          <p:nvPr>
            <p:ph type="sldNum" sz="quarter" idx="10"/>
          </p:nvPr>
        </p:nvSpPr>
        <p:spPr/>
        <p:txBody>
          <a:bodyPr/>
          <a:lstStyle>
            <a:lvl1pPr>
              <a:defRPr/>
            </a:lvl1pPr>
          </a:lstStyle>
          <a:p>
            <a:fld id="{6880F0E6-1D71-492E-8685-B2A2D7A261EF}" type="slidenum">
              <a:rPr lang="fr-F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p:cNvSpPr>
            <a:spLocks noGrp="1"/>
          </p:cNvSpPr>
          <p:nvPr>
            <p:ph type="sldNum" sz="quarter" idx="10"/>
          </p:nvPr>
        </p:nvSpPr>
        <p:spPr/>
        <p:txBody>
          <a:bodyPr/>
          <a:lstStyle>
            <a:lvl1pPr>
              <a:defRPr/>
            </a:lvl1pPr>
          </a:lstStyle>
          <a:p>
            <a:fld id="{8CCB28B9-2694-41D1-8A77-9489D118DD01}" type="slidenum">
              <a:rPr lang="fr-F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numéro de diapositive 2"/>
          <p:cNvSpPr>
            <a:spLocks noGrp="1"/>
          </p:cNvSpPr>
          <p:nvPr>
            <p:ph type="sldNum" sz="quarter" idx="10"/>
          </p:nvPr>
        </p:nvSpPr>
        <p:spPr/>
        <p:txBody>
          <a:bodyPr/>
          <a:lstStyle>
            <a:lvl1pPr>
              <a:defRPr/>
            </a:lvl1pPr>
          </a:lstStyle>
          <a:p>
            <a:fld id="{61BEC0F5-9905-475A-BC81-885CA92244F8}" type="slidenum">
              <a:rPr lang="fr-F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lvl1pPr>
              <a:defRPr/>
            </a:lvl1pPr>
          </a:lstStyle>
          <a:p>
            <a:fld id="{42E2C2FC-5915-42B1-851D-CCE6539518A9}" type="slidenum">
              <a:rPr lang="fr-F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AA9C0C54-3293-4046-B814-2658183FA655}" type="slidenum">
              <a:rPr lang="fr-F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21997D20-E085-489E-A516-CF7783BD8BD4}" type="slidenum">
              <a:rPr lang="fr-F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 8" descr="calque_transparent_2.png"/>
          <p:cNvPicPr>
            <a:picLocks noChangeAspect="1"/>
          </p:cNvPicPr>
          <p:nvPr userDrawn="1"/>
        </p:nvPicPr>
        <p:blipFill>
          <a:blip r:embed="rId14" cstate="print"/>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auto">
          <a:xfrm>
            <a:off x="611188" y="96838"/>
            <a:ext cx="8353300" cy="739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dirty="0"/>
              <a:t>TITRE</a:t>
            </a:r>
          </a:p>
        </p:txBody>
      </p:sp>
      <p:sp>
        <p:nvSpPr>
          <p:cNvPr id="1027" name="Rectangle 3"/>
          <p:cNvSpPr>
            <a:spLocks noGrp="1" noChangeArrowheads="1"/>
          </p:cNvSpPr>
          <p:nvPr>
            <p:ph type="body" idx="1"/>
          </p:nvPr>
        </p:nvSpPr>
        <p:spPr bwMode="auto">
          <a:xfrm>
            <a:off x="611188" y="1557338"/>
            <a:ext cx="8353300" cy="49680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p:txBody>
      </p:sp>
      <p:sp>
        <p:nvSpPr>
          <p:cNvPr id="1037" name="Text Box 13"/>
          <p:cNvSpPr txBox="1">
            <a:spLocks noChangeArrowheads="1"/>
          </p:cNvSpPr>
          <p:nvPr userDrawn="1"/>
        </p:nvSpPr>
        <p:spPr bwMode="auto">
          <a:xfrm>
            <a:off x="683568" y="6532839"/>
            <a:ext cx="1819275" cy="276999"/>
          </a:xfrm>
          <a:prstGeom prst="rect">
            <a:avLst/>
          </a:prstGeom>
          <a:noFill/>
          <a:ln w="9525">
            <a:noFill/>
            <a:miter lim="800000"/>
            <a:headEnd/>
            <a:tailEnd/>
          </a:ln>
          <a:effectLst/>
        </p:spPr>
        <p:txBody>
          <a:bodyPr>
            <a:spAutoFit/>
          </a:bodyPr>
          <a:lstStyle/>
          <a:p>
            <a:r>
              <a:rPr lang="fr-FR" sz="1200" b="1" dirty="0">
                <a:solidFill>
                  <a:srgbClr val="FFFF00"/>
                </a:solidFill>
              </a:rPr>
              <a:t>antoine.jouglet@utc.fr</a:t>
            </a:r>
          </a:p>
        </p:txBody>
      </p:sp>
      <p:sp>
        <p:nvSpPr>
          <p:cNvPr id="1038" name="Text Box 14"/>
          <p:cNvSpPr txBox="1">
            <a:spLocks noChangeArrowheads="1"/>
          </p:cNvSpPr>
          <p:nvPr userDrawn="1"/>
        </p:nvSpPr>
        <p:spPr bwMode="auto">
          <a:xfrm>
            <a:off x="2685270" y="6552382"/>
            <a:ext cx="2682875" cy="276999"/>
          </a:xfrm>
          <a:prstGeom prst="rect">
            <a:avLst/>
          </a:prstGeom>
          <a:noFill/>
          <a:ln w="9525">
            <a:noFill/>
            <a:miter lim="800000"/>
            <a:headEnd/>
            <a:tailEnd/>
          </a:ln>
          <a:effectLst/>
        </p:spPr>
        <p:txBody>
          <a:bodyPr>
            <a:spAutoFit/>
          </a:bodyPr>
          <a:lstStyle/>
          <a:p>
            <a:r>
              <a:rPr lang="fr-FR" sz="1200" b="1" dirty="0"/>
              <a:t>Programmation Orientée Objet</a:t>
            </a:r>
            <a:endParaRPr lang="fr-FR" sz="1200" b="1" dirty="0">
              <a:solidFill>
                <a:srgbClr val="003399"/>
              </a:solidFill>
            </a:endParaRPr>
          </a:p>
        </p:txBody>
      </p:sp>
      <p:sp>
        <p:nvSpPr>
          <p:cNvPr id="1039" name="Rectangle 15"/>
          <p:cNvSpPr>
            <a:spLocks noGrp="1" noChangeArrowheads="1"/>
          </p:cNvSpPr>
          <p:nvPr>
            <p:ph type="sldNum" sz="quarter" idx="4"/>
          </p:nvPr>
        </p:nvSpPr>
        <p:spPr bwMode="auto">
          <a:xfrm>
            <a:off x="153988" y="981075"/>
            <a:ext cx="685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2200" b="1">
                <a:solidFill>
                  <a:srgbClr val="FFFF00"/>
                </a:solidFill>
              </a:defRPr>
            </a:lvl1pPr>
          </a:lstStyle>
          <a:p>
            <a:fld id="{C14EF4AC-3777-4572-8120-0D9D149C0195}"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3200" b="1">
          <a:solidFill>
            <a:schemeClr val="accent6">
              <a:lumMod val="75000"/>
            </a:schemeClr>
          </a:solidFill>
          <a:latin typeface="+mj-lt"/>
          <a:ea typeface="+mj-ea"/>
          <a:cs typeface="+mj-cs"/>
        </a:defRPr>
      </a:lvl1pPr>
      <a:lvl2pPr algn="ctr" rtl="0" fontAlgn="base">
        <a:spcBef>
          <a:spcPct val="0"/>
        </a:spcBef>
        <a:spcAft>
          <a:spcPct val="0"/>
        </a:spcAft>
        <a:defRPr sz="3200" b="1">
          <a:solidFill>
            <a:srgbClr val="003399"/>
          </a:solidFill>
          <a:latin typeface="Arial" charset="0"/>
          <a:cs typeface="Arial" charset="0"/>
        </a:defRPr>
      </a:lvl2pPr>
      <a:lvl3pPr algn="ctr" rtl="0" fontAlgn="base">
        <a:spcBef>
          <a:spcPct val="0"/>
        </a:spcBef>
        <a:spcAft>
          <a:spcPct val="0"/>
        </a:spcAft>
        <a:defRPr sz="3200" b="1">
          <a:solidFill>
            <a:srgbClr val="003399"/>
          </a:solidFill>
          <a:latin typeface="Arial" charset="0"/>
          <a:cs typeface="Arial" charset="0"/>
        </a:defRPr>
      </a:lvl3pPr>
      <a:lvl4pPr algn="ctr" rtl="0" fontAlgn="base">
        <a:spcBef>
          <a:spcPct val="0"/>
        </a:spcBef>
        <a:spcAft>
          <a:spcPct val="0"/>
        </a:spcAft>
        <a:defRPr sz="3200" b="1">
          <a:solidFill>
            <a:srgbClr val="003399"/>
          </a:solidFill>
          <a:latin typeface="Arial" charset="0"/>
          <a:cs typeface="Arial" charset="0"/>
        </a:defRPr>
      </a:lvl4pPr>
      <a:lvl5pPr algn="ctr" rtl="0" fontAlgn="base">
        <a:spcBef>
          <a:spcPct val="0"/>
        </a:spcBef>
        <a:spcAft>
          <a:spcPct val="0"/>
        </a:spcAft>
        <a:defRPr sz="3200" b="1">
          <a:solidFill>
            <a:srgbClr val="003399"/>
          </a:solidFill>
          <a:latin typeface="Arial" charset="0"/>
          <a:cs typeface="Arial" charset="0"/>
        </a:defRPr>
      </a:lvl5pPr>
      <a:lvl6pPr marL="457200" algn="ctr" rtl="0" fontAlgn="base">
        <a:spcBef>
          <a:spcPct val="0"/>
        </a:spcBef>
        <a:spcAft>
          <a:spcPct val="0"/>
        </a:spcAft>
        <a:defRPr sz="3200" b="1">
          <a:solidFill>
            <a:srgbClr val="003399"/>
          </a:solidFill>
          <a:latin typeface="Arial" charset="0"/>
          <a:cs typeface="Arial" charset="0"/>
        </a:defRPr>
      </a:lvl6pPr>
      <a:lvl7pPr marL="914400" algn="ctr" rtl="0" fontAlgn="base">
        <a:spcBef>
          <a:spcPct val="0"/>
        </a:spcBef>
        <a:spcAft>
          <a:spcPct val="0"/>
        </a:spcAft>
        <a:defRPr sz="3200" b="1">
          <a:solidFill>
            <a:srgbClr val="003399"/>
          </a:solidFill>
          <a:latin typeface="Arial" charset="0"/>
          <a:cs typeface="Arial" charset="0"/>
        </a:defRPr>
      </a:lvl7pPr>
      <a:lvl8pPr marL="1371600" algn="ctr" rtl="0" fontAlgn="base">
        <a:spcBef>
          <a:spcPct val="0"/>
        </a:spcBef>
        <a:spcAft>
          <a:spcPct val="0"/>
        </a:spcAft>
        <a:defRPr sz="3200" b="1">
          <a:solidFill>
            <a:srgbClr val="003399"/>
          </a:solidFill>
          <a:latin typeface="Arial" charset="0"/>
          <a:cs typeface="Arial" charset="0"/>
        </a:defRPr>
      </a:lvl8pPr>
      <a:lvl9pPr marL="1828800" algn="ctr" rtl="0" fontAlgn="base">
        <a:spcBef>
          <a:spcPct val="0"/>
        </a:spcBef>
        <a:spcAft>
          <a:spcPct val="0"/>
        </a:spcAft>
        <a:defRPr sz="3200" b="1">
          <a:solidFill>
            <a:srgbClr val="003399"/>
          </a:solidFill>
          <a:latin typeface="Arial" charset="0"/>
          <a:cs typeface="Arial" charset="0"/>
        </a:defRPr>
      </a:lvl9pPr>
    </p:titleStyle>
    <p:bodyStyle>
      <a:lvl1pPr marL="342900" indent="-342900" algn="l" rtl="0" fontAlgn="base">
        <a:spcBef>
          <a:spcPct val="20000"/>
        </a:spcBef>
        <a:spcAft>
          <a:spcPct val="0"/>
        </a:spcAft>
        <a:buClr>
          <a:schemeClr val="accent2">
            <a:lumMod val="75000"/>
          </a:schemeClr>
        </a:buClr>
        <a:buChar char="•"/>
        <a:defRPr sz="2400">
          <a:solidFill>
            <a:schemeClr val="tx1"/>
          </a:solidFill>
          <a:latin typeface="+mn-lt"/>
          <a:ea typeface="+mn-ea"/>
          <a:cs typeface="+mn-cs"/>
        </a:defRPr>
      </a:lvl1pPr>
      <a:lvl2pPr marL="742950" indent="-285750" algn="l" rtl="0" fontAlgn="base">
        <a:spcBef>
          <a:spcPct val="20000"/>
        </a:spcBef>
        <a:spcAft>
          <a:spcPct val="0"/>
        </a:spcAft>
        <a:buClr>
          <a:srgbClr val="FF66CC"/>
        </a:buClr>
        <a:buChar char="–"/>
        <a:defRPr sz="2400">
          <a:solidFill>
            <a:schemeClr val="tx1"/>
          </a:solidFill>
          <a:latin typeface="+mn-lt"/>
          <a:cs typeface="+mn-cs"/>
        </a:defRPr>
      </a:lvl2pPr>
      <a:lvl3pPr marL="1143000" indent="-228600" algn="l" rtl="0" fontAlgn="base">
        <a:spcBef>
          <a:spcPct val="20000"/>
        </a:spcBef>
        <a:spcAft>
          <a:spcPct val="0"/>
        </a:spcAft>
        <a:buClr>
          <a:schemeClr val="bg2">
            <a:lumMod val="75000"/>
          </a:schemeClr>
        </a:buClr>
        <a:buChar char="•"/>
        <a:defRPr sz="20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6DD465C2-5A31-42CF-83E0-4A2B72EDED24}" type="slidenum">
              <a:rPr lang="fr-FR"/>
              <a:pPr/>
              <a:t>1</a:t>
            </a:fld>
            <a:endParaRPr lang="fr-FR"/>
          </a:p>
        </p:txBody>
      </p:sp>
      <p:sp>
        <p:nvSpPr>
          <p:cNvPr id="2050" name="Rectangle 2"/>
          <p:cNvSpPr>
            <a:spLocks noGrp="1" noChangeArrowheads="1"/>
          </p:cNvSpPr>
          <p:nvPr>
            <p:ph type="ctrTitle"/>
          </p:nvPr>
        </p:nvSpPr>
        <p:spPr>
          <a:xfrm>
            <a:off x="900112" y="1466839"/>
            <a:ext cx="7958168" cy="2033599"/>
          </a:xfrm>
        </p:spPr>
        <p:txBody>
          <a:bodyPr/>
          <a:lstStyle/>
          <a:p>
            <a:pPr algn="l"/>
            <a:r>
              <a:rPr lang="fr-FR" sz="4400" dirty="0"/>
              <a:t>Les types du 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types énumérés non délimités (</a:t>
            </a:r>
            <a:r>
              <a:rPr lang="fr-FR" dirty="0" err="1">
                <a:latin typeface="Courier New" pitchFamily="49" charset="0"/>
                <a:cs typeface="Courier New" pitchFamily="49" charset="0"/>
              </a:rPr>
              <a:t>enum</a:t>
            </a:r>
            <a:r>
              <a:rPr lang="fr-FR" dirty="0"/>
              <a:t>)</a:t>
            </a:r>
          </a:p>
        </p:txBody>
      </p:sp>
      <p:sp>
        <p:nvSpPr>
          <p:cNvPr id="3" name="Espace réservé du contenu 2"/>
          <p:cNvSpPr>
            <a:spLocks noGrp="1"/>
          </p:cNvSpPr>
          <p:nvPr>
            <p:ph idx="1"/>
          </p:nvPr>
        </p:nvSpPr>
        <p:spPr>
          <a:xfrm>
            <a:off x="783798" y="1124744"/>
            <a:ext cx="8353300" cy="4968006"/>
          </a:xfrm>
        </p:spPr>
        <p:txBody>
          <a:bodyPr/>
          <a:lstStyle/>
          <a:p>
            <a:r>
              <a:rPr lang="fr-FR" sz="2000" dirty="0"/>
              <a:t>Une </a:t>
            </a:r>
            <a:r>
              <a:rPr lang="fr-FR" sz="2000" dirty="0">
                <a:solidFill>
                  <a:schemeClr val="accent2">
                    <a:lumMod val="75000"/>
                  </a:schemeClr>
                </a:solidFill>
              </a:rPr>
              <a:t>énumération</a:t>
            </a:r>
            <a:r>
              <a:rPr lang="fr-FR" sz="2000" dirty="0"/>
              <a:t> est un type dans lequel il est possible de stocker un </a:t>
            </a:r>
            <a:r>
              <a:rPr lang="fr-FR" sz="2000" dirty="0">
                <a:solidFill>
                  <a:schemeClr val="accent2">
                    <a:lumMod val="75000"/>
                  </a:schemeClr>
                </a:solidFill>
              </a:rPr>
              <a:t>ensemble de valeurs </a:t>
            </a:r>
            <a:r>
              <a:rPr lang="fr-FR" sz="2000" dirty="0"/>
              <a:t>spécifiées par le programmeur. De telles valeurs sont appelées </a:t>
            </a:r>
            <a:r>
              <a:rPr lang="fr-FR" sz="2000" dirty="0">
                <a:solidFill>
                  <a:schemeClr val="accent2">
                    <a:lumMod val="75000"/>
                  </a:schemeClr>
                </a:solidFill>
              </a:rPr>
              <a:t>enumérateurs</a:t>
            </a:r>
            <a:r>
              <a:rPr lang="fr-FR" sz="2000" dirty="0"/>
              <a:t> : </a:t>
            </a:r>
            <a:r>
              <a:rPr lang="fr-FR" sz="2000" dirty="0" err="1">
                <a:latin typeface="Courier New" pitchFamily="49" charset="0"/>
                <a:cs typeface="Courier New" pitchFamily="49" charset="0"/>
              </a:rPr>
              <a:t>enum</a:t>
            </a:r>
            <a:r>
              <a:rPr lang="fr-FR" sz="2000" dirty="0">
                <a:latin typeface="Courier New" pitchFamily="49" charset="0"/>
                <a:cs typeface="Courier New" pitchFamily="49" charset="0"/>
              </a:rPr>
              <a:t> { bleu, vert, jaune};</a:t>
            </a:r>
          </a:p>
          <a:p>
            <a:r>
              <a:rPr lang="fr-FR" sz="2000" dirty="0"/>
              <a:t>Une énumération a en général un identificateur :</a:t>
            </a:r>
          </a:p>
          <a:p>
            <a:pPr>
              <a:buNone/>
            </a:pPr>
            <a:r>
              <a:rPr lang="fr-FR" sz="2000" dirty="0"/>
              <a:t>	</a:t>
            </a:r>
            <a:r>
              <a:rPr lang="fr-FR" sz="2000" dirty="0" err="1">
                <a:latin typeface="Courier New" pitchFamily="49" charset="0"/>
                <a:cs typeface="Courier New" pitchFamily="49" charset="0"/>
              </a:rPr>
              <a:t>enum</a:t>
            </a:r>
            <a:r>
              <a:rPr lang="fr-FR" sz="2000" dirty="0">
                <a:latin typeface="Courier New" pitchFamily="49" charset="0"/>
                <a:cs typeface="Courier New" pitchFamily="49" charset="0"/>
              </a:rPr>
              <a:t> Couleur {bleu, vert, jaune};</a:t>
            </a:r>
          </a:p>
          <a:p>
            <a:r>
              <a:rPr lang="fr-FR" sz="2000" dirty="0"/>
              <a:t>Chaque énumération est de </a:t>
            </a:r>
            <a:r>
              <a:rPr lang="fr-FR" sz="2000" dirty="0">
                <a:solidFill>
                  <a:schemeClr val="accent2">
                    <a:lumMod val="75000"/>
                  </a:schemeClr>
                </a:solidFill>
              </a:rPr>
              <a:t>type</a:t>
            </a:r>
            <a:r>
              <a:rPr lang="fr-FR" sz="2000" dirty="0"/>
              <a:t> distinct. Le type d’un énumérateur est l’énumération auquel il appartient. Un énumérateur est convertible implicitement en </a:t>
            </a:r>
            <a:r>
              <a:rPr lang="fr-FR" sz="2000" dirty="0" err="1">
                <a:latin typeface="Courier New" pitchFamily="49" charset="0"/>
                <a:cs typeface="Courier New" pitchFamily="49" charset="0"/>
              </a:rPr>
              <a:t>int</a:t>
            </a:r>
            <a:r>
              <a:rPr lang="fr-FR" sz="2000" dirty="0"/>
              <a:t>.</a:t>
            </a:r>
          </a:p>
          <a:p>
            <a:r>
              <a:rPr lang="fr-FR" sz="2000" dirty="0"/>
              <a:t>Une variable de type énumération peut stocker des valeurs correspondant aux énumérateurs de cette énumération :</a:t>
            </a:r>
          </a:p>
          <a:p>
            <a:pPr>
              <a:buNone/>
            </a:pPr>
            <a:r>
              <a:rPr lang="fr-FR" sz="2000" dirty="0">
                <a:latin typeface="Courier New" pitchFamily="49" charset="0"/>
                <a:cs typeface="Courier New" pitchFamily="49" charset="0"/>
              </a:rPr>
              <a:t>	Couleur c1=bleu, c2=jaune;</a:t>
            </a:r>
          </a:p>
          <a:p>
            <a:r>
              <a:rPr lang="fr-FR" sz="2000" dirty="0"/>
              <a:t>Les identificateurs des énumérateurs sont dans la portée dans laquelle ils ont été déclarés. Aucun autre élément ne peut donc avoir cet identificateur dans la même portée.</a:t>
            </a:r>
          </a:p>
          <a:p>
            <a:r>
              <a:rPr lang="fr-FR" sz="2000" dirty="0"/>
              <a:t>Une </a:t>
            </a:r>
            <a:r>
              <a:rPr lang="fr-FR" sz="2000" dirty="0" err="1"/>
              <a:t>enum</a:t>
            </a:r>
            <a:r>
              <a:rPr lang="fr-FR" sz="2000" dirty="0"/>
              <a:t> non délimitée est définie mais ne peut pas être déclarée.</a:t>
            </a:r>
          </a:p>
        </p:txBody>
      </p:sp>
      <p:sp>
        <p:nvSpPr>
          <p:cNvPr id="4" name="Espace réservé du numéro de diapositive 3"/>
          <p:cNvSpPr>
            <a:spLocks noGrp="1"/>
          </p:cNvSpPr>
          <p:nvPr>
            <p:ph type="sldNum" sz="quarter" idx="10"/>
          </p:nvPr>
        </p:nvSpPr>
        <p:spPr/>
        <p:txBody>
          <a:bodyPr/>
          <a:lstStyle/>
          <a:p>
            <a:fld id="{CDC06455-E30C-434F-8395-BD66AECCAFDD}"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dirty="0"/>
              <a:t>Les types énumérés délimités (</a:t>
            </a:r>
            <a:r>
              <a:rPr lang="fr-FR" sz="2800" dirty="0" err="1">
                <a:latin typeface="Courier New" pitchFamily="49" charset="0"/>
                <a:cs typeface="Courier New" pitchFamily="49" charset="0"/>
              </a:rPr>
              <a:t>enum</a:t>
            </a:r>
            <a:r>
              <a:rPr lang="fr-FR" sz="2800" dirty="0">
                <a:latin typeface="Courier New" pitchFamily="49" charset="0"/>
                <a:cs typeface="Courier New" pitchFamily="49" charset="0"/>
              </a:rPr>
              <a:t> class</a:t>
            </a:r>
            <a:r>
              <a:rPr lang="fr-FR" sz="2800" dirty="0"/>
              <a:t>)</a:t>
            </a:r>
          </a:p>
        </p:txBody>
      </p:sp>
      <p:sp>
        <p:nvSpPr>
          <p:cNvPr id="3" name="Espace réservé du contenu 2"/>
          <p:cNvSpPr>
            <a:spLocks noGrp="1"/>
          </p:cNvSpPr>
          <p:nvPr>
            <p:ph idx="1"/>
          </p:nvPr>
        </p:nvSpPr>
        <p:spPr/>
        <p:txBody>
          <a:bodyPr/>
          <a:lstStyle/>
          <a:p>
            <a:r>
              <a:rPr lang="fr-FR" sz="2000" dirty="0"/>
              <a:t>C++11 propose l’énumération délimité dans laquelle les identificateurs des énumérateurs ont la portée de l’énumération :</a:t>
            </a:r>
            <a:endParaRPr lang="fr-FR" sz="2000" dirty="0">
              <a:latin typeface="Courier New" pitchFamily="49" charset="0"/>
              <a:cs typeface="Courier New" pitchFamily="49" charset="0"/>
            </a:endParaRPr>
          </a:p>
          <a:p>
            <a:pPr marL="0" indent="0">
              <a:buNone/>
            </a:pPr>
            <a:r>
              <a:rPr lang="fr-FR" sz="2000" dirty="0" err="1">
                <a:latin typeface="Courier New" pitchFamily="49" charset="0"/>
                <a:cs typeface="Courier New" pitchFamily="49" charset="0"/>
              </a:rPr>
              <a:t>enum</a:t>
            </a:r>
            <a:r>
              <a:rPr lang="fr-FR" sz="2000" dirty="0">
                <a:latin typeface="Courier New" pitchFamily="49" charset="0"/>
                <a:cs typeface="Courier New" pitchFamily="49" charset="0"/>
              </a:rPr>
              <a:t> class Couleur {bleu, vert, jaune}; // définition</a:t>
            </a:r>
          </a:p>
          <a:p>
            <a:pPr>
              <a:buNone/>
            </a:pPr>
            <a:r>
              <a:rPr lang="fr-FR" sz="2000" dirty="0">
                <a:latin typeface="Courier New" pitchFamily="49" charset="0"/>
                <a:cs typeface="Courier New" pitchFamily="49" charset="0"/>
              </a:rPr>
              <a:t>Couleur c1=Couleur::bleu, c2=Couleur::jaune;</a:t>
            </a:r>
          </a:p>
          <a:p>
            <a:r>
              <a:rPr lang="fr-FR" sz="2000" dirty="0"/>
              <a:t>Cela évite notamment de polluer l’espace de noms.</a:t>
            </a:r>
          </a:p>
          <a:p>
            <a:r>
              <a:rPr lang="fr-FR" sz="2000" dirty="0"/>
              <a:t>Les énumérateurs sont plus fortement typés : les énumérateurs ne peuvent plus être implicitement en un autre type. </a:t>
            </a:r>
          </a:p>
          <a:p>
            <a:endParaRPr lang="fr-FR" sz="2000" dirty="0"/>
          </a:p>
          <a:p>
            <a:r>
              <a:rPr lang="fr-FR" sz="2000" dirty="0"/>
              <a:t>Néanmoins, le type sous-jacent est toujours le type </a:t>
            </a:r>
            <a:r>
              <a:rPr lang="fr-FR" sz="2000" dirty="0" err="1">
                <a:latin typeface="Courier New" pitchFamily="49" charset="0"/>
                <a:cs typeface="Courier New" pitchFamily="49" charset="0"/>
              </a:rPr>
              <a:t>int</a:t>
            </a:r>
            <a:r>
              <a:rPr lang="fr-FR" sz="2000" dirty="0"/>
              <a:t> par défaut. On peut spécifier un autre type en cas de besoin :</a:t>
            </a:r>
          </a:p>
          <a:p>
            <a:pPr marL="0" indent="0">
              <a:buNone/>
            </a:pPr>
            <a:r>
              <a:rPr lang="fr-FR" sz="2000" dirty="0" err="1">
                <a:latin typeface="Courier New" pitchFamily="49" charset="0"/>
                <a:cs typeface="Courier New" pitchFamily="49" charset="0"/>
              </a:rPr>
              <a:t>enum</a:t>
            </a:r>
            <a:r>
              <a:rPr lang="fr-FR" sz="2000" dirty="0">
                <a:latin typeface="Courier New" pitchFamily="49" charset="0"/>
                <a:cs typeface="Courier New" pitchFamily="49" charset="0"/>
              </a:rPr>
              <a:t> class Couleur : char {bleu, vert, jaune};</a:t>
            </a:r>
          </a:p>
          <a:p>
            <a:pPr marL="0" indent="0">
              <a:buNone/>
            </a:pPr>
            <a:endParaRPr lang="fr-FR" sz="2000" dirty="0"/>
          </a:p>
          <a:p>
            <a:r>
              <a:rPr lang="fr-FR" sz="2000" dirty="0"/>
              <a:t>Une énumération délimitée peut être déclarée de manière anticipée :</a:t>
            </a:r>
          </a:p>
          <a:p>
            <a:pPr marL="0" indent="0">
              <a:buNone/>
            </a:pPr>
            <a:r>
              <a:rPr lang="fr-FR" sz="2000" dirty="0" err="1">
                <a:latin typeface="Courier New" pitchFamily="49" charset="0"/>
                <a:cs typeface="Courier New" pitchFamily="49" charset="0"/>
              </a:rPr>
              <a:t>enum</a:t>
            </a:r>
            <a:r>
              <a:rPr lang="fr-FR" sz="2000" dirty="0">
                <a:latin typeface="Courier New" pitchFamily="49" charset="0"/>
                <a:cs typeface="Courier New" pitchFamily="49" charset="0"/>
              </a:rPr>
              <a:t> class Couleur; // déclaration</a:t>
            </a:r>
            <a:endParaRPr lang="fr-FR" sz="2000" dirty="0"/>
          </a:p>
        </p:txBody>
      </p:sp>
      <p:sp>
        <p:nvSpPr>
          <p:cNvPr id="4" name="Espace réservé du numéro de diapositive 3"/>
          <p:cNvSpPr>
            <a:spLocks noGrp="1"/>
          </p:cNvSpPr>
          <p:nvPr>
            <p:ph type="sldNum" sz="quarter" idx="10"/>
          </p:nvPr>
        </p:nvSpPr>
        <p:spPr/>
        <p:txBody>
          <a:bodyPr/>
          <a:lstStyle/>
          <a:p>
            <a:fld id="{CDC06455-E30C-434F-8395-BD66AECCAFDD}" type="slidenum">
              <a:rPr lang="fr-FR" smtClean="0"/>
              <a:pPr/>
              <a:t>11</a:t>
            </a:fld>
            <a:endParaRPr lang="fr-FR"/>
          </a:p>
        </p:txBody>
      </p:sp>
    </p:spTree>
    <p:extLst>
      <p:ext uri="{BB962C8B-B14F-4D97-AF65-F5344CB8AC3E}">
        <p14:creationId xmlns:p14="http://schemas.microsoft.com/office/powerpoint/2010/main" val="281079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FA7D0D70-26B4-4A48-8D5F-C446804AD0F6}" type="slidenum">
              <a:rPr lang="fr-FR"/>
              <a:pPr/>
              <a:t>12</a:t>
            </a:fld>
            <a:endParaRPr lang="fr-FR"/>
          </a:p>
        </p:txBody>
      </p:sp>
      <p:sp>
        <p:nvSpPr>
          <p:cNvPr id="34818" name="Rectangle 2"/>
          <p:cNvSpPr>
            <a:spLocks noGrp="1" noChangeArrowheads="1"/>
          </p:cNvSpPr>
          <p:nvPr>
            <p:ph type="title"/>
          </p:nvPr>
        </p:nvSpPr>
        <p:spPr>
          <a:xfrm>
            <a:off x="611188" y="0"/>
            <a:ext cx="7129462" cy="739775"/>
          </a:xfrm>
        </p:spPr>
        <p:txBody>
          <a:bodyPr/>
          <a:lstStyle/>
          <a:p>
            <a:r>
              <a:rPr lang="fr-FR" dirty="0"/>
              <a:t>Tableaux</a:t>
            </a:r>
          </a:p>
        </p:txBody>
      </p:sp>
      <p:sp>
        <p:nvSpPr>
          <p:cNvPr id="34819" name="Rectangle 3"/>
          <p:cNvSpPr>
            <a:spLocks noGrp="1" noChangeArrowheads="1"/>
          </p:cNvSpPr>
          <p:nvPr>
            <p:ph type="body" idx="1"/>
          </p:nvPr>
        </p:nvSpPr>
        <p:spPr/>
        <p:txBody>
          <a:bodyPr/>
          <a:lstStyle/>
          <a:p>
            <a:pPr>
              <a:lnSpc>
                <a:spcPct val="80000"/>
              </a:lnSpc>
            </a:pPr>
            <a:r>
              <a:rPr lang="fr-FR" dirty="0"/>
              <a:t>Un tableau est un </a:t>
            </a:r>
            <a:r>
              <a:rPr lang="fr-FR" dirty="0">
                <a:solidFill>
                  <a:schemeClr val="accent2">
                    <a:lumMod val="75000"/>
                  </a:schemeClr>
                </a:solidFill>
              </a:rPr>
              <a:t>agrégat d'éléments de même type</a:t>
            </a:r>
            <a:r>
              <a:rPr lang="fr-FR" dirty="0"/>
              <a:t>.</a:t>
            </a:r>
          </a:p>
          <a:p>
            <a:pPr>
              <a:lnSpc>
                <a:spcPct val="80000"/>
              </a:lnSpc>
            </a:pPr>
            <a:r>
              <a:rPr lang="fr-FR" dirty="0"/>
              <a:t>Pour un type </a:t>
            </a:r>
            <a:r>
              <a:rPr lang="fr-FR" dirty="0">
                <a:latin typeface="Courier New" pitchFamily="49" charset="0"/>
              </a:rPr>
              <a:t>T</a:t>
            </a:r>
            <a:r>
              <a:rPr lang="fr-FR" dirty="0"/>
              <a:t>, </a:t>
            </a:r>
            <a:r>
              <a:rPr lang="fr-FR" dirty="0">
                <a:latin typeface="Courier New" pitchFamily="49" charset="0"/>
              </a:rPr>
              <a:t>T[taille]</a:t>
            </a:r>
            <a:r>
              <a:rPr lang="fr-FR" dirty="0"/>
              <a:t> est le type tableau de </a:t>
            </a:r>
            <a:r>
              <a:rPr lang="fr-FR" dirty="0">
                <a:latin typeface="Courier New" pitchFamily="49" charset="0"/>
              </a:rPr>
              <a:t>taille</a:t>
            </a:r>
            <a:r>
              <a:rPr lang="fr-FR" dirty="0"/>
              <a:t> éléments de type </a:t>
            </a:r>
            <a:r>
              <a:rPr lang="fr-FR" dirty="0">
                <a:latin typeface="Courier New" pitchFamily="49" charset="0"/>
              </a:rPr>
              <a:t>T</a:t>
            </a:r>
            <a:r>
              <a:rPr lang="fr-FR" dirty="0"/>
              <a:t>. </a:t>
            </a:r>
          </a:p>
          <a:p>
            <a:pPr>
              <a:lnSpc>
                <a:spcPct val="80000"/>
              </a:lnSpc>
            </a:pPr>
            <a:r>
              <a:rPr lang="fr-FR" dirty="0"/>
              <a:t>Les éléments sont indexés de </a:t>
            </a:r>
            <a:r>
              <a:rPr lang="fr-FR" dirty="0">
                <a:latin typeface="Courier New" pitchFamily="49" charset="0"/>
              </a:rPr>
              <a:t>0</a:t>
            </a:r>
            <a:r>
              <a:rPr lang="fr-FR" dirty="0"/>
              <a:t> à </a:t>
            </a:r>
            <a:r>
              <a:rPr lang="fr-FR" dirty="0">
                <a:latin typeface="Courier New" pitchFamily="49" charset="0"/>
              </a:rPr>
              <a:t>taille-1</a:t>
            </a:r>
            <a:r>
              <a:rPr lang="fr-FR" dirty="0"/>
              <a:t>. </a:t>
            </a:r>
          </a:p>
          <a:p>
            <a:pPr>
              <a:lnSpc>
                <a:spcPct val="80000"/>
              </a:lnSpc>
            </a:pPr>
            <a:r>
              <a:rPr lang="fr-FR" dirty="0">
                <a:latin typeface="Courier New" pitchFamily="49" charset="0"/>
              </a:rPr>
              <a:t>taille</a:t>
            </a:r>
            <a:r>
              <a:rPr lang="fr-FR" dirty="0"/>
              <a:t> doit être une expression constante (une expression qui peut être évaluée à la compilation).</a:t>
            </a:r>
          </a:p>
          <a:p>
            <a:pPr>
              <a:lnSpc>
                <a:spcPct val="80000"/>
              </a:lnSpc>
            </a:pPr>
            <a:r>
              <a:rPr lang="fr-FR" dirty="0"/>
              <a:t>Les tableaux à plusieurs dimensions sont représentés par des tableaux de tableaux. </a:t>
            </a:r>
          </a:p>
          <a:p>
            <a:pPr>
              <a:lnSpc>
                <a:spcPct val="80000"/>
              </a:lnSpc>
            </a:pPr>
            <a:r>
              <a:rPr lang="fr-FR" dirty="0">
                <a:solidFill>
                  <a:schemeClr val="accent2">
                    <a:lumMod val="75000"/>
                  </a:schemeClr>
                </a:solidFill>
              </a:rPr>
              <a:t>Il n'est pas possible de transmettre un tableau par valeur en argument ou en retour d’une </a:t>
            </a:r>
            <a:r>
              <a:rPr lang="fr-FR" dirty="0"/>
              <a:t>fonction contrairement aux autres types.</a:t>
            </a:r>
          </a:p>
          <a:p>
            <a:pPr>
              <a:lnSpc>
                <a:spcPct val="80000"/>
              </a:lnSpc>
            </a:pPr>
            <a:r>
              <a:rPr lang="fr-FR" dirty="0"/>
              <a:t>Un tableau peut être initialisé par une liste de valeurs entre accolades. La taille du tableau possédant une liste d'initialisation est calculée en fonction des éléments de cette dernière si la taille n'est pas précisée.</a:t>
            </a:r>
          </a:p>
          <a:p>
            <a:pPr>
              <a:lnSpc>
                <a:spcPct val="80000"/>
              </a:lnSpc>
            </a:pP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A48126-AAB9-42EF-89A0-47FF376A5AA5}"/>
              </a:ext>
            </a:extLst>
          </p:cNvPr>
          <p:cNvSpPr>
            <a:spLocks noGrp="1"/>
          </p:cNvSpPr>
          <p:nvPr>
            <p:ph type="title"/>
          </p:nvPr>
        </p:nvSpPr>
        <p:spPr/>
        <p:txBody>
          <a:bodyPr/>
          <a:lstStyle/>
          <a:p>
            <a:r>
              <a:rPr lang="fr-FR" dirty="0"/>
              <a:t>Tableaux </a:t>
            </a:r>
            <a:r>
              <a:rPr lang="fr-FR" dirty="0" err="1">
                <a:latin typeface="Courier New" panose="02070309020205020404" pitchFamily="49" charset="0"/>
                <a:cs typeface="Courier New" panose="02070309020205020404" pitchFamily="49" charset="0"/>
              </a:rPr>
              <a:t>array</a:t>
            </a:r>
            <a:r>
              <a:rPr lang="fr-FR" dirty="0"/>
              <a:t> (C++11)</a:t>
            </a:r>
          </a:p>
        </p:txBody>
      </p:sp>
      <p:sp>
        <p:nvSpPr>
          <p:cNvPr id="3" name="Espace réservé du contenu 2">
            <a:extLst>
              <a:ext uri="{FF2B5EF4-FFF2-40B4-BE49-F238E27FC236}">
                <a16:creationId xmlns:a16="http://schemas.microsoft.com/office/drawing/2014/main" id="{1E51655D-371A-41F9-A58E-2D5F59B28CCD}"/>
              </a:ext>
            </a:extLst>
          </p:cNvPr>
          <p:cNvSpPr>
            <a:spLocks noGrp="1"/>
          </p:cNvSpPr>
          <p:nvPr>
            <p:ph idx="1"/>
          </p:nvPr>
        </p:nvSpPr>
        <p:spPr/>
        <p:txBody>
          <a:bodyPr/>
          <a:lstStyle/>
          <a:p>
            <a:r>
              <a:rPr lang="fr-FR" sz="2000" dirty="0"/>
              <a:t>Le type paramétré </a:t>
            </a:r>
            <a:r>
              <a:rPr lang="fr-FR" sz="2000" dirty="0" err="1">
                <a:latin typeface="Courier New" panose="02070309020205020404" pitchFamily="49" charset="0"/>
                <a:cs typeface="Courier New" panose="02070309020205020404" pitchFamily="49" charset="0"/>
              </a:rPr>
              <a:t>array</a:t>
            </a:r>
            <a:r>
              <a:rPr lang="fr-FR" sz="2000" dirty="0">
                <a:latin typeface="Courier New" panose="02070309020205020404" pitchFamily="49" charset="0"/>
                <a:cs typeface="Courier New" panose="02070309020205020404" pitchFamily="49" charset="0"/>
              </a:rPr>
              <a:t>&lt;</a:t>
            </a:r>
            <a:r>
              <a:rPr lang="fr-FR" sz="2000" dirty="0" err="1">
                <a:latin typeface="Courier New" panose="02070309020205020404" pitchFamily="49" charset="0"/>
                <a:cs typeface="Courier New" panose="02070309020205020404" pitchFamily="49" charset="0"/>
              </a:rPr>
              <a:t>T,n</a:t>
            </a:r>
            <a:r>
              <a:rPr lang="fr-FR" sz="2000" dirty="0">
                <a:latin typeface="Courier New" panose="02070309020205020404" pitchFamily="49" charset="0"/>
                <a:cs typeface="Courier New" panose="02070309020205020404" pitchFamily="49" charset="0"/>
              </a:rPr>
              <a:t>&gt;</a:t>
            </a:r>
            <a:r>
              <a:rPr lang="fr-FR" sz="2000" dirty="0"/>
              <a:t> permet de remplacer les tableaux natifs du C de type </a:t>
            </a:r>
            <a:r>
              <a:rPr lang="fr-FR" sz="2000" dirty="0">
                <a:latin typeface="Courier New" panose="02070309020205020404" pitchFamily="49" charset="0"/>
                <a:cs typeface="Courier New" panose="02070309020205020404" pitchFamily="49" charset="0"/>
              </a:rPr>
              <a:t>T</a:t>
            </a:r>
            <a:r>
              <a:rPr lang="fr-FR" sz="2000" dirty="0"/>
              <a:t> et de taille </a:t>
            </a:r>
            <a:r>
              <a:rPr lang="fr-FR" sz="2000" dirty="0">
                <a:latin typeface="Courier New" panose="02070309020205020404" pitchFamily="49" charset="0"/>
                <a:cs typeface="Courier New" panose="02070309020205020404" pitchFamily="49" charset="0"/>
              </a:rPr>
              <a:t>n</a:t>
            </a:r>
            <a:r>
              <a:rPr lang="fr-FR" sz="2000" dirty="0"/>
              <a:t>, en ajoutant notant des éléments de sécurisation.</a:t>
            </a:r>
          </a:p>
          <a:p>
            <a:r>
              <a:rPr lang="fr-FR" sz="2000" dirty="0"/>
              <a:t>Tout comme les tableaux natifs, il possède une taille définie par une expression constante calculée à la compilation.</a:t>
            </a:r>
          </a:p>
          <a:p>
            <a:r>
              <a:rPr lang="fr-FR" sz="2000" dirty="0"/>
              <a:t>Il peut être initialisé par une liste d’initialisation. Les éléments pour lesquels on ne fournie pas d’</a:t>
            </a:r>
            <a:r>
              <a:rPr lang="fr-FR" sz="2000" dirty="0" err="1"/>
              <a:t>initialisateurs</a:t>
            </a:r>
            <a:r>
              <a:rPr lang="fr-FR" sz="2000" dirty="0"/>
              <a:t> </a:t>
            </a:r>
            <a:r>
              <a:rPr lang="fr-FR" sz="2000"/>
              <a:t>sont initialisés </a:t>
            </a:r>
            <a:r>
              <a:rPr lang="fr-FR" sz="2000" dirty="0"/>
              <a:t>avec la valeur par défaut du type </a:t>
            </a:r>
            <a:r>
              <a:rPr lang="fr-FR" sz="2000" dirty="0">
                <a:latin typeface="Courier New" panose="02070309020205020404" pitchFamily="49" charset="0"/>
                <a:cs typeface="Courier New" panose="02070309020205020404" pitchFamily="49" charset="0"/>
              </a:rPr>
              <a:t>T</a:t>
            </a:r>
            <a:r>
              <a:rPr lang="fr-FR" sz="2000" dirty="0"/>
              <a:t>.</a:t>
            </a:r>
          </a:p>
          <a:p>
            <a:pPr marL="0" indent="0">
              <a:buNone/>
            </a:pPr>
            <a:r>
              <a:rPr lang="fr-FR" sz="2000" dirty="0" err="1">
                <a:latin typeface="Courier New" panose="02070309020205020404" pitchFamily="49" charset="0"/>
                <a:cs typeface="Courier New" panose="02070309020205020404" pitchFamily="49" charset="0"/>
              </a:rPr>
              <a:t>array</a:t>
            </a:r>
            <a:r>
              <a:rPr lang="fr-FR" sz="2000" dirty="0">
                <a:latin typeface="Courier New" panose="02070309020205020404" pitchFamily="49" charset="0"/>
                <a:cs typeface="Courier New" panose="02070309020205020404" pitchFamily="49" charset="0"/>
              </a:rPr>
              <a:t>&lt;int,10&gt; tab1; /* tableau de 10 </a:t>
            </a: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 initialisés avec 0. */</a:t>
            </a:r>
          </a:p>
          <a:p>
            <a:pPr marL="0" indent="0">
              <a:buNone/>
            </a:pPr>
            <a:r>
              <a:rPr lang="fr-FR" sz="2000" dirty="0" err="1">
                <a:latin typeface="Courier New" panose="02070309020205020404" pitchFamily="49" charset="0"/>
                <a:cs typeface="Courier New" panose="02070309020205020404" pitchFamily="49" charset="0"/>
              </a:rPr>
              <a:t>array</a:t>
            </a:r>
            <a:r>
              <a:rPr lang="fr-FR" sz="2000" dirty="0">
                <a:latin typeface="Courier New" panose="02070309020205020404" pitchFamily="49" charset="0"/>
                <a:cs typeface="Courier New" panose="02070309020205020404" pitchFamily="49" charset="0"/>
              </a:rPr>
              <a:t>&lt;int,5&gt; tab2{1,2,3}; /* tableau 5 </a:t>
            </a: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 les 3 premiers </a:t>
            </a: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 sont initialisés avec 1,2,3, les 2 autres avec 0.*/</a:t>
            </a:r>
          </a:p>
          <a:p>
            <a:r>
              <a:rPr lang="fr-FR" sz="2000" dirty="0"/>
              <a:t>La méthode </a:t>
            </a:r>
            <a:r>
              <a:rPr lang="fr-FR" sz="2000" dirty="0">
                <a:latin typeface="Courier New" panose="02070309020205020404" pitchFamily="49" charset="0"/>
                <a:cs typeface="Courier New" panose="02070309020205020404" pitchFamily="49" charset="0"/>
              </a:rPr>
              <a:t>data()</a:t>
            </a:r>
            <a:r>
              <a:rPr lang="fr-FR" sz="2000" dirty="0"/>
              <a:t> renvoie un pointeur de type </a:t>
            </a:r>
            <a:r>
              <a:rPr lang="fr-FR" sz="2000" dirty="0">
                <a:latin typeface="Courier New" panose="02070309020205020404" pitchFamily="49" charset="0"/>
                <a:cs typeface="Courier New" panose="02070309020205020404" pitchFamily="49" charset="0"/>
              </a:rPr>
              <a:t>T*</a:t>
            </a:r>
            <a:r>
              <a:rPr lang="fr-FR" sz="2000" dirty="0"/>
              <a:t> permettant de le traiter comme un tableau de type </a:t>
            </a:r>
            <a:r>
              <a:rPr lang="fr-FR" sz="2000" dirty="0">
                <a:latin typeface="Courier New" panose="02070309020205020404" pitchFamily="49" charset="0"/>
                <a:cs typeface="Courier New" panose="02070309020205020404" pitchFamily="49" charset="0"/>
              </a:rPr>
              <a:t>T</a:t>
            </a:r>
            <a:r>
              <a:rPr lang="fr-FR" sz="2000" dirty="0"/>
              <a:t>.</a:t>
            </a:r>
          </a:p>
          <a:p>
            <a:pPr marL="0" indent="0">
              <a:buNone/>
            </a:pPr>
            <a:endParaRPr lang="fr-FR" sz="2000" dirty="0"/>
          </a:p>
          <a:p>
            <a:pPr marL="0" indent="0">
              <a:buNone/>
            </a:pPr>
            <a:endParaRPr lang="fr-FR" dirty="0"/>
          </a:p>
        </p:txBody>
      </p:sp>
      <p:sp>
        <p:nvSpPr>
          <p:cNvPr id="4" name="Espace réservé du numéro de diapositive 3">
            <a:extLst>
              <a:ext uri="{FF2B5EF4-FFF2-40B4-BE49-F238E27FC236}">
                <a16:creationId xmlns:a16="http://schemas.microsoft.com/office/drawing/2014/main" id="{88C74450-DBC6-44F3-9CC3-FEC9143A6F66}"/>
              </a:ext>
            </a:extLst>
          </p:cNvPr>
          <p:cNvSpPr>
            <a:spLocks noGrp="1"/>
          </p:cNvSpPr>
          <p:nvPr>
            <p:ph type="sldNum" sz="quarter" idx="10"/>
          </p:nvPr>
        </p:nvSpPr>
        <p:spPr/>
        <p:txBody>
          <a:bodyPr/>
          <a:lstStyle/>
          <a:p>
            <a:fld id="{CDC06455-E30C-434F-8395-BD66AECCAFDD}" type="slidenum">
              <a:rPr lang="fr-FR" smtClean="0"/>
              <a:pPr/>
              <a:t>13</a:t>
            </a:fld>
            <a:endParaRPr lang="fr-FR"/>
          </a:p>
        </p:txBody>
      </p:sp>
    </p:spTree>
    <p:extLst>
      <p:ext uri="{BB962C8B-B14F-4D97-AF65-F5344CB8AC3E}">
        <p14:creationId xmlns:p14="http://schemas.microsoft.com/office/powerpoint/2010/main" val="719592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A48126-AAB9-42EF-89A0-47FF376A5AA5}"/>
              </a:ext>
            </a:extLst>
          </p:cNvPr>
          <p:cNvSpPr>
            <a:spLocks noGrp="1"/>
          </p:cNvSpPr>
          <p:nvPr>
            <p:ph type="title"/>
          </p:nvPr>
        </p:nvSpPr>
        <p:spPr/>
        <p:txBody>
          <a:bodyPr/>
          <a:lstStyle/>
          <a:p>
            <a:r>
              <a:rPr lang="fr-FR" sz="2400" dirty="0"/>
              <a:t>Boucles basées sur les intervalles (C++11)</a:t>
            </a:r>
          </a:p>
        </p:txBody>
      </p:sp>
      <p:sp>
        <p:nvSpPr>
          <p:cNvPr id="3" name="Espace réservé du contenu 2">
            <a:extLst>
              <a:ext uri="{FF2B5EF4-FFF2-40B4-BE49-F238E27FC236}">
                <a16:creationId xmlns:a16="http://schemas.microsoft.com/office/drawing/2014/main" id="{1E51655D-371A-41F9-A58E-2D5F59B28CCD}"/>
              </a:ext>
            </a:extLst>
          </p:cNvPr>
          <p:cNvSpPr>
            <a:spLocks noGrp="1"/>
          </p:cNvSpPr>
          <p:nvPr>
            <p:ph idx="1"/>
          </p:nvPr>
        </p:nvSpPr>
        <p:spPr>
          <a:xfrm>
            <a:off x="790204" y="944997"/>
            <a:ext cx="8174284" cy="4968006"/>
          </a:xfrm>
        </p:spPr>
        <p:txBody>
          <a:bodyPr/>
          <a:lstStyle/>
          <a:p>
            <a:r>
              <a:rPr lang="fr-FR" sz="2000" dirty="0"/>
              <a:t>Les boucles « range-</a:t>
            </a:r>
            <a:r>
              <a:rPr lang="fr-FR" sz="2000" dirty="0" err="1"/>
              <a:t>based</a:t>
            </a:r>
            <a:r>
              <a:rPr lang="fr-FR" sz="2000" dirty="0"/>
              <a:t> </a:t>
            </a:r>
            <a:r>
              <a:rPr lang="fr-FR" sz="2000" dirty="0">
                <a:latin typeface="Courier New" panose="02070309020205020404" pitchFamily="49" charset="0"/>
                <a:cs typeface="Courier New" panose="02070309020205020404" pitchFamily="49" charset="0"/>
              </a:rPr>
              <a:t>for</a:t>
            </a:r>
            <a:r>
              <a:rPr lang="fr-FR" sz="2000" dirty="0"/>
              <a:t> » permettent de parcourir facilement chacun des éléments d’une collection.</a:t>
            </a:r>
          </a:p>
          <a:p>
            <a:r>
              <a:rPr lang="fr-FR" sz="2000" dirty="0"/>
              <a:t>Elles sont notamment utilisables avec les tableaux de type C, les </a:t>
            </a:r>
            <a:r>
              <a:rPr lang="fr-FR" sz="2000" dirty="0" err="1">
                <a:latin typeface="Courier New" panose="02070309020205020404" pitchFamily="49" charset="0"/>
                <a:cs typeface="Courier New" panose="02070309020205020404" pitchFamily="49" charset="0"/>
              </a:rPr>
              <a:t>array</a:t>
            </a:r>
            <a:r>
              <a:rPr lang="fr-FR" sz="2000" dirty="0"/>
              <a:t>, et tout conteneur disposant des méthodes </a:t>
            </a:r>
            <a:r>
              <a:rPr lang="fr-FR" sz="2000" dirty="0" err="1">
                <a:latin typeface="Courier New" panose="02070309020205020404" pitchFamily="49" charset="0"/>
                <a:cs typeface="Courier New" panose="02070309020205020404" pitchFamily="49" charset="0"/>
              </a:rPr>
              <a:t>begin</a:t>
            </a:r>
            <a:r>
              <a:rPr lang="fr-FR" sz="2000" dirty="0">
                <a:latin typeface="Courier New" panose="02070309020205020404" pitchFamily="49" charset="0"/>
                <a:cs typeface="Courier New" panose="02070309020205020404" pitchFamily="49" charset="0"/>
              </a:rPr>
              <a:t>()</a:t>
            </a:r>
            <a:r>
              <a:rPr lang="fr-FR" sz="2000" dirty="0"/>
              <a:t> et </a:t>
            </a:r>
            <a:r>
              <a:rPr lang="fr-FR" sz="2000" dirty="0">
                <a:latin typeface="Courier New" panose="02070309020205020404" pitchFamily="49" charset="0"/>
                <a:cs typeface="Courier New" panose="02070309020205020404" pitchFamily="49" charset="0"/>
              </a:rPr>
              <a:t>end()</a:t>
            </a:r>
            <a:r>
              <a:rPr lang="fr-FR" sz="2000" dirty="0"/>
              <a:t> pour un parcours avec itérateurs.</a:t>
            </a:r>
          </a:p>
          <a:p>
            <a:r>
              <a:rPr lang="fr-FR" sz="2000" dirty="0"/>
              <a:t>Les éléments du tableaux peuvent parcourus par valeur ou par référence (</a:t>
            </a:r>
            <a:r>
              <a:rPr lang="fr-FR" sz="2000" dirty="0" err="1">
                <a:latin typeface="Courier New" panose="02070309020205020404" pitchFamily="49" charset="0"/>
                <a:cs typeface="Courier New" panose="02070309020205020404" pitchFamily="49" charset="0"/>
              </a:rPr>
              <a:t>const</a:t>
            </a:r>
            <a:r>
              <a:rPr lang="fr-FR" sz="2000" dirty="0"/>
              <a:t> ou non) selon les besoins.</a:t>
            </a:r>
          </a:p>
          <a:p>
            <a:pPr marL="0" indent="0">
              <a:buNone/>
            </a:pPr>
            <a:r>
              <a:rPr lang="fr-FR" sz="2000" dirty="0" err="1">
                <a:latin typeface="Courier New" panose="02070309020205020404" pitchFamily="49" charset="0"/>
                <a:cs typeface="Courier New" panose="02070309020205020404" pitchFamily="49" charset="0"/>
              </a:rPr>
              <a:t>array</a:t>
            </a:r>
            <a:r>
              <a:rPr lang="fr-FR" sz="2000" dirty="0">
                <a:latin typeface="Courier New" panose="02070309020205020404" pitchFamily="49" charset="0"/>
                <a:cs typeface="Courier New" panose="02070309020205020404" pitchFamily="49" charset="0"/>
              </a:rPr>
              <a:t>&lt;int,10&gt; tab1;</a:t>
            </a:r>
          </a:p>
          <a:p>
            <a:pPr marL="0" indent="0">
              <a:buNone/>
            </a:pP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 tab2[]={1,2,3};</a:t>
            </a:r>
          </a:p>
          <a:p>
            <a:pPr marL="0" indent="0">
              <a:buNone/>
            </a:pPr>
            <a:r>
              <a:rPr lang="fr-FR" sz="2000" dirty="0">
                <a:latin typeface="Courier New" panose="02070309020205020404" pitchFamily="49" charset="0"/>
                <a:cs typeface="Courier New" panose="02070309020205020404" pitchFamily="49" charset="0"/>
              </a:rPr>
              <a:t>for(</a:t>
            </a:r>
            <a:r>
              <a:rPr lang="fr-FR" sz="2000" dirty="0" err="1">
                <a:latin typeface="Courier New" panose="02070309020205020404" pitchFamily="49" charset="0"/>
                <a:cs typeface="Courier New" panose="02070309020205020404" pitchFamily="49" charset="0"/>
              </a:rPr>
              <a:t>const</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&amp; e:tab1) std::cout&lt;&lt;e;</a:t>
            </a:r>
          </a:p>
          <a:p>
            <a:pPr marL="0" indent="0">
              <a:buNone/>
            </a:pPr>
            <a:r>
              <a:rPr lang="fr-FR" sz="2000" dirty="0">
                <a:latin typeface="Courier New" panose="02070309020205020404" pitchFamily="49" charset="0"/>
                <a:cs typeface="Courier New" panose="02070309020205020404" pitchFamily="49" charset="0"/>
              </a:rPr>
              <a:t>for(</a:t>
            </a:r>
            <a:r>
              <a:rPr lang="fr-FR" sz="2000" dirty="0" err="1">
                <a:latin typeface="Courier New" panose="02070309020205020404" pitchFamily="49" charset="0"/>
                <a:cs typeface="Courier New" panose="02070309020205020404" pitchFamily="49" charset="0"/>
              </a:rPr>
              <a:t>const</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&amp; e:tab2) std::cout&lt;&lt;e;</a:t>
            </a:r>
          </a:p>
          <a:p>
            <a:pPr marL="0" indent="0">
              <a:buNone/>
            </a:pPr>
            <a:r>
              <a:rPr lang="fr-FR" sz="2000" dirty="0">
                <a:latin typeface="Courier New" panose="02070309020205020404" pitchFamily="49" charset="0"/>
                <a:cs typeface="Courier New" panose="02070309020205020404" pitchFamily="49" charset="0"/>
              </a:rPr>
              <a:t>for(</a:t>
            </a: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&amp; e:tab1) e=1;</a:t>
            </a:r>
          </a:p>
          <a:p>
            <a:pPr marL="0" indent="0">
              <a:buNone/>
            </a:pPr>
            <a:r>
              <a:rPr lang="fr-FR" sz="2000" dirty="0">
                <a:latin typeface="Courier New" panose="02070309020205020404" pitchFamily="49" charset="0"/>
                <a:cs typeface="Courier New" panose="02070309020205020404" pitchFamily="49" charset="0"/>
              </a:rPr>
              <a:t>for(</a:t>
            </a: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&amp; e:tab2) e=0;</a:t>
            </a:r>
          </a:p>
          <a:p>
            <a:pPr marL="0" indent="0">
              <a:buNone/>
            </a:pPr>
            <a:r>
              <a:rPr lang="fr-FR" sz="2000" dirty="0">
                <a:latin typeface="Courier New" panose="02070309020205020404" pitchFamily="49" charset="0"/>
                <a:cs typeface="Courier New" panose="02070309020205020404" pitchFamily="49" charset="0"/>
              </a:rPr>
              <a:t>for(</a:t>
            </a: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 e:tab1) std::cout&lt;&lt;e;</a:t>
            </a:r>
          </a:p>
          <a:p>
            <a:pPr marL="0" indent="0">
              <a:buNone/>
            </a:pPr>
            <a:r>
              <a:rPr lang="fr-FR" sz="2000" dirty="0">
                <a:latin typeface="Courier New" panose="02070309020205020404" pitchFamily="49" charset="0"/>
                <a:cs typeface="Courier New" panose="02070309020205020404" pitchFamily="49" charset="0"/>
              </a:rPr>
              <a:t>for(</a:t>
            </a: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 e:tab2) std::cout&lt;&lt;e;</a:t>
            </a:r>
          </a:p>
          <a:p>
            <a:pPr marL="0" indent="0">
              <a:buNone/>
            </a:pPr>
            <a:r>
              <a:rPr lang="fr-FR" sz="2000" dirty="0">
                <a:latin typeface="Courier New" panose="02070309020205020404" pitchFamily="49" charset="0"/>
                <a:cs typeface="Courier New" panose="02070309020205020404" pitchFamily="49" charset="0"/>
              </a:rPr>
              <a:t>for(</a:t>
            </a: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 e: {0,1,2,3,4}) std::cout&lt;&lt;e;</a:t>
            </a:r>
          </a:p>
          <a:p>
            <a:pPr marL="0" indent="0">
              <a:buNone/>
            </a:pPr>
            <a:endParaRPr lang="fr-FR" sz="2000" dirty="0">
              <a:latin typeface="Courier New" panose="02070309020205020404" pitchFamily="49" charset="0"/>
              <a:cs typeface="Courier New" panose="02070309020205020404" pitchFamily="49" charset="0"/>
            </a:endParaRPr>
          </a:p>
          <a:p>
            <a:pPr marL="0" indent="0">
              <a:buNone/>
            </a:pPr>
            <a:r>
              <a:rPr lang="fr-FR" sz="2000" dirty="0">
                <a:latin typeface="Courier New" panose="02070309020205020404" pitchFamily="49" charset="0"/>
                <a:cs typeface="Courier New" panose="02070309020205020404" pitchFamily="49" charset="0"/>
              </a:rPr>
              <a:t> </a:t>
            </a:r>
            <a:endParaRPr lang="fr-FR" sz="2000" dirty="0"/>
          </a:p>
          <a:p>
            <a:pPr marL="0" indent="0">
              <a:buNone/>
            </a:pPr>
            <a:endParaRPr lang="fr-FR" dirty="0"/>
          </a:p>
        </p:txBody>
      </p:sp>
      <p:sp>
        <p:nvSpPr>
          <p:cNvPr id="4" name="Espace réservé du numéro de diapositive 3">
            <a:extLst>
              <a:ext uri="{FF2B5EF4-FFF2-40B4-BE49-F238E27FC236}">
                <a16:creationId xmlns:a16="http://schemas.microsoft.com/office/drawing/2014/main" id="{88C74450-DBC6-44F3-9CC3-FEC9143A6F66}"/>
              </a:ext>
            </a:extLst>
          </p:cNvPr>
          <p:cNvSpPr>
            <a:spLocks noGrp="1"/>
          </p:cNvSpPr>
          <p:nvPr>
            <p:ph type="sldNum" sz="quarter" idx="10"/>
          </p:nvPr>
        </p:nvSpPr>
        <p:spPr/>
        <p:txBody>
          <a:bodyPr/>
          <a:lstStyle/>
          <a:p>
            <a:fld id="{CDC06455-E30C-434F-8395-BD66AECCAFDD}" type="slidenum">
              <a:rPr lang="fr-FR" smtClean="0"/>
              <a:pPr/>
              <a:t>14</a:t>
            </a:fld>
            <a:endParaRPr lang="fr-FR"/>
          </a:p>
        </p:txBody>
      </p:sp>
    </p:spTree>
    <p:extLst>
      <p:ext uri="{BB962C8B-B14F-4D97-AF65-F5344CB8AC3E}">
        <p14:creationId xmlns:p14="http://schemas.microsoft.com/office/powerpoint/2010/main" val="354831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8EFFB6A6-24B9-419B-BB6C-AC50C490B546}" type="slidenum">
              <a:rPr lang="fr-FR"/>
              <a:pPr/>
              <a:t>15</a:t>
            </a:fld>
            <a:endParaRPr lang="fr-FR"/>
          </a:p>
        </p:txBody>
      </p:sp>
      <p:sp>
        <p:nvSpPr>
          <p:cNvPr id="35842" name="Rectangle 2"/>
          <p:cNvSpPr>
            <a:spLocks noGrp="1" noChangeArrowheads="1"/>
          </p:cNvSpPr>
          <p:nvPr>
            <p:ph type="title"/>
          </p:nvPr>
        </p:nvSpPr>
        <p:spPr/>
        <p:txBody>
          <a:bodyPr/>
          <a:lstStyle/>
          <a:p>
            <a:r>
              <a:rPr lang="fr-FR" dirty="0"/>
              <a:t>Chaines de caractères</a:t>
            </a:r>
          </a:p>
        </p:txBody>
      </p:sp>
      <p:sp>
        <p:nvSpPr>
          <p:cNvPr id="35843" name="Rectangle 3"/>
          <p:cNvSpPr>
            <a:spLocks noGrp="1" noChangeArrowheads="1"/>
          </p:cNvSpPr>
          <p:nvPr>
            <p:ph type="body" idx="1"/>
          </p:nvPr>
        </p:nvSpPr>
        <p:spPr/>
        <p:txBody>
          <a:bodyPr/>
          <a:lstStyle/>
          <a:p>
            <a:r>
              <a:rPr lang="fr-FR" dirty="0"/>
              <a:t>Une chaine de caractères est un tableau de </a:t>
            </a:r>
            <a:r>
              <a:rPr lang="fr-FR" dirty="0">
                <a:latin typeface="Courier New" pitchFamily="49" charset="0"/>
              </a:rPr>
              <a:t>char</a:t>
            </a:r>
            <a:r>
              <a:rPr lang="fr-FR" dirty="0"/>
              <a:t>.</a:t>
            </a:r>
          </a:p>
          <a:p>
            <a:r>
              <a:rPr lang="fr-FR" dirty="0"/>
              <a:t>Par convention, </a:t>
            </a:r>
            <a:r>
              <a:rPr lang="fr-FR" dirty="0">
                <a:solidFill>
                  <a:schemeClr val="accent2">
                    <a:lumMod val="75000"/>
                  </a:schemeClr>
                </a:solidFill>
              </a:rPr>
              <a:t>la littérale </a:t>
            </a:r>
            <a:r>
              <a:rPr lang="fr-FR" dirty="0">
                <a:solidFill>
                  <a:schemeClr val="accent2">
                    <a:lumMod val="75000"/>
                  </a:schemeClr>
                </a:solidFill>
                <a:latin typeface="Courier New"/>
                <a:cs typeface="Courier New"/>
              </a:rPr>
              <a:t>'</a:t>
            </a:r>
            <a:r>
              <a:rPr lang="fr-FR" dirty="0">
                <a:solidFill>
                  <a:schemeClr val="accent2">
                    <a:lumMod val="75000"/>
                  </a:schemeClr>
                </a:solidFill>
                <a:latin typeface="Courier New" pitchFamily="49" charset="0"/>
              </a:rPr>
              <a:t>\0</a:t>
            </a:r>
            <a:r>
              <a:rPr lang="fr-FR" dirty="0">
                <a:solidFill>
                  <a:schemeClr val="accent2">
                    <a:lumMod val="75000"/>
                  </a:schemeClr>
                </a:solidFill>
                <a:latin typeface="Courier New"/>
                <a:cs typeface="Courier New"/>
              </a:rPr>
              <a:t>'</a:t>
            </a:r>
            <a:r>
              <a:rPr lang="fr-FR" dirty="0"/>
              <a:t>, dont la valeur est </a:t>
            </a:r>
            <a:r>
              <a:rPr lang="fr-FR" dirty="0">
                <a:latin typeface="Courier New" pitchFamily="49" charset="0"/>
              </a:rPr>
              <a:t>0</a:t>
            </a:r>
            <a:r>
              <a:rPr lang="fr-FR" dirty="0"/>
              <a:t>, est utilisée pour </a:t>
            </a:r>
            <a:r>
              <a:rPr lang="fr-FR" dirty="0">
                <a:solidFill>
                  <a:schemeClr val="accent2">
                    <a:lumMod val="75000"/>
                  </a:schemeClr>
                </a:solidFill>
              </a:rPr>
              <a:t>marquer la fin d’une chaine </a:t>
            </a:r>
            <a:r>
              <a:rPr lang="fr-FR" dirty="0"/>
              <a:t>: tous les caractères du tableau situés après cette littérale sont ignorés (par les fonctions manipulant ces chaines).</a:t>
            </a:r>
          </a:p>
          <a:p>
            <a:r>
              <a:rPr lang="fr-FR" dirty="0"/>
              <a:t>Les chaines de caractères suivent les mêmes conventions de déclaration, de définition et d’initialisations que les tableaux d’autres types :</a:t>
            </a:r>
          </a:p>
          <a:p>
            <a:pPr>
              <a:buNone/>
            </a:pPr>
            <a:r>
              <a:rPr lang="fr-FR" dirty="0"/>
              <a:t>	</a:t>
            </a:r>
            <a:r>
              <a:rPr lang="fr-FR" dirty="0">
                <a:latin typeface="Courier New" pitchFamily="49" charset="0"/>
                <a:cs typeface="Courier New" pitchFamily="49" charset="0"/>
              </a:rPr>
              <a:t>char </a:t>
            </a:r>
            <a:r>
              <a:rPr lang="fr-FR" dirty="0" err="1">
                <a:latin typeface="Courier New" pitchFamily="49" charset="0"/>
                <a:cs typeface="Courier New" pitchFamily="49" charset="0"/>
              </a:rPr>
              <a:t>str</a:t>
            </a:r>
            <a:r>
              <a:rPr lang="fr-FR" dirty="0">
                <a:latin typeface="Courier New" pitchFamily="49" charset="0"/>
                <a:cs typeface="Courier New" pitchFamily="49" charset="0"/>
              </a:rPr>
              <a:t>[10]={</a:t>
            </a:r>
            <a:r>
              <a:rPr lang="fr-FR" dirty="0">
                <a:latin typeface="Courier New"/>
                <a:cs typeface="Courier New"/>
              </a:rPr>
              <a:t>'</a:t>
            </a:r>
            <a:r>
              <a:rPr lang="fr-FR" dirty="0">
                <a:latin typeface="Courier New" pitchFamily="49" charset="0"/>
                <a:cs typeface="Courier New" pitchFamily="49" charset="0"/>
              </a:rPr>
              <a:t>a</a:t>
            </a:r>
            <a:r>
              <a:rPr lang="fr-FR" dirty="0">
                <a:latin typeface="Courier New"/>
                <a:cs typeface="Courier New"/>
              </a:rPr>
              <a:t>'</a:t>
            </a:r>
            <a:r>
              <a:rPr lang="fr-FR" dirty="0">
                <a:latin typeface="Courier New" pitchFamily="49" charset="0"/>
                <a:cs typeface="Courier New" pitchFamily="49" charset="0"/>
              </a:rPr>
              <a:t>,</a:t>
            </a:r>
            <a:r>
              <a:rPr lang="fr-FR" dirty="0">
                <a:latin typeface="Courier New"/>
                <a:cs typeface="Courier New"/>
              </a:rPr>
              <a:t>'</a:t>
            </a:r>
            <a:r>
              <a:rPr lang="fr-FR" dirty="0">
                <a:latin typeface="Courier New" pitchFamily="49" charset="0"/>
                <a:cs typeface="Courier New" pitchFamily="49" charset="0"/>
              </a:rPr>
              <a:t>r</a:t>
            </a:r>
            <a:r>
              <a:rPr lang="fr-FR" dirty="0">
                <a:latin typeface="Courier New"/>
                <a:cs typeface="Courier New"/>
              </a:rPr>
              <a:t>'</a:t>
            </a:r>
            <a:r>
              <a:rPr lang="fr-FR" dirty="0">
                <a:latin typeface="Courier New" pitchFamily="49" charset="0"/>
                <a:cs typeface="Courier New" pitchFamily="49" charset="0"/>
              </a:rPr>
              <a:t>,</a:t>
            </a:r>
            <a:r>
              <a:rPr lang="fr-FR" dirty="0">
                <a:latin typeface="Courier New"/>
                <a:cs typeface="Courier New"/>
              </a:rPr>
              <a:t>'</a:t>
            </a:r>
            <a:r>
              <a:rPr lang="fr-FR" dirty="0">
                <a:latin typeface="Courier New" pitchFamily="49" charset="0"/>
                <a:cs typeface="Courier New" pitchFamily="49" charset="0"/>
              </a:rPr>
              <a:t>b</a:t>
            </a:r>
            <a:r>
              <a:rPr lang="fr-FR" dirty="0">
                <a:latin typeface="Courier New"/>
                <a:cs typeface="Courier New"/>
              </a:rPr>
              <a:t>'</a:t>
            </a:r>
            <a:r>
              <a:rPr lang="fr-FR" dirty="0">
                <a:latin typeface="Courier New" pitchFamily="49" charset="0"/>
                <a:cs typeface="Courier New" pitchFamily="49" charset="0"/>
              </a:rPr>
              <a:t>,</a:t>
            </a:r>
            <a:r>
              <a:rPr lang="fr-FR" dirty="0">
                <a:latin typeface="Courier New"/>
                <a:cs typeface="Courier New"/>
              </a:rPr>
              <a:t>'</a:t>
            </a:r>
            <a:r>
              <a:rPr lang="fr-FR" dirty="0">
                <a:latin typeface="Courier New" pitchFamily="49" charset="0"/>
                <a:cs typeface="Courier New" pitchFamily="49" charset="0"/>
              </a:rPr>
              <a:t>r</a:t>
            </a:r>
            <a:r>
              <a:rPr lang="fr-FR" dirty="0">
                <a:latin typeface="Courier New"/>
                <a:cs typeface="Courier New"/>
              </a:rPr>
              <a:t>'</a:t>
            </a:r>
            <a:r>
              <a:rPr lang="fr-FR" dirty="0">
                <a:latin typeface="Courier New" pitchFamily="49" charset="0"/>
                <a:cs typeface="Courier New" pitchFamily="49" charset="0"/>
              </a:rPr>
              <a:t>,</a:t>
            </a:r>
            <a:r>
              <a:rPr lang="fr-FR" dirty="0">
                <a:latin typeface="Courier New"/>
                <a:cs typeface="Courier New"/>
              </a:rPr>
              <a:t>'</a:t>
            </a:r>
            <a:r>
              <a:rPr lang="fr-FR" dirty="0">
                <a:latin typeface="Courier New" pitchFamily="49" charset="0"/>
                <a:cs typeface="Courier New" pitchFamily="49" charset="0"/>
              </a:rPr>
              <a:t>e</a:t>
            </a:r>
            <a:r>
              <a:rPr lang="fr-FR" dirty="0">
                <a:latin typeface="Courier New"/>
                <a:cs typeface="Courier New"/>
              </a:rPr>
              <a:t>'</a:t>
            </a:r>
            <a:r>
              <a:rPr lang="fr-FR" dirty="0">
                <a:latin typeface="Courier New" pitchFamily="49" charset="0"/>
                <a:cs typeface="Courier New" pitchFamily="49" charset="0"/>
              </a:rPr>
              <a:t>,</a:t>
            </a:r>
            <a:r>
              <a:rPr lang="fr-FR" dirty="0">
                <a:latin typeface="Courier New"/>
                <a:cs typeface="Courier New"/>
              </a:rPr>
              <a:t>'</a:t>
            </a:r>
            <a:r>
              <a:rPr lang="fr-FR" dirty="0">
                <a:latin typeface="Courier New" pitchFamily="49" charset="0"/>
                <a:cs typeface="Courier New" pitchFamily="49" charset="0"/>
              </a:rPr>
              <a:t>\0</a:t>
            </a:r>
            <a:r>
              <a:rPr lang="fr-FR" dirty="0">
                <a:latin typeface="Courier New"/>
                <a:cs typeface="Courier New"/>
              </a:rPr>
              <a:t>'</a:t>
            </a:r>
            <a:r>
              <a:rPr lang="fr-FR" dirty="0">
                <a:latin typeface="Courier New" pitchFamily="49" charset="0"/>
                <a:cs typeface="Courier New" pitchFamily="49" charset="0"/>
              </a:rPr>
              <a:t>};</a:t>
            </a:r>
          </a:p>
          <a:p>
            <a:r>
              <a:rPr lang="fr-FR" dirty="0"/>
              <a:t>Une méthode pratique d'initialisation de chaîne consiste à utiliser une littérale chaîne de caractères :</a:t>
            </a:r>
          </a:p>
          <a:p>
            <a:pPr>
              <a:buNone/>
            </a:pPr>
            <a:r>
              <a:rPr lang="fr-FR" sz="2000" dirty="0"/>
              <a:t>	</a:t>
            </a:r>
            <a:r>
              <a:rPr lang="fr-FR" dirty="0">
                <a:latin typeface="Courier New" pitchFamily="49" charset="0"/>
                <a:cs typeface="Courier New" pitchFamily="49" charset="0"/>
              </a:rPr>
              <a:t>char </a:t>
            </a:r>
            <a:r>
              <a:rPr lang="fr-FR" dirty="0" err="1">
                <a:latin typeface="Courier New" pitchFamily="49" charset="0"/>
                <a:cs typeface="Courier New" pitchFamily="49" charset="0"/>
              </a:rPr>
              <a:t>str</a:t>
            </a:r>
            <a:r>
              <a:rPr lang="fr-FR" dirty="0">
                <a:latin typeface="Courier New" pitchFamily="49" charset="0"/>
                <a:cs typeface="Courier New" pitchFamily="49" charset="0"/>
              </a:rPr>
              <a:t>[10]=</a:t>
            </a:r>
            <a:r>
              <a:rPr lang="fr-FR" dirty="0">
                <a:latin typeface="Courier New"/>
                <a:cs typeface="Courier New"/>
              </a:rPr>
              <a:t>"</a:t>
            </a:r>
            <a:r>
              <a:rPr lang="fr-FR" dirty="0">
                <a:latin typeface="Courier New" pitchFamily="49" charset="0"/>
                <a:cs typeface="Courier New" pitchFamily="49" charset="0"/>
              </a:rPr>
              <a:t>arbre</a:t>
            </a:r>
            <a:r>
              <a:rPr lang="fr-FR" dirty="0">
                <a:latin typeface="Courier New"/>
                <a:cs typeface="Courier New"/>
              </a:rPr>
              <a:t>"</a:t>
            </a:r>
            <a:r>
              <a:rPr lang="fr-FR" dirty="0">
                <a:latin typeface="Courier New" pitchFamily="49" charset="0"/>
                <a:cs typeface="Courier New" pitchFamily="49" charset="0"/>
              </a:rPr>
              <a:t>;</a:t>
            </a:r>
          </a:p>
          <a:p>
            <a:pPr>
              <a:buFontTx/>
              <a:buNone/>
            </a:pPr>
            <a:endParaRPr lang="fr-FR"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8EFFB6A6-24B9-419B-BB6C-AC50C490B546}" type="slidenum">
              <a:rPr lang="fr-FR"/>
              <a:pPr/>
              <a:t>16</a:t>
            </a:fld>
            <a:endParaRPr lang="fr-FR"/>
          </a:p>
        </p:txBody>
      </p:sp>
      <p:sp>
        <p:nvSpPr>
          <p:cNvPr id="35842" name="Rectangle 2"/>
          <p:cNvSpPr>
            <a:spLocks noGrp="1" noChangeArrowheads="1"/>
          </p:cNvSpPr>
          <p:nvPr>
            <p:ph type="title"/>
          </p:nvPr>
        </p:nvSpPr>
        <p:spPr/>
        <p:txBody>
          <a:bodyPr/>
          <a:lstStyle/>
          <a:p>
            <a:r>
              <a:rPr lang="fr-FR" dirty="0"/>
              <a:t>Littérales chaines de caractères</a:t>
            </a:r>
          </a:p>
        </p:txBody>
      </p:sp>
      <p:sp>
        <p:nvSpPr>
          <p:cNvPr id="35843" name="Rectangle 3"/>
          <p:cNvSpPr>
            <a:spLocks noGrp="1" noChangeArrowheads="1"/>
          </p:cNvSpPr>
          <p:nvPr>
            <p:ph type="body" idx="1"/>
          </p:nvPr>
        </p:nvSpPr>
        <p:spPr/>
        <p:txBody>
          <a:bodyPr/>
          <a:lstStyle/>
          <a:p>
            <a:r>
              <a:rPr lang="fr-FR" sz="2000" dirty="0"/>
              <a:t>Une littérale chaîne est une séquence de caractères encadrée de guillemets (</a:t>
            </a:r>
            <a:r>
              <a:rPr lang="fr-FR" sz="2000" dirty="0">
                <a:latin typeface="Courier New" pitchFamily="49" charset="0"/>
              </a:rPr>
              <a:t>"</a:t>
            </a:r>
            <a:r>
              <a:rPr lang="fr-FR" sz="2000" dirty="0"/>
              <a:t>). </a:t>
            </a:r>
          </a:p>
          <a:p>
            <a:r>
              <a:rPr lang="fr-FR" sz="2000" dirty="0"/>
              <a:t>Une littérale chaîne contient un caractère de plus qu'il n'y paraît : </a:t>
            </a:r>
            <a:r>
              <a:rPr lang="fr-FR" sz="2000" dirty="0">
                <a:latin typeface="Courier New"/>
                <a:cs typeface="Courier New"/>
              </a:rPr>
              <a:t>'</a:t>
            </a:r>
            <a:r>
              <a:rPr lang="fr-FR" sz="2000" dirty="0">
                <a:latin typeface="Courier New" pitchFamily="49" charset="0"/>
              </a:rPr>
              <a:t>\0</a:t>
            </a:r>
            <a:r>
              <a:rPr lang="fr-FR" sz="2000" dirty="0">
                <a:latin typeface="Courier New"/>
                <a:cs typeface="Courier New"/>
              </a:rPr>
              <a:t>' </a:t>
            </a:r>
            <a:r>
              <a:rPr lang="fr-FR" sz="2000" dirty="0"/>
              <a:t>: </a:t>
            </a:r>
            <a:r>
              <a:rPr lang="fr-FR" sz="2000" dirty="0" err="1">
                <a:latin typeface="Courier New" pitchFamily="49" charset="0"/>
              </a:rPr>
              <a:t>sizeof</a:t>
            </a:r>
            <a:r>
              <a:rPr lang="fr-FR" sz="2000" dirty="0">
                <a:latin typeface="Courier New" pitchFamily="49" charset="0"/>
              </a:rPr>
              <a:t>("hello")</a:t>
            </a:r>
            <a:r>
              <a:rPr lang="fr-FR" sz="2000" dirty="0"/>
              <a:t> renvoie </a:t>
            </a:r>
            <a:r>
              <a:rPr lang="fr-FR" sz="2000" dirty="0">
                <a:latin typeface="Courier New" pitchFamily="49" charset="0"/>
              </a:rPr>
              <a:t>6</a:t>
            </a:r>
            <a:r>
              <a:rPr lang="fr-FR" sz="2000" dirty="0"/>
              <a:t>.</a:t>
            </a:r>
          </a:p>
          <a:p>
            <a:r>
              <a:rPr lang="fr-FR" sz="2000" dirty="0"/>
              <a:t>Le type d'une littérale chaîne est « tableau du nombre approprié de caractères </a:t>
            </a:r>
            <a:r>
              <a:rPr lang="fr-FR" sz="2000" dirty="0" err="1">
                <a:latin typeface="Courier New" pitchFamily="49" charset="0"/>
              </a:rPr>
              <a:t>const</a:t>
            </a:r>
            <a:r>
              <a:rPr lang="fr-FR" sz="2000" dirty="0"/>
              <a:t> » : </a:t>
            </a:r>
            <a:r>
              <a:rPr lang="fr-FR" sz="2000" dirty="0">
                <a:latin typeface="Courier New" pitchFamily="49" charset="0"/>
              </a:rPr>
              <a:t>"hello"</a:t>
            </a:r>
            <a:r>
              <a:rPr lang="fr-FR" sz="2000" dirty="0"/>
              <a:t> est donc du type </a:t>
            </a:r>
            <a:r>
              <a:rPr lang="fr-FR" sz="2000" dirty="0" err="1">
                <a:latin typeface="Courier New" pitchFamily="49" charset="0"/>
              </a:rPr>
              <a:t>const</a:t>
            </a:r>
            <a:r>
              <a:rPr lang="fr-FR" sz="2000" dirty="0">
                <a:latin typeface="Courier New" pitchFamily="49" charset="0"/>
              </a:rPr>
              <a:t> char[6]</a:t>
            </a:r>
            <a:r>
              <a:rPr lang="fr-FR" sz="2000" dirty="0"/>
              <a:t>.</a:t>
            </a:r>
          </a:p>
          <a:p>
            <a:r>
              <a:rPr lang="fr-FR" sz="2000" dirty="0"/>
              <a:t>La chaîne vide est représentée par une paire de guillemets adjacents </a:t>
            </a:r>
            <a:r>
              <a:rPr lang="fr-FR" sz="2000" dirty="0">
                <a:latin typeface="Courier New" pitchFamily="49" charset="0"/>
              </a:rPr>
              <a:t>""</a:t>
            </a:r>
            <a:r>
              <a:rPr lang="fr-FR" sz="2000" dirty="0"/>
              <a:t> et est du type </a:t>
            </a:r>
            <a:r>
              <a:rPr lang="fr-FR" sz="2000" dirty="0" err="1">
                <a:latin typeface="Courier New" pitchFamily="49" charset="0"/>
              </a:rPr>
              <a:t>const</a:t>
            </a:r>
            <a:r>
              <a:rPr lang="fr-FR" sz="2000" dirty="0">
                <a:latin typeface="Courier New" pitchFamily="49" charset="0"/>
              </a:rPr>
              <a:t> char[1]</a:t>
            </a:r>
            <a:r>
              <a:rPr lang="fr-FR" sz="2000" dirty="0"/>
              <a:t>.</a:t>
            </a:r>
          </a:p>
          <a:p>
            <a:r>
              <a:rPr lang="fr-FR" sz="2000" dirty="0"/>
              <a:t>Dans les définitions précédentes du C et du C++, le type d'une littérale chaîne était </a:t>
            </a:r>
            <a:r>
              <a:rPr lang="fr-FR" sz="2000" dirty="0">
                <a:latin typeface="Courier New" pitchFamily="49" charset="0"/>
              </a:rPr>
              <a:t>char*</a:t>
            </a:r>
            <a:r>
              <a:rPr lang="fr-FR" sz="2000" dirty="0"/>
              <a:t>. Il est donc possible d'attribuer une littérale chaîne à un type </a:t>
            </a:r>
            <a:r>
              <a:rPr lang="fr-FR" sz="2000" dirty="0">
                <a:latin typeface="Courier New" pitchFamily="49" charset="0"/>
              </a:rPr>
              <a:t>char*</a:t>
            </a:r>
            <a:r>
              <a:rPr lang="fr-FR" sz="2000" dirty="0"/>
              <a:t> (permet de garantir la validité de millions de lignes de code). Il s'agit toutefois d'une erreur de vouloir modifier une littérale chaîne par l'intermédiaire d'un tel pointeur.</a:t>
            </a:r>
          </a:p>
          <a:p>
            <a:pPr>
              <a:buFontTx/>
              <a:buNone/>
            </a:pPr>
            <a:r>
              <a:rPr lang="fr-FR" sz="2000" dirty="0">
                <a:latin typeface="Courier New" pitchFamily="49" charset="0"/>
              </a:rPr>
              <a:t>	char* p= "hello"; </a:t>
            </a:r>
          </a:p>
          <a:p>
            <a:pPr>
              <a:buFontTx/>
              <a:buNone/>
            </a:pPr>
            <a:r>
              <a:rPr lang="fr-FR" sz="2000" dirty="0">
                <a:latin typeface="Courier New" pitchFamily="49" charset="0"/>
              </a:rPr>
              <a:t>	p[4]='a'; // erreur : résultat indéfini</a:t>
            </a:r>
          </a:p>
          <a:p>
            <a:endParaRPr lang="fr-FR" sz="2000" dirty="0"/>
          </a:p>
          <a:p>
            <a:pPr>
              <a:buFontTx/>
              <a:buNone/>
            </a:pPr>
            <a:endParaRPr lang="fr-F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1C5259FB-8A4F-471A-B384-187A6BF7664A}" type="slidenum">
              <a:rPr lang="fr-FR"/>
              <a:pPr/>
              <a:t>17</a:t>
            </a:fld>
            <a:endParaRPr lang="fr-FR"/>
          </a:p>
        </p:txBody>
      </p:sp>
      <p:sp>
        <p:nvSpPr>
          <p:cNvPr id="36866" name="Rectangle 2"/>
          <p:cNvSpPr>
            <a:spLocks noGrp="1" noChangeArrowheads="1"/>
          </p:cNvSpPr>
          <p:nvPr>
            <p:ph type="title"/>
          </p:nvPr>
        </p:nvSpPr>
        <p:spPr/>
        <p:txBody>
          <a:bodyPr/>
          <a:lstStyle/>
          <a:p>
            <a:r>
              <a:rPr lang="fr-FR" dirty="0"/>
              <a:t>Littérales chaines de caractères</a:t>
            </a:r>
          </a:p>
        </p:txBody>
      </p:sp>
      <p:sp>
        <p:nvSpPr>
          <p:cNvPr id="36867" name="Rectangle 3"/>
          <p:cNvSpPr>
            <a:spLocks noGrp="1" noChangeArrowheads="1"/>
          </p:cNvSpPr>
          <p:nvPr>
            <p:ph type="body" idx="1"/>
          </p:nvPr>
        </p:nvSpPr>
        <p:spPr/>
        <p:txBody>
          <a:bodyPr/>
          <a:lstStyle/>
          <a:p>
            <a:pPr>
              <a:lnSpc>
                <a:spcPct val="80000"/>
              </a:lnSpc>
            </a:pPr>
            <a:r>
              <a:rPr lang="fr-FR" sz="1800" dirty="0"/>
              <a:t>Le caractère constant des littérales chaîne permet aux implémentations d'optimiser de manière significative la façon dont les littérales de chaîne sont stockées et accédées.</a:t>
            </a:r>
          </a:p>
          <a:p>
            <a:pPr>
              <a:lnSpc>
                <a:spcPct val="80000"/>
              </a:lnSpc>
            </a:pPr>
            <a:r>
              <a:rPr lang="fr-FR" sz="1800" dirty="0"/>
              <a:t>Si on veut modifier une chaîne, il faut en copier les caractères dans un tableau.</a:t>
            </a:r>
          </a:p>
          <a:p>
            <a:pPr>
              <a:lnSpc>
                <a:spcPct val="80000"/>
              </a:lnSpc>
              <a:buFontTx/>
              <a:buNone/>
            </a:pPr>
            <a:r>
              <a:rPr lang="fr-FR" sz="1800" dirty="0"/>
              <a:t>	</a:t>
            </a:r>
            <a:r>
              <a:rPr lang="fr-FR" sz="1800" dirty="0">
                <a:latin typeface="Courier New" pitchFamily="49" charset="0"/>
              </a:rPr>
              <a:t>char p[]= "hello"; p[4]='a'; //ok</a:t>
            </a:r>
            <a:endParaRPr lang="fr-FR" sz="1800" dirty="0"/>
          </a:p>
          <a:p>
            <a:pPr>
              <a:lnSpc>
                <a:spcPct val="80000"/>
              </a:lnSpc>
            </a:pPr>
            <a:r>
              <a:rPr lang="fr-FR" sz="1800" dirty="0"/>
              <a:t> Une littérale chaîne est allouée de façon statique. Il est donc correct d'en renvoyer une à partir d'une fonction.</a:t>
            </a:r>
          </a:p>
          <a:p>
            <a:pPr lvl="1">
              <a:lnSpc>
                <a:spcPct val="80000"/>
              </a:lnSpc>
              <a:buFontTx/>
              <a:buNone/>
            </a:pPr>
            <a:r>
              <a:rPr lang="fr-FR" sz="1800" dirty="0" err="1">
                <a:latin typeface="Courier New" pitchFamily="49" charset="0"/>
              </a:rPr>
              <a:t>const</a:t>
            </a:r>
            <a:r>
              <a:rPr lang="fr-FR" sz="1800" dirty="0">
                <a:latin typeface="Courier New" pitchFamily="49" charset="0"/>
              </a:rPr>
              <a:t> char* coucou(){</a:t>
            </a:r>
          </a:p>
          <a:p>
            <a:pPr lvl="1">
              <a:lnSpc>
                <a:spcPct val="80000"/>
              </a:lnSpc>
              <a:buFontTx/>
              <a:buNone/>
            </a:pPr>
            <a:r>
              <a:rPr lang="fr-FR" sz="1800" dirty="0">
                <a:latin typeface="Courier New" pitchFamily="49" charset="0"/>
              </a:rPr>
              <a:t>	return "bonjour !!!";</a:t>
            </a:r>
          </a:p>
          <a:p>
            <a:pPr lvl="1">
              <a:lnSpc>
                <a:spcPct val="80000"/>
              </a:lnSpc>
              <a:buFontTx/>
              <a:buNone/>
            </a:pPr>
            <a:r>
              <a:rPr lang="fr-FR" sz="1800" dirty="0">
                <a:latin typeface="Courier New" pitchFamily="49" charset="0"/>
              </a:rPr>
              <a:t>}</a:t>
            </a:r>
          </a:p>
          <a:p>
            <a:pPr>
              <a:lnSpc>
                <a:spcPct val="80000"/>
              </a:lnSpc>
            </a:pPr>
            <a:r>
              <a:rPr lang="fr-FR" sz="1800" dirty="0"/>
              <a:t>La mémoire dans laquelle est stockée </a:t>
            </a:r>
            <a:r>
              <a:rPr lang="fr-FR" sz="1800" dirty="0">
                <a:latin typeface="Courier New" pitchFamily="49" charset="0"/>
              </a:rPr>
              <a:t>"bonjour !!!"</a:t>
            </a:r>
            <a:r>
              <a:rPr lang="fr-FR" sz="1800" dirty="0"/>
              <a:t> n'est pas libérée après un appel de </a:t>
            </a:r>
            <a:r>
              <a:rPr lang="fr-FR" sz="1800" dirty="0">
                <a:latin typeface="Courier New" pitchFamily="49" charset="0"/>
              </a:rPr>
              <a:t>coucou()</a:t>
            </a:r>
            <a:r>
              <a:rPr lang="fr-FR" sz="1800" dirty="0"/>
              <a:t>.</a:t>
            </a:r>
          </a:p>
          <a:p>
            <a:pPr>
              <a:lnSpc>
                <a:spcPct val="80000"/>
              </a:lnSpc>
            </a:pPr>
            <a:r>
              <a:rPr lang="fr-FR" sz="1800" dirty="0"/>
              <a:t>Le fait que 2 littérales chaînes identiques soient allouées en tant que littérale chaîne unique ou non est défini par l'implémentation. Ainsi, elles peuvent ou non avoir la même adresse. </a:t>
            </a:r>
          </a:p>
          <a:p>
            <a:pPr>
              <a:lnSpc>
                <a:spcPct val="80000"/>
              </a:lnSpc>
            </a:pPr>
            <a:r>
              <a:rPr lang="fr-FR" sz="1800" dirty="0"/>
              <a:t>Une chaîne ne peut pas contenir de réels retours à la ligne.</a:t>
            </a:r>
          </a:p>
          <a:p>
            <a:pPr>
              <a:lnSpc>
                <a:spcPct val="80000"/>
              </a:lnSpc>
            </a:pPr>
            <a:r>
              <a:rPr lang="fr-FR" sz="1800" dirty="0"/>
              <a:t>Une chaîne possédant le préfixe </a:t>
            </a:r>
            <a:r>
              <a:rPr lang="fr-FR" sz="1800" dirty="0">
                <a:latin typeface="Courier New" pitchFamily="49" charset="0"/>
              </a:rPr>
              <a:t>L</a:t>
            </a:r>
            <a:r>
              <a:rPr lang="fr-FR" sz="1800" dirty="0"/>
              <a:t> comme </a:t>
            </a:r>
            <a:r>
              <a:rPr lang="fr-FR" sz="1800" dirty="0" err="1">
                <a:latin typeface="Courier New" pitchFamily="49" charset="0"/>
              </a:rPr>
              <a:t>L"hello</a:t>
            </a:r>
            <a:r>
              <a:rPr lang="fr-FR" sz="1800" dirty="0">
                <a:latin typeface="Courier New" pitchFamily="49" charset="0"/>
              </a:rPr>
              <a:t>"</a:t>
            </a:r>
            <a:r>
              <a:rPr lang="fr-FR" sz="1800" dirty="0"/>
              <a:t> est une chaîne de caractères larges. Son type est </a:t>
            </a:r>
            <a:r>
              <a:rPr lang="fr-FR" sz="1800" dirty="0" err="1">
                <a:latin typeface="Courier New" pitchFamily="49" charset="0"/>
              </a:rPr>
              <a:t>const</a:t>
            </a:r>
            <a:r>
              <a:rPr lang="fr-FR" sz="1800" dirty="0">
                <a:latin typeface="Courier New" pitchFamily="49" charset="0"/>
              </a:rPr>
              <a:t> </a:t>
            </a:r>
            <a:r>
              <a:rPr lang="fr-FR" sz="1800" dirty="0" err="1">
                <a:latin typeface="Courier New" pitchFamily="49" charset="0"/>
              </a:rPr>
              <a:t>wchar_t</a:t>
            </a:r>
            <a:r>
              <a:rPr lang="fr-FR" sz="1800" dirty="0">
                <a:latin typeface="Courier New" pitchFamily="49" charset="0"/>
              </a:rPr>
              <a:t>[]</a:t>
            </a:r>
            <a:r>
              <a:rPr lang="fr-FR" sz="18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88AD1B-1DED-4CCC-A172-C4AD8085C1A9}"/>
              </a:ext>
            </a:extLst>
          </p:cNvPr>
          <p:cNvSpPr>
            <a:spLocks noGrp="1"/>
          </p:cNvSpPr>
          <p:nvPr>
            <p:ph type="title"/>
          </p:nvPr>
        </p:nvSpPr>
        <p:spPr/>
        <p:txBody>
          <a:bodyPr/>
          <a:lstStyle/>
          <a:p>
            <a:r>
              <a:rPr lang="fr-FR" dirty="0"/>
              <a:t>Littérales chaines de caractères longs</a:t>
            </a:r>
          </a:p>
        </p:txBody>
      </p:sp>
      <p:sp>
        <p:nvSpPr>
          <p:cNvPr id="3" name="Espace réservé du contenu 2">
            <a:extLst>
              <a:ext uri="{FF2B5EF4-FFF2-40B4-BE49-F238E27FC236}">
                <a16:creationId xmlns:a16="http://schemas.microsoft.com/office/drawing/2014/main" id="{A31CEAC4-4546-465F-90B1-7EC26DDE57E1}"/>
              </a:ext>
            </a:extLst>
          </p:cNvPr>
          <p:cNvSpPr>
            <a:spLocks noGrp="1"/>
          </p:cNvSpPr>
          <p:nvPr>
            <p:ph idx="1"/>
          </p:nvPr>
        </p:nvSpPr>
        <p:spPr>
          <a:xfrm>
            <a:off x="611188" y="1649412"/>
            <a:ext cx="8353300" cy="4968006"/>
          </a:xfrm>
        </p:spPr>
        <p:txBody>
          <a:bodyPr/>
          <a:lstStyle/>
          <a:p>
            <a:pPr marL="0" indent="0">
              <a:buNone/>
            </a:pPr>
            <a:endParaRPr lang="fr-FR" dirty="0"/>
          </a:p>
          <a:p>
            <a:pPr marL="0" indent="0">
              <a:buNone/>
            </a:pPr>
            <a:r>
              <a:rPr lang="fr-FR" dirty="0">
                <a:latin typeface="Courier New" pitchFamily="49" charset="0"/>
              </a:rPr>
              <a:t>"hello"; //tableau de char</a:t>
            </a:r>
          </a:p>
          <a:p>
            <a:pPr marL="0" indent="0">
              <a:buNone/>
            </a:pPr>
            <a:r>
              <a:rPr lang="fr-FR" dirty="0" err="1">
                <a:latin typeface="Courier New" pitchFamily="49" charset="0"/>
              </a:rPr>
              <a:t>L"hello</a:t>
            </a:r>
            <a:r>
              <a:rPr lang="fr-FR" dirty="0">
                <a:latin typeface="Courier New" pitchFamily="49" charset="0"/>
              </a:rPr>
              <a:t>"; //tableau de </a:t>
            </a:r>
            <a:r>
              <a:rPr lang="fr-FR" dirty="0" err="1">
                <a:latin typeface="Courier New" pitchFamily="49" charset="0"/>
              </a:rPr>
              <a:t>wchar_t</a:t>
            </a:r>
            <a:endParaRPr lang="fr-FR" dirty="0">
              <a:latin typeface="Courier New" pitchFamily="49" charset="0"/>
            </a:endParaRPr>
          </a:p>
          <a:p>
            <a:pPr marL="0" indent="0">
              <a:buNone/>
            </a:pPr>
            <a:r>
              <a:rPr lang="fr-FR" dirty="0">
                <a:latin typeface="Courier New" pitchFamily="49" charset="0"/>
              </a:rPr>
              <a:t>u8"hello"; //tableau de char, codés en UTF-8</a:t>
            </a:r>
          </a:p>
          <a:p>
            <a:pPr marL="0" indent="0">
              <a:buNone/>
            </a:pPr>
            <a:r>
              <a:rPr lang="fr-FR" dirty="0" err="1">
                <a:latin typeface="Courier New" pitchFamily="49" charset="0"/>
              </a:rPr>
              <a:t>u"hello</a:t>
            </a:r>
            <a:r>
              <a:rPr lang="fr-FR" dirty="0">
                <a:latin typeface="Courier New" pitchFamily="49" charset="0"/>
              </a:rPr>
              <a:t>"; </a:t>
            </a:r>
            <a:r>
              <a:rPr lang="fr-FR" sz="2000" dirty="0">
                <a:latin typeface="Courier New" pitchFamily="49" charset="0"/>
              </a:rPr>
              <a:t>//tableau de char16_t, codés en UTF-16</a:t>
            </a:r>
          </a:p>
          <a:p>
            <a:pPr marL="0" indent="0">
              <a:buNone/>
            </a:pPr>
            <a:r>
              <a:rPr lang="fr-FR" dirty="0" err="1">
                <a:latin typeface="Courier New" pitchFamily="49" charset="0"/>
              </a:rPr>
              <a:t>U"hello</a:t>
            </a:r>
            <a:r>
              <a:rPr lang="fr-FR" dirty="0">
                <a:latin typeface="Courier New" pitchFamily="49" charset="0"/>
              </a:rPr>
              <a:t>"; </a:t>
            </a:r>
            <a:r>
              <a:rPr lang="fr-FR" sz="2000" dirty="0">
                <a:latin typeface="Courier New" pitchFamily="49" charset="0"/>
              </a:rPr>
              <a:t>//tableau de char32_t, codés en UTF-32</a:t>
            </a:r>
          </a:p>
          <a:p>
            <a:pPr marL="0" indent="0">
              <a:buNone/>
            </a:pPr>
            <a:endParaRPr lang="fr-FR" dirty="0">
              <a:latin typeface="Courier New" pitchFamily="49" charset="0"/>
            </a:endParaRPr>
          </a:p>
          <a:p>
            <a:pPr marL="0" indent="0">
              <a:buNone/>
            </a:pPr>
            <a:r>
              <a:rPr lang="fr-FR" dirty="0"/>
              <a:t>Toutes ces littérales terminent par le caractère </a:t>
            </a:r>
            <a:r>
              <a:rPr lang="fr-FR" dirty="0">
                <a:latin typeface="Courier New" pitchFamily="49" charset="0"/>
              </a:rPr>
              <a:t>0.</a:t>
            </a:r>
          </a:p>
          <a:p>
            <a:pPr marL="0" indent="0">
              <a:buNone/>
            </a:pP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63411CE8-CF7D-4AEA-88D8-B9D9B572C98B}"/>
              </a:ext>
            </a:extLst>
          </p:cNvPr>
          <p:cNvSpPr>
            <a:spLocks noGrp="1"/>
          </p:cNvSpPr>
          <p:nvPr>
            <p:ph type="sldNum" sz="quarter" idx="10"/>
          </p:nvPr>
        </p:nvSpPr>
        <p:spPr/>
        <p:txBody>
          <a:bodyPr/>
          <a:lstStyle/>
          <a:p>
            <a:fld id="{CDC06455-E30C-434F-8395-BD66AECCAFDD}" type="slidenum">
              <a:rPr lang="fr-FR" smtClean="0"/>
              <a:pPr/>
              <a:t>18</a:t>
            </a:fld>
            <a:endParaRPr lang="fr-FR"/>
          </a:p>
        </p:txBody>
      </p:sp>
    </p:spTree>
    <p:extLst>
      <p:ext uri="{BB962C8B-B14F-4D97-AF65-F5344CB8AC3E}">
        <p14:creationId xmlns:p14="http://schemas.microsoft.com/office/powerpoint/2010/main" val="592052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44039A04-D7F1-4012-B8CB-2A471C9257DA}" type="slidenum">
              <a:rPr lang="fr-FR"/>
              <a:pPr/>
              <a:t>19</a:t>
            </a:fld>
            <a:endParaRPr lang="fr-FR"/>
          </a:p>
        </p:txBody>
      </p:sp>
      <p:sp>
        <p:nvSpPr>
          <p:cNvPr id="243714" name="Rectangle 2"/>
          <p:cNvSpPr>
            <a:spLocks noGrp="1" noChangeArrowheads="1"/>
          </p:cNvSpPr>
          <p:nvPr>
            <p:ph type="title"/>
          </p:nvPr>
        </p:nvSpPr>
        <p:spPr/>
        <p:txBody>
          <a:bodyPr/>
          <a:lstStyle/>
          <a:p>
            <a:r>
              <a:rPr lang="fr-FR" dirty="0"/>
              <a:t>Structures</a:t>
            </a:r>
          </a:p>
        </p:txBody>
      </p:sp>
      <p:sp>
        <p:nvSpPr>
          <p:cNvPr id="243715" name="Rectangle 3"/>
          <p:cNvSpPr>
            <a:spLocks noGrp="1" noChangeArrowheads="1"/>
          </p:cNvSpPr>
          <p:nvPr>
            <p:ph type="body" idx="1"/>
          </p:nvPr>
        </p:nvSpPr>
        <p:spPr/>
        <p:txBody>
          <a:bodyPr/>
          <a:lstStyle/>
          <a:p>
            <a:r>
              <a:rPr lang="fr-FR" dirty="0"/>
              <a:t>Une structure est un </a:t>
            </a:r>
            <a:r>
              <a:rPr lang="fr-FR" dirty="0">
                <a:solidFill>
                  <a:schemeClr val="accent2">
                    <a:lumMod val="75000"/>
                  </a:schemeClr>
                </a:solidFill>
              </a:rPr>
              <a:t>agrégat d'éléments de types arbitraires</a:t>
            </a:r>
            <a:r>
              <a:rPr lang="fr-FR" dirty="0"/>
              <a:t>.</a:t>
            </a:r>
          </a:p>
          <a:p>
            <a:r>
              <a:rPr lang="fr-FR" dirty="0"/>
              <a:t>Déclaration d’un type structure :</a:t>
            </a:r>
          </a:p>
          <a:p>
            <a:pPr lvl="1">
              <a:buNone/>
            </a:pPr>
            <a:r>
              <a:rPr lang="fr-FR" dirty="0" err="1">
                <a:latin typeface="Courier New" pitchFamily="49" charset="0"/>
                <a:cs typeface="Courier New" pitchFamily="49" charset="0"/>
              </a:rPr>
              <a:t>struct</a:t>
            </a:r>
            <a:r>
              <a:rPr lang="fr-FR" dirty="0">
                <a:latin typeface="Courier New" pitchFamily="49" charset="0"/>
                <a:cs typeface="Courier New" pitchFamily="49" charset="0"/>
              </a:rPr>
              <a:t> </a:t>
            </a:r>
            <a:r>
              <a:rPr lang="fr-FR" dirty="0" err="1">
                <a:latin typeface="Courier New" pitchFamily="49" charset="0"/>
                <a:cs typeface="Courier New" pitchFamily="49" charset="0"/>
              </a:rPr>
              <a:t>id_struct</a:t>
            </a:r>
            <a:r>
              <a:rPr lang="fr-FR" dirty="0">
                <a:latin typeface="Courier New" pitchFamily="49" charset="0"/>
                <a:cs typeface="Courier New" pitchFamily="49" charset="0"/>
              </a:rPr>
              <a:t> {</a:t>
            </a:r>
          </a:p>
          <a:p>
            <a:pPr lvl="1">
              <a:buNone/>
            </a:pPr>
            <a:r>
              <a:rPr lang="fr-FR" dirty="0">
                <a:latin typeface="Courier New" pitchFamily="49" charset="0"/>
                <a:cs typeface="Courier New" pitchFamily="49" charset="0"/>
              </a:rPr>
              <a:t>	type1 id1;</a:t>
            </a:r>
          </a:p>
          <a:p>
            <a:pPr lvl="1">
              <a:buNone/>
            </a:pPr>
            <a:r>
              <a:rPr lang="fr-FR" dirty="0">
                <a:latin typeface="Courier New" pitchFamily="49" charset="0"/>
                <a:cs typeface="Courier New" pitchFamily="49" charset="0"/>
              </a:rPr>
              <a:t>	type2 id2;</a:t>
            </a:r>
          </a:p>
          <a:p>
            <a:pPr lvl="1">
              <a:buNone/>
            </a:pPr>
            <a:r>
              <a:rPr lang="fr-FR" dirty="0">
                <a:latin typeface="Courier New" pitchFamily="49" charset="0"/>
                <a:cs typeface="Courier New" pitchFamily="49" charset="0"/>
              </a:rPr>
              <a:t>	…</a:t>
            </a:r>
          </a:p>
          <a:p>
            <a:pPr lvl="1">
              <a:buNone/>
            </a:pPr>
            <a:r>
              <a:rPr lang="fr-FR" dirty="0">
                <a:latin typeface="Courier New" pitchFamily="49" charset="0"/>
                <a:cs typeface="Courier New" pitchFamily="49" charset="0"/>
              </a:rPr>
              <a:t>};</a:t>
            </a:r>
          </a:p>
          <a:p>
            <a:pPr lvl="1">
              <a:buNone/>
            </a:pPr>
            <a:endParaRPr lang="fr-FR" dirty="0">
              <a:latin typeface="Courier New" pitchFamily="49" charset="0"/>
              <a:cs typeface="Courier New" pitchFamily="49" charset="0"/>
            </a:endParaRPr>
          </a:p>
          <a:p>
            <a:r>
              <a:rPr lang="fr-FR" dirty="0"/>
              <a:t>Une structure </a:t>
            </a:r>
            <a:r>
              <a:rPr lang="fr-FR" dirty="0" err="1">
                <a:latin typeface="Courier New" pitchFamily="49" charset="0"/>
              </a:rPr>
              <a:t>struct</a:t>
            </a:r>
            <a:r>
              <a:rPr lang="fr-FR" dirty="0"/>
              <a:t> est une forme simple de </a:t>
            </a:r>
            <a:r>
              <a:rPr lang="fr-FR" dirty="0">
                <a:latin typeface="Courier New" pitchFamily="49" charset="0"/>
              </a:rPr>
              <a:t>class</a:t>
            </a:r>
            <a:r>
              <a:rPr lang="fr-FR"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E7595BCB-2430-43F9-82FF-3856023E942D}" type="slidenum">
              <a:rPr lang="fr-FR"/>
              <a:pPr/>
              <a:t>2</a:t>
            </a:fld>
            <a:endParaRPr lang="fr-FR"/>
          </a:p>
        </p:txBody>
      </p:sp>
      <p:sp>
        <p:nvSpPr>
          <p:cNvPr id="12290" name="Rectangle 2"/>
          <p:cNvSpPr>
            <a:spLocks noGrp="1" noChangeArrowheads="1"/>
          </p:cNvSpPr>
          <p:nvPr>
            <p:ph type="title"/>
          </p:nvPr>
        </p:nvSpPr>
        <p:spPr/>
        <p:txBody>
          <a:bodyPr/>
          <a:lstStyle/>
          <a:p>
            <a:r>
              <a:rPr lang="fr-FR" dirty="0"/>
              <a:t>Les types fondamentaux</a:t>
            </a:r>
          </a:p>
        </p:txBody>
      </p:sp>
      <p:sp>
        <p:nvSpPr>
          <p:cNvPr id="12291" name="Rectangle 3"/>
          <p:cNvSpPr>
            <a:spLocks noGrp="1" noChangeArrowheads="1"/>
          </p:cNvSpPr>
          <p:nvPr>
            <p:ph type="body" idx="1"/>
          </p:nvPr>
        </p:nvSpPr>
        <p:spPr/>
        <p:txBody>
          <a:bodyPr/>
          <a:lstStyle/>
          <a:p>
            <a:pPr>
              <a:lnSpc>
                <a:spcPct val="90000"/>
              </a:lnSpc>
            </a:pPr>
            <a:r>
              <a:rPr lang="fr-FR" sz="2000" dirty="0" err="1">
                <a:solidFill>
                  <a:schemeClr val="accent6">
                    <a:lumMod val="75000"/>
                  </a:schemeClr>
                </a:solidFill>
                <a:latin typeface="Courier New" pitchFamily="49" charset="0"/>
              </a:rPr>
              <a:t>void</a:t>
            </a:r>
            <a:r>
              <a:rPr lang="fr-FR" sz="2000" dirty="0"/>
              <a:t> : utilisé pour spécifier le fait qu'il n'y a pas de type (ne peut être utilisé que comme sous ensemble d’un type plus compliqué (fonctions, pointeurs sur des données non typées, …); </a:t>
            </a:r>
          </a:p>
          <a:p>
            <a:pPr>
              <a:lnSpc>
                <a:spcPct val="90000"/>
              </a:lnSpc>
            </a:pPr>
            <a:r>
              <a:rPr lang="fr-FR" sz="2000" b="1" dirty="0" err="1">
                <a:solidFill>
                  <a:schemeClr val="accent2">
                    <a:lumMod val="75000"/>
                  </a:schemeClr>
                </a:solidFill>
                <a:latin typeface="Courier New" pitchFamily="49" charset="0"/>
              </a:rPr>
              <a:t>bool</a:t>
            </a:r>
            <a:r>
              <a:rPr lang="fr-FR" sz="2000" dirty="0"/>
              <a:t> : les booléens ; </a:t>
            </a:r>
          </a:p>
          <a:p>
            <a:pPr>
              <a:lnSpc>
                <a:spcPct val="90000"/>
              </a:lnSpc>
            </a:pPr>
            <a:r>
              <a:rPr lang="fr-FR" sz="2000" dirty="0">
                <a:solidFill>
                  <a:schemeClr val="accent6">
                    <a:lumMod val="75000"/>
                  </a:schemeClr>
                </a:solidFill>
                <a:latin typeface="Courier New" pitchFamily="49" charset="0"/>
              </a:rPr>
              <a:t>char</a:t>
            </a:r>
            <a:r>
              <a:rPr lang="fr-FR" sz="2000" dirty="0"/>
              <a:t> : les caractères ; </a:t>
            </a:r>
          </a:p>
          <a:p>
            <a:pPr>
              <a:lnSpc>
                <a:spcPct val="90000"/>
              </a:lnSpc>
            </a:pPr>
            <a:r>
              <a:rPr lang="fr-FR" sz="2000" b="1" dirty="0" err="1">
                <a:solidFill>
                  <a:schemeClr val="accent2">
                    <a:lumMod val="75000"/>
                  </a:schemeClr>
                </a:solidFill>
                <a:latin typeface="Courier New" pitchFamily="49" charset="0"/>
              </a:rPr>
              <a:t>wchar_t</a:t>
            </a:r>
            <a:r>
              <a:rPr lang="fr-FR" sz="2000" dirty="0"/>
              <a:t> (nombre d’octets variable), </a:t>
            </a:r>
            <a:r>
              <a:rPr lang="fr-FR" sz="2000" b="1" dirty="0">
                <a:solidFill>
                  <a:schemeClr val="accent2">
                    <a:lumMod val="75000"/>
                  </a:schemeClr>
                </a:solidFill>
                <a:latin typeface="Courier New" pitchFamily="49" charset="0"/>
              </a:rPr>
              <a:t>char16_t</a:t>
            </a:r>
            <a:r>
              <a:rPr lang="fr-FR" sz="2000" dirty="0"/>
              <a:t> (UTF-16) , </a:t>
            </a:r>
            <a:r>
              <a:rPr lang="fr-FR" sz="2000" b="1" dirty="0">
                <a:solidFill>
                  <a:schemeClr val="accent2">
                    <a:lumMod val="75000"/>
                  </a:schemeClr>
                </a:solidFill>
                <a:latin typeface="Courier New" pitchFamily="49" charset="0"/>
              </a:rPr>
              <a:t>char32_t</a:t>
            </a:r>
            <a:r>
              <a:rPr lang="fr-FR" sz="2000" dirty="0"/>
              <a:t> (UTF-32) : les caractères longs ; </a:t>
            </a:r>
          </a:p>
          <a:p>
            <a:pPr>
              <a:lnSpc>
                <a:spcPct val="90000"/>
              </a:lnSpc>
            </a:pPr>
            <a:r>
              <a:rPr lang="fr-FR" sz="2000" dirty="0" err="1">
                <a:solidFill>
                  <a:schemeClr val="accent6">
                    <a:lumMod val="75000"/>
                  </a:schemeClr>
                </a:solidFill>
                <a:latin typeface="Courier New" pitchFamily="49" charset="0"/>
              </a:rPr>
              <a:t>int</a:t>
            </a:r>
            <a:r>
              <a:rPr lang="fr-FR" sz="2000" dirty="0"/>
              <a:t> : les entiers ;</a:t>
            </a:r>
          </a:p>
          <a:p>
            <a:pPr>
              <a:lnSpc>
                <a:spcPct val="90000"/>
              </a:lnSpc>
            </a:pPr>
            <a:r>
              <a:rPr lang="fr-FR" sz="2000" dirty="0">
                <a:solidFill>
                  <a:schemeClr val="accent6">
                    <a:lumMod val="75000"/>
                  </a:schemeClr>
                </a:solidFill>
                <a:latin typeface="Courier New" pitchFamily="49" charset="0"/>
              </a:rPr>
              <a:t>long </a:t>
            </a:r>
            <a:r>
              <a:rPr lang="fr-FR" sz="2000" dirty="0" err="1">
                <a:solidFill>
                  <a:schemeClr val="accent6">
                    <a:lumMod val="75000"/>
                  </a:schemeClr>
                </a:solidFill>
                <a:latin typeface="Courier New" pitchFamily="49" charset="0"/>
              </a:rPr>
              <a:t>int</a:t>
            </a:r>
            <a:r>
              <a:rPr lang="fr-FR" sz="2000" dirty="0"/>
              <a:t>, </a:t>
            </a:r>
            <a:r>
              <a:rPr lang="fr-FR" sz="2000" dirty="0">
                <a:solidFill>
                  <a:schemeClr val="accent6">
                    <a:lumMod val="75000"/>
                  </a:schemeClr>
                </a:solidFill>
                <a:latin typeface="Courier New" pitchFamily="49" charset="0"/>
              </a:rPr>
              <a:t>long </a:t>
            </a:r>
            <a:r>
              <a:rPr lang="fr-FR" sz="2000" dirty="0" err="1">
                <a:solidFill>
                  <a:schemeClr val="accent6">
                    <a:lumMod val="75000"/>
                  </a:schemeClr>
                </a:solidFill>
                <a:latin typeface="Courier New" pitchFamily="49" charset="0"/>
              </a:rPr>
              <a:t>long</a:t>
            </a:r>
            <a:r>
              <a:rPr lang="fr-FR" sz="2000" dirty="0">
                <a:solidFill>
                  <a:schemeClr val="accent6">
                    <a:lumMod val="75000"/>
                  </a:schemeClr>
                </a:solidFill>
                <a:latin typeface="Courier New" pitchFamily="49" charset="0"/>
              </a:rPr>
              <a:t> </a:t>
            </a:r>
            <a:r>
              <a:rPr lang="fr-FR" sz="2000" dirty="0" err="1">
                <a:solidFill>
                  <a:schemeClr val="accent6">
                    <a:lumMod val="75000"/>
                  </a:schemeClr>
                </a:solidFill>
                <a:latin typeface="Courier New" pitchFamily="49" charset="0"/>
              </a:rPr>
              <a:t>int</a:t>
            </a:r>
            <a:r>
              <a:rPr lang="fr-FR" sz="2000" dirty="0">
                <a:solidFill>
                  <a:schemeClr val="accent6">
                    <a:lumMod val="75000"/>
                  </a:schemeClr>
                </a:solidFill>
                <a:latin typeface="Courier New" pitchFamily="49" charset="0"/>
              </a:rPr>
              <a:t> </a:t>
            </a:r>
            <a:r>
              <a:rPr lang="fr-FR" sz="2000" dirty="0"/>
              <a:t>: les entiers longs (</a:t>
            </a:r>
            <a:r>
              <a:rPr lang="fr-FR" sz="2000" dirty="0" err="1">
                <a:solidFill>
                  <a:schemeClr val="accent6">
                    <a:lumMod val="75000"/>
                  </a:schemeClr>
                </a:solidFill>
                <a:latin typeface="Courier New" pitchFamily="49" charset="0"/>
              </a:rPr>
              <a:t>int</a:t>
            </a:r>
            <a:r>
              <a:rPr lang="fr-FR" sz="2000" dirty="0"/>
              <a:t> facultatif) ; </a:t>
            </a:r>
          </a:p>
          <a:p>
            <a:pPr>
              <a:lnSpc>
                <a:spcPct val="90000"/>
              </a:lnSpc>
            </a:pPr>
            <a:r>
              <a:rPr lang="fr-FR" sz="2000" dirty="0">
                <a:solidFill>
                  <a:schemeClr val="accent6">
                    <a:lumMod val="75000"/>
                  </a:schemeClr>
                </a:solidFill>
                <a:latin typeface="Courier New" pitchFamily="49" charset="0"/>
              </a:rPr>
              <a:t>short </a:t>
            </a:r>
            <a:r>
              <a:rPr lang="fr-FR" sz="2000" dirty="0" err="1">
                <a:solidFill>
                  <a:schemeClr val="accent6">
                    <a:lumMod val="75000"/>
                  </a:schemeClr>
                </a:solidFill>
                <a:latin typeface="Courier New" pitchFamily="49" charset="0"/>
              </a:rPr>
              <a:t>int</a:t>
            </a:r>
            <a:r>
              <a:rPr lang="fr-FR" sz="2000" dirty="0"/>
              <a:t> : les entiers courts (</a:t>
            </a:r>
            <a:r>
              <a:rPr lang="fr-FR" sz="2000" dirty="0">
                <a:solidFill>
                  <a:schemeClr val="accent6">
                    <a:lumMod val="75000"/>
                  </a:schemeClr>
                </a:solidFill>
                <a:latin typeface="Courier New" pitchFamily="49" charset="0"/>
              </a:rPr>
              <a:t>short</a:t>
            </a:r>
            <a:r>
              <a:rPr lang="fr-FR" sz="2000" dirty="0"/>
              <a:t> facultatif);  </a:t>
            </a:r>
          </a:p>
          <a:p>
            <a:pPr>
              <a:lnSpc>
                <a:spcPct val="90000"/>
              </a:lnSpc>
            </a:pPr>
            <a:r>
              <a:rPr lang="fr-FR" sz="2000" dirty="0"/>
              <a:t>le modificateur de type </a:t>
            </a:r>
            <a:r>
              <a:rPr lang="fr-FR" sz="2000" dirty="0" err="1">
                <a:solidFill>
                  <a:schemeClr val="accent6">
                    <a:lumMod val="75000"/>
                  </a:schemeClr>
                </a:solidFill>
                <a:latin typeface="Courier New" pitchFamily="49" charset="0"/>
              </a:rPr>
              <a:t>unsigned</a:t>
            </a:r>
            <a:r>
              <a:rPr lang="fr-FR" sz="2000" dirty="0"/>
              <a:t> peut être appliqué aux types de base </a:t>
            </a:r>
            <a:r>
              <a:rPr lang="fr-FR" sz="2000" dirty="0">
                <a:latin typeface="Courier New" pitchFamily="49" charset="0"/>
              </a:rPr>
              <a:t>char</a:t>
            </a:r>
            <a:r>
              <a:rPr lang="fr-FR" sz="2000" dirty="0"/>
              <a:t>, </a:t>
            </a:r>
            <a:r>
              <a:rPr lang="fr-FR" sz="2000" dirty="0">
                <a:latin typeface="Courier New" pitchFamily="49" charset="0"/>
              </a:rPr>
              <a:t>short</a:t>
            </a:r>
            <a:r>
              <a:rPr lang="fr-FR" sz="2000" dirty="0"/>
              <a:t>, </a:t>
            </a:r>
            <a:r>
              <a:rPr lang="fr-FR" sz="2000" dirty="0" err="1">
                <a:latin typeface="Courier New" pitchFamily="49" charset="0"/>
              </a:rPr>
              <a:t>int</a:t>
            </a:r>
            <a:r>
              <a:rPr lang="fr-FR" sz="2000" dirty="0"/>
              <a:t>, </a:t>
            </a:r>
            <a:r>
              <a:rPr lang="fr-FR" sz="2000" dirty="0">
                <a:latin typeface="Courier New" pitchFamily="49" charset="0"/>
              </a:rPr>
              <a:t>long</a:t>
            </a:r>
            <a:r>
              <a:rPr lang="fr-FR" sz="2000" dirty="0"/>
              <a:t> et </a:t>
            </a:r>
            <a:r>
              <a:rPr lang="fr-FR" sz="2000" dirty="0">
                <a:latin typeface="Courier New" pitchFamily="49" charset="0"/>
              </a:rPr>
              <a:t>long </a:t>
            </a:r>
            <a:r>
              <a:rPr lang="fr-FR" sz="2000" dirty="0" err="1">
                <a:latin typeface="Courier New" pitchFamily="49" charset="0"/>
              </a:rPr>
              <a:t>long</a:t>
            </a:r>
            <a:r>
              <a:rPr lang="fr-FR" sz="2000" dirty="0">
                <a:latin typeface="Courier New" pitchFamily="49" charset="0"/>
              </a:rPr>
              <a:t> </a:t>
            </a:r>
            <a:r>
              <a:rPr lang="fr-FR" sz="2000" dirty="0"/>
              <a:t>: utilisé lorsque des valeurs sont toujours positives. Lorsque le type de base est omis d'une déclaration, </a:t>
            </a:r>
            <a:r>
              <a:rPr lang="fr-FR" sz="2000" dirty="0" err="1">
                <a:latin typeface="Courier New" pitchFamily="49" charset="0"/>
              </a:rPr>
              <a:t>int</a:t>
            </a:r>
            <a:r>
              <a:rPr lang="fr-FR" sz="2000" dirty="0"/>
              <a:t> est utilisé par défaut. </a:t>
            </a:r>
          </a:p>
          <a:p>
            <a:pPr>
              <a:lnSpc>
                <a:spcPct val="90000"/>
              </a:lnSpc>
            </a:pPr>
            <a:r>
              <a:rPr lang="fr-FR" sz="2000" dirty="0" err="1">
                <a:solidFill>
                  <a:schemeClr val="accent6">
                    <a:lumMod val="75000"/>
                  </a:schemeClr>
                </a:solidFill>
                <a:latin typeface="Courier New" pitchFamily="49" charset="0"/>
              </a:rPr>
              <a:t>float</a:t>
            </a:r>
            <a:r>
              <a:rPr lang="fr-FR" sz="2000" dirty="0"/>
              <a:t> : les réels ; </a:t>
            </a:r>
          </a:p>
          <a:p>
            <a:pPr>
              <a:lnSpc>
                <a:spcPct val="90000"/>
              </a:lnSpc>
            </a:pPr>
            <a:r>
              <a:rPr lang="fr-FR" sz="2000" dirty="0">
                <a:solidFill>
                  <a:schemeClr val="accent6">
                    <a:lumMod val="75000"/>
                  </a:schemeClr>
                </a:solidFill>
                <a:latin typeface="Courier New" pitchFamily="49" charset="0"/>
              </a:rPr>
              <a:t>double,</a:t>
            </a:r>
            <a:r>
              <a:rPr lang="fr-FR" sz="2000" dirty="0"/>
              <a:t> </a:t>
            </a:r>
            <a:r>
              <a:rPr lang="fr-FR" sz="2000" dirty="0">
                <a:solidFill>
                  <a:schemeClr val="accent6">
                    <a:lumMod val="75000"/>
                  </a:schemeClr>
                </a:solidFill>
                <a:latin typeface="Courier New" pitchFamily="49" charset="0"/>
              </a:rPr>
              <a:t>long double</a:t>
            </a:r>
            <a:r>
              <a:rPr lang="fr-FR" sz="2000" dirty="0"/>
              <a:t> : réels en double ou quadruple précision.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44039A04-D7F1-4012-B8CB-2A471C9257DA}" type="slidenum">
              <a:rPr lang="fr-FR"/>
              <a:pPr/>
              <a:t>20</a:t>
            </a:fld>
            <a:endParaRPr lang="fr-FR"/>
          </a:p>
        </p:txBody>
      </p:sp>
      <p:sp>
        <p:nvSpPr>
          <p:cNvPr id="243714" name="Rectangle 2"/>
          <p:cNvSpPr>
            <a:spLocks noGrp="1" noChangeArrowheads="1"/>
          </p:cNvSpPr>
          <p:nvPr>
            <p:ph type="title"/>
          </p:nvPr>
        </p:nvSpPr>
        <p:spPr/>
        <p:txBody>
          <a:bodyPr/>
          <a:lstStyle/>
          <a:p>
            <a:r>
              <a:rPr lang="fr-FR" dirty="0"/>
              <a:t>Structures</a:t>
            </a:r>
          </a:p>
        </p:txBody>
      </p:sp>
      <p:sp>
        <p:nvSpPr>
          <p:cNvPr id="243715" name="Rectangle 3"/>
          <p:cNvSpPr>
            <a:spLocks noGrp="1" noChangeArrowheads="1"/>
          </p:cNvSpPr>
          <p:nvPr>
            <p:ph type="body" idx="1"/>
          </p:nvPr>
        </p:nvSpPr>
        <p:spPr/>
        <p:txBody>
          <a:bodyPr/>
          <a:lstStyle/>
          <a:p>
            <a:r>
              <a:rPr lang="fr-FR" dirty="0">
                <a:solidFill>
                  <a:schemeClr val="accent2">
                    <a:lumMod val="75000"/>
                  </a:schemeClr>
                </a:solidFill>
              </a:rPr>
              <a:t>Définition d’une variable structure </a:t>
            </a:r>
            <a:r>
              <a:rPr lang="fr-FR" dirty="0"/>
              <a:t>:</a:t>
            </a:r>
          </a:p>
          <a:p>
            <a:pPr>
              <a:buNone/>
            </a:pPr>
            <a:r>
              <a:rPr lang="fr-FR" dirty="0">
                <a:latin typeface="Courier New" pitchFamily="49" charset="0"/>
                <a:cs typeface="Courier New" pitchFamily="49" charset="0"/>
              </a:rPr>
              <a:t>	</a:t>
            </a:r>
            <a:r>
              <a:rPr lang="fr-FR" dirty="0" err="1">
                <a:latin typeface="Courier New" pitchFamily="49" charset="0"/>
                <a:cs typeface="Courier New" pitchFamily="49" charset="0"/>
              </a:rPr>
              <a:t>id_struct</a:t>
            </a:r>
            <a:r>
              <a:rPr lang="fr-FR" dirty="0">
                <a:latin typeface="Courier New" pitchFamily="49" charset="0"/>
                <a:cs typeface="Courier New" pitchFamily="49" charset="0"/>
              </a:rPr>
              <a:t> </a:t>
            </a:r>
            <a:r>
              <a:rPr lang="fr-FR" dirty="0" err="1">
                <a:latin typeface="Courier New" pitchFamily="49" charset="0"/>
                <a:cs typeface="Courier New" pitchFamily="49" charset="0"/>
              </a:rPr>
              <a:t>obj</a:t>
            </a:r>
            <a:r>
              <a:rPr lang="fr-FR" dirty="0">
                <a:latin typeface="Courier New" pitchFamily="49" charset="0"/>
                <a:cs typeface="Courier New" pitchFamily="49" charset="0"/>
              </a:rPr>
              <a:t>;</a:t>
            </a:r>
          </a:p>
          <a:p>
            <a:pPr>
              <a:buNone/>
            </a:pPr>
            <a:r>
              <a:rPr lang="fr-FR" dirty="0"/>
              <a:t>	Contrairement au C, la notation </a:t>
            </a:r>
            <a:r>
              <a:rPr lang="fr-FR" dirty="0" err="1">
                <a:latin typeface="Courier New" pitchFamily="49" charset="0"/>
                <a:cs typeface="Courier New" pitchFamily="49" charset="0"/>
              </a:rPr>
              <a:t>struct</a:t>
            </a:r>
            <a:r>
              <a:rPr lang="fr-FR" dirty="0"/>
              <a:t> devant </a:t>
            </a:r>
            <a:r>
              <a:rPr lang="fr-FR" dirty="0" err="1">
                <a:latin typeface="Courier New" pitchFamily="49" charset="0"/>
                <a:cs typeface="Courier New" pitchFamily="49" charset="0"/>
              </a:rPr>
              <a:t>id_struct</a:t>
            </a:r>
            <a:r>
              <a:rPr lang="fr-FR" dirty="0"/>
              <a:t> n’est plus requise.</a:t>
            </a:r>
            <a:endParaRPr lang="fr-FR" dirty="0">
              <a:latin typeface="Courier New" pitchFamily="49" charset="0"/>
              <a:cs typeface="Courier New" pitchFamily="49" charset="0"/>
            </a:endParaRPr>
          </a:p>
          <a:p>
            <a:pPr>
              <a:buNone/>
            </a:pPr>
            <a:endParaRPr lang="fr-FR" sz="1000" dirty="0"/>
          </a:p>
          <a:p>
            <a:r>
              <a:rPr lang="fr-FR" dirty="0"/>
              <a:t>La notation employée pour l'initialisation des tableaux peut être aussi employée pour les structures (</a:t>
            </a:r>
            <a:r>
              <a:rPr lang="fr-FR" dirty="0">
                <a:latin typeface="Courier New" pitchFamily="49" charset="0"/>
              </a:rPr>
              <a:t>{...}</a:t>
            </a:r>
            <a:r>
              <a:rPr lang="fr-FR" dirty="0"/>
              <a:t>) :</a:t>
            </a:r>
          </a:p>
          <a:p>
            <a:pPr>
              <a:buNone/>
            </a:pPr>
            <a:r>
              <a:rPr lang="fr-FR" dirty="0"/>
              <a:t>	</a:t>
            </a:r>
            <a:r>
              <a:rPr lang="fr-FR" dirty="0">
                <a:latin typeface="Courier New" pitchFamily="49" charset="0"/>
                <a:cs typeface="Courier New" pitchFamily="49" charset="0"/>
              </a:rPr>
              <a:t> </a:t>
            </a:r>
            <a:r>
              <a:rPr lang="fr-FR" dirty="0" err="1">
                <a:latin typeface="Courier New" pitchFamily="49" charset="0"/>
                <a:cs typeface="Courier New" pitchFamily="49" charset="0"/>
              </a:rPr>
              <a:t>id_struct</a:t>
            </a:r>
            <a:r>
              <a:rPr lang="fr-FR" dirty="0">
                <a:latin typeface="Courier New" pitchFamily="49" charset="0"/>
                <a:cs typeface="Courier New" pitchFamily="49" charset="0"/>
              </a:rPr>
              <a:t> </a:t>
            </a:r>
            <a:r>
              <a:rPr lang="fr-FR" dirty="0" err="1">
                <a:latin typeface="Courier New" pitchFamily="49" charset="0"/>
                <a:cs typeface="Courier New" pitchFamily="49" charset="0"/>
              </a:rPr>
              <a:t>obj</a:t>
            </a:r>
            <a:r>
              <a:rPr lang="fr-FR" dirty="0">
                <a:latin typeface="Courier New" pitchFamily="49" charset="0"/>
                <a:cs typeface="Courier New" pitchFamily="49" charset="0"/>
              </a:rPr>
              <a:t>={val1, val2, …};</a:t>
            </a:r>
          </a:p>
          <a:p>
            <a:pPr>
              <a:buNone/>
            </a:pPr>
            <a:endParaRPr lang="fr-FR" sz="1000" dirty="0">
              <a:latin typeface="Courier New" pitchFamily="49" charset="0"/>
              <a:cs typeface="Courier New" pitchFamily="49" charset="0"/>
            </a:endParaRPr>
          </a:p>
          <a:p>
            <a:pPr>
              <a:buFont typeface="Arial" pitchFamily="34" charset="0"/>
              <a:buChar char="•"/>
            </a:pPr>
            <a:r>
              <a:rPr lang="fr-FR" dirty="0"/>
              <a:t>Il est possible d'utiliser le nom d'une structure avant que ce dernier soit défini. Pour ce faire, il est indispensable de ne pas avoir à connaître le nom d'un membre ou la taille de la structure.</a:t>
            </a:r>
          </a:p>
          <a:p>
            <a:pPr>
              <a:buNone/>
            </a:pPr>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44039A04-D7F1-4012-B8CB-2A471C9257DA}" type="slidenum">
              <a:rPr lang="fr-FR"/>
              <a:pPr/>
              <a:t>21</a:t>
            </a:fld>
            <a:endParaRPr lang="fr-FR"/>
          </a:p>
        </p:txBody>
      </p:sp>
      <p:sp>
        <p:nvSpPr>
          <p:cNvPr id="243714" name="Rectangle 2"/>
          <p:cNvSpPr>
            <a:spLocks noGrp="1" noChangeArrowheads="1"/>
          </p:cNvSpPr>
          <p:nvPr>
            <p:ph type="title"/>
          </p:nvPr>
        </p:nvSpPr>
        <p:spPr/>
        <p:txBody>
          <a:bodyPr/>
          <a:lstStyle/>
          <a:p>
            <a:r>
              <a:rPr lang="fr-FR" dirty="0"/>
              <a:t>Accès à un champ d’une structure</a:t>
            </a:r>
          </a:p>
        </p:txBody>
      </p:sp>
      <p:sp>
        <p:nvSpPr>
          <p:cNvPr id="243715" name="Rectangle 3"/>
          <p:cNvSpPr>
            <a:spLocks noGrp="1" noChangeArrowheads="1"/>
          </p:cNvSpPr>
          <p:nvPr>
            <p:ph type="body" idx="1"/>
          </p:nvPr>
        </p:nvSpPr>
        <p:spPr/>
        <p:txBody>
          <a:bodyPr/>
          <a:lstStyle/>
          <a:p>
            <a:r>
              <a:rPr lang="fr-FR" dirty="0"/>
              <a:t>Pour accéder à un champ d’une variable structure, on utilise l’opérateur « </a:t>
            </a:r>
            <a:r>
              <a:rPr lang="fr-FR" dirty="0">
                <a:latin typeface="Courier New" pitchFamily="49" charset="0"/>
                <a:cs typeface="Courier New" pitchFamily="49" charset="0"/>
              </a:rPr>
              <a:t>.</a:t>
            </a:r>
            <a:r>
              <a:rPr lang="fr-FR" dirty="0"/>
              <a:t> » :</a:t>
            </a:r>
          </a:p>
          <a:p>
            <a:pPr>
              <a:buNone/>
            </a:pPr>
            <a:r>
              <a:rPr lang="fr-FR" dirty="0"/>
              <a:t>	</a:t>
            </a:r>
            <a:r>
              <a:rPr lang="fr-FR" dirty="0" err="1">
                <a:latin typeface="Courier New" pitchFamily="49" charset="0"/>
                <a:cs typeface="Courier New" pitchFamily="49" charset="0"/>
              </a:rPr>
              <a:t>id_struct</a:t>
            </a:r>
            <a:r>
              <a:rPr lang="fr-FR" dirty="0">
                <a:latin typeface="Courier New" pitchFamily="49" charset="0"/>
                <a:cs typeface="Courier New" pitchFamily="49" charset="0"/>
              </a:rPr>
              <a:t> </a:t>
            </a:r>
            <a:r>
              <a:rPr lang="fr-FR" dirty="0" err="1">
                <a:latin typeface="Courier New" pitchFamily="49" charset="0"/>
                <a:cs typeface="Courier New" pitchFamily="49" charset="0"/>
              </a:rPr>
              <a:t>obj</a:t>
            </a:r>
            <a:r>
              <a:rPr lang="fr-FR" dirty="0">
                <a:latin typeface="Courier New" pitchFamily="49" charset="0"/>
                <a:cs typeface="Courier New" pitchFamily="49" charset="0"/>
              </a:rPr>
              <a:t>;</a:t>
            </a:r>
          </a:p>
          <a:p>
            <a:pPr>
              <a:buNone/>
            </a:pPr>
            <a:r>
              <a:rPr lang="fr-FR" dirty="0">
                <a:latin typeface="Courier New" pitchFamily="49" charset="0"/>
                <a:cs typeface="Courier New" pitchFamily="49" charset="0"/>
              </a:rPr>
              <a:t>	obj.id1=</a:t>
            </a:r>
            <a:r>
              <a:rPr lang="fr-FR" dirty="0" err="1">
                <a:latin typeface="Courier New" pitchFamily="49" charset="0"/>
                <a:cs typeface="Courier New" pitchFamily="49" charset="0"/>
              </a:rPr>
              <a:t>valx</a:t>
            </a:r>
            <a:r>
              <a:rPr lang="fr-FR" dirty="0">
                <a:latin typeface="Courier New" pitchFamily="49" charset="0"/>
                <a:cs typeface="Courier New" pitchFamily="49" charset="0"/>
              </a:rPr>
              <a:t>;</a:t>
            </a:r>
          </a:p>
          <a:p>
            <a:pPr>
              <a:buNone/>
            </a:pPr>
            <a:r>
              <a:rPr lang="fr-FR" dirty="0">
                <a:latin typeface="Courier New" pitchFamily="49" charset="0"/>
                <a:cs typeface="Courier New" pitchFamily="49" charset="0"/>
              </a:rPr>
              <a:t>	</a:t>
            </a:r>
            <a:r>
              <a:rPr lang="fr-FR" dirty="0" err="1">
                <a:latin typeface="Courier New" pitchFamily="49" charset="0"/>
                <a:cs typeface="Courier New" pitchFamily="49" charset="0"/>
              </a:rPr>
              <a:t>std</a:t>
            </a:r>
            <a:r>
              <a:rPr lang="fr-FR" dirty="0">
                <a:latin typeface="Courier New" pitchFamily="49" charset="0"/>
                <a:cs typeface="Courier New" pitchFamily="49" charset="0"/>
              </a:rPr>
              <a:t>::cout&lt;&lt;obj.id2&lt;&lt;"\n";</a:t>
            </a:r>
          </a:p>
          <a:p>
            <a:r>
              <a:rPr lang="fr-FR" dirty="0"/>
              <a:t>Pour accéder à un champs d’une variable structure à partir d’un pointeur vers cette structure (voir « </a:t>
            </a:r>
            <a:r>
              <a:rPr lang="fr-FR" dirty="0">
                <a:solidFill>
                  <a:schemeClr val="accent2">
                    <a:lumMod val="75000"/>
                  </a:schemeClr>
                </a:solidFill>
              </a:rPr>
              <a:t>adressage indirect</a:t>
            </a:r>
            <a:r>
              <a:rPr lang="fr-FR" dirty="0"/>
              <a:t> »), on utilise l’opérateur « </a:t>
            </a:r>
            <a:r>
              <a:rPr lang="fr-FR" dirty="0">
                <a:latin typeface="Courier New" pitchFamily="49" charset="0"/>
                <a:cs typeface="Courier New" pitchFamily="49" charset="0"/>
              </a:rPr>
              <a:t>-&gt;</a:t>
            </a:r>
            <a:r>
              <a:rPr lang="fr-FR" dirty="0"/>
              <a:t> » :</a:t>
            </a:r>
          </a:p>
          <a:p>
            <a:pPr>
              <a:buNone/>
            </a:pPr>
            <a:r>
              <a:rPr lang="fr-FR" dirty="0"/>
              <a:t>	</a:t>
            </a:r>
            <a:r>
              <a:rPr lang="fr-FR" dirty="0" err="1">
                <a:latin typeface="Courier New" pitchFamily="49" charset="0"/>
                <a:cs typeface="Courier New" pitchFamily="49" charset="0"/>
              </a:rPr>
              <a:t>id_struct</a:t>
            </a:r>
            <a:r>
              <a:rPr lang="fr-FR" dirty="0">
                <a:latin typeface="Courier New" pitchFamily="49" charset="0"/>
                <a:cs typeface="Courier New" pitchFamily="49" charset="0"/>
              </a:rPr>
              <a:t>* pt=&amp;</a:t>
            </a:r>
            <a:r>
              <a:rPr lang="fr-FR" dirty="0" err="1">
                <a:latin typeface="Courier New" pitchFamily="49" charset="0"/>
                <a:cs typeface="Courier New" pitchFamily="49" charset="0"/>
              </a:rPr>
              <a:t>obj</a:t>
            </a:r>
            <a:r>
              <a:rPr lang="fr-FR" dirty="0">
                <a:latin typeface="Courier New" pitchFamily="49" charset="0"/>
                <a:cs typeface="Courier New" pitchFamily="49" charset="0"/>
              </a:rPr>
              <a:t>;</a:t>
            </a:r>
          </a:p>
          <a:p>
            <a:pPr>
              <a:buNone/>
            </a:pPr>
            <a:r>
              <a:rPr lang="fr-FR" dirty="0">
                <a:latin typeface="Courier New" pitchFamily="49" charset="0"/>
                <a:cs typeface="Courier New" pitchFamily="49" charset="0"/>
              </a:rPr>
              <a:t>	pt-&gt;id1=</a:t>
            </a:r>
            <a:r>
              <a:rPr lang="fr-FR" dirty="0" err="1">
                <a:latin typeface="Courier New" pitchFamily="49" charset="0"/>
                <a:cs typeface="Courier New" pitchFamily="49" charset="0"/>
              </a:rPr>
              <a:t>valx</a:t>
            </a:r>
            <a:r>
              <a:rPr lang="fr-FR" dirty="0">
                <a:latin typeface="Courier New" pitchFamily="49" charset="0"/>
                <a:cs typeface="Courier New" pitchFamily="49" charset="0"/>
              </a:rPr>
              <a:t>; </a:t>
            </a:r>
          </a:p>
          <a:p>
            <a:pPr>
              <a:buNone/>
            </a:pPr>
            <a:r>
              <a:rPr lang="fr-FR" dirty="0">
                <a:latin typeface="Courier New" pitchFamily="49" charset="0"/>
                <a:cs typeface="Courier New" pitchFamily="49" charset="0"/>
              </a:rPr>
              <a:t>	// </a:t>
            </a:r>
            <a:r>
              <a:rPr lang="fr-FR" dirty="0" err="1">
                <a:latin typeface="Courier New" pitchFamily="49" charset="0"/>
                <a:cs typeface="Courier New" pitchFamily="49" charset="0"/>
              </a:rPr>
              <a:t>equivalent</a:t>
            </a:r>
            <a:r>
              <a:rPr lang="fr-FR" dirty="0">
                <a:latin typeface="Courier New" pitchFamily="49" charset="0"/>
                <a:cs typeface="Courier New" pitchFamily="49" charset="0"/>
              </a:rPr>
              <a:t> à (*pt).id1=</a:t>
            </a:r>
            <a:r>
              <a:rPr lang="fr-FR" dirty="0" err="1">
                <a:latin typeface="Courier New" pitchFamily="49" charset="0"/>
                <a:cs typeface="Courier New" pitchFamily="49" charset="0"/>
              </a:rPr>
              <a:t>valx</a:t>
            </a:r>
            <a:r>
              <a:rPr lang="fr-FR" dirty="0">
                <a:latin typeface="Courier New" pitchFamily="49" charset="0"/>
                <a:cs typeface="Courier New" pitchFamily="49" charset="0"/>
              </a:rPr>
              <a:t>;</a:t>
            </a:r>
          </a:p>
          <a:p>
            <a:pPr>
              <a:buNone/>
            </a:pPr>
            <a:r>
              <a:rPr lang="fr-FR" dirty="0">
                <a:latin typeface="Courier New" pitchFamily="49" charset="0"/>
                <a:cs typeface="Courier New" pitchFamily="49" charset="0"/>
              </a:rPr>
              <a:t>	</a:t>
            </a:r>
            <a:endParaRPr lang="fr-FR" dirty="0"/>
          </a:p>
          <a:p>
            <a:pPr>
              <a:buNone/>
            </a:pPr>
            <a:endParaRPr lang="fr-FR" dirty="0">
              <a:latin typeface="Courier New" pitchFamily="49" charset="0"/>
              <a:cs typeface="Courier New" pitchFamily="49" charset="0"/>
            </a:endParaRPr>
          </a:p>
          <a:p>
            <a:pPr>
              <a:buNone/>
            </a:pPr>
            <a:endParaRPr lang="fr-F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dirty="0"/>
              <a:t>Affectation et initialisation entre structures</a:t>
            </a:r>
          </a:p>
        </p:txBody>
      </p:sp>
      <p:sp>
        <p:nvSpPr>
          <p:cNvPr id="3" name="Espace réservé du contenu 2"/>
          <p:cNvSpPr>
            <a:spLocks noGrp="1"/>
          </p:cNvSpPr>
          <p:nvPr>
            <p:ph idx="1"/>
          </p:nvPr>
        </p:nvSpPr>
        <p:spPr/>
        <p:txBody>
          <a:bodyPr/>
          <a:lstStyle/>
          <a:p>
            <a:r>
              <a:rPr lang="fr-FR" dirty="0"/>
              <a:t>L’opérateur d’affectation est automatiquement défini pour un type structuré défini par l’utilisateur.</a:t>
            </a:r>
          </a:p>
          <a:p>
            <a:endParaRPr lang="fr-FR" dirty="0"/>
          </a:p>
          <a:p>
            <a:r>
              <a:rPr lang="fr-FR" dirty="0"/>
              <a:t>Cet opérateur copie exactement les valeurs contenues dans les différents champs de la structure source vers la structure définition.</a:t>
            </a:r>
          </a:p>
          <a:p>
            <a:endParaRPr lang="fr-FR" dirty="0"/>
          </a:p>
          <a:p>
            <a:r>
              <a:rPr lang="fr-FR" dirty="0"/>
              <a:t>De la même manière, on peut initialiser une structure avec une autre structure.</a:t>
            </a:r>
          </a:p>
        </p:txBody>
      </p:sp>
      <p:sp>
        <p:nvSpPr>
          <p:cNvPr id="4" name="Espace réservé du numéro de diapositive 3"/>
          <p:cNvSpPr>
            <a:spLocks noGrp="1"/>
          </p:cNvSpPr>
          <p:nvPr>
            <p:ph type="sldNum" sz="quarter" idx="10"/>
          </p:nvPr>
        </p:nvSpPr>
        <p:spPr/>
        <p:txBody>
          <a:bodyPr/>
          <a:lstStyle/>
          <a:p>
            <a:fld id="{CDC06455-E30C-434F-8395-BD66AECCAFDD}" type="slidenum">
              <a:rPr lang="fr-FR" smtClean="0"/>
              <a:pPr/>
              <a:t>22</a:t>
            </a:fld>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8435E8-D1E9-446E-AE1B-106AFF338A90}"/>
              </a:ext>
            </a:extLst>
          </p:cNvPr>
          <p:cNvSpPr>
            <a:spLocks noGrp="1"/>
          </p:cNvSpPr>
          <p:nvPr>
            <p:ph type="title"/>
          </p:nvPr>
        </p:nvSpPr>
        <p:spPr/>
        <p:txBody>
          <a:bodyPr/>
          <a:lstStyle/>
          <a:p>
            <a:r>
              <a:rPr lang="fr-FR" dirty="0"/>
              <a:t>Synonymes de type avec </a:t>
            </a:r>
            <a:r>
              <a:rPr lang="fr-FR" dirty="0" err="1">
                <a:latin typeface="Courier New" panose="02070309020205020404" pitchFamily="49" charset="0"/>
                <a:cs typeface="Courier New" panose="02070309020205020404" pitchFamily="49" charset="0"/>
              </a:rPr>
              <a:t>typedef</a:t>
            </a:r>
            <a:endParaRPr lang="fr-FR" dirty="0">
              <a:latin typeface="Courier New" panose="02070309020205020404" pitchFamily="49" charset="0"/>
              <a:cs typeface="Courier New" panose="02070309020205020404" pitchFamily="49" charset="0"/>
            </a:endParaRPr>
          </a:p>
        </p:txBody>
      </p:sp>
      <p:sp>
        <p:nvSpPr>
          <p:cNvPr id="3" name="Espace réservé du contenu 2">
            <a:extLst>
              <a:ext uri="{FF2B5EF4-FFF2-40B4-BE49-F238E27FC236}">
                <a16:creationId xmlns:a16="http://schemas.microsoft.com/office/drawing/2014/main" id="{0348A7AF-0FCB-4BE9-8018-0D6E4F92F105}"/>
              </a:ext>
            </a:extLst>
          </p:cNvPr>
          <p:cNvSpPr>
            <a:spLocks noGrp="1"/>
          </p:cNvSpPr>
          <p:nvPr>
            <p:ph idx="1"/>
          </p:nvPr>
        </p:nvSpPr>
        <p:spPr/>
        <p:txBody>
          <a:bodyPr/>
          <a:lstStyle/>
          <a:p>
            <a:r>
              <a:rPr lang="fr-FR" dirty="0"/>
              <a:t>Le mot clé </a:t>
            </a:r>
            <a:r>
              <a:rPr lang="fr-FR" sz="2000" dirty="0" err="1">
                <a:latin typeface="Courier New" panose="02070309020205020404" pitchFamily="49" charset="0"/>
                <a:cs typeface="Courier New" panose="02070309020205020404" pitchFamily="49" charset="0"/>
              </a:rPr>
              <a:t>typedef</a:t>
            </a:r>
            <a:r>
              <a:rPr lang="fr-FR" dirty="0"/>
              <a:t> permet de créer des nouveaux types en utilisant et combinant des types existants :</a:t>
            </a:r>
          </a:p>
          <a:p>
            <a:pPr marL="0" indent="0">
              <a:buNone/>
            </a:pPr>
            <a:r>
              <a:rPr lang="fr-FR" sz="2000" dirty="0" err="1">
                <a:latin typeface="Courier New" panose="02070309020205020404" pitchFamily="49" charset="0"/>
                <a:cs typeface="Courier New" panose="02070309020205020404" pitchFamily="49" charset="0"/>
              </a:rPr>
              <a:t>typedef</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 entier;</a:t>
            </a:r>
          </a:p>
          <a:p>
            <a:pPr marL="0" indent="0">
              <a:buNone/>
            </a:pPr>
            <a:r>
              <a:rPr lang="fr-FR" sz="2000" dirty="0" err="1">
                <a:latin typeface="Courier New" panose="02070309020205020404" pitchFamily="49" charset="0"/>
                <a:cs typeface="Courier New" panose="02070309020205020404" pitchFamily="49" charset="0"/>
              </a:rPr>
              <a:t>typedef</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ptr_entier</a:t>
            </a:r>
            <a:r>
              <a:rPr lang="fr-FR" sz="2000" dirty="0">
                <a:latin typeface="Courier New" panose="02070309020205020404" pitchFamily="49" charset="0"/>
                <a:cs typeface="Courier New" panose="02070309020205020404" pitchFamily="49" charset="0"/>
              </a:rPr>
              <a:t>;</a:t>
            </a:r>
          </a:p>
          <a:p>
            <a:pPr marL="0" indent="0">
              <a:buNone/>
            </a:pPr>
            <a:r>
              <a:rPr lang="fr-FR" sz="2000" dirty="0" err="1">
                <a:latin typeface="Courier New" panose="02070309020205020404" pitchFamily="49" charset="0"/>
                <a:cs typeface="Courier New" panose="02070309020205020404" pitchFamily="49" charset="0"/>
              </a:rPr>
              <a:t>typedef</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&amp; </a:t>
            </a:r>
            <a:r>
              <a:rPr lang="fr-FR" sz="2000" dirty="0" err="1">
                <a:latin typeface="Courier New" panose="02070309020205020404" pitchFamily="49" charset="0"/>
                <a:cs typeface="Courier New" panose="02070309020205020404" pitchFamily="49" charset="0"/>
              </a:rPr>
              <a:t>ref_entier</a:t>
            </a:r>
            <a:r>
              <a:rPr lang="fr-FR" sz="2000" dirty="0">
                <a:latin typeface="Courier New" panose="02070309020205020404" pitchFamily="49" charset="0"/>
                <a:cs typeface="Courier New" panose="02070309020205020404" pitchFamily="49" charset="0"/>
              </a:rPr>
              <a:t>;</a:t>
            </a:r>
          </a:p>
          <a:p>
            <a:pPr marL="0" indent="0">
              <a:buNone/>
            </a:pPr>
            <a:r>
              <a:rPr lang="fr-FR" sz="2000" dirty="0" err="1">
                <a:latin typeface="Courier New" panose="02070309020205020404" pitchFamily="49" charset="0"/>
                <a:cs typeface="Courier New" panose="02070309020205020404" pitchFamily="49" charset="0"/>
              </a:rPr>
              <a:t>typedef</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 vecteur[3]; /* vecteur est un tableau de 				   3 </a:t>
            </a:r>
            <a:r>
              <a:rPr lang="fr-FR" sz="2000" dirty="0" err="1">
                <a:latin typeface="Courier New" panose="02070309020205020404" pitchFamily="49" charset="0"/>
                <a:cs typeface="Courier New" panose="02070309020205020404" pitchFamily="49" charset="0"/>
              </a:rPr>
              <a:t>int</a:t>
            </a:r>
            <a:r>
              <a:rPr lang="fr-FR" sz="2000" dirty="0">
                <a:latin typeface="Courier New" panose="02070309020205020404" pitchFamily="49" charset="0"/>
                <a:cs typeface="Courier New" panose="02070309020205020404" pitchFamily="49" charset="0"/>
              </a:rPr>
              <a:t> */</a:t>
            </a:r>
          </a:p>
          <a:p>
            <a:pPr marL="0" indent="0">
              <a:buNone/>
            </a:pPr>
            <a:r>
              <a:rPr lang="fr-FR" sz="2000" dirty="0" err="1">
                <a:latin typeface="Courier New" panose="02070309020205020404" pitchFamily="49" charset="0"/>
                <a:cs typeface="Courier New" panose="02070309020205020404" pitchFamily="49" charset="0"/>
              </a:rPr>
              <a:t>typedef</a:t>
            </a:r>
            <a:r>
              <a:rPr lang="fr-FR" sz="2000" dirty="0">
                <a:latin typeface="Courier New" panose="02070309020205020404" pitchFamily="49" charset="0"/>
                <a:cs typeface="Courier New" panose="02070309020205020404" pitchFamily="49" charset="0"/>
              </a:rPr>
              <a:t> personne individu; /* où personne est une 					structure */</a:t>
            </a:r>
          </a:p>
          <a:p>
            <a:pPr marL="0" indent="0">
              <a:buNone/>
            </a:pPr>
            <a:r>
              <a:rPr lang="fr-FR" sz="2000" dirty="0" err="1">
                <a:latin typeface="Courier New" panose="02070309020205020404" pitchFamily="49" charset="0"/>
                <a:cs typeface="Courier New" panose="02070309020205020404" pitchFamily="49" charset="0"/>
              </a:rPr>
              <a:t>typedef</a:t>
            </a:r>
            <a:r>
              <a:rPr lang="fr-FR" sz="2000" dirty="0">
                <a:latin typeface="Courier New" panose="02070309020205020404" pitchFamily="49" charset="0"/>
                <a:cs typeface="Courier New" panose="02070309020205020404" pitchFamily="49" charset="0"/>
              </a:rPr>
              <a:t> individu* </a:t>
            </a:r>
            <a:r>
              <a:rPr lang="fr-FR" sz="2000" dirty="0" err="1">
                <a:latin typeface="Courier New" panose="02070309020205020404" pitchFamily="49" charset="0"/>
                <a:cs typeface="Courier New" panose="02070309020205020404" pitchFamily="49" charset="0"/>
              </a:rPr>
              <a:t>ptr_individu</a:t>
            </a:r>
            <a:r>
              <a:rPr lang="fr-FR" sz="2000" dirty="0">
                <a:latin typeface="Courier New" panose="02070309020205020404" pitchFamily="49" charset="0"/>
                <a:cs typeface="Courier New" panose="02070309020205020404" pitchFamily="49" charset="0"/>
              </a:rPr>
              <a:t>; </a:t>
            </a:r>
          </a:p>
          <a:p>
            <a:pPr marL="0" indent="0">
              <a:buNone/>
            </a:pPr>
            <a:r>
              <a:rPr lang="fr-FR" sz="2000" dirty="0" err="1">
                <a:latin typeface="Courier New" panose="02070309020205020404" pitchFamily="49" charset="0"/>
                <a:cs typeface="Courier New" panose="02070309020205020404" pitchFamily="49" charset="0"/>
              </a:rPr>
              <a:t>typedef</a:t>
            </a:r>
            <a:r>
              <a:rPr lang="fr-FR" sz="2000" dirty="0">
                <a:latin typeface="Courier New" panose="02070309020205020404" pitchFamily="49" charset="0"/>
                <a:cs typeface="Courier New" panose="02070309020205020404" pitchFamily="49" charset="0"/>
              </a:rPr>
              <a:t> individu couple[2]; /* couple est un tableau 				de 2 </a:t>
            </a:r>
            <a:r>
              <a:rPr lang="fr-FR" sz="2000" dirty="0" err="1">
                <a:latin typeface="Courier New" panose="02070309020205020404" pitchFamily="49" charset="0"/>
                <a:cs typeface="Courier New" panose="02070309020205020404" pitchFamily="49" charset="0"/>
              </a:rPr>
              <a:t>invidus</a:t>
            </a:r>
            <a:r>
              <a:rPr lang="fr-FR" sz="2000" dirty="0">
                <a:latin typeface="Courier New" panose="02070309020205020404" pitchFamily="49" charset="0"/>
                <a:cs typeface="Courier New" panose="02070309020205020404" pitchFamily="49" charset="0"/>
              </a:rPr>
              <a:t>/personnes */</a:t>
            </a:r>
          </a:p>
          <a:p>
            <a:r>
              <a:rPr lang="fr-FR" sz="2000" dirty="0"/>
              <a:t>Notons qu’il est impossible de faire des synonymes de patron avec </a:t>
            </a:r>
            <a:r>
              <a:rPr lang="fr-FR" sz="2000" dirty="0" err="1">
                <a:latin typeface="Courier New" panose="02070309020205020404" pitchFamily="49" charset="0"/>
                <a:cs typeface="Courier New" panose="02070309020205020404" pitchFamily="49" charset="0"/>
              </a:rPr>
              <a:t>typedef</a:t>
            </a:r>
            <a:r>
              <a:rPr lang="fr-FR" sz="2000" dirty="0"/>
              <a:t>.</a:t>
            </a:r>
          </a:p>
          <a:p>
            <a:pPr marL="0" indent="0">
              <a:buNone/>
            </a:pPr>
            <a:endParaRPr lang="fr-FR" sz="2000" dirty="0">
              <a:latin typeface="Courier New" panose="02070309020205020404" pitchFamily="49" charset="0"/>
              <a:cs typeface="Courier New" panose="02070309020205020404" pitchFamily="49" charset="0"/>
            </a:endParaRPr>
          </a:p>
          <a:p>
            <a:pPr marL="0" indent="0">
              <a:buNone/>
            </a:pPr>
            <a:r>
              <a:rPr lang="fr-FR" sz="2000" dirty="0">
                <a:latin typeface="Courier New" panose="02070309020205020404" pitchFamily="49" charset="0"/>
                <a:cs typeface="Courier New" panose="02070309020205020404" pitchFamily="49" charset="0"/>
              </a:rPr>
              <a:t> </a:t>
            </a:r>
          </a:p>
        </p:txBody>
      </p:sp>
      <p:sp>
        <p:nvSpPr>
          <p:cNvPr id="4" name="Espace réservé du numéro de diapositive 3">
            <a:extLst>
              <a:ext uri="{FF2B5EF4-FFF2-40B4-BE49-F238E27FC236}">
                <a16:creationId xmlns:a16="http://schemas.microsoft.com/office/drawing/2014/main" id="{18D768D5-2A76-4660-912F-6272E81CDCE7}"/>
              </a:ext>
            </a:extLst>
          </p:cNvPr>
          <p:cNvSpPr>
            <a:spLocks noGrp="1"/>
          </p:cNvSpPr>
          <p:nvPr>
            <p:ph type="sldNum" sz="quarter" idx="10"/>
          </p:nvPr>
        </p:nvSpPr>
        <p:spPr/>
        <p:txBody>
          <a:bodyPr/>
          <a:lstStyle/>
          <a:p>
            <a:fld id="{CDC06455-E30C-434F-8395-BD66AECCAFDD}" type="slidenum">
              <a:rPr lang="fr-FR" smtClean="0"/>
              <a:pPr/>
              <a:t>23</a:t>
            </a:fld>
            <a:endParaRPr lang="fr-FR"/>
          </a:p>
        </p:txBody>
      </p:sp>
    </p:spTree>
    <p:extLst>
      <p:ext uri="{BB962C8B-B14F-4D97-AF65-F5344CB8AC3E}">
        <p14:creationId xmlns:p14="http://schemas.microsoft.com/office/powerpoint/2010/main" val="2108834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F770ED-599B-43C3-8EBD-5F4F11CDA816}"/>
              </a:ext>
            </a:extLst>
          </p:cNvPr>
          <p:cNvSpPr>
            <a:spLocks noGrp="1"/>
          </p:cNvSpPr>
          <p:nvPr>
            <p:ph type="title"/>
          </p:nvPr>
        </p:nvSpPr>
        <p:spPr/>
        <p:txBody>
          <a:bodyPr/>
          <a:lstStyle/>
          <a:p>
            <a:r>
              <a:rPr lang="fr-FR" dirty="0"/>
              <a:t>Synonymes de type avec </a:t>
            </a:r>
            <a:r>
              <a:rPr lang="fr-FR" dirty="0" err="1">
                <a:latin typeface="Courier New" panose="02070309020205020404" pitchFamily="49" charset="0"/>
                <a:cs typeface="Courier New" panose="02070309020205020404" pitchFamily="49" charset="0"/>
              </a:rPr>
              <a:t>using</a:t>
            </a:r>
            <a:endParaRPr lang="fr-FR" dirty="0"/>
          </a:p>
        </p:txBody>
      </p:sp>
      <p:sp>
        <p:nvSpPr>
          <p:cNvPr id="3" name="Espace réservé du contenu 2">
            <a:extLst>
              <a:ext uri="{FF2B5EF4-FFF2-40B4-BE49-F238E27FC236}">
                <a16:creationId xmlns:a16="http://schemas.microsoft.com/office/drawing/2014/main" id="{F9BA694E-8E1D-46B4-B631-9BCEDD36C153}"/>
              </a:ext>
            </a:extLst>
          </p:cNvPr>
          <p:cNvSpPr>
            <a:spLocks noGrp="1"/>
          </p:cNvSpPr>
          <p:nvPr>
            <p:ph idx="1"/>
          </p:nvPr>
        </p:nvSpPr>
        <p:spPr/>
        <p:txBody>
          <a:bodyPr/>
          <a:lstStyle/>
          <a:p>
            <a:r>
              <a:rPr lang="fr-FR" dirty="0"/>
              <a:t>Depuis C++11, il est préconisé d’utiliser des déclarations d’alias avec </a:t>
            </a:r>
            <a:r>
              <a:rPr lang="fr-FR" dirty="0" err="1">
                <a:latin typeface="Courier New" panose="02070309020205020404" pitchFamily="49" charset="0"/>
                <a:cs typeface="Courier New" panose="02070309020205020404" pitchFamily="49" charset="0"/>
              </a:rPr>
              <a:t>using</a:t>
            </a:r>
            <a:r>
              <a:rPr lang="fr-FR" dirty="0"/>
              <a:t> plutôt que d’utiliser </a:t>
            </a:r>
            <a:r>
              <a:rPr lang="fr-FR" dirty="0" err="1">
                <a:latin typeface="Courier New" panose="02070309020205020404" pitchFamily="49" charset="0"/>
                <a:cs typeface="Courier New" panose="02070309020205020404" pitchFamily="49" charset="0"/>
              </a:rPr>
              <a:t>typedef</a:t>
            </a:r>
            <a:r>
              <a:rPr lang="fr-FR" dirty="0"/>
              <a:t>.</a:t>
            </a:r>
          </a:p>
          <a:p>
            <a:pPr marL="0" indent="0">
              <a:buNone/>
            </a:pPr>
            <a:r>
              <a:rPr lang="fr-FR" dirty="0" err="1">
                <a:latin typeface="Courier New" panose="02070309020205020404" pitchFamily="49" charset="0"/>
                <a:cs typeface="Courier New" panose="02070309020205020404" pitchFamily="49" charset="0"/>
              </a:rPr>
              <a:t>using</a:t>
            </a:r>
            <a:r>
              <a:rPr lang="fr-FR" dirty="0">
                <a:latin typeface="Courier New" panose="02070309020205020404" pitchFamily="49" charset="0"/>
                <a:cs typeface="Courier New" panose="02070309020205020404" pitchFamily="49" charset="0"/>
              </a:rPr>
              <a:t> entier=</a:t>
            </a:r>
            <a:r>
              <a:rPr lang="fr-FR" dirty="0" err="1">
                <a:latin typeface="Courier New" panose="02070309020205020404" pitchFamily="49" charset="0"/>
                <a:cs typeface="Courier New" panose="02070309020205020404" pitchFamily="49" charset="0"/>
              </a:rPr>
              <a:t>int</a:t>
            </a:r>
            <a:r>
              <a:rPr lang="fr-FR" dirty="0">
                <a:latin typeface="Courier New" panose="02070309020205020404" pitchFamily="49" charset="0"/>
                <a:cs typeface="Courier New" panose="02070309020205020404" pitchFamily="49" charset="0"/>
              </a:rPr>
              <a:t>;</a:t>
            </a:r>
          </a:p>
          <a:p>
            <a:pPr marL="0" indent="0">
              <a:buNone/>
            </a:pPr>
            <a:r>
              <a:rPr lang="fr-FR" dirty="0" err="1">
                <a:latin typeface="Courier New" panose="02070309020205020404" pitchFamily="49" charset="0"/>
                <a:cs typeface="Courier New" panose="02070309020205020404" pitchFamily="49" charset="0"/>
              </a:rPr>
              <a:t>using</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ptr_entier</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int</a:t>
            </a:r>
            <a:r>
              <a:rPr lang="fr-FR" dirty="0">
                <a:latin typeface="Courier New" panose="02070309020205020404" pitchFamily="49" charset="0"/>
                <a:cs typeface="Courier New" panose="02070309020205020404" pitchFamily="49" charset="0"/>
              </a:rPr>
              <a:t>*;</a:t>
            </a:r>
          </a:p>
          <a:p>
            <a:pPr marL="0" indent="0">
              <a:buNone/>
            </a:pPr>
            <a:r>
              <a:rPr lang="fr-FR" dirty="0" err="1">
                <a:latin typeface="Courier New" panose="02070309020205020404" pitchFamily="49" charset="0"/>
                <a:cs typeface="Courier New" panose="02070309020205020404" pitchFamily="49" charset="0"/>
              </a:rPr>
              <a:t>using</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ref_entier</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int</a:t>
            </a:r>
            <a:r>
              <a:rPr lang="fr-FR" dirty="0">
                <a:latin typeface="Courier New" panose="02070309020205020404" pitchFamily="49" charset="0"/>
                <a:cs typeface="Courier New" panose="02070309020205020404" pitchFamily="49" charset="0"/>
              </a:rPr>
              <a:t>&amp;;</a:t>
            </a:r>
          </a:p>
          <a:p>
            <a:pPr marL="0" indent="0">
              <a:buNone/>
            </a:pPr>
            <a:r>
              <a:rPr lang="fr-FR" dirty="0" err="1">
                <a:latin typeface="Courier New" panose="02070309020205020404" pitchFamily="49" charset="0"/>
                <a:cs typeface="Courier New" panose="02070309020205020404" pitchFamily="49" charset="0"/>
              </a:rPr>
              <a:t>using</a:t>
            </a:r>
            <a:r>
              <a:rPr lang="fr-FR" dirty="0">
                <a:latin typeface="Courier New" panose="02070309020205020404" pitchFamily="49" charset="0"/>
                <a:cs typeface="Courier New" panose="02070309020205020404" pitchFamily="49" charset="0"/>
              </a:rPr>
              <a:t> vecteur=</a:t>
            </a:r>
            <a:r>
              <a:rPr lang="fr-FR" dirty="0" err="1">
                <a:latin typeface="Courier New" panose="02070309020205020404" pitchFamily="49" charset="0"/>
                <a:cs typeface="Courier New" panose="02070309020205020404" pitchFamily="49" charset="0"/>
              </a:rPr>
              <a:t>int</a:t>
            </a:r>
            <a:r>
              <a:rPr lang="fr-FR" dirty="0">
                <a:latin typeface="Courier New" panose="02070309020205020404" pitchFamily="49" charset="0"/>
                <a:cs typeface="Courier New" panose="02070309020205020404" pitchFamily="49" charset="0"/>
              </a:rPr>
              <a:t>[3];</a:t>
            </a:r>
          </a:p>
          <a:p>
            <a:pPr marL="0" indent="0">
              <a:buNone/>
            </a:pPr>
            <a:endParaRPr lang="fr-FR" dirty="0"/>
          </a:p>
          <a:p>
            <a:r>
              <a:rPr lang="fr-FR" dirty="0"/>
              <a:t>En plus d’être plus lisibles en produisant un code généralement plus simple, ils permettent aussi l’alias de </a:t>
            </a:r>
            <a:r>
              <a:rPr lang="fr-FR" dirty="0" err="1"/>
              <a:t>template</a:t>
            </a:r>
            <a:r>
              <a:rPr lang="fr-FR" dirty="0"/>
              <a:t> :</a:t>
            </a:r>
          </a:p>
          <a:p>
            <a:pPr marL="0" indent="0">
              <a:buNone/>
            </a:pPr>
            <a:r>
              <a:rPr lang="fr-FR" dirty="0" err="1">
                <a:latin typeface="Courier New" panose="02070309020205020404" pitchFamily="49" charset="0"/>
                <a:cs typeface="Courier New" panose="02070309020205020404" pitchFamily="49" charset="0"/>
              </a:rPr>
              <a:t>template</a:t>
            </a:r>
            <a:r>
              <a:rPr lang="fr-FR" dirty="0">
                <a:latin typeface="Courier New" panose="02070309020205020404" pitchFamily="49" charset="0"/>
                <a:cs typeface="Courier New" panose="02070309020205020404" pitchFamily="49" charset="0"/>
              </a:rPr>
              <a:t>&lt;class T&gt; </a:t>
            </a:r>
            <a:r>
              <a:rPr lang="fr-FR" dirty="0" err="1">
                <a:latin typeface="Courier New" panose="02070309020205020404" pitchFamily="49" charset="0"/>
                <a:cs typeface="Courier New" panose="02070309020205020404" pitchFamily="49" charset="0"/>
              </a:rPr>
              <a:t>using</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vect</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array</a:t>
            </a:r>
            <a:r>
              <a:rPr lang="fr-FR" dirty="0">
                <a:latin typeface="Courier New" panose="02070309020205020404" pitchFamily="49" charset="0"/>
                <a:cs typeface="Courier New" panose="02070309020205020404" pitchFamily="49" charset="0"/>
              </a:rPr>
              <a:t>&lt;T,3&gt;;</a:t>
            </a:r>
          </a:p>
          <a:p>
            <a:pPr marL="0" indent="0">
              <a:buNone/>
            </a:pPr>
            <a:endParaRPr lang="fr-FR" dirty="0"/>
          </a:p>
        </p:txBody>
      </p:sp>
      <p:sp>
        <p:nvSpPr>
          <p:cNvPr id="4" name="Espace réservé du numéro de diapositive 3">
            <a:extLst>
              <a:ext uri="{FF2B5EF4-FFF2-40B4-BE49-F238E27FC236}">
                <a16:creationId xmlns:a16="http://schemas.microsoft.com/office/drawing/2014/main" id="{E00F8658-1645-4C2D-A9B6-9BD364DF6155}"/>
              </a:ext>
            </a:extLst>
          </p:cNvPr>
          <p:cNvSpPr>
            <a:spLocks noGrp="1"/>
          </p:cNvSpPr>
          <p:nvPr>
            <p:ph type="sldNum" sz="quarter" idx="10"/>
          </p:nvPr>
        </p:nvSpPr>
        <p:spPr/>
        <p:txBody>
          <a:bodyPr/>
          <a:lstStyle/>
          <a:p>
            <a:fld id="{CDC06455-E30C-434F-8395-BD66AECCAFDD}" type="slidenum">
              <a:rPr lang="fr-FR" smtClean="0"/>
              <a:pPr/>
              <a:t>24</a:t>
            </a:fld>
            <a:endParaRPr lang="fr-FR"/>
          </a:p>
        </p:txBody>
      </p:sp>
    </p:spTree>
    <p:extLst>
      <p:ext uri="{BB962C8B-B14F-4D97-AF65-F5344CB8AC3E}">
        <p14:creationId xmlns:p14="http://schemas.microsoft.com/office/powerpoint/2010/main" val="243591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79AE978F-9690-43FC-AB10-61971F8DC1C1}" type="slidenum">
              <a:rPr lang="fr-FR"/>
              <a:pPr/>
              <a:t>3</a:t>
            </a:fld>
            <a:endParaRPr lang="fr-FR"/>
          </a:p>
        </p:txBody>
      </p:sp>
      <p:sp>
        <p:nvSpPr>
          <p:cNvPr id="26626" name="Rectangle 2"/>
          <p:cNvSpPr>
            <a:spLocks noGrp="1" noChangeArrowheads="1"/>
          </p:cNvSpPr>
          <p:nvPr>
            <p:ph type="title"/>
          </p:nvPr>
        </p:nvSpPr>
        <p:spPr/>
        <p:txBody>
          <a:bodyPr/>
          <a:lstStyle/>
          <a:p>
            <a:r>
              <a:rPr lang="fr-FR" dirty="0"/>
              <a:t>Les entiers</a:t>
            </a:r>
          </a:p>
        </p:txBody>
      </p:sp>
      <p:sp>
        <p:nvSpPr>
          <p:cNvPr id="26627" name="Rectangle 3"/>
          <p:cNvSpPr>
            <a:spLocks noGrp="1" noChangeArrowheads="1"/>
          </p:cNvSpPr>
          <p:nvPr>
            <p:ph type="body" idx="1"/>
          </p:nvPr>
        </p:nvSpPr>
        <p:spPr>
          <a:xfrm>
            <a:off x="658910" y="1209675"/>
            <a:ext cx="8353300" cy="4968006"/>
          </a:xfrm>
        </p:spPr>
        <p:txBody>
          <a:bodyPr/>
          <a:lstStyle/>
          <a:p>
            <a:r>
              <a:rPr lang="fr-FR" sz="2000" dirty="0"/>
              <a:t>Les types entiers ordinaires sont toujours </a:t>
            </a:r>
            <a:r>
              <a:rPr lang="fr-FR" sz="2000" b="1" dirty="0"/>
              <a:t>signés</a:t>
            </a:r>
            <a:r>
              <a:rPr lang="fr-FR" sz="2000" dirty="0"/>
              <a:t> par défaut.</a:t>
            </a:r>
          </a:p>
          <a:p>
            <a:r>
              <a:rPr lang="fr-FR" sz="2000" dirty="0"/>
              <a:t>Les </a:t>
            </a:r>
            <a:r>
              <a:rPr lang="fr-FR" sz="2000" dirty="0" err="1">
                <a:latin typeface="Courier New" pitchFamily="49" charset="0"/>
              </a:rPr>
              <a:t>int</a:t>
            </a:r>
            <a:r>
              <a:rPr lang="fr-FR" sz="2000" dirty="0"/>
              <a:t> précédés du mot clé </a:t>
            </a:r>
            <a:r>
              <a:rPr lang="fr-FR" sz="2000" dirty="0" err="1">
                <a:latin typeface="Courier New" pitchFamily="49" charset="0"/>
              </a:rPr>
              <a:t>signed</a:t>
            </a:r>
            <a:r>
              <a:rPr lang="fr-FR" sz="2000" dirty="0"/>
              <a:t> sont des synonymes plus explicites. Par défaut une littérale entière est de type </a:t>
            </a:r>
            <a:r>
              <a:rPr lang="fr-FR" sz="2000" dirty="0" err="1">
                <a:latin typeface="Courier New" pitchFamily="49" charset="0"/>
                <a:cs typeface="Courier New" pitchFamily="49" charset="0"/>
              </a:rPr>
              <a:t>int</a:t>
            </a:r>
            <a:r>
              <a:rPr lang="fr-FR" sz="2000" dirty="0"/>
              <a:t>.</a:t>
            </a:r>
          </a:p>
          <a:p>
            <a:r>
              <a:rPr lang="fr-FR" sz="2000" dirty="0"/>
              <a:t>On peut cependant forcer une valeur littérale à être non signée ou à être un entier </a:t>
            </a:r>
            <a:r>
              <a:rPr lang="fr-FR" sz="2000" dirty="0">
                <a:latin typeface="Courier New" pitchFamily="49" charset="0"/>
                <a:cs typeface="Courier New" pitchFamily="49" charset="0"/>
              </a:rPr>
              <a:t>long</a:t>
            </a:r>
            <a:r>
              <a:rPr lang="fr-FR" sz="2000" dirty="0"/>
              <a:t> ou </a:t>
            </a:r>
            <a:r>
              <a:rPr lang="fr-FR" sz="2000" dirty="0">
                <a:latin typeface="Courier New" pitchFamily="49" charset="0"/>
                <a:cs typeface="Courier New" pitchFamily="49" charset="0"/>
              </a:rPr>
              <a:t>long </a:t>
            </a:r>
            <a:r>
              <a:rPr lang="fr-FR" sz="2000" dirty="0" err="1">
                <a:latin typeface="Courier New" pitchFamily="49" charset="0"/>
                <a:cs typeface="Courier New" pitchFamily="49" charset="0"/>
              </a:rPr>
              <a:t>long</a:t>
            </a:r>
            <a:r>
              <a:rPr lang="fr-FR" sz="2000" dirty="0"/>
              <a:t>, en la faisant suivre par le suffixe </a:t>
            </a:r>
            <a:r>
              <a:rPr lang="fr-FR" sz="2000" dirty="0">
                <a:latin typeface="Courier New" pitchFamily="49" charset="0"/>
                <a:cs typeface="Courier New" pitchFamily="49" charset="0"/>
              </a:rPr>
              <a:t>u</a:t>
            </a:r>
            <a:r>
              <a:rPr lang="fr-FR" sz="2000" dirty="0"/>
              <a:t>, </a:t>
            </a:r>
            <a:r>
              <a:rPr lang="fr-FR" sz="2000" dirty="0">
                <a:latin typeface="Courier New" pitchFamily="49" charset="0"/>
                <a:cs typeface="Courier New" pitchFamily="49" charset="0"/>
              </a:rPr>
              <a:t>l</a:t>
            </a:r>
            <a:r>
              <a:rPr lang="fr-FR" sz="2000" dirty="0"/>
              <a:t> ou </a:t>
            </a:r>
            <a:r>
              <a:rPr lang="fr-FR" sz="2000" dirty="0">
                <a:latin typeface="Courier New" pitchFamily="49" charset="0"/>
                <a:cs typeface="Courier New" pitchFamily="49" charset="0"/>
              </a:rPr>
              <a:t>L</a:t>
            </a:r>
            <a:r>
              <a:rPr lang="fr-FR" sz="2000" dirty="0"/>
              <a:t> :</a:t>
            </a:r>
          </a:p>
          <a:p>
            <a:pPr lvl="1"/>
            <a:r>
              <a:rPr lang="fr-FR" sz="2000" dirty="0">
                <a:latin typeface="Courier New" pitchFamily="49" charset="0"/>
                <a:cs typeface="Courier New" pitchFamily="49" charset="0"/>
              </a:rPr>
              <a:t>34 //</a:t>
            </a:r>
            <a:r>
              <a:rPr lang="fr-FR" sz="2000" dirty="0" err="1">
                <a:latin typeface="Courier New" pitchFamily="49" charset="0"/>
                <a:cs typeface="Courier New" pitchFamily="49" charset="0"/>
              </a:rPr>
              <a:t>int</a:t>
            </a:r>
            <a:r>
              <a:rPr lang="fr-FR" sz="2000" dirty="0">
                <a:latin typeface="Courier New" pitchFamily="49" charset="0"/>
                <a:cs typeface="Courier New" pitchFamily="49" charset="0"/>
              </a:rPr>
              <a:t> -&gt; au moins 16 bits</a:t>
            </a:r>
          </a:p>
          <a:p>
            <a:pPr lvl="1"/>
            <a:r>
              <a:rPr lang="fr-FR" sz="2000" dirty="0">
                <a:latin typeface="Courier New" pitchFamily="49" charset="0"/>
                <a:cs typeface="Courier New" pitchFamily="49" charset="0"/>
              </a:rPr>
              <a:t>34u //</a:t>
            </a:r>
            <a:r>
              <a:rPr lang="fr-FR" sz="2000" dirty="0" err="1">
                <a:latin typeface="Courier New" pitchFamily="49" charset="0"/>
                <a:cs typeface="Courier New" pitchFamily="49" charset="0"/>
              </a:rPr>
              <a:t>unsigned</a:t>
            </a:r>
            <a:r>
              <a:rPr lang="fr-FR" sz="2000" dirty="0">
                <a:latin typeface="Courier New" pitchFamily="49" charset="0"/>
                <a:cs typeface="Courier New" pitchFamily="49" charset="0"/>
              </a:rPr>
              <a:t> </a:t>
            </a:r>
            <a:r>
              <a:rPr lang="fr-FR" sz="2000" dirty="0" err="1">
                <a:latin typeface="Courier New" pitchFamily="49" charset="0"/>
                <a:cs typeface="Courier New" pitchFamily="49" charset="0"/>
              </a:rPr>
              <a:t>int</a:t>
            </a:r>
            <a:r>
              <a:rPr lang="fr-FR" sz="2000" dirty="0">
                <a:latin typeface="Courier New" pitchFamily="49" charset="0"/>
                <a:cs typeface="Courier New" pitchFamily="49" charset="0"/>
              </a:rPr>
              <a:t> -&gt; au moins 16 bits</a:t>
            </a:r>
          </a:p>
          <a:p>
            <a:pPr lvl="1"/>
            <a:r>
              <a:rPr lang="fr-FR" sz="2000" dirty="0">
                <a:latin typeface="Courier New" pitchFamily="49" charset="0"/>
                <a:cs typeface="Courier New" pitchFamily="49" charset="0"/>
              </a:rPr>
              <a:t>34l //long </a:t>
            </a:r>
            <a:r>
              <a:rPr lang="fr-FR" sz="2000" dirty="0" err="1">
                <a:latin typeface="Courier New" pitchFamily="49" charset="0"/>
                <a:cs typeface="Courier New" pitchFamily="49" charset="0"/>
              </a:rPr>
              <a:t>int</a:t>
            </a:r>
            <a:r>
              <a:rPr lang="fr-FR" sz="2000" dirty="0">
                <a:latin typeface="Courier New" pitchFamily="49" charset="0"/>
                <a:cs typeface="Courier New" pitchFamily="49" charset="0"/>
              </a:rPr>
              <a:t> -&gt; au moins 32 bits</a:t>
            </a:r>
          </a:p>
          <a:p>
            <a:pPr lvl="1"/>
            <a:r>
              <a:rPr lang="fr-FR" sz="2000" dirty="0">
                <a:latin typeface="Courier New" pitchFamily="49" charset="0"/>
                <a:cs typeface="Courier New" pitchFamily="49" charset="0"/>
              </a:rPr>
              <a:t>34ul //</a:t>
            </a:r>
            <a:r>
              <a:rPr lang="fr-FR" sz="2000" dirty="0" err="1">
                <a:latin typeface="Courier New" pitchFamily="49" charset="0"/>
                <a:cs typeface="Courier New" pitchFamily="49" charset="0"/>
              </a:rPr>
              <a:t>unsigned</a:t>
            </a:r>
            <a:r>
              <a:rPr lang="fr-FR" sz="2000" dirty="0">
                <a:latin typeface="Courier New" pitchFamily="49" charset="0"/>
                <a:cs typeface="Courier New" pitchFamily="49" charset="0"/>
              </a:rPr>
              <a:t> long </a:t>
            </a:r>
            <a:r>
              <a:rPr lang="fr-FR" sz="2000" dirty="0" err="1">
                <a:latin typeface="Courier New" pitchFamily="49" charset="0"/>
                <a:cs typeface="Courier New" pitchFamily="49" charset="0"/>
              </a:rPr>
              <a:t>int</a:t>
            </a:r>
            <a:r>
              <a:rPr lang="fr-FR" sz="2000" dirty="0">
                <a:latin typeface="Courier New" pitchFamily="49" charset="0"/>
                <a:cs typeface="Courier New" pitchFamily="49" charset="0"/>
              </a:rPr>
              <a:t> -&gt; au moins 32 bits</a:t>
            </a:r>
          </a:p>
          <a:p>
            <a:pPr lvl="1"/>
            <a:r>
              <a:rPr lang="fr-FR" sz="2000" dirty="0">
                <a:latin typeface="Courier New" pitchFamily="49" charset="0"/>
                <a:cs typeface="Courier New" pitchFamily="49" charset="0"/>
              </a:rPr>
              <a:t>34L //long </a:t>
            </a:r>
            <a:r>
              <a:rPr lang="fr-FR" sz="2000" dirty="0" err="1">
                <a:latin typeface="Courier New" pitchFamily="49" charset="0"/>
                <a:cs typeface="Courier New" pitchFamily="49" charset="0"/>
              </a:rPr>
              <a:t>long</a:t>
            </a:r>
            <a:r>
              <a:rPr lang="fr-FR" sz="2000" dirty="0">
                <a:latin typeface="Courier New" pitchFamily="49" charset="0"/>
                <a:cs typeface="Courier New" pitchFamily="49" charset="0"/>
              </a:rPr>
              <a:t> </a:t>
            </a:r>
            <a:r>
              <a:rPr lang="fr-FR" sz="2000" dirty="0" err="1">
                <a:latin typeface="Courier New" pitchFamily="49" charset="0"/>
                <a:cs typeface="Courier New" pitchFamily="49" charset="0"/>
              </a:rPr>
              <a:t>int</a:t>
            </a:r>
            <a:r>
              <a:rPr lang="fr-FR" sz="2000" dirty="0">
                <a:latin typeface="Courier New" pitchFamily="49" charset="0"/>
                <a:cs typeface="Courier New" pitchFamily="49" charset="0"/>
              </a:rPr>
              <a:t> -&gt; au moins 64 bits</a:t>
            </a:r>
          </a:p>
          <a:p>
            <a:pPr lvl="1"/>
            <a:r>
              <a:rPr lang="fr-FR" sz="2000" dirty="0">
                <a:latin typeface="Courier New" pitchFamily="49" charset="0"/>
                <a:cs typeface="Courier New" pitchFamily="49" charset="0"/>
              </a:rPr>
              <a:t>34uL //</a:t>
            </a:r>
            <a:r>
              <a:rPr lang="fr-FR" sz="1800" dirty="0" err="1">
                <a:latin typeface="Courier New" pitchFamily="49" charset="0"/>
                <a:cs typeface="Courier New" pitchFamily="49" charset="0"/>
              </a:rPr>
              <a:t>unsigned</a:t>
            </a:r>
            <a:r>
              <a:rPr lang="fr-FR" sz="1800" dirty="0">
                <a:latin typeface="Courier New" pitchFamily="49" charset="0"/>
                <a:cs typeface="Courier New" pitchFamily="49" charset="0"/>
              </a:rPr>
              <a:t> long </a:t>
            </a:r>
            <a:r>
              <a:rPr lang="fr-FR" sz="1800" dirty="0" err="1">
                <a:latin typeface="Courier New" pitchFamily="49" charset="0"/>
                <a:cs typeface="Courier New" pitchFamily="49" charset="0"/>
              </a:rPr>
              <a:t>long</a:t>
            </a:r>
            <a:r>
              <a:rPr lang="fr-FR" sz="1800" dirty="0">
                <a:latin typeface="Courier New" pitchFamily="49" charset="0"/>
                <a:cs typeface="Courier New" pitchFamily="49" charset="0"/>
              </a:rPr>
              <a:t> </a:t>
            </a:r>
            <a:r>
              <a:rPr lang="fr-FR" sz="1800" dirty="0" err="1">
                <a:latin typeface="Courier New" pitchFamily="49" charset="0"/>
                <a:cs typeface="Courier New" pitchFamily="49" charset="0"/>
              </a:rPr>
              <a:t>int</a:t>
            </a:r>
            <a:r>
              <a:rPr lang="fr-FR" sz="1800" dirty="0">
                <a:latin typeface="Courier New" pitchFamily="49" charset="0"/>
                <a:cs typeface="Courier New" pitchFamily="49" charset="0"/>
              </a:rPr>
              <a:t> -&gt; au moins 64 bits</a:t>
            </a:r>
            <a:endParaRPr lang="fr-FR" sz="1800" dirty="0"/>
          </a:p>
          <a:p>
            <a:r>
              <a:rPr lang="fr-FR" sz="2000" dirty="0"/>
              <a:t>Une littérale entière commençant par </a:t>
            </a:r>
            <a:r>
              <a:rPr lang="fr-FR" sz="2000" dirty="0">
                <a:latin typeface="Courier New" pitchFamily="49" charset="0"/>
              </a:rPr>
              <a:t>0x</a:t>
            </a:r>
            <a:r>
              <a:rPr lang="fr-FR" sz="2000" dirty="0"/>
              <a:t> est un nombre hexadécimal.</a:t>
            </a:r>
          </a:p>
          <a:p>
            <a:r>
              <a:rPr lang="fr-FR" sz="2000" dirty="0"/>
              <a:t>Une littérale entière commençant par </a:t>
            </a:r>
            <a:r>
              <a:rPr lang="fr-FR" sz="2000" dirty="0">
                <a:latin typeface="Courier New" pitchFamily="49" charset="0"/>
              </a:rPr>
              <a:t>0</a:t>
            </a:r>
            <a:r>
              <a:rPr lang="fr-FR" sz="2000" dirty="0"/>
              <a:t> suivi d'un chiffre est un nombre octal.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A5A93B19-7EC1-4053-B9C6-91804F24B219}" type="slidenum">
              <a:rPr lang="fr-FR"/>
              <a:pPr/>
              <a:t>4</a:t>
            </a:fld>
            <a:endParaRPr lang="fr-FR"/>
          </a:p>
        </p:txBody>
      </p:sp>
      <p:sp>
        <p:nvSpPr>
          <p:cNvPr id="203778" name="Rectangle 2"/>
          <p:cNvSpPr>
            <a:spLocks noGrp="1" noChangeArrowheads="1"/>
          </p:cNvSpPr>
          <p:nvPr>
            <p:ph type="title"/>
          </p:nvPr>
        </p:nvSpPr>
        <p:spPr/>
        <p:txBody>
          <a:bodyPr/>
          <a:lstStyle/>
          <a:p>
            <a:r>
              <a:rPr lang="fr-FR" dirty="0"/>
              <a:t>Les caractères</a:t>
            </a:r>
          </a:p>
        </p:txBody>
      </p:sp>
      <p:sp>
        <p:nvSpPr>
          <p:cNvPr id="203779" name="Rectangle 3"/>
          <p:cNvSpPr>
            <a:spLocks noGrp="1" noChangeArrowheads="1"/>
          </p:cNvSpPr>
          <p:nvPr>
            <p:ph type="body" idx="1"/>
          </p:nvPr>
        </p:nvSpPr>
        <p:spPr>
          <a:xfrm>
            <a:off x="611188" y="1124744"/>
            <a:ext cx="8353300" cy="4968006"/>
          </a:xfrm>
        </p:spPr>
        <p:txBody>
          <a:bodyPr/>
          <a:lstStyle/>
          <a:p>
            <a:r>
              <a:rPr lang="fr-FR" sz="2000" dirty="0"/>
              <a:t>Un caractère est un type entier (signé ou non signé suivant les implémentations).</a:t>
            </a:r>
          </a:p>
          <a:p>
            <a:r>
              <a:rPr lang="fr-FR" sz="2000" dirty="0"/>
              <a:t>Une littérale caractère est une constante entière à laquelle on a associé un caractère selon une norme (ASCII) : la constante porte le nom du </a:t>
            </a:r>
            <a:r>
              <a:rPr lang="fr-FR" sz="2000" dirty="0">
                <a:solidFill>
                  <a:schemeClr val="accent2">
                    <a:lumMod val="75000"/>
                  </a:schemeClr>
                </a:solidFill>
              </a:rPr>
              <a:t>caractère encadré d'apostrophes</a:t>
            </a:r>
            <a:r>
              <a:rPr lang="fr-FR" sz="2000" dirty="0"/>
              <a:t> :</a:t>
            </a:r>
          </a:p>
          <a:p>
            <a:pPr>
              <a:buNone/>
            </a:pPr>
            <a:r>
              <a:rPr lang="fr-FR" sz="2000" dirty="0"/>
              <a:t>	</a:t>
            </a:r>
            <a:r>
              <a:rPr lang="fr-FR" sz="1800" dirty="0">
                <a:latin typeface="Courier New"/>
                <a:cs typeface="Courier New"/>
              </a:rPr>
              <a:t>'</a:t>
            </a:r>
            <a:r>
              <a:rPr lang="fr-FR" sz="1800" dirty="0">
                <a:latin typeface="Courier New" pitchFamily="49" charset="0"/>
                <a:cs typeface="Courier New" pitchFamily="49" charset="0"/>
              </a:rPr>
              <a:t>A</a:t>
            </a:r>
            <a:r>
              <a:rPr lang="fr-FR" sz="1800" dirty="0">
                <a:latin typeface="Courier New"/>
                <a:cs typeface="Courier New"/>
              </a:rPr>
              <a:t>'</a:t>
            </a:r>
            <a:r>
              <a:rPr lang="fr-FR" sz="1800" dirty="0">
                <a:latin typeface="Courier New" pitchFamily="49" charset="0"/>
                <a:cs typeface="Courier New" pitchFamily="49" charset="0"/>
              </a:rPr>
              <a:t>, </a:t>
            </a:r>
            <a:r>
              <a:rPr lang="fr-FR" sz="1800" dirty="0">
                <a:latin typeface="Courier New"/>
                <a:cs typeface="Courier New"/>
              </a:rPr>
              <a:t>'</a:t>
            </a:r>
            <a:r>
              <a:rPr lang="fr-FR" sz="1800" dirty="0">
                <a:latin typeface="Courier New" pitchFamily="49" charset="0"/>
                <a:cs typeface="Courier New" pitchFamily="49" charset="0"/>
              </a:rPr>
              <a:t>B</a:t>
            </a:r>
            <a:r>
              <a:rPr lang="fr-FR" sz="1800" dirty="0">
                <a:latin typeface="Courier New"/>
                <a:cs typeface="Courier New"/>
              </a:rPr>
              <a:t>'</a:t>
            </a:r>
            <a:r>
              <a:rPr lang="fr-FR" sz="1800" dirty="0">
                <a:latin typeface="Courier New" pitchFamily="49" charset="0"/>
                <a:cs typeface="Courier New" pitchFamily="49" charset="0"/>
              </a:rPr>
              <a:t>, </a:t>
            </a:r>
            <a:r>
              <a:rPr lang="fr-FR" sz="1800" dirty="0">
                <a:latin typeface="Courier New"/>
                <a:cs typeface="Courier New"/>
              </a:rPr>
              <a:t>'</a:t>
            </a:r>
            <a:r>
              <a:rPr lang="fr-FR" sz="1800" dirty="0">
                <a:latin typeface="Courier New" pitchFamily="49" charset="0"/>
                <a:cs typeface="Courier New" pitchFamily="49" charset="0"/>
              </a:rPr>
              <a:t>*</a:t>
            </a:r>
            <a:r>
              <a:rPr lang="fr-FR" sz="1800" dirty="0">
                <a:latin typeface="Courier New"/>
                <a:cs typeface="Courier New"/>
              </a:rPr>
              <a:t>'</a:t>
            </a:r>
            <a:r>
              <a:rPr lang="fr-FR" sz="1800" dirty="0">
                <a:latin typeface="Courier New" pitchFamily="49" charset="0"/>
                <a:cs typeface="Courier New" pitchFamily="49" charset="0"/>
              </a:rPr>
              <a:t>, </a:t>
            </a:r>
            <a:r>
              <a:rPr lang="fr-FR" sz="1800" dirty="0">
                <a:latin typeface="Courier New"/>
                <a:cs typeface="Courier New"/>
              </a:rPr>
              <a:t>'</a:t>
            </a:r>
            <a:r>
              <a:rPr lang="fr-FR" sz="1800" dirty="0">
                <a:latin typeface="Courier New" pitchFamily="49" charset="0"/>
                <a:cs typeface="Courier New" pitchFamily="49" charset="0"/>
              </a:rPr>
              <a:t>1</a:t>
            </a:r>
            <a:r>
              <a:rPr lang="fr-FR" sz="1800" dirty="0">
                <a:latin typeface="Courier New"/>
                <a:cs typeface="Courier New"/>
              </a:rPr>
              <a:t>'</a:t>
            </a:r>
            <a:r>
              <a:rPr lang="fr-FR" sz="1800" dirty="0">
                <a:latin typeface="Courier New" pitchFamily="49" charset="0"/>
                <a:cs typeface="Courier New" pitchFamily="49" charset="0"/>
              </a:rPr>
              <a:t>, </a:t>
            </a:r>
            <a:r>
              <a:rPr lang="fr-FR" sz="1800" dirty="0">
                <a:latin typeface="Courier New"/>
                <a:cs typeface="Courier New"/>
              </a:rPr>
              <a:t>'</a:t>
            </a:r>
            <a:r>
              <a:rPr lang="fr-FR" sz="1800" dirty="0">
                <a:latin typeface="Courier New" pitchFamily="49" charset="0"/>
                <a:cs typeface="Courier New" pitchFamily="49" charset="0"/>
              </a:rPr>
              <a:t>@</a:t>
            </a:r>
            <a:r>
              <a:rPr lang="fr-FR" sz="1800" dirty="0">
                <a:latin typeface="Courier New"/>
                <a:cs typeface="Courier New"/>
              </a:rPr>
              <a:t>'</a:t>
            </a:r>
            <a:r>
              <a:rPr lang="fr-FR" sz="1800" dirty="0">
                <a:latin typeface="Courier New" pitchFamily="49" charset="0"/>
                <a:cs typeface="Courier New" pitchFamily="49" charset="0"/>
              </a:rPr>
              <a:t>,…</a:t>
            </a:r>
          </a:p>
          <a:p>
            <a:r>
              <a:rPr lang="fr-FR" sz="2000" dirty="0"/>
              <a:t>En préférant une littérale caractère à la notation décimale, on obtient des programmes offrant une meilleure portabilité. En préfixant une littérale, nous pouvons modifier son type :</a:t>
            </a:r>
          </a:p>
          <a:p>
            <a:pPr marL="0" indent="0">
              <a:buNone/>
            </a:pPr>
            <a:r>
              <a:rPr lang="fr-FR" sz="1800" dirty="0" err="1">
                <a:latin typeface="Courier New" panose="02070309020205020404" pitchFamily="49" charset="0"/>
                <a:cs typeface="Courier New" panose="02070309020205020404" pitchFamily="49" charset="0"/>
              </a:rPr>
              <a:t>decltype</a:t>
            </a:r>
            <a:r>
              <a:rPr lang="fr-FR" sz="1800" dirty="0">
                <a:latin typeface="Courier New" panose="02070309020205020404" pitchFamily="49" charset="0"/>
                <a:cs typeface="Courier New" panose="02070309020205020404" pitchFamily="49" charset="0"/>
              </a:rPr>
              <a:t>(</a:t>
            </a:r>
            <a:r>
              <a:rPr lang="fr-FR" sz="1800" dirty="0">
                <a:latin typeface="Courier New"/>
                <a:cs typeface="Courier New"/>
              </a:rPr>
              <a:t>'</a:t>
            </a:r>
            <a:r>
              <a:rPr lang="fr-FR" sz="1800" dirty="0">
                <a:latin typeface="Courier New" panose="02070309020205020404" pitchFamily="49" charset="0"/>
                <a:cs typeface="Courier New" panose="02070309020205020404" pitchFamily="49" charset="0"/>
              </a:rPr>
              <a:t>A') == char; </a:t>
            </a:r>
            <a:r>
              <a:rPr lang="fr-FR" sz="1800" dirty="0" err="1">
                <a:latin typeface="Courier New" panose="02070309020205020404" pitchFamily="49" charset="0"/>
                <a:cs typeface="Courier New" panose="02070309020205020404" pitchFamily="49" charset="0"/>
              </a:rPr>
              <a:t>decltype</a:t>
            </a:r>
            <a:r>
              <a:rPr lang="fr-FR" sz="1800" dirty="0">
                <a:latin typeface="Courier New" panose="02070309020205020404" pitchFamily="49" charset="0"/>
                <a:cs typeface="Courier New" panose="02070309020205020404" pitchFamily="49" charset="0"/>
              </a:rPr>
              <a:t>(L</a:t>
            </a:r>
            <a:r>
              <a:rPr lang="fr-FR" sz="1800" dirty="0">
                <a:latin typeface="Courier New"/>
                <a:cs typeface="Courier New"/>
              </a:rPr>
              <a:t>'</a:t>
            </a:r>
            <a:r>
              <a:rPr lang="fr-FR" sz="1800" dirty="0">
                <a:latin typeface="Courier New" panose="02070309020205020404" pitchFamily="49" charset="0"/>
                <a:cs typeface="Courier New" panose="02070309020205020404" pitchFamily="49" charset="0"/>
              </a:rPr>
              <a:t>A') == </a:t>
            </a:r>
            <a:r>
              <a:rPr lang="fr-FR" sz="1800" dirty="0" err="1">
                <a:latin typeface="Courier New" panose="02070309020205020404" pitchFamily="49" charset="0"/>
                <a:cs typeface="Courier New" panose="02070309020205020404" pitchFamily="49" charset="0"/>
              </a:rPr>
              <a:t>wchar_t</a:t>
            </a:r>
            <a:r>
              <a:rPr lang="fr-FR" sz="1800" dirty="0">
                <a:latin typeface="Courier New" panose="02070309020205020404" pitchFamily="49" charset="0"/>
                <a:cs typeface="Courier New" panose="02070309020205020404" pitchFamily="49" charset="0"/>
              </a:rPr>
              <a:t>;</a:t>
            </a:r>
          </a:p>
          <a:p>
            <a:pPr marL="0" indent="0">
              <a:buNone/>
            </a:pPr>
            <a:r>
              <a:rPr lang="fr-FR" sz="1800" dirty="0" err="1">
                <a:latin typeface="Courier New" panose="02070309020205020404" pitchFamily="49" charset="0"/>
                <a:cs typeface="Courier New" panose="02070309020205020404" pitchFamily="49" charset="0"/>
              </a:rPr>
              <a:t>decltype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u</a:t>
            </a:r>
            <a:r>
              <a:rPr lang="fr-FR" sz="1800" dirty="0" err="1">
                <a:latin typeface="Courier New"/>
                <a:cs typeface="Courier New"/>
              </a:rPr>
              <a:t>'</a:t>
            </a:r>
            <a:r>
              <a:rPr lang="fr-FR" sz="1800" dirty="0" err="1">
                <a:latin typeface="Courier New" panose="02070309020205020404" pitchFamily="49" charset="0"/>
                <a:cs typeface="Courier New" panose="02070309020205020404" pitchFamily="49" charset="0"/>
              </a:rPr>
              <a:t>A</a:t>
            </a:r>
            <a:r>
              <a:rPr lang="fr-FR" sz="1800" dirty="0">
                <a:latin typeface="Courier New" panose="02070309020205020404" pitchFamily="49" charset="0"/>
                <a:cs typeface="Courier New" panose="02070309020205020404" pitchFamily="49" charset="0"/>
              </a:rPr>
              <a:t>') == char16_t; </a:t>
            </a:r>
            <a:r>
              <a:rPr lang="fr-FR" sz="1800" dirty="0" err="1">
                <a:latin typeface="Courier New" panose="02070309020205020404" pitchFamily="49" charset="0"/>
                <a:cs typeface="Courier New" panose="02070309020205020404" pitchFamily="49" charset="0"/>
              </a:rPr>
              <a:t>decltype</a:t>
            </a:r>
            <a:r>
              <a:rPr lang="fr-FR" sz="1800" dirty="0">
                <a:latin typeface="Courier New" panose="02070309020205020404" pitchFamily="49" charset="0"/>
                <a:cs typeface="Courier New" panose="02070309020205020404" pitchFamily="49" charset="0"/>
              </a:rPr>
              <a:t>(U</a:t>
            </a:r>
            <a:r>
              <a:rPr lang="fr-FR" sz="1800" dirty="0">
                <a:latin typeface="Courier New"/>
                <a:cs typeface="Courier New"/>
              </a:rPr>
              <a:t>'</a:t>
            </a:r>
            <a:r>
              <a:rPr lang="fr-FR" sz="1800" dirty="0">
                <a:latin typeface="Courier New" panose="02070309020205020404" pitchFamily="49" charset="0"/>
                <a:cs typeface="Courier New" panose="02070309020205020404" pitchFamily="49" charset="0"/>
              </a:rPr>
              <a:t>A') == char32_t;</a:t>
            </a:r>
          </a:p>
          <a:p>
            <a:r>
              <a:rPr lang="fr-FR" sz="2000" dirty="0"/>
              <a:t>Une littérale peut être stockée dans une donnée de type caractère :</a:t>
            </a:r>
          </a:p>
          <a:p>
            <a:pPr marL="0" indent="0">
              <a:buNone/>
            </a:pPr>
            <a:r>
              <a:rPr lang="fr-FR" sz="1800" dirty="0">
                <a:latin typeface="Courier New"/>
                <a:cs typeface="Courier New"/>
              </a:rPr>
              <a:t>char x1='A'; </a:t>
            </a:r>
            <a:r>
              <a:rPr lang="fr-FR" sz="1800" dirty="0" err="1">
                <a:latin typeface="Courier New"/>
                <a:cs typeface="Courier New"/>
              </a:rPr>
              <a:t>wchar_t</a:t>
            </a:r>
            <a:r>
              <a:rPr lang="fr-FR" sz="1800" dirty="0">
                <a:latin typeface="Courier New"/>
                <a:cs typeface="Courier New"/>
              </a:rPr>
              <a:t> x2=L'A'; </a:t>
            </a:r>
          </a:p>
          <a:p>
            <a:pPr marL="0" indent="0">
              <a:buNone/>
            </a:pPr>
            <a:r>
              <a:rPr lang="fr-FR" sz="1800" dirty="0">
                <a:latin typeface="Courier New"/>
                <a:cs typeface="Courier New"/>
              </a:rPr>
              <a:t>char x3=u8'A'; //codé en UTF-8</a:t>
            </a:r>
          </a:p>
          <a:p>
            <a:pPr marL="0" indent="0">
              <a:buNone/>
            </a:pPr>
            <a:r>
              <a:rPr lang="fr-FR" sz="1800" dirty="0">
                <a:latin typeface="Courier New"/>
                <a:cs typeface="Courier New"/>
              </a:rPr>
              <a:t>char16_t x4=</a:t>
            </a:r>
            <a:r>
              <a:rPr lang="fr-FR" sz="1800" dirty="0" err="1">
                <a:latin typeface="Courier New"/>
                <a:cs typeface="Courier New"/>
              </a:rPr>
              <a:t>u'A</a:t>
            </a:r>
            <a:r>
              <a:rPr lang="fr-FR" sz="1800" dirty="0">
                <a:latin typeface="Courier New"/>
                <a:cs typeface="Courier New"/>
              </a:rPr>
              <a:t>'; //codé en UTF-16</a:t>
            </a:r>
          </a:p>
          <a:p>
            <a:pPr marL="0" indent="0">
              <a:buNone/>
            </a:pPr>
            <a:r>
              <a:rPr lang="fr-FR" sz="1800" dirty="0">
                <a:latin typeface="Courier New"/>
                <a:cs typeface="Courier New"/>
              </a:rPr>
              <a:t>char32_t x4=U'A'; //codé en UTF-32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909FFB41-758E-41F3-B786-D859ADE2EF03}" type="slidenum">
              <a:rPr lang="fr-FR"/>
              <a:pPr/>
              <a:t>5</a:t>
            </a:fld>
            <a:endParaRPr lang="fr-FR"/>
          </a:p>
        </p:txBody>
      </p:sp>
      <p:sp>
        <p:nvSpPr>
          <p:cNvPr id="204802" name="Rectangle 2"/>
          <p:cNvSpPr>
            <a:spLocks noGrp="1" noChangeArrowheads="1"/>
          </p:cNvSpPr>
          <p:nvPr>
            <p:ph type="title"/>
          </p:nvPr>
        </p:nvSpPr>
        <p:spPr/>
        <p:txBody>
          <a:bodyPr/>
          <a:lstStyle/>
          <a:p>
            <a:r>
              <a:rPr lang="fr-FR" dirty="0"/>
              <a:t>Les flottants</a:t>
            </a:r>
          </a:p>
        </p:txBody>
      </p:sp>
      <p:sp>
        <p:nvSpPr>
          <p:cNvPr id="204803" name="Rectangle 3"/>
          <p:cNvSpPr>
            <a:spLocks noGrp="1" noChangeArrowheads="1"/>
          </p:cNvSpPr>
          <p:nvPr>
            <p:ph type="body" idx="1"/>
          </p:nvPr>
        </p:nvSpPr>
        <p:spPr/>
        <p:txBody>
          <a:bodyPr/>
          <a:lstStyle/>
          <a:p>
            <a:r>
              <a:rPr lang="fr-FR" dirty="0"/>
              <a:t>Types flottants : </a:t>
            </a:r>
            <a:r>
              <a:rPr lang="fr-FR" dirty="0" err="1">
                <a:latin typeface="Courier New" pitchFamily="49" charset="0"/>
              </a:rPr>
              <a:t>float</a:t>
            </a:r>
            <a:r>
              <a:rPr lang="fr-FR" dirty="0"/>
              <a:t>, </a:t>
            </a:r>
            <a:r>
              <a:rPr lang="fr-FR" dirty="0">
                <a:latin typeface="Courier New" pitchFamily="49" charset="0"/>
              </a:rPr>
              <a:t>double</a:t>
            </a:r>
            <a:r>
              <a:rPr lang="fr-FR" dirty="0"/>
              <a:t> et </a:t>
            </a:r>
            <a:r>
              <a:rPr lang="fr-FR" dirty="0">
                <a:latin typeface="Courier New" pitchFamily="49" charset="0"/>
              </a:rPr>
              <a:t>long double</a:t>
            </a:r>
            <a:r>
              <a:rPr lang="fr-FR" dirty="0"/>
              <a:t>. </a:t>
            </a:r>
          </a:p>
          <a:p>
            <a:r>
              <a:rPr lang="fr-FR" dirty="0"/>
              <a:t> Une littérale virgule flottante est par défaut du type </a:t>
            </a:r>
            <a:r>
              <a:rPr lang="fr-FR" dirty="0">
                <a:latin typeface="Courier New" pitchFamily="49" charset="0"/>
              </a:rPr>
              <a:t>double</a:t>
            </a:r>
            <a:r>
              <a:rPr lang="fr-FR" dirty="0"/>
              <a:t>.</a:t>
            </a:r>
          </a:p>
          <a:p>
            <a:r>
              <a:rPr lang="fr-FR" dirty="0"/>
              <a:t> On peut cependant modifier le type d’une constante en ajoutant le suffixe </a:t>
            </a:r>
            <a:r>
              <a:rPr lang="fr-FR" dirty="0">
                <a:latin typeface="Courier New" pitchFamily="49" charset="0"/>
                <a:cs typeface="Courier New" pitchFamily="49" charset="0"/>
              </a:rPr>
              <a:t>L</a:t>
            </a:r>
            <a:r>
              <a:rPr lang="fr-FR" dirty="0"/>
              <a:t> (pour long double) ou </a:t>
            </a:r>
            <a:r>
              <a:rPr lang="fr-FR" dirty="0">
                <a:latin typeface="Courier New" pitchFamily="49" charset="0"/>
                <a:cs typeface="Courier New" pitchFamily="49" charset="0"/>
              </a:rPr>
              <a:t>f</a:t>
            </a:r>
            <a:r>
              <a:rPr lang="fr-FR" dirty="0"/>
              <a:t> (pour </a:t>
            </a:r>
            <a:r>
              <a:rPr lang="fr-FR" dirty="0" err="1"/>
              <a:t>float</a:t>
            </a:r>
            <a:r>
              <a:rPr lang="fr-FR" dirty="0"/>
              <a:t>) après la constante :</a:t>
            </a:r>
          </a:p>
          <a:p>
            <a:pPr lvl="1"/>
            <a:r>
              <a:rPr lang="en-US" dirty="0">
                <a:latin typeface="Courier New" pitchFamily="49" charset="0"/>
                <a:cs typeface="Courier New" pitchFamily="49" charset="0"/>
              </a:rPr>
              <a:t>3.14159L // long double </a:t>
            </a:r>
          </a:p>
          <a:p>
            <a:pPr lvl="1"/>
            <a:r>
              <a:rPr lang="en-US" dirty="0">
                <a:latin typeface="Courier New" pitchFamily="49" charset="0"/>
                <a:cs typeface="Courier New" pitchFamily="49" charset="0"/>
              </a:rPr>
              <a:t>4.32e19f // float</a:t>
            </a:r>
            <a:endParaRPr lang="fr-FR" dirty="0">
              <a:latin typeface="Courier New" pitchFamily="49" charset="0"/>
              <a:cs typeface="Courier New"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0370293C-1155-4C3A-BE69-D71BBB4F6000}" type="slidenum">
              <a:rPr lang="fr-FR"/>
              <a:pPr/>
              <a:t>6</a:t>
            </a:fld>
            <a:endParaRPr lang="fr-FR"/>
          </a:p>
        </p:txBody>
      </p:sp>
      <p:sp>
        <p:nvSpPr>
          <p:cNvPr id="31746" name="Rectangle 2"/>
          <p:cNvSpPr>
            <a:spLocks noGrp="1" noChangeArrowheads="1"/>
          </p:cNvSpPr>
          <p:nvPr>
            <p:ph type="title"/>
          </p:nvPr>
        </p:nvSpPr>
        <p:spPr/>
        <p:txBody>
          <a:bodyPr/>
          <a:lstStyle/>
          <a:p>
            <a:r>
              <a:rPr lang="fr-FR" dirty="0"/>
              <a:t>Le type </a:t>
            </a:r>
            <a:r>
              <a:rPr lang="fr-FR" dirty="0" err="1">
                <a:latin typeface="Courier New" pitchFamily="49" charset="0"/>
              </a:rPr>
              <a:t>bool</a:t>
            </a:r>
            <a:endParaRPr lang="fr-FR" dirty="0">
              <a:latin typeface="Courier New" pitchFamily="49" charset="0"/>
            </a:endParaRPr>
          </a:p>
        </p:txBody>
      </p:sp>
      <p:sp>
        <p:nvSpPr>
          <p:cNvPr id="31747" name="Rectangle 3"/>
          <p:cNvSpPr>
            <a:spLocks noGrp="1" noChangeArrowheads="1"/>
          </p:cNvSpPr>
          <p:nvPr>
            <p:ph type="body" idx="1"/>
          </p:nvPr>
        </p:nvSpPr>
        <p:spPr/>
        <p:txBody>
          <a:bodyPr/>
          <a:lstStyle/>
          <a:p>
            <a:r>
              <a:rPr lang="fr-FR" dirty="0"/>
              <a:t>le langage C++ a introduit par rapport au langage C un nouveau type de donnée appelé </a:t>
            </a:r>
            <a:r>
              <a:rPr lang="fr-FR" dirty="0" err="1">
                <a:solidFill>
                  <a:schemeClr val="accent2">
                    <a:lumMod val="75000"/>
                  </a:schemeClr>
                </a:solidFill>
                <a:latin typeface="Courier New" pitchFamily="49" charset="0"/>
              </a:rPr>
              <a:t>bool</a:t>
            </a:r>
            <a:r>
              <a:rPr lang="fr-FR" dirty="0"/>
              <a:t>. Ce type de variable accepte deux états : </a:t>
            </a:r>
          </a:p>
          <a:p>
            <a:pPr lvl="1"/>
            <a:r>
              <a:rPr lang="fr-FR" dirty="0" err="1">
                <a:solidFill>
                  <a:schemeClr val="accent2">
                    <a:lumMod val="75000"/>
                  </a:schemeClr>
                </a:solidFill>
                <a:latin typeface="Courier New" pitchFamily="49" charset="0"/>
              </a:rPr>
              <a:t>true</a:t>
            </a:r>
            <a:r>
              <a:rPr lang="fr-FR" dirty="0"/>
              <a:t> (vrai) : correspondant à la valeur 1 </a:t>
            </a:r>
          </a:p>
          <a:p>
            <a:pPr lvl="1"/>
            <a:r>
              <a:rPr lang="fr-FR" dirty="0">
                <a:solidFill>
                  <a:schemeClr val="accent2">
                    <a:lumMod val="75000"/>
                  </a:schemeClr>
                </a:solidFill>
                <a:latin typeface="Courier New" pitchFamily="49" charset="0"/>
              </a:rPr>
              <a:t>false</a:t>
            </a:r>
            <a:r>
              <a:rPr lang="fr-FR" dirty="0"/>
              <a:t> (faux) : correspondant à la valeur 0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1972F2B6-79D4-4807-AF67-B6135B07AC55}" type="slidenum">
              <a:rPr lang="fr-FR"/>
              <a:pPr/>
              <a:t>7</a:t>
            </a:fld>
            <a:endParaRPr lang="fr-FR"/>
          </a:p>
        </p:txBody>
      </p:sp>
      <p:sp>
        <p:nvSpPr>
          <p:cNvPr id="18434" name="Rectangle 2"/>
          <p:cNvSpPr>
            <a:spLocks noGrp="1" noChangeArrowheads="1"/>
          </p:cNvSpPr>
          <p:nvPr>
            <p:ph type="title"/>
          </p:nvPr>
        </p:nvSpPr>
        <p:spPr/>
        <p:txBody>
          <a:bodyPr/>
          <a:lstStyle/>
          <a:p>
            <a:r>
              <a:rPr lang="fr-FR" dirty="0"/>
              <a:t>La taille des données</a:t>
            </a:r>
          </a:p>
        </p:txBody>
      </p:sp>
      <p:sp>
        <p:nvSpPr>
          <p:cNvPr id="18435" name="Rectangle 3"/>
          <p:cNvSpPr>
            <a:spLocks noGrp="1" noChangeArrowheads="1"/>
          </p:cNvSpPr>
          <p:nvPr>
            <p:ph type="body" idx="1"/>
          </p:nvPr>
        </p:nvSpPr>
        <p:spPr/>
        <p:txBody>
          <a:bodyPr/>
          <a:lstStyle/>
          <a:p>
            <a:r>
              <a:rPr lang="fr-FR" sz="2000" dirty="0"/>
              <a:t>Une donnée de type </a:t>
            </a:r>
            <a:r>
              <a:rPr lang="fr-FR" sz="2000" dirty="0">
                <a:latin typeface="Courier New" pitchFamily="49" charset="0"/>
              </a:rPr>
              <a:t>char</a:t>
            </a:r>
            <a:r>
              <a:rPr lang="fr-FR" sz="2000" dirty="0"/>
              <a:t> est constituée d'au moins 8 </a:t>
            </a:r>
            <a:r>
              <a:rPr lang="fr-FR" sz="2000"/>
              <a:t>bits.</a:t>
            </a:r>
            <a:endParaRPr lang="fr-FR" sz="2000" dirty="0"/>
          </a:p>
          <a:p>
            <a:r>
              <a:rPr lang="fr-FR" sz="2000" dirty="0"/>
              <a:t>Relations entre les tailles des types fondamentaux :</a:t>
            </a:r>
          </a:p>
          <a:p>
            <a:pPr lvl="1"/>
            <a:r>
              <a:rPr lang="fr-FR" sz="1800" dirty="0">
                <a:latin typeface="Courier New" pitchFamily="49" charset="0"/>
              </a:rPr>
              <a:t>1 == char &lt;= short &lt;= </a:t>
            </a:r>
            <a:r>
              <a:rPr lang="fr-FR" sz="1800" dirty="0" err="1">
                <a:latin typeface="Courier New" pitchFamily="49" charset="0"/>
              </a:rPr>
              <a:t>int</a:t>
            </a:r>
            <a:r>
              <a:rPr lang="fr-FR" sz="1800" dirty="0">
                <a:latin typeface="Courier New" pitchFamily="49" charset="0"/>
              </a:rPr>
              <a:t> &lt;= long &lt;= long </a:t>
            </a:r>
            <a:r>
              <a:rPr lang="fr-FR" sz="1800" dirty="0" err="1">
                <a:latin typeface="Courier New" pitchFamily="49" charset="0"/>
              </a:rPr>
              <a:t>long</a:t>
            </a:r>
            <a:endParaRPr lang="fr-FR" sz="1800" dirty="0">
              <a:latin typeface="Courier New" pitchFamily="49" charset="0"/>
            </a:endParaRPr>
          </a:p>
          <a:p>
            <a:pPr lvl="1"/>
            <a:r>
              <a:rPr lang="fr-FR" sz="1800" dirty="0">
                <a:latin typeface="Courier New" pitchFamily="49" charset="0"/>
              </a:rPr>
              <a:t>1 &lt;= </a:t>
            </a:r>
            <a:r>
              <a:rPr lang="fr-FR" sz="1800" dirty="0" err="1">
                <a:latin typeface="Courier New" pitchFamily="49" charset="0"/>
              </a:rPr>
              <a:t>bool</a:t>
            </a:r>
            <a:r>
              <a:rPr lang="fr-FR" sz="1800" dirty="0">
                <a:latin typeface="Courier New" pitchFamily="49" charset="0"/>
              </a:rPr>
              <a:t> &lt;= long</a:t>
            </a:r>
          </a:p>
          <a:p>
            <a:pPr lvl="1"/>
            <a:r>
              <a:rPr lang="fr-FR" sz="1800" dirty="0">
                <a:latin typeface="Courier New" pitchFamily="49" charset="0"/>
              </a:rPr>
              <a:t>char &lt;= </a:t>
            </a:r>
            <a:r>
              <a:rPr lang="fr-FR" sz="1800" dirty="0" err="1">
                <a:latin typeface="Courier New" pitchFamily="49" charset="0"/>
              </a:rPr>
              <a:t>wchar_t</a:t>
            </a:r>
            <a:r>
              <a:rPr lang="fr-FR" sz="1800" dirty="0">
                <a:latin typeface="Courier New" pitchFamily="49" charset="0"/>
              </a:rPr>
              <a:t> &lt;= long</a:t>
            </a:r>
          </a:p>
          <a:p>
            <a:pPr lvl="1"/>
            <a:r>
              <a:rPr lang="fr-FR" sz="1800" dirty="0" err="1">
                <a:latin typeface="Courier New" pitchFamily="49" charset="0"/>
              </a:rPr>
              <a:t>float</a:t>
            </a:r>
            <a:r>
              <a:rPr lang="fr-FR" sz="1800" dirty="0">
                <a:latin typeface="Courier New" pitchFamily="49" charset="0"/>
              </a:rPr>
              <a:t> &lt;= double &lt;= long double</a:t>
            </a:r>
          </a:p>
          <a:p>
            <a:pPr lvl="1"/>
            <a:r>
              <a:rPr lang="fr-FR" sz="1800" dirty="0">
                <a:latin typeface="Courier New" pitchFamily="49" charset="0"/>
              </a:rPr>
              <a:t>N == </a:t>
            </a:r>
            <a:r>
              <a:rPr lang="fr-FR" sz="1800" dirty="0" err="1">
                <a:latin typeface="Courier New" pitchFamily="49" charset="0"/>
              </a:rPr>
              <a:t>signed</a:t>
            </a:r>
            <a:r>
              <a:rPr lang="fr-FR" sz="1800" dirty="0">
                <a:latin typeface="Courier New" pitchFamily="49" charset="0"/>
              </a:rPr>
              <a:t> N == </a:t>
            </a:r>
            <a:r>
              <a:rPr lang="fr-FR" sz="1800" dirty="0" err="1">
                <a:latin typeface="Courier New" pitchFamily="49" charset="0"/>
              </a:rPr>
              <a:t>unsigned</a:t>
            </a:r>
            <a:r>
              <a:rPr lang="fr-FR" sz="1800" dirty="0">
                <a:latin typeface="Courier New" pitchFamily="49" charset="0"/>
              </a:rPr>
              <a:t> N</a:t>
            </a:r>
          </a:p>
          <a:p>
            <a:endParaRPr lang="fr-FR" sz="2000" dirty="0"/>
          </a:p>
          <a:p>
            <a:r>
              <a:rPr lang="fr-FR" sz="2000" dirty="0"/>
              <a:t>La bibliothèque </a:t>
            </a:r>
            <a:r>
              <a:rPr lang="fr-FR" sz="2000" dirty="0">
                <a:solidFill>
                  <a:schemeClr val="accent2">
                    <a:lumMod val="75000"/>
                  </a:schemeClr>
                </a:solidFill>
                <a:latin typeface="Courier New" pitchFamily="49" charset="0"/>
              </a:rPr>
              <a:t>&lt;</a:t>
            </a:r>
            <a:r>
              <a:rPr lang="fr-FR" sz="2000" dirty="0" err="1">
                <a:solidFill>
                  <a:schemeClr val="accent2">
                    <a:lumMod val="75000"/>
                  </a:schemeClr>
                </a:solidFill>
                <a:latin typeface="Courier New" pitchFamily="49" charset="0"/>
              </a:rPr>
              <a:t>limits</a:t>
            </a:r>
            <a:r>
              <a:rPr lang="fr-FR" sz="2000" dirty="0">
                <a:solidFill>
                  <a:schemeClr val="accent2">
                    <a:lumMod val="75000"/>
                  </a:schemeClr>
                </a:solidFill>
                <a:latin typeface="Courier New" pitchFamily="49" charset="0"/>
              </a:rPr>
              <a:t>&gt;</a:t>
            </a:r>
            <a:r>
              <a:rPr lang="fr-FR" sz="2000" dirty="0">
                <a:solidFill>
                  <a:schemeClr val="accent2">
                    <a:lumMod val="75000"/>
                  </a:schemeClr>
                </a:solidFill>
              </a:rPr>
              <a:t> </a:t>
            </a:r>
            <a:r>
              <a:rPr lang="fr-FR" sz="2000" dirty="0"/>
              <a:t>connaît ces aspects pour une implémentation donnée et permet d’obtenir un certain nombre d’indications sur chaque type :</a:t>
            </a:r>
          </a:p>
          <a:p>
            <a:endParaRPr lang="fr-FR" sz="2000" dirty="0">
              <a:latin typeface="Courier New" pitchFamily="49" charset="0"/>
            </a:endParaRPr>
          </a:p>
          <a:p>
            <a:pPr marL="0" indent="0">
              <a:buNone/>
            </a:pPr>
            <a:r>
              <a:rPr lang="fr-FR" sz="2000" dirty="0">
                <a:latin typeface="Courier New" pitchFamily="49" charset="0"/>
              </a:rPr>
              <a:t>std::cout&lt;&lt;"max="&lt;&lt;</a:t>
            </a:r>
            <a:r>
              <a:rPr lang="fr-FR" sz="2000" dirty="0" err="1">
                <a:latin typeface="Courier New" pitchFamily="49" charset="0"/>
              </a:rPr>
              <a:t>numeric_limits</a:t>
            </a:r>
            <a:r>
              <a:rPr lang="fr-FR" sz="2000" dirty="0">
                <a:latin typeface="Courier New" pitchFamily="49" charset="0"/>
              </a:rPr>
              <a:t>&lt;</a:t>
            </a:r>
            <a:r>
              <a:rPr lang="fr-FR" sz="2000" dirty="0" err="1">
                <a:latin typeface="Courier New" pitchFamily="49" charset="0"/>
              </a:rPr>
              <a:t>int</a:t>
            </a:r>
            <a:r>
              <a:rPr lang="fr-FR" sz="2000" dirty="0">
                <a:latin typeface="Courier New" pitchFamily="49" charset="0"/>
              </a:rPr>
              <a:t>&gt;::max() &lt;&lt;"\n"</a:t>
            </a:r>
          </a:p>
          <a:p>
            <a:pPr marL="0" indent="0">
              <a:buNone/>
            </a:pPr>
            <a:r>
              <a:rPr lang="fr-FR" sz="2000" dirty="0">
                <a:latin typeface="Courier New" pitchFamily="49" charset="0"/>
              </a:rPr>
              <a:t>         &lt;&lt;"min="&lt;&lt;</a:t>
            </a:r>
            <a:r>
              <a:rPr lang="fr-FR" sz="2000" dirty="0" err="1">
                <a:latin typeface="Courier New" pitchFamily="49" charset="0"/>
              </a:rPr>
              <a:t>numeric_limits</a:t>
            </a:r>
            <a:r>
              <a:rPr lang="fr-FR" sz="2000" dirty="0">
                <a:latin typeface="Courier New" pitchFamily="49" charset="0"/>
              </a:rPr>
              <a:t>&lt;</a:t>
            </a:r>
            <a:r>
              <a:rPr lang="fr-FR" sz="2000" dirty="0" err="1">
                <a:latin typeface="Courier New" pitchFamily="49" charset="0"/>
              </a:rPr>
              <a:t>int</a:t>
            </a:r>
            <a:r>
              <a:rPr lang="fr-FR" sz="2000" dirty="0">
                <a:latin typeface="Courier New" pitchFamily="49" charset="0"/>
              </a:rPr>
              <a:t>&gt;::min() &lt;&lt;"\n";</a:t>
            </a:r>
          </a:p>
          <a:p>
            <a:pPr marL="0" indent="0">
              <a:buNone/>
            </a:pPr>
            <a:endParaRPr lang="fr-F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998F39-CBDF-454D-AA07-82EF55D6ACD7}"/>
              </a:ext>
            </a:extLst>
          </p:cNvPr>
          <p:cNvSpPr>
            <a:spLocks noGrp="1"/>
          </p:cNvSpPr>
          <p:nvPr>
            <p:ph type="title"/>
          </p:nvPr>
        </p:nvSpPr>
        <p:spPr/>
        <p:txBody>
          <a:bodyPr/>
          <a:lstStyle/>
          <a:p>
            <a:r>
              <a:rPr lang="fr-FR" dirty="0" err="1">
                <a:latin typeface="Courier New" panose="02070309020205020404" pitchFamily="49" charset="0"/>
                <a:cs typeface="Courier New" panose="02070309020205020404" pitchFamily="49" charset="0"/>
              </a:rPr>
              <a:t>size_t</a:t>
            </a:r>
            <a:endParaRPr lang="fr-FR" dirty="0">
              <a:latin typeface="Courier New" panose="02070309020205020404" pitchFamily="49" charset="0"/>
              <a:cs typeface="Courier New" panose="02070309020205020404" pitchFamily="49" charset="0"/>
            </a:endParaRPr>
          </a:p>
        </p:txBody>
      </p:sp>
      <p:sp>
        <p:nvSpPr>
          <p:cNvPr id="3" name="Espace réservé du contenu 2">
            <a:extLst>
              <a:ext uri="{FF2B5EF4-FFF2-40B4-BE49-F238E27FC236}">
                <a16:creationId xmlns:a16="http://schemas.microsoft.com/office/drawing/2014/main" id="{D6345E2B-C73D-48F4-88EC-C158932FD909}"/>
              </a:ext>
            </a:extLst>
          </p:cNvPr>
          <p:cNvSpPr>
            <a:spLocks noGrp="1"/>
          </p:cNvSpPr>
          <p:nvPr>
            <p:ph idx="1"/>
          </p:nvPr>
        </p:nvSpPr>
        <p:spPr/>
        <p:txBody>
          <a:bodyPr/>
          <a:lstStyle/>
          <a:p>
            <a:r>
              <a:rPr lang="fr-FR" dirty="0"/>
              <a:t>Le type </a:t>
            </a:r>
            <a:r>
              <a:rPr lang="fr-FR" dirty="0" err="1">
                <a:latin typeface="Courier New" panose="02070309020205020404" pitchFamily="49" charset="0"/>
                <a:cs typeface="Courier New" panose="02070309020205020404" pitchFamily="49" charset="0"/>
              </a:rPr>
              <a:t>size_t</a:t>
            </a:r>
            <a:r>
              <a:rPr lang="fr-FR" dirty="0"/>
              <a:t> est un alias d’un type entier non signé fondamental utilisé pour représenter la taille des objets.</a:t>
            </a:r>
          </a:p>
          <a:p>
            <a:r>
              <a:rPr lang="fr-FR" dirty="0"/>
              <a:t>La valeur retournée par </a:t>
            </a:r>
            <a:r>
              <a:rPr lang="fr-FR" dirty="0" err="1">
                <a:latin typeface="Courier New" panose="02070309020205020404" pitchFamily="49" charset="0"/>
                <a:cs typeface="Courier New" panose="02070309020205020404" pitchFamily="49" charset="0"/>
              </a:rPr>
              <a:t>sizeof</a:t>
            </a:r>
            <a:r>
              <a:rPr lang="fr-FR" dirty="0">
                <a:latin typeface="Courier New" panose="02070309020205020404" pitchFamily="49" charset="0"/>
                <a:cs typeface="Courier New" panose="02070309020205020404" pitchFamily="49" charset="0"/>
              </a:rPr>
              <a:t>()</a:t>
            </a:r>
            <a:r>
              <a:rPr lang="fr-FR" dirty="0"/>
              <a:t> est donc de type </a:t>
            </a:r>
            <a:r>
              <a:rPr lang="fr-FR" dirty="0" err="1">
                <a:latin typeface="Courier New" panose="02070309020205020404" pitchFamily="49" charset="0"/>
                <a:cs typeface="Courier New" panose="02070309020205020404" pitchFamily="49" charset="0"/>
              </a:rPr>
              <a:t>size_t</a:t>
            </a:r>
            <a:r>
              <a:rPr lang="fr-FR" dirty="0"/>
              <a:t>.</a:t>
            </a:r>
          </a:p>
          <a:p>
            <a:r>
              <a:rPr lang="fr-FR" dirty="0"/>
              <a:t>Ce type est largement utilisé par les bibliothèques standards pour représenter des tailles de conteneur ou pour indexer des tableaux.</a:t>
            </a:r>
          </a:p>
          <a:p>
            <a:r>
              <a:rPr lang="fr-FR" dirty="0"/>
              <a:t>Sa taille dépend de l’implémentation. Le nombre de bits utilisés est toujours au moins de 16.</a:t>
            </a:r>
          </a:p>
        </p:txBody>
      </p:sp>
      <p:sp>
        <p:nvSpPr>
          <p:cNvPr id="4" name="Espace réservé du numéro de diapositive 3">
            <a:extLst>
              <a:ext uri="{FF2B5EF4-FFF2-40B4-BE49-F238E27FC236}">
                <a16:creationId xmlns:a16="http://schemas.microsoft.com/office/drawing/2014/main" id="{1A57C6E3-8ED7-4787-B82C-B7A32CEB8208}"/>
              </a:ext>
            </a:extLst>
          </p:cNvPr>
          <p:cNvSpPr>
            <a:spLocks noGrp="1"/>
          </p:cNvSpPr>
          <p:nvPr>
            <p:ph type="sldNum" sz="quarter" idx="10"/>
          </p:nvPr>
        </p:nvSpPr>
        <p:spPr/>
        <p:txBody>
          <a:bodyPr/>
          <a:lstStyle/>
          <a:p>
            <a:fld id="{CDC06455-E30C-434F-8395-BD66AECCAFDD}" type="slidenum">
              <a:rPr lang="fr-FR" smtClean="0"/>
              <a:pPr/>
              <a:t>8</a:t>
            </a:fld>
            <a:endParaRPr lang="fr-FR"/>
          </a:p>
        </p:txBody>
      </p:sp>
    </p:spTree>
    <p:extLst>
      <p:ext uri="{BB962C8B-B14F-4D97-AF65-F5344CB8AC3E}">
        <p14:creationId xmlns:p14="http://schemas.microsoft.com/office/powerpoint/2010/main" val="193540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Types construits par le programmeur</a:t>
            </a:r>
          </a:p>
        </p:txBody>
      </p:sp>
      <p:sp>
        <p:nvSpPr>
          <p:cNvPr id="3" name="Espace réservé du contenu 2"/>
          <p:cNvSpPr>
            <a:spLocks noGrp="1"/>
          </p:cNvSpPr>
          <p:nvPr>
            <p:ph idx="1"/>
          </p:nvPr>
        </p:nvSpPr>
        <p:spPr/>
        <p:txBody>
          <a:bodyPr/>
          <a:lstStyle/>
          <a:p>
            <a:r>
              <a:rPr lang="fr-FR" dirty="0"/>
              <a:t>Les types énumérés</a:t>
            </a:r>
          </a:p>
          <a:p>
            <a:r>
              <a:rPr lang="fr-FR" dirty="0"/>
              <a:t>Les pointeurs et les références</a:t>
            </a:r>
          </a:p>
          <a:p>
            <a:r>
              <a:rPr lang="fr-FR" dirty="0"/>
              <a:t>Les tableaux</a:t>
            </a:r>
          </a:p>
          <a:p>
            <a:r>
              <a:rPr lang="fr-FR" dirty="0"/>
              <a:t>Les structures et les classes</a:t>
            </a:r>
          </a:p>
          <a:p>
            <a:r>
              <a:rPr lang="fr-FR" dirty="0"/>
              <a:t>Synonymes de type</a:t>
            </a:r>
          </a:p>
        </p:txBody>
      </p:sp>
      <p:sp>
        <p:nvSpPr>
          <p:cNvPr id="4" name="Espace réservé du numéro de diapositive 3"/>
          <p:cNvSpPr>
            <a:spLocks noGrp="1"/>
          </p:cNvSpPr>
          <p:nvPr>
            <p:ph type="sldNum" sz="quarter" idx="10"/>
          </p:nvPr>
        </p:nvSpPr>
        <p:spPr/>
        <p:txBody>
          <a:bodyPr/>
          <a:lstStyle/>
          <a:p>
            <a:fld id="{CDC06455-E30C-434F-8395-BD66AECCAFDD}" type="slidenum">
              <a:rPr lang="fr-FR" smtClean="0"/>
              <a:pPr/>
              <a:t>9</a:t>
            </a:fld>
            <a:endParaRPr lang="fr-FR"/>
          </a:p>
        </p:txBody>
      </p:sp>
    </p:spTree>
  </p:cSld>
  <p:clrMapOvr>
    <a:masterClrMapping/>
  </p:clrMapOvr>
</p:sld>
</file>

<file path=ppt/theme/theme1.xml><?xml version="1.0" encoding="utf-8"?>
<a:theme xmlns:a="http://schemas.openxmlformats.org/drawingml/2006/main" name="Modèle par défaut">
  <a:themeElements>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44755</TotalTime>
  <Words>2646</Words>
  <Application>Microsoft Office PowerPoint</Application>
  <PresentationFormat>Affichage à l'écran (4:3)</PresentationFormat>
  <Paragraphs>237</Paragraphs>
  <Slides>24</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24</vt:i4>
      </vt:variant>
    </vt:vector>
  </HeadingPairs>
  <TitlesOfParts>
    <vt:vector size="27" baseType="lpstr">
      <vt:lpstr>Arial</vt:lpstr>
      <vt:lpstr>Courier New</vt:lpstr>
      <vt:lpstr>Modèle par défaut</vt:lpstr>
      <vt:lpstr>Les types du C++</vt:lpstr>
      <vt:lpstr>Les types fondamentaux</vt:lpstr>
      <vt:lpstr>Les entiers</vt:lpstr>
      <vt:lpstr>Les caractères</vt:lpstr>
      <vt:lpstr>Les flottants</vt:lpstr>
      <vt:lpstr>Le type bool</vt:lpstr>
      <vt:lpstr>La taille des données</vt:lpstr>
      <vt:lpstr>size_t</vt:lpstr>
      <vt:lpstr>Types construits par le programmeur</vt:lpstr>
      <vt:lpstr>Les types énumérés non délimités (enum)</vt:lpstr>
      <vt:lpstr>Les types énumérés délimités (enum class)</vt:lpstr>
      <vt:lpstr>Tableaux</vt:lpstr>
      <vt:lpstr>Tableaux array (C++11)</vt:lpstr>
      <vt:lpstr>Boucles basées sur les intervalles (C++11)</vt:lpstr>
      <vt:lpstr>Chaines de caractères</vt:lpstr>
      <vt:lpstr>Littérales chaines de caractères</vt:lpstr>
      <vt:lpstr>Littérales chaines de caractères</vt:lpstr>
      <vt:lpstr>Littérales chaines de caractères longs</vt:lpstr>
      <vt:lpstr>Structures</vt:lpstr>
      <vt:lpstr>Structures</vt:lpstr>
      <vt:lpstr>Accès à un champ d’une structure</vt:lpstr>
      <vt:lpstr>Affectation et initialisation entre structures</vt:lpstr>
      <vt:lpstr>Synonymes de type avec typedef</vt:lpstr>
      <vt:lpstr>Synonymes de type avec using</vt:lpstr>
    </vt:vector>
  </TitlesOfParts>
  <Company>UTC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Antoine</dc:creator>
  <cp:lastModifiedBy>Antoine Jouglet</cp:lastModifiedBy>
  <cp:revision>459</cp:revision>
  <cp:lastPrinted>2020-07-29T14:58:18Z</cp:lastPrinted>
  <dcterms:created xsi:type="dcterms:W3CDTF">2008-02-04T10:53:03Z</dcterms:created>
  <dcterms:modified xsi:type="dcterms:W3CDTF">2021-04-23T04:53:53Z</dcterms:modified>
</cp:coreProperties>
</file>