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65" r:id="rId2"/>
    <p:sldId id="256" r:id="rId3"/>
    <p:sldId id="258" r:id="rId4"/>
    <p:sldId id="259" r:id="rId5"/>
    <p:sldId id="267" r:id="rId6"/>
    <p:sldId id="270" r:id="rId7"/>
    <p:sldId id="271" r:id="rId8"/>
    <p:sldId id="260" r:id="rId9"/>
    <p:sldId id="274" r:id="rId10"/>
    <p:sldId id="273" r:id="rId11"/>
    <p:sldId id="264" r:id="rId12"/>
    <p:sldId id="283" r:id="rId13"/>
    <p:sldId id="275" r:id="rId14"/>
    <p:sldId id="276" r:id="rId15"/>
    <p:sldId id="277" r:id="rId16"/>
    <p:sldId id="278" r:id="rId17"/>
    <p:sldId id="279" r:id="rId18"/>
    <p:sldId id="281" r:id="rId19"/>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3399"/>
    <a:srgbClr val="FF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94707" autoAdjust="0"/>
  </p:normalViewPr>
  <p:slideViewPr>
    <p:cSldViewPr>
      <p:cViewPr varScale="1">
        <p:scale>
          <a:sx n="102" d="100"/>
          <a:sy n="102" d="100"/>
        </p:scale>
        <p:origin x="1080" y="5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9272"/>
    </p:cViewPr>
  </p:sorterViewPr>
  <p:notesViewPr>
    <p:cSldViewPr>
      <p:cViewPr varScale="1">
        <p:scale>
          <a:sx n="85" d="100"/>
          <a:sy n="85" d="100"/>
        </p:scale>
        <p:origin x="-42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3076363" cy="511731"/>
          </a:xfrm>
          <a:prstGeom prst="rect">
            <a:avLst/>
          </a:prstGeom>
        </p:spPr>
        <p:txBody>
          <a:bodyPr vert="horz" lIns="99042" tIns="49521" rIns="99042" bIns="49521" rtlCol="0"/>
          <a:lstStyle>
            <a:lvl1pPr algn="l">
              <a:defRPr sz="1300"/>
            </a:lvl1pPr>
          </a:lstStyle>
          <a:p>
            <a:endParaRPr lang="fr-FR"/>
          </a:p>
        </p:txBody>
      </p:sp>
      <p:sp>
        <p:nvSpPr>
          <p:cNvPr id="3" name="Espace réservé de la date 2"/>
          <p:cNvSpPr>
            <a:spLocks noGrp="1"/>
          </p:cNvSpPr>
          <p:nvPr>
            <p:ph type="dt" sz="quarter" idx="1"/>
          </p:nvPr>
        </p:nvSpPr>
        <p:spPr>
          <a:xfrm>
            <a:off x="4021294" y="1"/>
            <a:ext cx="3076363" cy="511731"/>
          </a:xfrm>
          <a:prstGeom prst="rect">
            <a:avLst/>
          </a:prstGeom>
        </p:spPr>
        <p:txBody>
          <a:bodyPr vert="horz" lIns="99042" tIns="49521" rIns="99042" bIns="49521" rtlCol="0"/>
          <a:lstStyle>
            <a:lvl1pPr algn="r">
              <a:defRPr sz="1300"/>
            </a:lvl1pPr>
          </a:lstStyle>
          <a:p>
            <a:endParaRPr lang="fr-FR" dirty="0"/>
          </a:p>
        </p:txBody>
      </p:sp>
      <p:sp>
        <p:nvSpPr>
          <p:cNvPr id="4" name="Espace réservé du pied de page 3"/>
          <p:cNvSpPr>
            <a:spLocks noGrp="1"/>
          </p:cNvSpPr>
          <p:nvPr>
            <p:ph type="ftr" sz="quarter" idx="2"/>
          </p:nvPr>
        </p:nvSpPr>
        <p:spPr>
          <a:xfrm>
            <a:off x="0" y="9721107"/>
            <a:ext cx="3076363" cy="511731"/>
          </a:xfrm>
          <a:prstGeom prst="rect">
            <a:avLst/>
          </a:prstGeom>
        </p:spPr>
        <p:txBody>
          <a:bodyPr vert="horz" lIns="99042" tIns="49521" rIns="99042" bIns="49521" rtlCol="0" anchor="b"/>
          <a:lstStyle>
            <a:lvl1pPr algn="l">
              <a:defRPr sz="1300"/>
            </a:lvl1pPr>
          </a:lstStyle>
          <a:p>
            <a:endParaRPr lang="fr-FR"/>
          </a:p>
        </p:txBody>
      </p:sp>
    </p:spTree>
    <p:extLst>
      <p:ext uri="{BB962C8B-B14F-4D97-AF65-F5344CB8AC3E}">
        <p14:creationId xmlns:p14="http://schemas.microsoft.com/office/powerpoint/2010/main" val="41076505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1"/>
            <a:ext cx="3076363" cy="511731"/>
          </a:xfrm>
          <a:prstGeom prst="rect">
            <a:avLst/>
          </a:prstGeom>
          <a:noFill/>
          <a:ln w="9525">
            <a:noFill/>
            <a:miter lim="800000"/>
            <a:headEnd/>
            <a:tailEnd/>
          </a:ln>
          <a:effectLst/>
        </p:spPr>
        <p:txBody>
          <a:bodyPr vert="horz" wrap="square" lIns="99042" tIns="49521" rIns="99042" bIns="49521" numCol="1" anchor="t" anchorCtr="0" compatLnSpc="1">
            <a:prstTxWarp prst="textNoShape">
              <a:avLst/>
            </a:prstTxWarp>
          </a:bodyPr>
          <a:lstStyle>
            <a:lvl1pPr>
              <a:defRPr sz="1300"/>
            </a:lvl1pPr>
          </a:lstStyle>
          <a:p>
            <a:endParaRPr lang="fr-FR"/>
          </a:p>
        </p:txBody>
      </p:sp>
      <p:sp>
        <p:nvSpPr>
          <p:cNvPr id="8195" name="Rectangle 3"/>
          <p:cNvSpPr>
            <a:spLocks noGrp="1" noChangeArrowheads="1"/>
          </p:cNvSpPr>
          <p:nvPr>
            <p:ph type="dt" idx="1"/>
          </p:nvPr>
        </p:nvSpPr>
        <p:spPr bwMode="auto">
          <a:xfrm>
            <a:off x="4021294" y="1"/>
            <a:ext cx="3076363" cy="511731"/>
          </a:xfrm>
          <a:prstGeom prst="rect">
            <a:avLst/>
          </a:prstGeom>
          <a:noFill/>
          <a:ln w="9525">
            <a:noFill/>
            <a:miter lim="800000"/>
            <a:headEnd/>
            <a:tailEnd/>
          </a:ln>
          <a:effectLst/>
        </p:spPr>
        <p:txBody>
          <a:bodyPr vert="horz" wrap="square" lIns="99042" tIns="49521" rIns="99042" bIns="49521" numCol="1" anchor="t" anchorCtr="0" compatLnSpc="1">
            <a:prstTxWarp prst="textNoShape">
              <a:avLst/>
            </a:prstTxWarp>
          </a:bodyPr>
          <a:lstStyle>
            <a:lvl1pPr algn="r">
              <a:defRPr sz="1300"/>
            </a:lvl1pPr>
          </a:lstStyle>
          <a:p>
            <a:endParaRPr lang="fr-FR"/>
          </a:p>
        </p:txBody>
      </p:sp>
      <p:sp>
        <p:nvSpPr>
          <p:cNvPr id="819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709930" y="4861442"/>
            <a:ext cx="5679440" cy="4605576"/>
          </a:xfrm>
          <a:prstGeom prst="rect">
            <a:avLst/>
          </a:prstGeom>
          <a:noFill/>
          <a:ln w="9525">
            <a:noFill/>
            <a:miter lim="800000"/>
            <a:headEnd/>
            <a:tailEnd/>
          </a:ln>
          <a:effectLst/>
        </p:spPr>
        <p:txBody>
          <a:bodyPr vert="horz" wrap="square" lIns="99042" tIns="49521" rIns="99042" bIns="49521"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198" name="Rectangle 6"/>
          <p:cNvSpPr>
            <a:spLocks noGrp="1" noChangeArrowheads="1"/>
          </p:cNvSpPr>
          <p:nvPr>
            <p:ph type="ftr" sz="quarter" idx="4"/>
          </p:nvPr>
        </p:nvSpPr>
        <p:spPr bwMode="auto">
          <a:xfrm>
            <a:off x="0" y="9721107"/>
            <a:ext cx="3076363" cy="511731"/>
          </a:xfrm>
          <a:prstGeom prst="rect">
            <a:avLst/>
          </a:prstGeom>
          <a:noFill/>
          <a:ln w="9525">
            <a:noFill/>
            <a:miter lim="800000"/>
            <a:headEnd/>
            <a:tailEnd/>
          </a:ln>
          <a:effectLst/>
        </p:spPr>
        <p:txBody>
          <a:bodyPr vert="horz" wrap="square" lIns="99042" tIns="49521" rIns="99042" bIns="49521" numCol="1" anchor="b" anchorCtr="0" compatLnSpc="1">
            <a:prstTxWarp prst="textNoShape">
              <a:avLst/>
            </a:prstTxWarp>
          </a:bodyPr>
          <a:lstStyle>
            <a:lvl1pPr>
              <a:defRPr sz="1300"/>
            </a:lvl1pPr>
          </a:lstStyle>
          <a:p>
            <a:endParaRPr lang="fr-FR"/>
          </a:p>
        </p:txBody>
      </p:sp>
      <p:sp>
        <p:nvSpPr>
          <p:cNvPr id="8199" name="Rectangle 7"/>
          <p:cNvSpPr>
            <a:spLocks noGrp="1" noChangeArrowheads="1"/>
          </p:cNvSpPr>
          <p:nvPr>
            <p:ph type="sldNum" sz="quarter" idx="5"/>
          </p:nvPr>
        </p:nvSpPr>
        <p:spPr bwMode="auto">
          <a:xfrm>
            <a:off x="4021294" y="9721107"/>
            <a:ext cx="3076363" cy="511731"/>
          </a:xfrm>
          <a:prstGeom prst="rect">
            <a:avLst/>
          </a:prstGeom>
          <a:noFill/>
          <a:ln w="9525">
            <a:noFill/>
            <a:miter lim="800000"/>
            <a:headEnd/>
            <a:tailEnd/>
          </a:ln>
          <a:effectLst/>
        </p:spPr>
        <p:txBody>
          <a:bodyPr vert="horz" wrap="square" lIns="99042" tIns="49521" rIns="99042" bIns="49521" numCol="1" anchor="b" anchorCtr="0" compatLnSpc="1">
            <a:prstTxWarp prst="textNoShape">
              <a:avLst/>
            </a:prstTxWarp>
          </a:bodyPr>
          <a:lstStyle>
            <a:lvl1pPr algn="r">
              <a:defRPr sz="1300"/>
            </a:lvl1pPr>
          </a:lstStyle>
          <a:p>
            <a:fld id="{51C3FD12-4971-4E9E-8CD5-A37FA64CC9DC}" type="slidenum">
              <a:rPr lang="fr-FR"/>
              <a:pPr/>
              <a:t>‹N°›</a:t>
            </a:fld>
            <a:endParaRPr lang="fr-FR"/>
          </a:p>
        </p:txBody>
      </p:sp>
    </p:spTree>
    <p:extLst>
      <p:ext uri="{BB962C8B-B14F-4D97-AF65-F5344CB8AC3E}">
        <p14:creationId xmlns:p14="http://schemas.microsoft.com/office/powerpoint/2010/main" val="953144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899592"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585392"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Espace réservé du numéro de diapositive 3"/>
          <p:cNvSpPr>
            <a:spLocks noGrp="1"/>
          </p:cNvSpPr>
          <p:nvPr>
            <p:ph type="sldNum" sz="quarter" idx="10"/>
          </p:nvPr>
        </p:nvSpPr>
        <p:spPr/>
        <p:txBody>
          <a:bodyPr/>
          <a:lstStyle>
            <a:lvl1pPr>
              <a:defRPr/>
            </a:lvl1pPr>
          </a:lstStyle>
          <a:p>
            <a:fld id="{1385EA00-67CC-44EE-9700-7F258220B0A0}" type="slidenum">
              <a:rPr lang="fr-F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p:cNvSpPr>
            <a:spLocks noGrp="1"/>
          </p:cNvSpPr>
          <p:nvPr>
            <p:ph type="sldNum" sz="quarter" idx="10"/>
          </p:nvPr>
        </p:nvSpPr>
        <p:spPr/>
        <p:txBody>
          <a:bodyPr/>
          <a:lstStyle>
            <a:lvl1pPr>
              <a:defRPr/>
            </a:lvl1pPr>
          </a:lstStyle>
          <a:p>
            <a:fld id="{24C5B34E-FB69-4950-95BD-0FAD2ADBE6E2}" type="slidenum">
              <a:rPr lang="fr-F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3388" y="96838"/>
            <a:ext cx="2057400" cy="6284912"/>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611188" y="96838"/>
            <a:ext cx="6019800" cy="628491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p:cNvSpPr>
            <a:spLocks noGrp="1"/>
          </p:cNvSpPr>
          <p:nvPr>
            <p:ph type="sldNum" sz="quarter" idx="10"/>
          </p:nvPr>
        </p:nvSpPr>
        <p:spPr/>
        <p:txBody>
          <a:bodyPr/>
          <a:lstStyle>
            <a:lvl1pPr>
              <a:defRPr/>
            </a:lvl1pPr>
          </a:lstStyle>
          <a:p>
            <a:fld id="{E0ACFDEA-EF32-4A42-BE43-0AFCEE8583A9}" type="slidenum">
              <a:rPr lang="fr-FR"/>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1188" y="96838"/>
            <a:ext cx="7129462" cy="739775"/>
          </a:xfrm>
        </p:spPr>
        <p:txBody>
          <a:bodyPr/>
          <a:lstStyle/>
          <a:p>
            <a:r>
              <a:rPr lang="fr-FR"/>
              <a:t>Cliquez pour modifier le style du titre</a:t>
            </a:r>
          </a:p>
        </p:txBody>
      </p:sp>
      <p:sp>
        <p:nvSpPr>
          <p:cNvPr id="3" name="Espace réservé du texte 2"/>
          <p:cNvSpPr>
            <a:spLocks noGrp="1"/>
          </p:cNvSpPr>
          <p:nvPr>
            <p:ph type="body" sz="half" idx="1"/>
          </p:nvPr>
        </p:nvSpPr>
        <p:spPr>
          <a:xfrm>
            <a:off x="611188" y="1557338"/>
            <a:ext cx="4038600" cy="4824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802188" y="1557338"/>
            <a:ext cx="4038600" cy="4824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p:cNvSpPr>
            <a:spLocks noGrp="1"/>
          </p:cNvSpPr>
          <p:nvPr>
            <p:ph type="sldNum" sz="quarter" idx="10"/>
          </p:nvPr>
        </p:nvSpPr>
        <p:spPr>
          <a:xfrm>
            <a:off x="153988" y="981075"/>
            <a:ext cx="685800" cy="457200"/>
          </a:xfrm>
        </p:spPr>
        <p:txBody>
          <a:bodyPr/>
          <a:lstStyle>
            <a:lvl1pPr>
              <a:defRPr/>
            </a:lvl1pPr>
          </a:lstStyle>
          <a:p>
            <a:fld id="{CE9A986D-4348-4A98-844F-1A3AA1CDDB97}" type="slidenum">
              <a:rPr lang="fr-F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buClr>
                <a:schemeClr val="accent2">
                  <a:lumMod val="75000"/>
                </a:schemeClr>
              </a:buClr>
              <a:defRPr/>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numéro de diapositive 3"/>
          <p:cNvSpPr>
            <a:spLocks noGrp="1"/>
          </p:cNvSpPr>
          <p:nvPr>
            <p:ph type="sldNum" sz="quarter" idx="10"/>
          </p:nvPr>
        </p:nvSpPr>
        <p:spPr/>
        <p:txBody>
          <a:bodyPr/>
          <a:lstStyle>
            <a:lvl1pPr>
              <a:defRPr/>
            </a:lvl1pPr>
          </a:lstStyle>
          <a:p>
            <a:fld id="{CDC06455-E30C-434F-8395-BD66AECCAFDD}" type="slidenum">
              <a:rPr lang="fr-F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Espace réservé du numéro de diapositive 3"/>
          <p:cNvSpPr>
            <a:spLocks noGrp="1"/>
          </p:cNvSpPr>
          <p:nvPr>
            <p:ph type="sldNum" sz="quarter" idx="10"/>
          </p:nvPr>
        </p:nvSpPr>
        <p:spPr/>
        <p:txBody>
          <a:bodyPr/>
          <a:lstStyle>
            <a:lvl1pPr>
              <a:defRPr/>
            </a:lvl1pPr>
          </a:lstStyle>
          <a:p>
            <a:fld id="{83EC1133-3064-4F60-BC35-93F25C882326}" type="slidenum">
              <a:rPr lang="fr-F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611188" y="1557338"/>
            <a:ext cx="40386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802188" y="1557338"/>
            <a:ext cx="40386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p:cNvSpPr>
            <a:spLocks noGrp="1"/>
          </p:cNvSpPr>
          <p:nvPr>
            <p:ph type="sldNum" sz="quarter" idx="10"/>
          </p:nvPr>
        </p:nvSpPr>
        <p:spPr/>
        <p:txBody>
          <a:bodyPr/>
          <a:lstStyle>
            <a:lvl1pPr>
              <a:defRPr/>
            </a:lvl1pPr>
          </a:lstStyle>
          <a:p>
            <a:fld id="{6880F0E6-1D71-492E-8685-B2A2D7A261EF}" type="slidenum">
              <a:rPr lang="fr-F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p:cNvSpPr>
            <a:spLocks noGrp="1"/>
          </p:cNvSpPr>
          <p:nvPr>
            <p:ph type="sldNum" sz="quarter" idx="10"/>
          </p:nvPr>
        </p:nvSpPr>
        <p:spPr/>
        <p:txBody>
          <a:bodyPr/>
          <a:lstStyle>
            <a:lvl1pPr>
              <a:defRPr/>
            </a:lvl1pPr>
          </a:lstStyle>
          <a:p>
            <a:fld id="{8CCB28B9-2694-41D1-8A77-9489D118DD01}" type="slidenum">
              <a:rPr lang="fr-F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numéro de diapositive 2"/>
          <p:cNvSpPr>
            <a:spLocks noGrp="1"/>
          </p:cNvSpPr>
          <p:nvPr>
            <p:ph type="sldNum" sz="quarter" idx="10"/>
          </p:nvPr>
        </p:nvSpPr>
        <p:spPr/>
        <p:txBody>
          <a:bodyPr/>
          <a:lstStyle>
            <a:lvl1pPr>
              <a:defRPr/>
            </a:lvl1pPr>
          </a:lstStyle>
          <a:p>
            <a:fld id="{61BEC0F5-9905-475A-BC81-885CA92244F8}" type="slidenum">
              <a:rPr lang="fr-F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lvl1pPr>
              <a:defRPr/>
            </a:lvl1pPr>
          </a:lstStyle>
          <a:p>
            <a:fld id="{42E2C2FC-5915-42B1-851D-CCE6539518A9}" type="slidenum">
              <a:rPr lang="fr-F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u numéro de diapositive 4"/>
          <p:cNvSpPr>
            <a:spLocks noGrp="1"/>
          </p:cNvSpPr>
          <p:nvPr>
            <p:ph type="sldNum" sz="quarter" idx="10"/>
          </p:nvPr>
        </p:nvSpPr>
        <p:spPr/>
        <p:txBody>
          <a:bodyPr/>
          <a:lstStyle>
            <a:lvl1pPr>
              <a:defRPr/>
            </a:lvl1pPr>
          </a:lstStyle>
          <a:p>
            <a:fld id="{AA9C0C54-3293-4046-B814-2658183FA655}" type="slidenum">
              <a:rPr lang="fr-F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u numéro de diapositive 4"/>
          <p:cNvSpPr>
            <a:spLocks noGrp="1"/>
          </p:cNvSpPr>
          <p:nvPr>
            <p:ph type="sldNum" sz="quarter" idx="10"/>
          </p:nvPr>
        </p:nvSpPr>
        <p:spPr/>
        <p:txBody>
          <a:bodyPr/>
          <a:lstStyle>
            <a:lvl1pPr>
              <a:defRPr/>
            </a:lvl1pPr>
          </a:lstStyle>
          <a:p>
            <a:fld id="{21997D20-E085-489E-A516-CF7783BD8BD4}" type="slidenum">
              <a:rPr lang="fr-F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age 8" descr="calque_transparent_2.png"/>
          <p:cNvPicPr>
            <a:picLocks noChangeAspect="1"/>
          </p:cNvPicPr>
          <p:nvPr userDrawn="1"/>
        </p:nvPicPr>
        <p:blipFill>
          <a:blip r:embed="rId14" cstate="print"/>
          <a:stretch>
            <a:fillRect/>
          </a:stretch>
        </p:blipFill>
        <p:spPr>
          <a:xfrm>
            <a:off x="0" y="0"/>
            <a:ext cx="9144000" cy="6858000"/>
          </a:xfrm>
          <a:prstGeom prst="rect">
            <a:avLst/>
          </a:prstGeom>
        </p:spPr>
      </p:pic>
      <p:sp>
        <p:nvSpPr>
          <p:cNvPr id="1026" name="Rectangle 2"/>
          <p:cNvSpPr>
            <a:spLocks noGrp="1" noChangeArrowheads="1"/>
          </p:cNvSpPr>
          <p:nvPr>
            <p:ph type="title"/>
          </p:nvPr>
        </p:nvSpPr>
        <p:spPr bwMode="auto">
          <a:xfrm>
            <a:off x="611188" y="96838"/>
            <a:ext cx="8353300" cy="739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dirty="0"/>
              <a:t>TITRE</a:t>
            </a:r>
          </a:p>
        </p:txBody>
      </p:sp>
      <p:sp>
        <p:nvSpPr>
          <p:cNvPr id="1027" name="Rectangle 3"/>
          <p:cNvSpPr>
            <a:spLocks noGrp="1" noChangeArrowheads="1"/>
          </p:cNvSpPr>
          <p:nvPr>
            <p:ph type="body" idx="1"/>
          </p:nvPr>
        </p:nvSpPr>
        <p:spPr bwMode="auto">
          <a:xfrm>
            <a:off x="611188" y="1557338"/>
            <a:ext cx="8353300" cy="49680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dirty="0"/>
              <a:t>Cliquez pour modifier les styles du texte du masque</a:t>
            </a:r>
          </a:p>
          <a:p>
            <a:pPr lvl="1"/>
            <a:r>
              <a:rPr lang="fr-FR" dirty="0"/>
              <a:t>Deuxième niveau</a:t>
            </a:r>
          </a:p>
          <a:p>
            <a:pPr lvl="2"/>
            <a:r>
              <a:rPr lang="fr-FR" dirty="0"/>
              <a:t>Troisième niveau</a:t>
            </a:r>
          </a:p>
        </p:txBody>
      </p:sp>
      <p:sp>
        <p:nvSpPr>
          <p:cNvPr id="1037" name="Text Box 13"/>
          <p:cNvSpPr txBox="1">
            <a:spLocks noChangeArrowheads="1"/>
          </p:cNvSpPr>
          <p:nvPr userDrawn="1"/>
        </p:nvSpPr>
        <p:spPr bwMode="auto">
          <a:xfrm>
            <a:off x="683568" y="6532839"/>
            <a:ext cx="1819275" cy="276999"/>
          </a:xfrm>
          <a:prstGeom prst="rect">
            <a:avLst/>
          </a:prstGeom>
          <a:noFill/>
          <a:ln w="9525">
            <a:noFill/>
            <a:miter lim="800000"/>
            <a:headEnd/>
            <a:tailEnd/>
          </a:ln>
          <a:effectLst/>
        </p:spPr>
        <p:txBody>
          <a:bodyPr>
            <a:spAutoFit/>
          </a:bodyPr>
          <a:lstStyle/>
          <a:p>
            <a:r>
              <a:rPr lang="fr-FR" sz="1200" b="1" dirty="0">
                <a:solidFill>
                  <a:srgbClr val="FFFF00"/>
                </a:solidFill>
              </a:rPr>
              <a:t>antoine.jouglet@utc.fr</a:t>
            </a:r>
          </a:p>
        </p:txBody>
      </p:sp>
      <p:sp>
        <p:nvSpPr>
          <p:cNvPr id="1038" name="Text Box 14"/>
          <p:cNvSpPr txBox="1">
            <a:spLocks noChangeArrowheads="1"/>
          </p:cNvSpPr>
          <p:nvPr userDrawn="1"/>
        </p:nvSpPr>
        <p:spPr bwMode="auto">
          <a:xfrm>
            <a:off x="2685270" y="6552382"/>
            <a:ext cx="2682875" cy="276999"/>
          </a:xfrm>
          <a:prstGeom prst="rect">
            <a:avLst/>
          </a:prstGeom>
          <a:noFill/>
          <a:ln w="9525">
            <a:noFill/>
            <a:miter lim="800000"/>
            <a:headEnd/>
            <a:tailEnd/>
          </a:ln>
          <a:effectLst/>
        </p:spPr>
        <p:txBody>
          <a:bodyPr>
            <a:spAutoFit/>
          </a:bodyPr>
          <a:lstStyle/>
          <a:p>
            <a:r>
              <a:rPr lang="fr-FR" sz="1200" b="1" dirty="0"/>
              <a:t>Programmation Orientée Objet</a:t>
            </a:r>
            <a:endParaRPr lang="fr-FR" sz="1200" b="1" dirty="0">
              <a:solidFill>
                <a:srgbClr val="003399"/>
              </a:solidFill>
            </a:endParaRPr>
          </a:p>
        </p:txBody>
      </p:sp>
      <p:sp>
        <p:nvSpPr>
          <p:cNvPr id="1039" name="Rectangle 15"/>
          <p:cNvSpPr>
            <a:spLocks noGrp="1" noChangeArrowheads="1"/>
          </p:cNvSpPr>
          <p:nvPr>
            <p:ph type="sldNum" sz="quarter" idx="4"/>
          </p:nvPr>
        </p:nvSpPr>
        <p:spPr bwMode="auto">
          <a:xfrm>
            <a:off x="153988" y="981075"/>
            <a:ext cx="685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2200" b="1">
                <a:solidFill>
                  <a:srgbClr val="FFFF00"/>
                </a:solidFill>
              </a:defRPr>
            </a:lvl1pPr>
          </a:lstStyle>
          <a:p>
            <a:fld id="{C14EF4AC-3777-4572-8120-0D9D149C0195}"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3200" b="1">
          <a:solidFill>
            <a:schemeClr val="accent6">
              <a:lumMod val="75000"/>
            </a:schemeClr>
          </a:solidFill>
          <a:latin typeface="+mj-lt"/>
          <a:ea typeface="+mj-ea"/>
          <a:cs typeface="+mj-cs"/>
        </a:defRPr>
      </a:lvl1pPr>
      <a:lvl2pPr algn="ctr" rtl="0" fontAlgn="base">
        <a:spcBef>
          <a:spcPct val="0"/>
        </a:spcBef>
        <a:spcAft>
          <a:spcPct val="0"/>
        </a:spcAft>
        <a:defRPr sz="3200" b="1">
          <a:solidFill>
            <a:srgbClr val="003399"/>
          </a:solidFill>
          <a:latin typeface="Arial" charset="0"/>
          <a:cs typeface="Arial" charset="0"/>
        </a:defRPr>
      </a:lvl2pPr>
      <a:lvl3pPr algn="ctr" rtl="0" fontAlgn="base">
        <a:spcBef>
          <a:spcPct val="0"/>
        </a:spcBef>
        <a:spcAft>
          <a:spcPct val="0"/>
        </a:spcAft>
        <a:defRPr sz="3200" b="1">
          <a:solidFill>
            <a:srgbClr val="003399"/>
          </a:solidFill>
          <a:latin typeface="Arial" charset="0"/>
          <a:cs typeface="Arial" charset="0"/>
        </a:defRPr>
      </a:lvl3pPr>
      <a:lvl4pPr algn="ctr" rtl="0" fontAlgn="base">
        <a:spcBef>
          <a:spcPct val="0"/>
        </a:spcBef>
        <a:spcAft>
          <a:spcPct val="0"/>
        </a:spcAft>
        <a:defRPr sz="3200" b="1">
          <a:solidFill>
            <a:srgbClr val="003399"/>
          </a:solidFill>
          <a:latin typeface="Arial" charset="0"/>
          <a:cs typeface="Arial" charset="0"/>
        </a:defRPr>
      </a:lvl4pPr>
      <a:lvl5pPr algn="ctr" rtl="0" fontAlgn="base">
        <a:spcBef>
          <a:spcPct val="0"/>
        </a:spcBef>
        <a:spcAft>
          <a:spcPct val="0"/>
        </a:spcAft>
        <a:defRPr sz="3200" b="1">
          <a:solidFill>
            <a:srgbClr val="003399"/>
          </a:solidFill>
          <a:latin typeface="Arial" charset="0"/>
          <a:cs typeface="Arial" charset="0"/>
        </a:defRPr>
      </a:lvl5pPr>
      <a:lvl6pPr marL="457200" algn="ctr" rtl="0" fontAlgn="base">
        <a:spcBef>
          <a:spcPct val="0"/>
        </a:spcBef>
        <a:spcAft>
          <a:spcPct val="0"/>
        </a:spcAft>
        <a:defRPr sz="3200" b="1">
          <a:solidFill>
            <a:srgbClr val="003399"/>
          </a:solidFill>
          <a:latin typeface="Arial" charset="0"/>
          <a:cs typeface="Arial" charset="0"/>
        </a:defRPr>
      </a:lvl6pPr>
      <a:lvl7pPr marL="914400" algn="ctr" rtl="0" fontAlgn="base">
        <a:spcBef>
          <a:spcPct val="0"/>
        </a:spcBef>
        <a:spcAft>
          <a:spcPct val="0"/>
        </a:spcAft>
        <a:defRPr sz="3200" b="1">
          <a:solidFill>
            <a:srgbClr val="003399"/>
          </a:solidFill>
          <a:latin typeface="Arial" charset="0"/>
          <a:cs typeface="Arial" charset="0"/>
        </a:defRPr>
      </a:lvl7pPr>
      <a:lvl8pPr marL="1371600" algn="ctr" rtl="0" fontAlgn="base">
        <a:spcBef>
          <a:spcPct val="0"/>
        </a:spcBef>
        <a:spcAft>
          <a:spcPct val="0"/>
        </a:spcAft>
        <a:defRPr sz="3200" b="1">
          <a:solidFill>
            <a:srgbClr val="003399"/>
          </a:solidFill>
          <a:latin typeface="Arial" charset="0"/>
          <a:cs typeface="Arial" charset="0"/>
        </a:defRPr>
      </a:lvl8pPr>
      <a:lvl9pPr marL="1828800" algn="ctr" rtl="0" fontAlgn="base">
        <a:spcBef>
          <a:spcPct val="0"/>
        </a:spcBef>
        <a:spcAft>
          <a:spcPct val="0"/>
        </a:spcAft>
        <a:defRPr sz="3200" b="1">
          <a:solidFill>
            <a:srgbClr val="003399"/>
          </a:solidFill>
          <a:latin typeface="Arial" charset="0"/>
          <a:cs typeface="Arial" charset="0"/>
        </a:defRPr>
      </a:lvl9pPr>
    </p:titleStyle>
    <p:bodyStyle>
      <a:lvl1pPr marL="342900" indent="-342900" algn="l" rtl="0" fontAlgn="base">
        <a:spcBef>
          <a:spcPct val="20000"/>
        </a:spcBef>
        <a:spcAft>
          <a:spcPct val="0"/>
        </a:spcAft>
        <a:buClr>
          <a:schemeClr val="accent2">
            <a:lumMod val="75000"/>
          </a:schemeClr>
        </a:buClr>
        <a:buChar char="•"/>
        <a:defRPr sz="2400">
          <a:solidFill>
            <a:schemeClr val="tx1"/>
          </a:solidFill>
          <a:latin typeface="+mn-lt"/>
          <a:ea typeface="+mn-ea"/>
          <a:cs typeface="+mn-cs"/>
        </a:defRPr>
      </a:lvl1pPr>
      <a:lvl2pPr marL="742950" indent="-285750" algn="l" rtl="0" fontAlgn="base">
        <a:spcBef>
          <a:spcPct val="20000"/>
        </a:spcBef>
        <a:spcAft>
          <a:spcPct val="0"/>
        </a:spcAft>
        <a:buClr>
          <a:srgbClr val="FF66CC"/>
        </a:buClr>
        <a:buChar char="–"/>
        <a:defRPr sz="2400">
          <a:solidFill>
            <a:schemeClr val="tx1"/>
          </a:solidFill>
          <a:latin typeface="+mn-lt"/>
          <a:cs typeface="+mn-cs"/>
        </a:defRPr>
      </a:lvl2pPr>
      <a:lvl3pPr marL="1143000" indent="-228600" algn="l" rtl="0" fontAlgn="base">
        <a:spcBef>
          <a:spcPct val="20000"/>
        </a:spcBef>
        <a:spcAft>
          <a:spcPct val="0"/>
        </a:spcAft>
        <a:buClr>
          <a:schemeClr val="bg2">
            <a:lumMod val="75000"/>
          </a:schemeClr>
        </a:buClr>
        <a:buChar char="•"/>
        <a:defRPr sz="20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6DD465C2-5A31-42CF-83E0-4A2B72EDED24}" type="slidenum">
              <a:rPr lang="fr-FR"/>
              <a:pPr/>
              <a:t>1</a:t>
            </a:fld>
            <a:endParaRPr lang="fr-FR"/>
          </a:p>
        </p:txBody>
      </p:sp>
      <p:sp>
        <p:nvSpPr>
          <p:cNvPr id="2050" name="Rectangle 2"/>
          <p:cNvSpPr>
            <a:spLocks noGrp="1" noChangeArrowheads="1"/>
          </p:cNvSpPr>
          <p:nvPr>
            <p:ph type="ctrTitle"/>
          </p:nvPr>
        </p:nvSpPr>
        <p:spPr>
          <a:xfrm>
            <a:off x="900112" y="1466839"/>
            <a:ext cx="7958168" cy="2033599"/>
          </a:xfrm>
        </p:spPr>
        <p:txBody>
          <a:bodyPr/>
          <a:lstStyle/>
          <a:p>
            <a:pPr algn="l"/>
            <a:r>
              <a:rPr lang="fr-FR" sz="4400" dirty="0"/>
              <a:t>Adressage indirect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3959C9CC-916A-4E5A-BA4A-82F40B02DDA0}" type="slidenum">
              <a:rPr lang="fr-FR"/>
              <a:pPr/>
              <a:t>10</a:t>
            </a:fld>
            <a:endParaRPr lang="fr-FR"/>
          </a:p>
        </p:txBody>
      </p:sp>
      <p:sp>
        <p:nvSpPr>
          <p:cNvPr id="28674" name="Rectangle 2"/>
          <p:cNvSpPr>
            <a:spLocks noGrp="1" noChangeArrowheads="1"/>
          </p:cNvSpPr>
          <p:nvPr>
            <p:ph type="title"/>
          </p:nvPr>
        </p:nvSpPr>
        <p:spPr/>
        <p:txBody>
          <a:bodyPr/>
          <a:lstStyle/>
          <a:p>
            <a:r>
              <a:rPr lang="fr-FR" sz="2800" dirty="0"/>
              <a:t>Les références </a:t>
            </a:r>
            <a:r>
              <a:rPr lang="fr-FR" sz="2800" dirty="0" err="1"/>
              <a:t>const</a:t>
            </a:r>
            <a:endParaRPr lang="fr-FR" sz="2800" dirty="0"/>
          </a:p>
        </p:txBody>
      </p:sp>
      <p:sp>
        <p:nvSpPr>
          <p:cNvPr id="28675" name="Rectangle 3"/>
          <p:cNvSpPr>
            <a:spLocks noGrp="1" noChangeArrowheads="1"/>
          </p:cNvSpPr>
          <p:nvPr>
            <p:ph type="body" idx="1"/>
          </p:nvPr>
        </p:nvSpPr>
        <p:spPr/>
        <p:txBody>
          <a:bodyPr/>
          <a:lstStyle/>
          <a:p>
            <a:r>
              <a:rPr lang="fr-FR" sz="2000" dirty="0"/>
              <a:t>En préfixant la déclaration d'une référence avec </a:t>
            </a:r>
            <a:r>
              <a:rPr lang="fr-FR" sz="2000" dirty="0" err="1">
                <a:latin typeface="Courier New" pitchFamily="49" charset="0"/>
              </a:rPr>
              <a:t>const</a:t>
            </a:r>
            <a:r>
              <a:rPr lang="fr-FR" sz="2000" dirty="0"/>
              <a:t>, </a:t>
            </a:r>
            <a:r>
              <a:rPr lang="fr-FR" sz="2000" dirty="0">
                <a:solidFill>
                  <a:schemeClr val="accent2">
                    <a:lumMod val="75000"/>
                  </a:schemeClr>
                </a:solidFill>
              </a:rPr>
              <a:t>l'objet référencé n’est plus modifiable par l’intermédiaire de la référence</a:t>
            </a:r>
            <a:r>
              <a:rPr lang="fr-FR" sz="2000" dirty="0"/>
              <a:t> : </a:t>
            </a:r>
            <a:r>
              <a:rPr lang="fr-FR" sz="2000" dirty="0" err="1">
                <a:latin typeface="Courier New" pitchFamily="49" charset="0"/>
                <a:cs typeface="Courier New" pitchFamily="49" charset="0"/>
              </a:rPr>
              <a:t>const</a:t>
            </a:r>
            <a:r>
              <a:rPr lang="fr-FR" sz="2000" dirty="0">
                <a:latin typeface="Courier New" pitchFamily="49" charset="0"/>
                <a:cs typeface="Courier New" pitchFamily="49" charset="0"/>
              </a:rPr>
              <a:t> T&amp; pt=</a:t>
            </a:r>
            <a:r>
              <a:rPr lang="fr-FR" sz="2000" dirty="0" err="1">
                <a:latin typeface="Courier New" pitchFamily="49" charset="0"/>
                <a:cs typeface="Courier New" pitchFamily="49" charset="0"/>
              </a:rPr>
              <a:t>une_lvalue</a:t>
            </a:r>
            <a:r>
              <a:rPr lang="fr-FR" sz="2000" dirty="0">
                <a:latin typeface="Courier New" pitchFamily="49" charset="0"/>
                <a:cs typeface="Courier New" pitchFamily="49" charset="0"/>
              </a:rPr>
              <a:t>;</a:t>
            </a:r>
            <a:endParaRPr lang="fr-FR" sz="2000" dirty="0"/>
          </a:p>
          <a:p>
            <a:r>
              <a:rPr lang="fr-FR" sz="2000" dirty="0"/>
              <a:t>Une référence est non modifiable par nature, </a:t>
            </a:r>
            <a:r>
              <a:rPr lang="fr-FR" sz="2000" dirty="0">
                <a:solidFill>
                  <a:schemeClr val="accent2">
                    <a:lumMod val="75000"/>
                  </a:schemeClr>
                </a:solidFill>
              </a:rPr>
              <a:t>elle est donc toujours constante</a:t>
            </a:r>
            <a:r>
              <a:rPr lang="fr-FR" sz="2000" dirty="0"/>
              <a:t>.</a:t>
            </a:r>
          </a:p>
          <a:p>
            <a:r>
              <a:rPr lang="fr-FR" sz="2000" dirty="0">
                <a:latin typeface="Courier New" pitchFamily="49" charset="0"/>
              </a:rPr>
              <a:t>«T </a:t>
            </a:r>
            <a:r>
              <a:rPr lang="fr-FR" sz="2000" dirty="0" err="1">
                <a:latin typeface="Courier New" pitchFamily="49" charset="0"/>
              </a:rPr>
              <a:t>const</a:t>
            </a:r>
            <a:r>
              <a:rPr lang="fr-FR" sz="2000" dirty="0">
                <a:latin typeface="Courier New" pitchFamily="49" charset="0"/>
              </a:rPr>
              <a:t>&amp; </a:t>
            </a:r>
            <a:r>
              <a:rPr lang="fr-FR" sz="2000" dirty="0" err="1">
                <a:latin typeface="Courier New" pitchFamily="49" charset="0"/>
              </a:rPr>
              <a:t>ref</a:t>
            </a:r>
            <a:r>
              <a:rPr lang="fr-FR" sz="2000" dirty="0">
                <a:latin typeface="Courier New" pitchFamily="49" charset="0"/>
              </a:rPr>
              <a:t>=v»</a:t>
            </a:r>
            <a:r>
              <a:rPr lang="fr-FR" sz="2000" dirty="0">
                <a:latin typeface="+mj-lt"/>
              </a:rPr>
              <a:t> équivaut à </a:t>
            </a:r>
            <a:r>
              <a:rPr lang="fr-FR" sz="2000" dirty="0">
                <a:latin typeface="Courier New" pitchFamily="49" charset="0"/>
              </a:rPr>
              <a:t>«</a:t>
            </a:r>
            <a:r>
              <a:rPr lang="fr-FR" sz="2000" dirty="0" err="1">
                <a:latin typeface="Courier New" pitchFamily="49" charset="0"/>
              </a:rPr>
              <a:t>const</a:t>
            </a:r>
            <a:r>
              <a:rPr lang="fr-FR" sz="2000" dirty="0">
                <a:latin typeface="Courier New" pitchFamily="49" charset="0"/>
              </a:rPr>
              <a:t> T&amp; </a:t>
            </a:r>
            <a:r>
              <a:rPr lang="fr-FR" sz="2000" dirty="0" err="1">
                <a:latin typeface="Courier New" pitchFamily="49" charset="0"/>
              </a:rPr>
              <a:t>ref</a:t>
            </a:r>
            <a:r>
              <a:rPr lang="fr-FR" sz="2000" dirty="0">
                <a:latin typeface="Courier New" pitchFamily="49" charset="0"/>
              </a:rPr>
              <a:t>=v»</a:t>
            </a:r>
          </a:p>
          <a:p>
            <a:pPr>
              <a:lnSpc>
                <a:spcPct val="90000"/>
              </a:lnSpc>
            </a:pPr>
            <a:r>
              <a:rPr lang="fr-FR" sz="2000" dirty="0"/>
              <a:t>L'</a:t>
            </a:r>
            <a:r>
              <a:rPr lang="fr-FR" sz="2000" dirty="0" err="1"/>
              <a:t>initialisateur</a:t>
            </a:r>
            <a:r>
              <a:rPr lang="fr-FR" sz="2000" dirty="0"/>
              <a:t> d'une variable de type </a:t>
            </a:r>
            <a:r>
              <a:rPr lang="fr-FR" sz="2000" dirty="0" err="1">
                <a:solidFill>
                  <a:schemeClr val="accent2">
                    <a:lumMod val="75000"/>
                  </a:schemeClr>
                </a:solidFill>
                <a:latin typeface="Courier New" pitchFamily="49" charset="0"/>
              </a:rPr>
              <a:t>const</a:t>
            </a:r>
            <a:r>
              <a:rPr lang="fr-FR" sz="2000" dirty="0">
                <a:solidFill>
                  <a:schemeClr val="accent2">
                    <a:lumMod val="75000"/>
                  </a:schemeClr>
                </a:solidFill>
                <a:latin typeface="Courier New" pitchFamily="49" charset="0"/>
              </a:rPr>
              <a:t> T&amp;</a:t>
            </a:r>
            <a:r>
              <a:rPr lang="fr-FR" sz="2000" dirty="0"/>
              <a:t> n'a pas besoin d'être une </a:t>
            </a:r>
            <a:r>
              <a:rPr lang="fr-FR" sz="2000" dirty="0" err="1">
                <a:latin typeface="Courier New" pitchFamily="49" charset="0"/>
              </a:rPr>
              <a:t>lvalue</a:t>
            </a:r>
            <a:r>
              <a:rPr lang="fr-FR" sz="2000" dirty="0"/>
              <a:t> ou même d'appartenir au type </a:t>
            </a:r>
            <a:r>
              <a:rPr lang="fr-FR" sz="2000" dirty="0">
                <a:latin typeface="Courier New" pitchFamily="49" charset="0"/>
              </a:rPr>
              <a:t>T</a:t>
            </a:r>
            <a:r>
              <a:rPr lang="fr-FR" sz="2000" dirty="0"/>
              <a:t> :</a:t>
            </a:r>
          </a:p>
          <a:p>
            <a:pPr lvl="1">
              <a:lnSpc>
                <a:spcPct val="90000"/>
              </a:lnSpc>
            </a:pPr>
            <a:r>
              <a:rPr lang="fr-FR" sz="2000" dirty="0"/>
              <a:t>une conversion de type implicite en </a:t>
            </a:r>
            <a:r>
              <a:rPr lang="fr-FR" sz="2000" dirty="0">
                <a:latin typeface="Courier New" pitchFamily="49" charset="0"/>
              </a:rPr>
              <a:t>T</a:t>
            </a:r>
            <a:r>
              <a:rPr lang="fr-FR" sz="2000" dirty="0"/>
              <a:t> est tout d'abord appliquée, si nécessaire;</a:t>
            </a:r>
          </a:p>
          <a:p>
            <a:pPr lvl="1">
              <a:lnSpc>
                <a:spcPct val="90000"/>
              </a:lnSpc>
            </a:pPr>
            <a:r>
              <a:rPr lang="fr-FR" sz="2000" dirty="0"/>
              <a:t>la valeur obtenue est ensuite placée dans une variable temporaire de type </a:t>
            </a:r>
            <a:r>
              <a:rPr lang="fr-FR" sz="2000" dirty="0">
                <a:latin typeface="Courier New" pitchFamily="49" charset="0"/>
              </a:rPr>
              <a:t>T</a:t>
            </a:r>
            <a:r>
              <a:rPr lang="fr-FR" sz="2000" dirty="0"/>
              <a:t>;</a:t>
            </a:r>
          </a:p>
          <a:p>
            <a:pPr lvl="1">
              <a:lnSpc>
                <a:spcPct val="90000"/>
              </a:lnSpc>
            </a:pPr>
            <a:r>
              <a:rPr lang="fr-FR" sz="2000" dirty="0"/>
              <a:t>cette variable temporaire est alors utilisée comme valeur de l'</a:t>
            </a:r>
            <a:r>
              <a:rPr lang="fr-FR" sz="2000" dirty="0" err="1"/>
              <a:t>initialisateur</a:t>
            </a:r>
            <a:r>
              <a:rPr lang="fr-FR" sz="2000" dirty="0"/>
              <a:t>;</a:t>
            </a:r>
          </a:p>
          <a:p>
            <a:pPr lvl="1">
              <a:lnSpc>
                <a:spcPct val="90000"/>
              </a:lnSpc>
            </a:pPr>
            <a:r>
              <a:rPr lang="fr-FR" sz="2000" dirty="0"/>
              <a:t>cette variable temporaire persiste jusqu'à la fin de la portée de la référence. </a:t>
            </a:r>
          </a:p>
          <a:p>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Pointeurs vs. références</a:t>
            </a:r>
          </a:p>
        </p:txBody>
      </p:sp>
      <p:sp>
        <p:nvSpPr>
          <p:cNvPr id="3" name="Espace réservé du contenu 2"/>
          <p:cNvSpPr>
            <a:spLocks noGrp="1"/>
          </p:cNvSpPr>
          <p:nvPr>
            <p:ph idx="1"/>
          </p:nvPr>
        </p:nvSpPr>
        <p:spPr/>
        <p:txBody>
          <a:bodyPr/>
          <a:lstStyle/>
          <a:p>
            <a:r>
              <a:rPr lang="fr-FR" dirty="0"/>
              <a:t>Les références ont une syntaxe plus simple (déréférencement implicite) et leur utilisation est plus sécurisée (une référence est toujours initialisée avec l’adresse d’une </a:t>
            </a:r>
            <a:r>
              <a:rPr lang="fr-FR" i="1" dirty="0" err="1"/>
              <a:t>lvalue</a:t>
            </a:r>
            <a:r>
              <a:rPr lang="fr-FR" dirty="0"/>
              <a:t> normalement valide et ne peut pas changer de valeur).</a:t>
            </a:r>
          </a:p>
          <a:p>
            <a:r>
              <a:rPr lang="fr-FR" dirty="0"/>
              <a:t>Les pointeurs sont moins sécurisés (pointeurs non initialisés, </a:t>
            </a:r>
            <a:r>
              <a:rPr lang="fr-FR" i="1" dirty="0" err="1"/>
              <a:t>etc</a:t>
            </a:r>
            <a:r>
              <a:rPr lang="fr-FR" dirty="0"/>
              <a:t>) mais offre une utilisation plus souple, indispensable dans beaucoup de cas (ils peuvent être réassignés n’importe quand et ils peuvent être nuls). </a:t>
            </a:r>
          </a:p>
          <a:p>
            <a:r>
              <a:rPr lang="fr-FR" dirty="0"/>
              <a:t>Pour cette raison, les pointeurs prévalent souvent. Les références sont le plus souvent utilisées pour transmettre des arguments aux fonctions avec une écriture simplifiée.</a:t>
            </a:r>
          </a:p>
        </p:txBody>
      </p:sp>
      <p:sp>
        <p:nvSpPr>
          <p:cNvPr id="4" name="Espace réservé du numéro de diapositive 3"/>
          <p:cNvSpPr>
            <a:spLocks noGrp="1"/>
          </p:cNvSpPr>
          <p:nvPr>
            <p:ph type="sldNum" sz="quarter" idx="10"/>
          </p:nvPr>
        </p:nvSpPr>
        <p:spPr/>
        <p:txBody>
          <a:bodyPr/>
          <a:lstStyle/>
          <a:p>
            <a:fld id="{CDC06455-E30C-434F-8395-BD66AECCAFDD}"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Pointeurs vs. références</a:t>
            </a:r>
          </a:p>
        </p:txBody>
      </p:sp>
      <p:sp>
        <p:nvSpPr>
          <p:cNvPr id="3" name="Espace réservé du contenu 2"/>
          <p:cNvSpPr>
            <a:spLocks noGrp="1"/>
          </p:cNvSpPr>
          <p:nvPr>
            <p:ph idx="1"/>
          </p:nvPr>
        </p:nvSpPr>
        <p:spPr/>
        <p:txBody>
          <a:bodyPr/>
          <a:lstStyle/>
          <a:p>
            <a:r>
              <a:rPr lang="fr-FR" dirty="0"/>
              <a:t>Les pointeurs et les références sont représentées de la même manière en mémoire et peuvent très souvent se substituer entre eux dans leur utilisation.</a:t>
            </a:r>
          </a:p>
          <a:p>
            <a:r>
              <a:rPr lang="fr-FR" dirty="0"/>
              <a:t>Quand utiliser l’un ou l’autre ?</a:t>
            </a:r>
          </a:p>
        </p:txBody>
      </p:sp>
      <p:sp>
        <p:nvSpPr>
          <p:cNvPr id="4" name="Espace réservé du numéro de diapositive 3"/>
          <p:cNvSpPr>
            <a:spLocks noGrp="1"/>
          </p:cNvSpPr>
          <p:nvPr>
            <p:ph type="sldNum" sz="quarter" idx="10"/>
          </p:nvPr>
        </p:nvSpPr>
        <p:spPr/>
        <p:txBody>
          <a:bodyPr/>
          <a:lstStyle/>
          <a:p>
            <a:fld id="{CDC06455-E30C-434F-8395-BD66AECCAFDD}" type="slidenum">
              <a:rPr lang="fr-FR" smtClean="0"/>
              <a:pPr/>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6DD465C2-5A31-42CF-83E0-4A2B72EDED24}" type="slidenum">
              <a:rPr lang="fr-FR"/>
              <a:pPr/>
              <a:t>13</a:t>
            </a:fld>
            <a:endParaRPr lang="fr-FR"/>
          </a:p>
        </p:txBody>
      </p:sp>
      <p:sp>
        <p:nvSpPr>
          <p:cNvPr id="2050" name="Rectangle 2"/>
          <p:cNvSpPr>
            <a:spLocks noGrp="1" noChangeArrowheads="1"/>
          </p:cNvSpPr>
          <p:nvPr>
            <p:ph type="ctrTitle"/>
          </p:nvPr>
        </p:nvSpPr>
        <p:spPr>
          <a:xfrm>
            <a:off x="900112" y="1466839"/>
            <a:ext cx="7958168" cy="2033599"/>
          </a:xfrm>
        </p:spPr>
        <p:txBody>
          <a:bodyPr/>
          <a:lstStyle/>
          <a:p>
            <a:pPr algn="l"/>
            <a:r>
              <a:rPr lang="fr-FR" sz="4400" dirty="0"/>
              <a:t>Compléments sur les pointeurs</a:t>
            </a:r>
          </a:p>
        </p:txBody>
      </p:sp>
      <p:sp>
        <p:nvSpPr>
          <p:cNvPr id="5" name="Sous-titre 2"/>
          <p:cNvSpPr>
            <a:spLocks noGrp="1"/>
          </p:cNvSpPr>
          <p:nvPr>
            <p:ph type="subTitle" idx="1"/>
          </p:nvPr>
        </p:nvSpPr>
        <p:spPr>
          <a:xfrm>
            <a:off x="1585392" y="3886200"/>
            <a:ext cx="6400800" cy="1752600"/>
          </a:xfrm>
        </p:spPr>
        <p:txBody>
          <a:bodyPr/>
          <a:lstStyle/>
          <a:p>
            <a:pPr algn="l">
              <a:buFont typeface="Arial" pitchFamily="34" charset="0"/>
              <a:buChar char="•"/>
            </a:pPr>
            <a:r>
              <a:rPr lang="fr-FR" dirty="0"/>
              <a:t> Arithmétique des pointeurs</a:t>
            </a:r>
          </a:p>
          <a:p>
            <a:pPr algn="l">
              <a:buFont typeface="Arial" pitchFamily="34" charset="0"/>
              <a:buChar char="•"/>
            </a:pPr>
            <a:r>
              <a:rPr lang="fr-FR" dirty="0"/>
              <a:t> Le type </a:t>
            </a:r>
            <a:r>
              <a:rPr lang="fr-FR" dirty="0" err="1">
                <a:latin typeface="Courier New" pitchFamily="49" charset="0"/>
                <a:cs typeface="Courier New" pitchFamily="49" charset="0"/>
              </a:rPr>
              <a:t>void</a:t>
            </a:r>
            <a:r>
              <a:rPr lang="fr-FR" dirty="0">
                <a:latin typeface="Courier New" pitchFamily="49" charset="0"/>
                <a:cs typeface="Courier New" pitchFamily="49" charset="0"/>
              </a:rPr>
              <a:t>*</a:t>
            </a:r>
          </a:p>
          <a:p>
            <a:pPr algn="l">
              <a:buFont typeface="Arial" pitchFamily="34" charset="0"/>
              <a:buChar char="•"/>
            </a:pPr>
            <a:r>
              <a:rPr lang="fr-FR" dirty="0"/>
              <a:t> Tableaux et pointeurs</a:t>
            </a:r>
          </a:p>
          <a:p>
            <a:pPr algn="l">
              <a:buFont typeface="Arial" pitchFamily="34" charset="0"/>
              <a:buChar char="•"/>
            </a:pP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B389C8DD-D482-49E4-BCF5-32EA943A13AD}" type="slidenum">
              <a:rPr lang="fr-FR"/>
              <a:pPr/>
              <a:t>14</a:t>
            </a:fld>
            <a:endParaRPr lang="fr-FR"/>
          </a:p>
        </p:txBody>
      </p:sp>
      <p:sp>
        <p:nvSpPr>
          <p:cNvPr id="29698" name="Rectangle 2"/>
          <p:cNvSpPr>
            <a:spLocks noGrp="1" noChangeArrowheads="1"/>
          </p:cNvSpPr>
          <p:nvPr>
            <p:ph type="title"/>
          </p:nvPr>
        </p:nvSpPr>
        <p:spPr/>
        <p:txBody>
          <a:bodyPr/>
          <a:lstStyle/>
          <a:p>
            <a:r>
              <a:rPr lang="fr-FR" dirty="0"/>
              <a:t>Arithmétique des pointeurs</a:t>
            </a:r>
          </a:p>
        </p:txBody>
      </p:sp>
      <p:sp>
        <p:nvSpPr>
          <p:cNvPr id="29699" name="Rectangle 3"/>
          <p:cNvSpPr>
            <a:spLocks noGrp="1" noChangeArrowheads="1"/>
          </p:cNvSpPr>
          <p:nvPr>
            <p:ph type="body" idx="1"/>
          </p:nvPr>
        </p:nvSpPr>
        <p:spPr/>
        <p:txBody>
          <a:bodyPr/>
          <a:lstStyle/>
          <a:p>
            <a:r>
              <a:rPr lang="fr-FR" dirty="0"/>
              <a:t>Soustraction de pointeurs : </a:t>
            </a:r>
          </a:p>
          <a:p>
            <a:pPr lvl="1"/>
            <a:r>
              <a:rPr lang="fr-FR" dirty="0"/>
              <a:t>définie uniquement lorsque les deux pointeurs sont dirigés sur des éléments du même tableau (bien que le langage n'offre aucun moyen rapide de garantir cet état de fait). </a:t>
            </a:r>
          </a:p>
          <a:p>
            <a:pPr lvl="1"/>
            <a:r>
              <a:rPr lang="fr-FR" dirty="0"/>
              <a:t>lorsque l'on soustrait un pointeur à un autre, le résultat correspond au nombre d'éléments du tableau situés entre les deux pointeurs, c'est-à-dire un entier.</a:t>
            </a:r>
          </a:p>
          <a:p>
            <a:r>
              <a:rPr lang="fr-FR" dirty="0"/>
              <a:t>Il est possible de soustraire ou d'ajouter un entier à un pointeur. Dans les deux cas le résultat est un pointeur.</a:t>
            </a:r>
          </a:p>
          <a:p>
            <a:r>
              <a:rPr lang="fr-FR" dirty="0"/>
              <a:t>L'addition de pointeurs n'a aucun sens et n'est pas autorisé.</a:t>
            </a:r>
          </a:p>
          <a:p>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09FB4160-1578-439C-8329-6DA61CC5EC44}" type="slidenum">
              <a:rPr lang="fr-FR"/>
              <a:pPr/>
              <a:t>15</a:t>
            </a:fld>
            <a:endParaRPr lang="fr-FR"/>
          </a:p>
        </p:txBody>
      </p:sp>
      <p:sp>
        <p:nvSpPr>
          <p:cNvPr id="30722" name="Rectangle 2"/>
          <p:cNvSpPr>
            <a:spLocks noGrp="1" noChangeArrowheads="1"/>
          </p:cNvSpPr>
          <p:nvPr>
            <p:ph type="title"/>
          </p:nvPr>
        </p:nvSpPr>
        <p:spPr/>
        <p:txBody>
          <a:bodyPr/>
          <a:lstStyle/>
          <a:p>
            <a:r>
              <a:rPr lang="fr-FR" dirty="0"/>
              <a:t>Le type </a:t>
            </a:r>
            <a:r>
              <a:rPr lang="fr-FR" dirty="0" err="1">
                <a:latin typeface="Courier New" pitchFamily="49" charset="0"/>
              </a:rPr>
              <a:t>void</a:t>
            </a:r>
            <a:r>
              <a:rPr lang="fr-FR" dirty="0">
                <a:latin typeface="Courier New" pitchFamily="49" charset="0"/>
              </a:rPr>
              <a:t>*</a:t>
            </a:r>
          </a:p>
        </p:txBody>
      </p:sp>
      <p:sp>
        <p:nvSpPr>
          <p:cNvPr id="30723" name="Rectangle 3"/>
          <p:cNvSpPr>
            <a:spLocks noGrp="1" noChangeArrowheads="1"/>
          </p:cNvSpPr>
          <p:nvPr>
            <p:ph type="body" idx="1"/>
          </p:nvPr>
        </p:nvSpPr>
        <p:spPr/>
        <p:txBody>
          <a:bodyPr/>
          <a:lstStyle/>
          <a:p>
            <a:pPr>
              <a:lnSpc>
                <a:spcPct val="90000"/>
              </a:lnSpc>
            </a:pPr>
            <a:r>
              <a:rPr lang="fr-FR" dirty="0"/>
              <a:t>Un pointeur de tout type d'objet peut être attribué à une variable de type </a:t>
            </a:r>
            <a:r>
              <a:rPr lang="fr-FR" dirty="0" err="1">
                <a:latin typeface="Courier New" pitchFamily="49" charset="0"/>
              </a:rPr>
              <a:t>void</a:t>
            </a:r>
            <a:r>
              <a:rPr lang="fr-FR" dirty="0">
                <a:latin typeface="Courier New" pitchFamily="49" charset="0"/>
              </a:rPr>
              <a:t>*</a:t>
            </a:r>
            <a:r>
              <a:rPr lang="fr-FR" dirty="0"/>
              <a:t>. </a:t>
            </a:r>
          </a:p>
          <a:p>
            <a:pPr>
              <a:lnSpc>
                <a:spcPct val="90000"/>
              </a:lnSpc>
            </a:pPr>
            <a:r>
              <a:rPr lang="fr-FR" dirty="0"/>
              <a:t>Une variable de type </a:t>
            </a:r>
            <a:r>
              <a:rPr lang="fr-FR" dirty="0" err="1">
                <a:latin typeface="Courier New" pitchFamily="49" charset="0"/>
              </a:rPr>
              <a:t>void</a:t>
            </a:r>
            <a:r>
              <a:rPr lang="fr-FR" dirty="0">
                <a:latin typeface="Courier New" pitchFamily="49" charset="0"/>
              </a:rPr>
              <a:t>*</a:t>
            </a:r>
            <a:r>
              <a:rPr lang="fr-FR" dirty="0"/>
              <a:t> peut servir à affecter une autre variable de type </a:t>
            </a:r>
            <a:r>
              <a:rPr lang="fr-FR" dirty="0" err="1">
                <a:latin typeface="Courier New" pitchFamily="49" charset="0"/>
              </a:rPr>
              <a:t>void</a:t>
            </a:r>
            <a:r>
              <a:rPr lang="fr-FR" dirty="0">
                <a:latin typeface="Courier New" pitchFamily="49" charset="0"/>
              </a:rPr>
              <a:t>*</a:t>
            </a:r>
            <a:r>
              <a:rPr lang="fr-FR" dirty="0"/>
              <a:t>. </a:t>
            </a:r>
          </a:p>
          <a:p>
            <a:pPr>
              <a:lnSpc>
                <a:spcPct val="90000"/>
              </a:lnSpc>
            </a:pPr>
            <a:r>
              <a:rPr lang="fr-FR" dirty="0"/>
              <a:t>Un </a:t>
            </a:r>
            <a:r>
              <a:rPr lang="fr-FR" dirty="0" err="1">
                <a:latin typeface="Courier New" pitchFamily="49" charset="0"/>
              </a:rPr>
              <a:t>void</a:t>
            </a:r>
            <a:r>
              <a:rPr lang="fr-FR" dirty="0">
                <a:latin typeface="Courier New" pitchFamily="49" charset="0"/>
              </a:rPr>
              <a:t>*</a:t>
            </a:r>
            <a:r>
              <a:rPr lang="fr-FR" dirty="0"/>
              <a:t> peut être </a:t>
            </a:r>
            <a:r>
              <a:rPr lang="fr-FR" b="1" dirty="0"/>
              <a:t>explicitement</a:t>
            </a:r>
            <a:r>
              <a:rPr lang="fr-FR" dirty="0"/>
              <a:t> converti en un autre type.</a:t>
            </a:r>
          </a:p>
          <a:p>
            <a:pPr>
              <a:lnSpc>
                <a:spcPct val="90000"/>
              </a:lnSpc>
            </a:pPr>
            <a:r>
              <a:rPr lang="fr-FR" dirty="0"/>
              <a:t>En C++, </a:t>
            </a:r>
            <a:r>
              <a:rPr lang="fr-FR" dirty="0">
                <a:solidFill>
                  <a:schemeClr val="accent2">
                    <a:lumMod val="75000"/>
                  </a:schemeClr>
                </a:solidFill>
              </a:rPr>
              <a:t>seule la conversion implicite de </a:t>
            </a:r>
            <a:r>
              <a:rPr lang="fr-FR" dirty="0" err="1">
                <a:solidFill>
                  <a:schemeClr val="accent2">
                    <a:lumMod val="75000"/>
                  </a:schemeClr>
                </a:solidFill>
              </a:rPr>
              <a:t>void</a:t>
            </a:r>
            <a:r>
              <a:rPr lang="fr-FR" dirty="0">
                <a:solidFill>
                  <a:schemeClr val="accent2">
                    <a:lumMod val="75000"/>
                  </a:schemeClr>
                </a:solidFill>
                <a:latin typeface="Courier New" pitchFamily="49" charset="0"/>
              </a:rPr>
              <a:t>*</a:t>
            </a:r>
            <a:r>
              <a:rPr lang="fr-FR" dirty="0">
                <a:solidFill>
                  <a:schemeClr val="accent2">
                    <a:lumMod val="75000"/>
                  </a:schemeClr>
                </a:solidFill>
              </a:rPr>
              <a:t> vers </a:t>
            </a:r>
            <a:r>
              <a:rPr lang="fr-FR" dirty="0" err="1">
                <a:solidFill>
                  <a:schemeClr val="accent2">
                    <a:lumMod val="75000"/>
                  </a:schemeClr>
                </a:solidFill>
                <a:latin typeface="Courier New" pitchFamily="49" charset="0"/>
              </a:rPr>
              <a:t>int</a:t>
            </a:r>
            <a:r>
              <a:rPr lang="fr-FR" dirty="0">
                <a:solidFill>
                  <a:schemeClr val="accent2">
                    <a:lumMod val="75000"/>
                  </a:schemeClr>
                </a:solidFill>
                <a:latin typeface="Courier New" pitchFamily="49" charset="0"/>
              </a:rPr>
              <a:t>*</a:t>
            </a:r>
            <a:r>
              <a:rPr lang="fr-FR" dirty="0">
                <a:solidFill>
                  <a:schemeClr val="accent2">
                    <a:lumMod val="75000"/>
                  </a:schemeClr>
                </a:solidFill>
              </a:rPr>
              <a:t> est autorisée</a:t>
            </a:r>
            <a:r>
              <a:rPr lang="fr-FR" dirty="0"/>
              <a:t>. Dans les autres cas, il faut faire un </a:t>
            </a:r>
            <a:r>
              <a:rPr lang="fr-FR" dirty="0" err="1"/>
              <a:t>cast</a:t>
            </a:r>
            <a:r>
              <a:rPr lang="fr-FR" dirty="0"/>
              <a:t>.</a:t>
            </a:r>
          </a:p>
          <a:p>
            <a:pPr>
              <a:lnSpc>
                <a:spcPct val="90000"/>
              </a:lnSpc>
            </a:pPr>
            <a:r>
              <a:rPr lang="fr-FR" dirty="0"/>
              <a:t>Attention : </a:t>
            </a:r>
            <a:r>
              <a:rPr lang="fr-FR" dirty="0">
                <a:solidFill>
                  <a:schemeClr val="accent2">
                    <a:lumMod val="75000"/>
                  </a:schemeClr>
                </a:solidFill>
              </a:rPr>
              <a:t>l'indirection </a:t>
            </a:r>
            <a:r>
              <a:rPr lang="fr-FR" dirty="0">
                <a:solidFill>
                  <a:schemeClr val="accent2">
                    <a:lumMod val="75000"/>
                  </a:schemeClr>
                </a:solidFill>
                <a:latin typeface="Courier New" pitchFamily="49" charset="0"/>
              </a:rPr>
              <a:t>*</a:t>
            </a:r>
            <a:r>
              <a:rPr lang="fr-FR" dirty="0">
                <a:solidFill>
                  <a:schemeClr val="accent2">
                    <a:lumMod val="75000"/>
                  </a:schemeClr>
                </a:solidFill>
              </a:rPr>
              <a:t> ne s'applique pas au type </a:t>
            </a:r>
            <a:r>
              <a:rPr lang="fr-FR" dirty="0" err="1">
                <a:solidFill>
                  <a:schemeClr val="accent2">
                    <a:lumMod val="75000"/>
                  </a:schemeClr>
                </a:solidFill>
                <a:latin typeface="Courier New" pitchFamily="49" charset="0"/>
              </a:rPr>
              <a:t>void</a:t>
            </a:r>
            <a:r>
              <a:rPr lang="fr-FR" dirty="0">
                <a:solidFill>
                  <a:schemeClr val="accent2">
                    <a:lumMod val="75000"/>
                  </a:schemeClr>
                </a:solidFill>
                <a:latin typeface="Courier New" pitchFamily="49" charset="0"/>
              </a:rPr>
              <a:t>*</a:t>
            </a:r>
            <a:r>
              <a:rPr lang="fr-FR" dirty="0"/>
              <a:t>.</a:t>
            </a:r>
          </a:p>
          <a:p>
            <a:pPr>
              <a:lnSpc>
                <a:spcPct val="90000"/>
              </a:lnSpc>
            </a:pPr>
            <a:r>
              <a:rPr lang="fr-FR" dirty="0"/>
              <a:t>On ne peut pas non plus incrémenter un </a:t>
            </a:r>
            <a:r>
              <a:rPr lang="fr-FR" dirty="0" err="1">
                <a:latin typeface="Courier New" pitchFamily="49" charset="0"/>
              </a:rPr>
              <a:t>void</a:t>
            </a:r>
            <a:r>
              <a:rPr lang="fr-FR" dirty="0">
                <a:latin typeface="Courier New" pitchFamily="49" charset="0"/>
              </a:rPr>
              <a:t>*</a:t>
            </a:r>
            <a:r>
              <a:rPr lang="fr-FR" dirty="0"/>
              <a:t>.</a:t>
            </a:r>
          </a:p>
          <a:p>
            <a:pPr>
              <a:lnSpc>
                <a:spcPct val="90000"/>
              </a:lnSpc>
            </a:pPr>
            <a:r>
              <a:rPr lang="fr-FR" dirty="0"/>
              <a:t>Il est généralement dangereux d'utiliser un pointeur converti en un type différent de celui de l'objet pointé.</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93B1A640-72AE-46AD-9387-1692DF0CE304}" type="slidenum">
              <a:rPr lang="fr-FR"/>
              <a:pPr/>
              <a:t>16</a:t>
            </a:fld>
            <a:endParaRPr lang="fr-FR"/>
          </a:p>
        </p:txBody>
      </p:sp>
      <p:sp>
        <p:nvSpPr>
          <p:cNvPr id="37890" name="Rectangle 2"/>
          <p:cNvSpPr>
            <a:spLocks noGrp="1" noChangeArrowheads="1"/>
          </p:cNvSpPr>
          <p:nvPr>
            <p:ph type="title"/>
          </p:nvPr>
        </p:nvSpPr>
        <p:spPr/>
        <p:txBody>
          <a:bodyPr/>
          <a:lstStyle/>
          <a:p>
            <a:r>
              <a:rPr lang="fr-FR" dirty="0"/>
              <a:t>Tableaux et pointeurs</a:t>
            </a:r>
          </a:p>
        </p:txBody>
      </p:sp>
      <p:sp>
        <p:nvSpPr>
          <p:cNvPr id="37891" name="Rectangle 3"/>
          <p:cNvSpPr>
            <a:spLocks noGrp="1" noChangeArrowheads="1"/>
          </p:cNvSpPr>
          <p:nvPr>
            <p:ph type="body" idx="1"/>
          </p:nvPr>
        </p:nvSpPr>
        <p:spPr/>
        <p:txBody>
          <a:bodyPr/>
          <a:lstStyle/>
          <a:p>
            <a:r>
              <a:rPr lang="fr-FR" dirty="0">
                <a:solidFill>
                  <a:schemeClr val="accent2">
                    <a:lumMod val="75000"/>
                  </a:schemeClr>
                </a:solidFill>
              </a:rPr>
              <a:t>L'identificateur d'une variable tableau </a:t>
            </a:r>
            <a:r>
              <a:rPr lang="fr-FR" dirty="0"/>
              <a:t>est une </a:t>
            </a:r>
            <a:r>
              <a:rPr lang="fr-FR" dirty="0">
                <a:solidFill>
                  <a:schemeClr val="accent2">
                    <a:lumMod val="75000"/>
                  </a:schemeClr>
                </a:solidFill>
              </a:rPr>
              <a:t>constante qui est convertible </a:t>
            </a:r>
            <a:r>
              <a:rPr lang="fr-FR" b="1" dirty="0">
                <a:solidFill>
                  <a:schemeClr val="accent2">
                    <a:lumMod val="75000"/>
                  </a:schemeClr>
                </a:solidFill>
              </a:rPr>
              <a:t>implicitement</a:t>
            </a:r>
            <a:r>
              <a:rPr lang="fr-FR" dirty="0">
                <a:solidFill>
                  <a:schemeClr val="accent2">
                    <a:lumMod val="75000"/>
                  </a:schemeClr>
                </a:solidFill>
              </a:rPr>
              <a:t> dans une valeur de type pointeur égale à l'adresse du premier élément du tableau</a:t>
            </a:r>
            <a:r>
              <a:rPr lang="fr-FR" dirty="0"/>
              <a:t>. </a:t>
            </a:r>
          </a:p>
          <a:p>
            <a:r>
              <a:rPr lang="fr-FR" dirty="0"/>
              <a:t>Le type de cette valeur est alors "pointeur sur le type des éléments du tableau".</a:t>
            </a:r>
          </a:p>
          <a:p>
            <a:pPr lvl="1">
              <a:buFontTx/>
              <a:buNone/>
            </a:pPr>
            <a:r>
              <a:rPr lang="fr-FR" sz="2000" dirty="0">
                <a:latin typeface="Courier New" pitchFamily="49" charset="0"/>
              </a:rPr>
              <a:t>char </a:t>
            </a:r>
            <a:r>
              <a:rPr lang="fr-FR" sz="2000" dirty="0" err="1">
                <a:latin typeface="Courier New" pitchFamily="49" charset="0"/>
              </a:rPr>
              <a:t>txt</a:t>
            </a:r>
            <a:r>
              <a:rPr lang="fr-FR" sz="2000" dirty="0">
                <a:latin typeface="Courier New" pitchFamily="49" charset="0"/>
              </a:rPr>
              <a:t>[]="Message"; // variable tableau</a:t>
            </a:r>
          </a:p>
          <a:p>
            <a:pPr lvl="1">
              <a:buFontTx/>
              <a:buNone/>
            </a:pPr>
            <a:r>
              <a:rPr lang="fr-FR" sz="2000" dirty="0">
                <a:latin typeface="Courier New" pitchFamily="49" charset="0"/>
              </a:rPr>
              <a:t>char* </a:t>
            </a:r>
            <a:r>
              <a:rPr lang="fr-FR" sz="2000" dirty="0" err="1">
                <a:latin typeface="Courier New" pitchFamily="49" charset="0"/>
              </a:rPr>
              <a:t>msg</a:t>
            </a:r>
            <a:r>
              <a:rPr lang="fr-FR" sz="2000" dirty="0">
                <a:latin typeface="Courier New" pitchFamily="49" charset="0"/>
              </a:rPr>
              <a:t>=</a:t>
            </a:r>
            <a:r>
              <a:rPr lang="fr-FR" sz="2000" dirty="0" err="1">
                <a:latin typeface="Courier New" pitchFamily="49" charset="0"/>
              </a:rPr>
              <a:t>txt</a:t>
            </a:r>
            <a:r>
              <a:rPr lang="fr-FR" sz="2000" dirty="0">
                <a:latin typeface="Courier New" pitchFamily="49" charset="0"/>
              </a:rPr>
              <a:t>; // variable pointeur sur char</a:t>
            </a:r>
            <a:endParaRPr lang="fr-FR" dirty="0"/>
          </a:p>
          <a:p>
            <a:r>
              <a:rPr lang="fr-FR" dirty="0"/>
              <a:t>L'identificateur du tableau </a:t>
            </a:r>
            <a:r>
              <a:rPr lang="fr-FR" dirty="0" err="1">
                <a:latin typeface="Courier New" pitchFamily="49" charset="0"/>
              </a:rPr>
              <a:t>txt</a:t>
            </a:r>
            <a:r>
              <a:rPr lang="fr-FR" dirty="0"/>
              <a:t> est une constante de type </a:t>
            </a:r>
            <a:r>
              <a:rPr lang="fr-FR" sz="2000" dirty="0">
                <a:latin typeface="Courier New" pitchFamily="49" charset="0"/>
              </a:rPr>
              <a:t>char[8]</a:t>
            </a:r>
            <a:r>
              <a:rPr lang="fr-FR" dirty="0"/>
              <a:t> (convertible implicitement en </a:t>
            </a:r>
            <a:r>
              <a:rPr lang="fr-FR" sz="2000" dirty="0">
                <a:latin typeface="Courier New" pitchFamily="49" charset="0"/>
              </a:rPr>
              <a:t>char*</a:t>
            </a:r>
            <a:r>
              <a:rPr lang="fr-FR" dirty="0"/>
              <a:t>) alors que </a:t>
            </a:r>
            <a:r>
              <a:rPr lang="fr-FR" dirty="0" err="1">
                <a:latin typeface="Courier New" pitchFamily="49" charset="0"/>
              </a:rPr>
              <a:t>msg</a:t>
            </a:r>
            <a:r>
              <a:rPr lang="fr-FR" dirty="0"/>
              <a:t> est une variable de type pointeur (</a:t>
            </a:r>
            <a:r>
              <a:rPr lang="fr-FR" dirty="0">
                <a:latin typeface="Courier New" pitchFamily="49" charset="0"/>
              </a:rPr>
              <a:t>char*</a:t>
            </a:r>
            <a:r>
              <a:rPr lang="fr-FR" dirty="0"/>
              <a:t>). On peut écrire </a:t>
            </a:r>
            <a:r>
              <a:rPr lang="fr-FR" dirty="0" err="1">
                <a:latin typeface="Courier New" pitchFamily="49" charset="0"/>
              </a:rPr>
              <a:t>msg</a:t>
            </a:r>
            <a:r>
              <a:rPr lang="fr-FR" dirty="0">
                <a:latin typeface="Courier New" pitchFamily="49" charset="0"/>
              </a:rPr>
              <a:t>=</a:t>
            </a:r>
            <a:r>
              <a:rPr lang="fr-FR" dirty="0" err="1">
                <a:latin typeface="Courier New" pitchFamily="49" charset="0"/>
              </a:rPr>
              <a:t>txt</a:t>
            </a:r>
            <a:r>
              <a:rPr lang="fr-FR" dirty="0">
                <a:latin typeface="Courier New" pitchFamily="49" charset="0"/>
              </a:rPr>
              <a:t>;</a:t>
            </a:r>
            <a:r>
              <a:rPr lang="fr-FR" dirty="0"/>
              <a:t> mais pas </a:t>
            </a:r>
            <a:r>
              <a:rPr lang="fr-FR" dirty="0" err="1">
                <a:latin typeface="Courier New" pitchFamily="49" charset="0"/>
              </a:rPr>
              <a:t>txt</a:t>
            </a:r>
            <a:r>
              <a:rPr lang="fr-FR" dirty="0">
                <a:latin typeface="Courier New" pitchFamily="49" charset="0"/>
              </a:rPr>
              <a:t>=</a:t>
            </a:r>
            <a:r>
              <a:rPr lang="fr-FR" dirty="0" err="1">
                <a:latin typeface="Courier New" pitchFamily="49" charset="0"/>
              </a:rPr>
              <a:t>msg</a:t>
            </a:r>
            <a:r>
              <a:rPr lang="fr-FR" dirty="0">
                <a:latin typeface="Courier New" pitchFamily="49" charset="0"/>
              </a:rPr>
              <a:t>;</a:t>
            </a:r>
            <a:endParaRPr lang="fr-FR" dirty="0"/>
          </a:p>
          <a:p>
            <a:endParaRPr lang="fr-FR" dirty="0"/>
          </a:p>
          <a:p>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7783EF3E-8498-4230-9E38-B81A937FF1E4}" type="slidenum">
              <a:rPr lang="fr-FR"/>
              <a:pPr/>
              <a:t>17</a:t>
            </a:fld>
            <a:endParaRPr lang="fr-FR"/>
          </a:p>
        </p:txBody>
      </p:sp>
      <p:sp>
        <p:nvSpPr>
          <p:cNvPr id="38914" name="Rectangle 2"/>
          <p:cNvSpPr>
            <a:spLocks noGrp="1" noChangeArrowheads="1"/>
          </p:cNvSpPr>
          <p:nvPr>
            <p:ph type="title"/>
          </p:nvPr>
        </p:nvSpPr>
        <p:spPr/>
        <p:txBody>
          <a:bodyPr/>
          <a:lstStyle/>
          <a:p>
            <a:r>
              <a:rPr lang="fr-FR" dirty="0"/>
              <a:t>Tableaux et pointeurs</a:t>
            </a:r>
          </a:p>
        </p:txBody>
      </p:sp>
      <p:sp>
        <p:nvSpPr>
          <p:cNvPr id="38915" name="Rectangle 3"/>
          <p:cNvSpPr>
            <a:spLocks noGrp="1" noChangeArrowheads="1"/>
          </p:cNvSpPr>
          <p:nvPr>
            <p:ph type="body" idx="1"/>
          </p:nvPr>
        </p:nvSpPr>
        <p:spPr/>
        <p:txBody>
          <a:bodyPr/>
          <a:lstStyle/>
          <a:p>
            <a:pPr>
              <a:lnSpc>
                <a:spcPct val="90000"/>
              </a:lnSpc>
            </a:pPr>
            <a:r>
              <a:rPr lang="fr-FR" sz="2000" dirty="0"/>
              <a:t>La </a:t>
            </a:r>
            <a:r>
              <a:rPr lang="fr-FR" sz="2000" dirty="0">
                <a:solidFill>
                  <a:schemeClr val="accent2">
                    <a:lumMod val="75000"/>
                  </a:schemeClr>
                </a:solidFill>
              </a:rPr>
              <a:t>conversion implicite </a:t>
            </a:r>
            <a:r>
              <a:rPr lang="fr-FR" sz="2000" dirty="0"/>
              <a:t>d'une valeur de type tableau vers une valeur de type pointeur est très utilisée dans les appels de fonction manipulant des tableaux.</a:t>
            </a:r>
          </a:p>
          <a:p>
            <a:pPr>
              <a:lnSpc>
                <a:spcPct val="90000"/>
              </a:lnSpc>
            </a:pPr>
            <a:r>
              <a:rPr lang="fr-FR" sz="2000" dirty="0"/>
              <a:t>A la suite de la conversion, la taille du tableau évidemment est perdue pour la fonction appelée.</a:t>
            </a:r>
          </a:p>
          <a:p>
            <a:r>
              <a:rPr lang="fr-FR" sz="2000" dirty="0"/>
              <a:t>Les tableaux sont étroitement liés aux pointeurs parce que, de manière interne, l'accès aux éléments des tableaux se fait par manipulation de leur adresse de base, de la taille des éléments et de leurs indices. </a:t>
            </a:r>
          </a:p>
          <a:p>
            <a:r>
              <a:rPr lang="fr-FR" sz="2000" dirty="0"/>
              <a:t>L'adresse du </a:t>
            </a:r>
            <a:r>
              <a:rPr lang="fr-FR" sz="2000" dirty="0" err="1"/>
              <a:t>n-ième</a:t>
            </a:r>
            <a:r>
              <a:rPr lang="fr-FR" sz="2000" dirty="0"/>
              <a:t> élément d'un tableau est calculée avec la formule :  </a:t>
            </a:r>
            <a:r>
              <a:rPr lang="fr-FR" sz="2000" dirty="0" err="1">
                <a:latin typeface="Courier New" pitchFamily="49" charset="0"/>
              </a:rPr>
              <a:t>Ad_n</a:t>
            </a:r>
            <a:r>
              <a:rPr lang="fr-FR" sz="2000" dirty="0">
                <a:latin typeface="Courier New" pitchFamily="49" charset="0"/>
              </a:rPr>
              <a:t>=</a:t>
            </a:r>
            <a:r>
              <a:rPr lang="fr-FR" sz="2000" dirty="0" err="1">
                <a:latin typeface="Courier New" pitchFamily="49" charset="0"/>
              </a:rPr>
              <a:t>Ad_Base</a:t>
            </a:r>
            <a:r>
              <a:rPr lang="fr-FR" sz="2000" dirty="0">
                <a:latin typeface="Courier New" pitchFamily="49" charset="0"/>
              </a:rPr>
              <a:t>+n*</a:t>
            </a:r>
            <a:r>
              <a:rPr lang="fr-FR" sz="2000" dirty="0" err="1">
                <a:latin typeface="Courier New" pitchFamily="49" charset="0"/>
              </a:rPr>
              <a:t>sizeof</a:t>
            </a:r>
            <a:r>
              <a:rPr lang="fr-FR" sz="2000" dirty="0">
                <a:latin typeface="Courier New" pitchFamily="49" charset="0"/>
              </a:rPr>
              <a:t>(T)</a:t>
            </a:r>
            <a:r>
              <a:rPr lang="fr-FR" sz="2000" dirty="0"/>
              <a:t>où </a:t>
            </a:r>
            <a:r>
              <a:rPr lang="fr-FR" sz="2000" dirty="0" err="1">
                <a:latin typeface="Courier New" pitchFamily="49" charset="0"/>
              </a:rPr>
              <a:t>Adresse_Base</a:t>
            </a:r>
            <a:r>
              <a:rPr lang="fr-FR" sz="2000" dirty="0"/>
              <a:t> est l'adresse de base du tableau. Cette adresse de base est à la fois l'adresse du tableau et l'adresse de son premier élément.</a:t>
            </a:r>
          </a:p>
          <a:p>
            <a:pPr>
              <a:lnSpc>
                <a:spcPct val="90000"/>
              </a:lnSpc>
              <a:buNone/>
            </a:pPr>
            <a:endParaRPr lang="fr-FR" sz="2000" dirty="0"/>
          </a:p>
          <a:p>
            <a:pPr>
              <a:lnSpc>
                <a:spcPct val="90000"/>
              </a:lnSpc>
              <a:buFontTx/>
              <a:buNone/>
            </a:pPr>
            <a:endParaRPr lang="fr-FR" dirty="0"/>
          </a:p>
          <a:p>
            <a:pPr>
              <a:lnSpc>
                <a:spcPct val="90000"/>
              </a:lnSpc>
            </a:pPr>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55F302D1-57C6-4782-8BE6-8FBEBB532E38}" type="slidenum">
              <a:rPr lang="fr-FR"/>
              <a:pPr/>
              <a:t>18</a:t>
            </a:fld>
            <a:endParaRPr lang="fr-FR"/>
          </a:p>
        </p:txBody>
      </p:sp>
      <p:sp>
        <p:nvSpPr>
          <p:cNvPr id="175106" name="Rectangle 2"/>
          <p:cNvSpPr>
            <a:spLocks noGrp="1" noChangeArrowheads="1"/>
          </p:cNvSpPr>
          <p:nvPr>
            <p:ph type="title"/>
          </p:nvPr>
        </p:nvSpPr>
        <p:spPr/>
        <p:txBody>
          <a:bodyPr/>
          <a:lstStyle/>
          <a:p>
            <a:r>
              <a:rPr lang="fr-FR" dirty="0"/>
              <a:t>Tableaux et pointeurs</a:t>
            </a:r>
          </a:p>
        </p:txBody>
      </p:sp>
      <p:sp>
        <p:nvSpPr>
          <p:cNvPr id="175107" name="Rectangle 3"/>
          <p:cNvSpPr>
            <a:spLocks noGrp="1" noChangeArrowheads="1"/>
          </p:cNvSpPr>
          <p:nvPr>
            <p:ph type="body" idx="1"/>
          </p:nvPr>
        </p:nvSpPr>
        <p:spPr/>
        <p:txBody>
          <a:bodyPr/>
          <a:lstStyle/>
          <a:p>
            <a:r>
              <a:rPr lang="fr-FR" dirty="0"/>
              <a:t>Afin de pouvoir utiliser l'arithmétique des pointeurs pour manipuler les éléments des tableaux, le C++ effectue la conversion implicite tableau vers pointeur d'élément. </a:t>
            </a:r>
          </a:p>
          <a:p>
            <a:r>
              <a:rPr lang="fr-FR" dirty="0"/>
              <a:t>Si </a:t>
            </a:r>
            <a:r>
              <a:rPr lang="fr-FR" dirty="0">
                <a:latin typeface="Courier New" pitchFamily="49" charset="0"/>
              </a:rPr>
              <a:t>x</a:t>
            </a:r>
            <a:r>
              <a:rPr lang="fr-FR" dirty="0"/>
              <a:t> est un identificateur de tableau ou de pointeur, les expressions </a:t>
            </a:r>
            <a:r>
              <a:rPr lang="fr-FR" dirty="0">
                <a:latin typeface="Courier New" pitchFamily="49" charset="0"/>
              </a:rPr>
              <a:t>x[n]</a:t>
            </a:r>
            <a:r>
              <a:rPr lang="fr-FR" dirty="0"/>
              <a:t> et </a:t>
            </a:r>
            <a:r>
              <a:rPr lang="fr-FR" dirty="0">
                <a:latin typeface="Courier New" pitchFamily="49" charset="0"/>
              </a:rPr>
              <a:t>*(x+n)</a:t>
            </a:r>
            <a:r>
              <a:rPr lang="fr-FR" dirty="0"/>
              <a:t> sont équivalentes.</a:t>
            </a:r>
          </a:p>
          <a:p>
            <a:r>
              <a:rPr lang="fr-FR" dirty="0"/>
              <a:t>Les conversions implicites sont une facilité introduite par le compilateur. </a:t>
            </a:r>
          </a:p>
          <a:p>
            <a:r>
              <a:rPr lang="fr-FR" dirty="0"/>
              <a:t>Mais en réalité, </a:t>
            </a:r>
            <a:r>
              <a:rPr lang="fr-FR" dirty="0">
                <a:solidFill>
                  <a:schemeClr val="accent2">
                    <a:lumMod val="75000"/>
                  </a:schemeClr>
                </a:solidFill>
              </a:rPr>
              <a:t>les tableaux ne sont pas des pointeurs</a:t>
            </a:r>
            <a:r>
              <a:rPr lang="fr-FR" dirty="0"/>
              <a:t>. </a:t>
            </a:r>
          </a:p>
          <a:p>
            <a:r>
              <a:rPr lang="fr-FR" dirty="0"/>
              <a:t>Ce sont des variables comme les autres, à ceci près :</a:t>
            </a:r>
          </a:p>
          <a:p>
            <a:pPr lvl="1"/>
            <a:r>
              <a:rPr lang="fr-FR" dirty="0"/>
              <a:t>leur type est convertible </a:t>
            </a:r>
            <a:r>
              <a:rPr lang="fr-FR" dirty="0">
                <a:solidFill>
                  <a:schemeClr val="accent2">
                    <a:lumMod val="75000"/>
                  </a:schemeClr>
                </a:solidFill>
              </a:rPr>
              <a:t>implicitement</a:t>
            </a:r>
            <a:r>
              <a:rPr lang="fr-FR" dirty="0"/>
              <a:t> en pointeur sur le type de leurs éléments;</a:t>
            </a:r>
          </a:p>
          <a:p>
            <a:pPr lvl="1"/>
            <a:r>
              <a:rPr lang="fr-FR" dirty="0"/>
              <a:t>le passage par valeur d’un tableau n’est pas possible. </a:t>
            </a:r>
          </a:p>
          <a:p>
            <a:endParaRPr lang="fr-FR" dirty="0"/>
          </a:p>
          <a:p>
            <a:pPr>
              <a:buNone/>
            </a:pP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990BEB7A-5020-45FD-BAEB-29A40E14278F}" type="slidenum">
              <a:rPr lang="fr-FR"/>
              <a:pPr/>
              <a:t>2</a:t>
            </a:fld>
            <a:endParaRPr lang="fr-FR"/>
          </a:p>
        </p:txBody>
      </p:sp>
      <p:sp>
        <p:nvSpPr>
          <p:cNvPr id="197634" name="Rectangle 2"/>
          <p:cNvSpPr>
            <a:spLocks noGrp="1" noChangeArrowheads="1"/>
          </p:cNvSpPr>
          <p:nvPr>
            <p:ph type="title"/>
          </p:nvPr>
        </p:nvSpPr>
        <p:spPr/>
        <p:txBody>
          <a:bodyPr/>
          <a:lstStyle/>
          <a:p>
            <a:r>
              <a:rPr lang="fr-FR" dirty="0"/>
              <a:t>Donnée, identificateur, mémoire</a:t>
            </a:r>
          </a:p>
        </p:txBody>
      </p:sp>
      <p:sp>
        <p:nvSpPr>
          <p:cNvPr id="197635" name="Rectangle 3"/>
          <p:cNvSpPr>
            <a:spLocks noGrp="1" noChangeArrowheads="1"/>
          </p:cNvSpPr>
          <p:nvPr>
            <p:ph type="body" idx="1"/>
          </p:nvPr>
        </p:nvSpPr>
        <p:spPr/>
        <p:txBody>
          <a:bodyPr/>
          <a:lstStyle/>
          <a:p>
            <a:r>
              <a:rPr lang="fr-FR" dirty="0"/>
              <a:t>Une donnée (</a:t>
            </a:r>
            <a:r>
              <a:rPr lang="fr-FR" dirty="0">
                <a:solidFill>
                  <a:schemeClr val="accent2">
                    <a:lumMod val="75000"/>
                  </a:schemeClr>
                </a:solidFill>
              </a:rPr>
              <a:t>objet</a:t>
            </a:r>
            <a:r>
              <a:rPr lang="fr-FR" dirty="0"/>
              <a:t> au sens bas niveau) est une </a:t>
            </a:r>
            <a:r>
              <a:rPr lang="fr-FR" dirty="0">
                <a:solidFill>
                  <a:schemeClr val="accent2">
                    <a:lumMod val="75000"/>
                  </a:schemeClr>
                </a:solidFill>
              </a:rPr>
              <a:t>région contiguë de mémoire</a:t>
            </a:r>
            <a:r>
              <a:rPr lang="fr-FR" dirty="0"/>
              <a:t>. Une </a:t>
            </a:r>
            <a:r>
              <a:rPr lang="fr-FR" dirty="0">
                <a:solidFill>
                  <a:schemeClr val="accent2">
                    <a:lumMod val="75000"/>
                  </a:schemeClr>
                </a:solidFill>
              </a:rPr>
              <a:t>variable</a:t>
            </a:r>
            <a:r>
              <a:rPr lang="fr-FR" dirty="0"/>
              <a:t> est une donnée munie d’un </a:t>
            </a:r>
            <a:r>
              <a:rPr lang="fr-FR" dirty="0">
                <a:solidFill>
                  <a:schemeClr val="accent2">
                    <a:lumMod val="75000"/>
                  </a:schemeClr>
                </a:solidFill>
              </a:rPr>
              <a:t>identificateur</a:t>
            </a:r>
            <a:r>
              <a:rPr lang="fr-FR" dirty="0"/>
              <a:t> au travers duquel on peut accéder directement à la donnée. </a:t>
            </a:r>
          </a:p>
          <a:p>
            <a:r>
              <a:rPr lang="fr-FR" dirty="0"/>
              <a:t>Une donnée a au plus </a:t>
            </a:r>
            <a:r>
              <a:rPr lang="fr-FR" dirty="0">
                <a:solidFill>
                  <a:schemeClr val="accent2">
                    <a:lumMod val="75000"/>
                  </a:schemeClr>
                </a:solidFill>
              </a:rPr>
              <a:t>un identificateur </a:t>
            </a:r>
            <a:r>
              <a:rPr lang="fr-FR" sz="2000" dirty="0">
                <a:solidFill>
                  <a:schemeClr val="bg2"/>
                </a:solidFill>
              </a:rPr>
              <a:t>(nom de la variable la désignant)</a:t>
            </a:r>
            <a:r>
              <a:rPr lang="fr-FR" dirty="0"/>
              <a:t> correspondant à une </a:t>
            </a:r>
            <a:r>
              <a:rPr lang="fr-FR" dirty="0">
                <a:solidFill>
                  <a:schemeClr val="accent2">
                    <a:lumMod val="75000"/>
                  </a:schemeClr>
                </a:solidFill>
              </a:rPr>
              <a:t>adresse mémoire</a:t>
            </a:r>
            <a:r>
              <a:rPr lang="fr-FR" dirty="0"/>
              <a:t>.</a:t>
            </a:r>
          </a:p>
          <a:p>
            <a:r>
              <a:rPr lang="fr-FR" dirty="0"/>
              <a:t>Or en programmation, il faut pouvoir manipuler </a:t>
            </a:r>
            <a:r>
              <a:rPr lang="fr-FR" dirty="0">
                <a:solidFill>
                  <a:schemeClr val="accent2">
                    <a:lumMod val="75000"/>
                  </a:schemeClr>
                </a:solidFill>
              </a:rPr>
              <a:t>une même donnée</a:t>
            </a:r>
            <a:r>
              <a:rPr lang="fr-FR" dirty="0"/>
              <a:t> dans des </a:t>
            </a:r>
            <a:r>
              <a:rPr lang="fr-FR" dirty="0">
                <a:solidFill>
                  <a:schemeClr val="accent2">
                    <a:lumMod val="75000"/>
                  </a:schemeClr>
                </a:solidFill>
              </a:rPr>
              <a:t>contextes différents qui s’ignorent</a:t>
            </a:r>
            <a:r>
              <a:rPr lang="fr-FR" dirty="0"/>
              <a:t> et </a:t>
            </a:r>
            <a:r>
              <a:rPr lang="fr-FR" dirty="0">
                <a:solidFill>
                  <a:schemeClr val="accent2">
                    <a:lumMod val="75000"/>
                  </a:schemeClr>
                </a:solidFill>
              </a:rPr>
              <a:t>où son identificateur n’est pas forcément visible</a:t>
            </a:r>
            <a:r>
              <a:rPr lang="fr-FR" dirty="0"/>
              <a:t> </a:t>
            </a:r>
            <a:r>
              <a:rPr lang="fr-FR" sz="2000" dirty="0"/>
              <a:t>(par ex. dans une autre fonction que celle dans laquelle elle est définie)</a:t>
            </a:r>
            <a:r>
              <a:rPr lang="fr-FR" dirty="0"/>
              <a:t>.</a:t>
            </a:r>
          </a:p>
          <a:p>
            <a:r>
              <a:rPr lang="fr-FR" dirty="0"/>
              <a:t>Il faut pouvoir aussi accéder aux données sans identificateur (allouées dynamiquement). </a:t>
            </a:r>
          </a:p>
          <a:p>
            <a:pPr>
              <a:buNone/>
            </a:pP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990BEB7A-5020-45FD-BAEB-29A40E14278F}" type="slidenum">
              <a:rPr lang="fr-FR"/>
              <a:pPr/>
              <a:t>3</a:t>
            </a:fld>
            <a:endParaRPr lang="fr-FR"/>
          </a:p>
        </p:txBody>
      </p:sp>
      <p:sp>
        <p:nvSpPr>
          <p:cNvPr id="197634" name="Rectangle 2"/>
          <p:cNvSpPr>
            <a:spLocks noGrp="1" noChangeArrowheads="1"/>
          </p:cNvSpPr>
          <p:nvPr>
            <p:ph type="title"/>
          </p:nvPr>
        </p:nvSpPr>
        <p:spPr/>
        <p:txBody>
          <a:bodyPr/>
          <a:lstStyle/>
          <a:p>
            <a:r>
              <a:rPr lang="fr-FR" dirty="0"/>
              <a:t>Adressage indirect</a:t>
            </a:r>
          </a:p>
        </p:txBody>
      </p:sp>
      <p:sp>
        <p:nvSpPr>
          <p:cNvPr id="197635" name="Rectangle 3"/>
          <p:cNvSpPr>
            <a:spLocks noGrp="1" noChangeArrowheads="1"/>
          </p:cNvSpPr>
          <p:nvPr>
            <p:ph type="body" idx="1"/>
          </p:nvPr>
        </p:nvSpPr>
        <p:spPr/>
        <p:txBody>
          <a:bodyPr/>
          <a:lstStyle/>
          <a:p>
            <a:r>
              <a:rPr lang="fr-FR" dirty="0"/>
              <a:t>Une donnée peut être désignée par </a:t>
            </a:r>
            <a:r>
              <a:rPr lang="fr-FR" dirty="0">
                <a:solidFill>
                  <a:schemeClr val="accent2">
                    <a:lumMod val="75000"/>
                  </a:schemeClr>
                </a:solidFill>
              </a:rPr>
              <a:t>plusieurs référents </a:t>
            </a:r>
            <a:r>
              <a:rPr lang="fr-FR" dirty="0"/>
              <a:t>qui correspondent aussi à cette même adresse mémoire grâce au mécanisme d’</a:t>
            </a:r>
            <a:r>
              <a:rPr lang="fr-FR" dirty="0">
                <a:solidFill>
                  <a:schemeClr val="accent2">
                    <a:lumMod val="75000"/>
                  </a:schemeClr>
                </a:solidFill>
              </a:rPr>
              <a:t>adressage indirect</a:t>
            </a:r>
            <a:r>
              <a:rPr lang="fr-FR" dirty="0"/>
              <a:t>.</a:t>
            </a:r>
          </a:p>
          <a:p>
            <a:pPr>
              <a:buNone/>
            </a:pPr>
            <a:endParaRPr lang="fr-FR" sz="1000" dirty="0"/>
          </a:p>
          <a:p>
            <a:r>
              <a:rPr lang="fr-FR" dirty="0"/>
              <a:t>Adressage indirect : possibilité pour une donnée d’être accédée par l’intermédiaire d’une </a:t>
            </a:r>
            <a:r>
              <a:rPr lang="fr-FR" dirty="0">
                <a:solidFill>
                  <a:schemeClr val="accent2">
                    <a:lumMod val="75000"/>
                  </a:schemeClr>
                </a:solidFill>
              </a:rPr>
              <a:t>variable </a:t>
            </a:r>
            <a:r>
              <a:rPr lang="fr-FR" dirty="0" err="1">
                <a:solidFill>
                  <a:schemeClr val="accent2">
                    <a:lumMod val="75000"/>
                  </a:schemeClr>
                </a:solidFill>
              </a:rPr>
              <a:t>référente</a:t>
            </a:r>
            <a:r>
              <a:rPr lang="fr-FR" dirty="0"/>
              <a:t>, contenant</a:t>
            </a:r>
            <a:r>
              <a:rPr lang="fr-FR" dirty="0">
                <a:solidFill>
                  <a:schemeClr val="accent2">
                    <a:lumMod val="75000"/>
                  </a:schemeClr>
                </a:solidFill>
              </a:rPr>
              <a:t> une adresse désignant l’emplacement</a:t>
            </a:r>
            <a:r>
              <a:rPr lang="fr-FR" dirty="0"/>
              <a:t> </a:t>
            </a:r>
            <a:r>
              <a:rPr lang="fr-FR" dirty="0">
                <a:solidFill>
                  <a:schemeClr val="accent2">
                    <a:lumMod val="75000"/>
                  </a:schemeClr>
                </a:solidFill>
              </a:rPr>
              <a:t>mémoire </a:t>
            </a:r>
            <a:r>
              <a:rPr lang="fr-FR" dirty="0"/>
              <a:t>de cette donnée.</a:t>
            </a:r>
          </a:p>
          <a:p>
            <a:pPr>
              <a:buNone/>
            </a:pPr>
            <a:endParaRPr lang="fr-FR" sz="1000" dirty="0"/>
          </a:p>
          <a:p>
            <a:r>
              <a:rPr lang="fr-FR" dirty="0"/>
              <a:t>Plusieurs de ces variables référentes peuvent alors désigner la même donnée.</a:t>
            </a:r>
          </a:p>
          <a:p>
            <a:r>
              <a:rPr lang="fr-FR" dirty="0"/>
              <a:t>Permet d’offrir plusieurs voies d’accès « faciles » à une même donnée en mémoire possédant ou non un identificateur.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pointeurs et références</a:t>
            </a:r>
          </a:p>
        </p:txBody>
      </p:sp>
      <p:sp>
        <p:nvSpPr>
          <p:cNvPr id="3" name="Espace réservé du contenu 2"/>
          <p:cNvSpPr>
            <a:spLocks noGrp="1"/>
          </p:cNvSpPr>
          <p:nvPr>
            <p:ph idx="1"/>
          </p:nvPr>
        </p:nvSpPr>
        <p:spPr/>
        <p:txBody>
          <a:bodyPr/>
          <a:lstStyle/>
          <a:p>
            <a:r>
              <a:rPr lang="fr-FR" dirty="0"/>
              <a:t>En C et C++, « </a:t>
            </a:r>
            <a:r>
              <a:rPr lang="fr-FR" dirty="0">
                <a:solidFill>
                  <a:schemeClr val="accent2">
                    <a:lumMod val="75000"/>
                  </a:schemeClr>
                </a:solidFill>
              </a:rPr>
              <a:t>un pointeur </a:t>
            </a:r>
            <a:r>
              <a:rPr lang="fr-FR" dirty="0"/>
              <a:t>» est une variable qui peut être utilisée comme référent d’une autre variable.</a:t>
            </a:r>
            <a:endParaRPr lang="fr-FR" sz="800" dirty="0"/>
          </a:p>
          <a:p>
            <a:r>
              <a:rPr lang="fr-FR" dirty="0"/>
              <a:t>Mais le C++ possède aussi un autre type qui </a:t>
            </a:r>
            <a:r>
              <a:rPr lang="fr-FR" dirty="0">
                <a:solidFill>
                  <a:schemeClr val="accent2">
                    <a:lumMod val="75000"/>
                  </a:schemeClr>
                </a:solidFill>
              </a:rPr>
              <a:t>facilite</a:t>
            </a:r>
            <a:r>
              <a:rPr lang="fr-FR" dirty="0"/>
              <a:t> et </a:t>
            </a:r>
            <a:r>
              <a:rPr lang="fr-FR" dirty="0">
                <a:solidFill>
                  <a:schemeClr val="accent2">
                    <a:lumMod val="75000"/>
                  </a:schemeClr>
                </a:solidFill>
              </a:rPr>
              <a:t>sécurise</a:t>
            </a:r>
            <a:r>
              <a:rPr lang="fr-FR" dirty="0"/>
              <a:t> l’adressage indirect : le type </a:t>
            </a:r>
            <a:r>
              <a:rPr lang="fr-FR" dirty="0">
                <a:solidFill>
                  <a:schemeClr val="accent2">
                    <a:lumMod val="75000"/>
                  </a:schemeClr>
                </a:solidFill>
              </a:rPr>
              <a:t>référence</a:t>
            </a:r>
            <a:r>
              <a:rPr lang="fr-FR" dirty="0"/>
              <a:t>.</a:t>
            </a:r>
            <a:endParaRPr lang="fr-FR" sz="800" dirty="0"/>
          </a:p>
          <a:p>
            <a:r>
              <a:rPr lang="fr-FR" dirty="0"/>
              <a:t>Les </a:t>
            </a:r>
            <a:r>
              <a:rPr lang="fr-FR" dirty="0">
                <a:solidFill>
                  <a:schemeClr val="accent2">
                    <a:lumMod val="75000"/>
                  </a:schemeClr>
                </a:solidFill>
              </a:rPr>
              <a:t>pointeurs</a:t>
            </a:r>
            <a:r>
              <a:rPr lang="fr-FR" dirty="0"/>
              <a:t> et les</a:t>
            </a:r>
            <a:r>
              <a:rPr lang="fr-FR" dirty="0">
                <a:solidFill>
                  <a:schemeClr val="accent2">
                    <a:lumMod val="75000"/>
                  </a:schemeClr>
                </a:solidFill>
              </a:rPr>
              <a:t> références stockent l’adresse d’une donnée</a:t>
            </a:r>
            <a:r>
              <a:rPr lang="fr-FR" dirty="0"/>
              <a:t>. Les principales différences entre pointeurs et références sont :</a:t>
            </a:r>
          </a:p>
          <a:p>
            <a:pPr lvl="1"/>
            <a:r>
              <a:rPr lang="fr-FR" dirty="0"/>
              <a:t>la syntaxe (plus facile pour les références) ;</a:t>
            </a:r>
          </a:p>
          <a:p>
            <a:pPr lvl="1"/>
            <a:r>
              <a:rPr lang="fr-FR" dirty="0"/>
              <a:t>une référence doit être initialisée, ne peut pas être nulle et ne peut pas être réassignée (au contraire des pointeurs) ;</a:t>
            </a:r>
          </a:p>
          <a:p>
            <a:pPr lvl="1"/>
            <a:r>
              <a:rPr lang="fr-FR" dirty="0"/>
              <a:t>une référence est déréférencée automatiquement.</a:t>
            </a:r>
          </a:p>
        </p:txBody>
      </p:sp>
      <p:sp>
        <p:nvSpPr>
          <p:cNvPr id="4" name="Espace réservé du numéro de diapositive 3"/>
          <p:cNvSpPr>
            <a:spLocks noGrp="1"/>
          </p:cNvSpPr>
          <p:nvPr>
            <p:ph type="sldNum" sz="quarter" idx="10"/>
          </p:nvPr>
        </p:nvSpPr>
        <p:spPr/>
        <p:txBody>
          <a:bodyPr/>
          <a:lstStyle/>
          <a:p>
            <a:fld id="{CDC06455-E30C-434F-8395-BD66AECCAFDD}" type="slidenum">
              <a:rPr lang="fr-FR" smtClean="0"/>
              <a:pPr/>
              <a:t>4</a:t>
            </a:fld>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6725157B-49B4-473C-9211-1CE2F72DCC4E}" type="slidenum">
              <a:rPr lang="fr-FR"/>
              <a:pPr/>
              <a:t>5</a:t>
            </a:fld>
            <a:endParaRPr lang="fr-FR"/>
          </a:p>
        </p:txBody>
      </p:sp>
      <p:sp>
        <p:nvSpPr>
          <p:cNvPr id="27650" name="Rectangle 2"/>
          <p:cNvSpPr>
            <a:spLocks noGrp="1" noChangeArrowheads="1"/>
          </p:cNvSpPr>
          <p:nvPr>
            <p:ph type="title"/>
          </p:nvPr>
        </p:nvSpPr>
        <p:spPr/>
        <p:txBody>
          <a:bodyPr/>
          <a:lstStyle/>
          <a:p>
            <a:r>
              <a:rPr lang="fr-FR" dirty="0"/>
              <a:t>Les pointeurs</a:t>
            </a:r>
          </a:p>
        </p:txBody>
      </p:sp>
      <p:sp>
        <p:nvSpPr>
          <p:cNvPr id="27651" name="Rectangle 3"/>
          <p:cNvSpPr>
            <a:spLocks noGrp="1" noChangeArrowheads="1"/>
          </p:cNvSpPr>
          <p:nvPr>
            <p:ph type="body" idx="1"/>
          </p:nvPr>
        </p:nvSpPr>
        <p:spPr>
          <a:xfrm>
            <a:off x="785808" y="1207574"/>
            <a:ext cx="8353300" cy="4968006"/>
          </a:xfrm>
        </p:spPr>
        <p:txBody>
          <a:bodyPr/>
          <a:lstStyle/>
          <a:p>
            <a:pPr>
              <a:lnSpc>
                <a:spcPct val="90000"/>
              </a:lnSpc>
            </a:pPr>
            <a:r>
              <a:rPr lang="fr-FR" dirty="0"/>
              <a:t>Pour un type </a:t>
            </a:r>
            <a:r>
              <a:rPr lang="fr-FR" dirty="0">
                <a:latin typeface="Courier New" pitchFamily="49" charset="0"/>
              </a:rPr>
              <a:t>T</a:t>
            </a:r>
            <a:r>
              <a:rPr lang="fr-FR" dirty="0"/>
              <a:t>, </a:t>
            </a:r>
            <a:r>
              <a:rPr lang="fr-FR" dirty="0">
                <a:solidFill>
                  <a:schemeClr val="accent2">
                    <a:lumMod val="75000"/>
                  </a:schemeClr>
                </a:solidFill>
                <a:latin typeface="Courier New" pitchFamily="49" charset="0"/>
              </a:rPr>
              <a:t>T*</a:t>
            </a:r>
            <a:r>
              <a:rPr lang="fr-FR" dirty="0"/>
              <a:t> est le type "</a:t>
            </a:r>
            <a:r>
              <a:rPr lang="fr-FR" dirty="0">
                <a:solidFill>
                  <a:schemeClr val="accent2">
                    <a:lumMod val="75000"/>
                  </a:schemeClr>
                </a:solidFill>
              </a:rPr>
              <a:t>pointeur de </a:t>
            </a:r>
            <a:r>
              <a:rPr lang="fr-FR" dirty="0">
                <a:solidFill>
                  <a:schemeClr val="accent2">
                    <a:lumMod val="75000"/>
                  </a:schemeClr>
                </a:solidFill>
                <a:latin typeface="Courier New" pitchFamily="49" charset="0"/>
              </a:rPr>
              <a:t>T</a:t>
            </a:r>
            <a:r>
              <a:rPr lang="fr-FR" dirty="0"/>
              <a:t>". Une variable de ce type contient une adresse désignant une zone mémoire pouvant contenir un objet de type </a:t>
            </a:r>
            <a:r>
              <a:rPr lang="fr-FR" dirty="0">
                <a:latin typeface="Courier New" pitchFamily="49" charset="0"/>
              </a:rPr>
              <a:t>T</a:t>
            </a:r>
            <a:r>
              <a:rPr lang="fr-FR" dirty="0"/>
              <a:t>.</a:t>
            </a:r>
          </a:p>
          <a:p>
            <a:pPr>
              <a:lnSpc>
                <a:spcPct val="90000"/>
              </a:lnSpc>
            </a:pPr>
            <a:r>
              <a:rPr lang="fr-FR" dirty="0"/>
              <a:t>L’opération </a:t>
            </a:r>
            <a:r>
              <a:rPr lang="fr-FR" dirty="0">
                <a:solidFill>
                  <a:schemeClr val="accent2">
                    <a:lumMod val="75000"/>
                  </a:schemeClr>
                </a:solidFill>
                <a:latin typeface="Courier New" pitchFamily="49" charset="0"/>
                <a:cs typeface="Courier New" pitchFamily="49" charset="0"/>
              </a:rPr>
              <a:t>&amp;x</a:t>
            </a:r>
            <a:r>
              <a:rPr lang="fr-FR" dirty="0"/>
              <a:t> renvoie l’adresse d’une donnée désignée par l’expression </a:t>
            </a:r>
            <a:r>
              <a:rPr lang="fr-FR" dirty="0">
                <a:solidFill>
                  <a:schemeClr val="accent2">
                    <a:lumMod val="75000"/>
                  </a:schemeClr>
                </a:solidFill>
                <a:latin typeface="Courier New" pitchFamily="49" charset="0"/>
                <a:cs typeface="Courier New" pitchFamily="49" charset="0"/>
              </a:rPr>
              <a:t>x</a:t>
            </a:r>
            <a:r>
              <a:rPr lang="fr-FR" dirty="0"/>
              <a:t> qui peut alors être stockée dans un pointeur.</a:t>
            </a:r>
          </a:p>
          <a:p>
            <a:pPr>
              <a:lnSpc>
                <a:spcPct val="90000"/>
              </a:lnSpc>
            </a:pPr>
            <a:r>
              <a:rPr lang="fr-FR" dirty="0">
                <a:solidFill>
                  <a:schemeClr val="accent2">
                    <a:lumMod val="75000"/>
                  </a:schemeClr>
                </a:solidFill>
              </a:rPr>
              <a:t>Un pointeur peut changer de valeur</a:t>
            </a:r>
            <a:r>
              <a:rPr lang="fr-FR" dirty="0"/>
              <a:t> par réaffectation.</a:t>
            </a:r>
          </a:p>
          <a:p>
            <a:pPr>
              <a:lnSpc>
                <a:spcPct val="90000"/>
              </a:lnSpc>
            </a:pPr>
            <a:r>
              <a:rPr lang="fr-FR" dirty="0"/>
              <a:t>L'opérateur d'indirection (ou de déréférencement) </a:t>
            </a:r>
            <a:r>
              <a:rPr lang="fr-FR" b="1" dirty="0">
                <a:solidFill>
                  <a:schemeClr val="accent2">
                    <a:lumMod val="75000"/>
                  </a:schemeClr>
                </a:solidFill>
                <a:latin typeface="Courier New" pitchFamily="49" charset="0"/>
              </a:rPr>
              <a:t>*</a:t>
            </a:r>
            <a:r>
              <a:rPr lang="fr-FR" dirty="0"/>
              <a:t> sur un pointeur fait référence à l'objet vers lequel est dirigé le pointeur.</a:t>
            </a:r>
          </a:p>
          <a:p>
            <a:pPr>
              <a:lnSpc>
                <a:spcPct val="90000"/>
              </a:lnSpc>
            </a:pPr>
            <a:r>
              <a:rPr lang="fr-FR" dirty="0"/>
              <a:t>Le </a:t>
            </a:r>
            <a:r>
              <a:rPr lang="fr-FR" dirty="0">
                <a:solidFill>
                  <a:schemeClr val="accent2">
                    <a:lumMod val="75000"/>
                  </a:schemeClr>
                </a:solidFill>
              </a:rPr>
              <a:t>pointeur nul </a:t>
            </a:r>
            <a:r>
              <a:rPr lang="fr-FR" dirty="0"/>
              <a:t>est représenté par la littérale </a:t>
            </a:r>
            <a:r>
              <a:rPr lang="fr-FR" dirty="0" err="1">
                <a:solidFill>
                  <a:schemeClr val="accent2">
                    <a:lumMod val="75000"/>
                  </a:schemeClr>
                </a:solidFill>
                <a:latin typeface="Courier New" panose="02070309020205020404" pitchFamily="49" charset="0"/>
                <a:cs typeface="Courier New" panose="02070309020205020404" pitchFamily="49" charset="0"/>
              </a:rPr>
              <a:t>nullptr</a:t>
            </a:r>
            <a:r>
              <a:rPr lang="fr-FR" dirty="0"/>
              <a:t> depuis C++11 (c’était la littérale 0 en C++98).</a:t>
            </a:r>
          </a:p>
          <a:p>
            <a:pPr>
              <a:lnSpc>
                <a:spcPct val="90000"/>
              </a:lnSpc>
            </a:pPr>
            <a:r>
              <a:rPr lang="fr-FR" dirty="0"/>
              <a:t>Un pointeur peut être implicitement converti en un type </a:t>
            </a:r>
            <a:r>
              <a:rPr lang="fr-FR" dirty="0" err="1">
                <a:latin typeface="Courier New" pitchFamily="49" charset="0"/>
              </a:rPr>
              <a:t>bool</a:t>
            </a:r>
            <a:r>
              <a:rPr lang="fr-FR" dirty="0"/>
              <a:t> : un pointeur non nul est converti en </a:t>
            </a:r>
            <a:r>
              <a:rPr lang="fr-FR" dirty="0" err="1">
                <a:latin typeface="Courier New" pitchFamily="49" charset="0"/>
              </a:rPr>
              <a:t>true</a:t>
            </a:r>
            <a:r>
              <a:rPr lang="fr-FR" dirty="0"/>
              <a:t>, un pointeur nul est converti en </a:t>
            </a:r>
            <a:r>
              <a:rPr lang="fr-FR" dirty="0">
                <a:latin typeface="Courier New" pitchFamily="49" charset="0"/>
              </a:rPr>
              <a:t>false</a:t>
            </a:r>
            <a:r>
              <a:rPr lang="fr-FR"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3959C9CC-916A-4E5A-BA4A-82F40B02DDA0}" type="slidenum">
              <a:rPr lang="fr-FR"/>
              <a:pPr/>
              <a:t>6</a:t>
            </a:fld>
            <a:endParaRPr lang="fr-FR"/>
          </a:p>
        </p:txBody>
      </p:sp>
      <p:sp>
        <p:nvSpPr>
          <p:cNvPr id="28674" name="Rectangle 2"/>
          <p:cNvSpPr>
            <a:spLocks noGrp="1" noChangeArrowheads="1"/>
          </p:cNvSpPr>
          <p:nvPr>
            <p:ph type="title"/>
          </p:nvPr>
        </p:nvSpPr>
        <p:spPr/>
        <p:txBody>
          <a:bodyPr/>
          <a:lstStyle/>
          <a:p>
            <a:r>
              <a:rPr lang="fr-FR" sz="2400" dirty="0"/>
              <a:t>Les pointeurs « </a:t>
            </a:r>
            <a:r>
              <a:rPr lang="fr-FR" sz="2400" dirty="0" err="1"/>
              <a:t>const</a:t>
            </a:r>
            <a:r>
              <a:rPr lang="fr-FR" sz="2400" dirty="0"/>
              <a:t> » et les pointeurs constants</a:t>
            </a:r>
          </a:p>
        </p:txBody>
      </p:sp>
      <p:sp>
        <p:nvSpPr>
          <p:cNvPr id="28675" name="Rectangle 3"/>
          <p:cNvSpPr>
            <a:spLocks noGrp="1" noChangeArrowheads="1"/>
          </p:cNvSpPr>
          <p:nvPr>
            <p:ph type="body" idx="1"/>
          </p:nvPr>
        </p:nvSpPr>
        <p:spPr/>
        <p:txBody>
          <a:bodyPr/>
          <a:lstStyle/>
          <a:p>
            <a:pPr>
              <a:buFontTx/>
              <a:buNone/>
            </a:pPr>
            <a:endParaRPr lang="fr-FR" dirty="0"/>
          </a:p>
          <a:p>
            <a:r>
              <a:rPr lang="fr-FR" dirty="0"/>
              <a:t>En préfixant la déclaration d'un pointeur avec </a:t>
            </a:r>
            <a:r>
              <a:rPr lang="fr-FR" dirty="0" err="1">
                <a:latin typeface="Courier New" pitchFamily="49" charset="0"/>
              </a:rPr>
              <a:t>const</a:t>
            </a:r>
            <a:r>
              <a:rPr lang="fr-FR" dirty="0"/>
              <a:t>, c’est </a:t>
            </a:r>
            <a:r>
              <a:rPr lang="fr-FR" dirty="0">
                <a:solidFill>
                  <a:schemeClr val="accent2">
                    <a:lumMod val="75000"/>
                  </a:schemeClr>
                </a:solidFill>
              </a:rPr>
              <a:t>l'objet pointé qui n’est pas modifiable par l’intermédiaire du pointeur</a:t>
            </a:r>
            <a:r>
              <a:rPr lang="fr-FR" dirty="0"/>
              <a:t> : </a:t>
            </a:r>
            <a:r>
              <a:rPr lang="fr-FR" dirty="0" err="1">
                <a:latin typeface="Courier New" pitchFamily="49" charset="0"/>
                <a:cs typeface="Courier New" pitchFamily="49" charset="0"/>
              </a:rPr>
              <a:t>const</a:t>
            </a:r>
            <a:r>
              <a:rPr lang="fr-FR" dirty="0">
                <a:latin typeface="Courier New" pitchFamily="49" charset="0"/>
                <a:cs typeface="Courier New" pitchFamily="49" charset="0"/>
              </a:rPr>
              <a:t> T* pt;</a:t>
            </a:r>
            <a:endParaRPr lang="fr-FR" dirty="0"/>
          </a:p>
          <a:p>
            <a:r>
              <a:rPr lang="fr-FR" dirty="0"/>
              <a:t>Pour déclarer </a:t>
            </a:r>
            <a:r>
              <a:rPr lang="fr-FR" dirty="0">
                <a:solidFill>
                  <a:schemeClr val="accent2">
                    <a:lumMod val="75000"/>
                  </a:schemeClr>
                </a:solidFill>
              </a:rPr>
              <a:t>un pointeur constant</a:t>
            </a:r>
            <a:r>
              <a:rPr lang="fr-FR" dirty="0"/>
              <a:t>, (i.e. pour faire en sorte que ce soit le pointeur qui soit non modifiable), on utilise la déclaration </a:t>
            </a:r>
            <a:r>
              <a:rPr lang="fr-FR" dirty="0">
                <a:latin typeface="Courier New" pitchFamily="49" charset="0"/>
              </a:rPr>
              <a:t>*</a:t>
            </a:r>
            <a:r>
              <a:rPr lang="fr-FR" dirty="0" err="1">
                <a:latin typeface="Courier New" pitchFamily="49" charset="0"/>
              </a:rPr>
              <a:t>const</a:t>
            </a:r>
            <a:r>
              <a:rPr lang="fr-FR" dirty="0"/>
              <a:t> plutôt que </a:t>
            </a:r>
            <a:r>
              <a:rPr lang="fr-FR" dirty="0">
                <a:latin typeface="Courier New" pitchFamily="49" charset="0"/>
              </a:rPr>
              <a:t>*</a:t>
            </a:r>
            <a:r>
              <a:rPr lang="fr-FR" dirty="0"/>
              <a:t> : </a:t>
            </a:r>
          </a:p>
          <a:p>
            <a:pPr>
              <a:buNone/>
            </a:pPr>
            <a:r>
              <a:rPr lang="fr-FR" dirty="0">
                <a:latin typeface="Courier New" pitchFamily="49" charset="0"/>
              </a:rPr>
              <a:t>	T* </a:t>
            </a:r>
            <a:r>
              <a:rPr lang="fr-FR" dirty="0" err="1">
                <a:latin typeface="Courier New" pitchFamily="49" charset="0"/>
              </a:rPr>
              <a:t>const</a:t>
            </a:r>
            <a:r>
              <a:rPr lang="fr-FR" dirty="0">
                <a:latin typeface="Courier New" pitchFamily="49" charset="0"/>
              </a:rPr>
              <a:t> pt;</a:t>
            </a:r>
          </a:p>
          <a:p>
            <a:endParaRPr lang="fr-FR" dirty="0"/>
          </a:p>
          <a:p>
            <a:r>
              <a:rPr lang="fr-FR" dirty="0"/>
              <a:t>Attention à </a:t>
            </a:r>
            <a:r>
              <a:rPr lang="fr-FR" dirty="0" err="1">
                <a:latin typeface="Courier New" pitchFamily="49" charset="0"/>
              </a:rPr>
              <a:t>const</a:t>
            </a:r>
            <a:r>
              <a:rPr lang="fr-FR" dirty="0">
                <a:latin typeface="Courier New" pitchFamily="49" charset="0"/>
              </a:rPr>
              <a:t>*</a:t>
            </a:r>
            <a:r>
              <a:rPr lang="fr-FR" dirty="0"/>
              <a:t> :</a:t>
            </a:r>
          </a:p>
          <a:p>
            <a:pPr>
              <a:buFontTx/>
              <a:buNone/>
            </a:pPr>
            <a:r>
              <a:rPr lang="fr-FR" dirty="0">
                <a:latin typeface="Courier New" pitchFamily="49" charset="0"/>
              </a:rPr>
              <a:t>	 « T </a:t>
            </a:r>
            <a:r>
              <a:rPr lang="fr-FR" dirty="0" err="1">
                <a:latin typeface="Courier New" pitchFamily="49" charset="0"/>
              </a:rPr>
              <a:t>const</a:t>
            </a:r>
            <a:r>
              <a:rPr lang="fr-FR" dirty="0">
                <a:latin typeface="Courier New" pitchFamily="49" charset="0"/>
              </a:rPr>
              <a:t>* p; »</a:t>
            </a:r>
            <a:r>
              <a:rPr lang="fr-FR" dirty="0"/>
              <a:t> équivaut à </a:t>
            </a:r>
            <a:r>
              <a:rPr lang="fr-FR" dirty="0">
                <a:latin typeface="Courier New" pitchFamily="49" charset="0"/>
              </a:rPr>
              <a:t>« </a:t>
            </a:r>
            <a:r>
              <a:rPr lang="fr-FR" dirty="0" err="1">
                <a:latin typeface="Courier New" pitchFamily="49" charset="0"/>
              </a:rPr>
              <a:t>const</a:t>
            </a:r>
            <a:r>
              <a:rPr lang="fr-FR" dirty="0">
                <a:latin typeface="Courier New" pitchFamily="49" charset="0"/>
              </a:rPr>
              <a:t> T* p; »</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A5FDD2D3-365A-4F3D-882B-62068CF2DE07}" type="slidenum">
              <a:rPr lang="fr-FR"/>
              <a:pPr/>
              <a:t>7</a:t>
            </a:fld>
            <a:endParaRPr lang="fr-FR" dirty="0"/>
          </a:p>
        </p:txBody>
      </p:sp>
      <p:sp>
        <p:nvSpPr>
          <p:cNvPr id="33794" name="Rectangle 2"/>
          <p:cNvSpPr>
            <a:spLocks noGrp="1" noChangeArrowheads="1"/>
          </p:cNvSpPr>
          <p:nvPr>
            <p:ph type="title"/>
          </p:nvPr>
        </p:nvSpPr>
        <p:spPr/>
        <p:txBody>
          <a:bodyPr/>
          <a:lstStyle/>
          <a:p>
            <a:r>
              <a:rPr lang="fr-FR" sz="2400" dirty="0"/>
              <a:t>Les pointeurs « </a:t>
            </a:r>
            <a:r>
              <a:rPr lang="fr-FR" sz="2400" dirty="0" err="1">
                <a:latin typeface="Courier New" pitchFamily="49" charset="0"/>
                <a:cs typeface="Courier New" pitchFamily="49" charset="0"/>
              </a:rPr>
              <a:t>const</a:t>
            </a:r>
            <a:r>
              <a:rPr lang="fr-FR" sz="2400" dirty="0">
                <a:latin typeface="Courier New" pitchFamily="49" charset="0"/>
                <a:cs typeface="Courier New" pitchFamily="49" charset="0"/>
              </a:rPr>
              <a:t> </a:t>
            </a:r>
            <a:r>
              <a:rPr lang="fr-FR" sz="2400" dirty="0"/>
              <a:t>» et les pointeurs constants</a:t>
            </a:r>
          </a:p>
        </p:txBody>
      </p:sp>
      <p:sp>
        <p:nvSpPr>
          <p:cNvPr id="33795" name="Rectangle 3"/>
          <p:cNvSpPr>
            <a:spLocks noGrp="1" noChangeArrowheads="1"/>
          </p:cNvSpPr>
          <p:nvPr>
            <p:ph type="body" idx="1"/>
          </p:nvPr>
        </p:nvSpPr>
        <p:spPr/>
        <p:txBody>
          <a:bodyPr/>
          <a:lstStyle/>
          <a:p>
            <a:pPr>
              <a:lnSpc>
                <a:spcPct val="80000"/>
              </a:lnSpc>
            </a:pPr>
            <a:endParaRPr lang="fr-FR" dirty="0"/>
          </a:p>
          <a:p>
            <a:pPr>
              <a:lnSpc>
                <a:spcPct val="80000"/>
              </a:lnSpc>
            </a:pPr>
            <a:r>
              <a:rPr lang="fr-FR" dirty="0"/>
              <a:t>On  peut attribuer l'adresse d'une variable non constante à un pointeur </a:t>
            </a:r>
            <a:r>
              <a:rPr lang="fr-FR" dirty="0" err="1">
                <a:latin typeface="Courier New" pitchFamily="49" charset="0"/>
                <a:cs typeface="Courier New" pitchFamily="49" charset="0"/>
              </a:rPr>
              <a:t>const</a:t>
            </a:r>
            <a:r>
              <a:rPr lang="fr-FR" dirty="0"/>
              <a:t>. </a:t>
            </a:r>
          </a:p>
          <a:p>
            <a:pPr>
              <a:lnSpc>
                <a:spcPct val="80000"/>
              </a:lnSpc>
            </a:pPr>
            <a:endParaRPr lang="fr-FR" dirty="0"/>
          </a:p>
          <a:p>
            <a:pPr>
              <a:lnSpc>
                <a:spcPct val="80000"/>
              </a:lnSpc>
            </a:pPr>
            <a:r>
              <a:rPr lang="fr-FR" dirty="0"/>
              <a:t>En revanche, l'adresse d'une constante ne peut être attribuée à un pointeur sur lequel aucune restriction ne s'applique, car cette opération autoriserait la modification de la donnée.</a:t>
            </a:r>
          </a:p>
          <a:p>
            <a:pPr>
              <a:lnSpc>
                <a:spcPct val="80000"/>
              </a:lnSpc>
            </a:pPr>
            <a:endParaRPr lang="fr-FR" dirty="0"/>
          </a:p>
          <a:p>
            <a:pPr>
              <a:lnSpc>
                <a:spcPct val="80000"/>
              </a:lnSpc>
            </a:pPr>
            <a:r>
              <a:rPr lang="fr-FR" dirty="0"/>
              <a:t>Il est possible de </a:t>
            </a:r>
            <a:r>
              <a:rPr lang="fr-FR" dirty="0">
                <a:solidFill>
                  <a:schemeClr val="accent2">
                    <a:lumMod val="75000"/>
                  </a:schemeClr>
                </a:solidFill>
              </a:rPr>
              <a:t>supprimer explicitement les restrictions</a:t>
            </a:r>
            <a:r>
              <a:rPr lang="fr-FR" dirty="0"/>
              <a:t> sur un pointeur de constante à l'aide d'une conversion de type explicite (à utiliser avec précaution…).</a:t>
            </a:r>
          </a:p>
          <a:p>
            <a:pPr>
              <a:lnSpc>
                <a:spcPct val="80000"/>
              </a:lnSpc>
            </a:pP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C5CAC21B-D07C-4AE1-A8A0-6F16BFD6ACB0}" type="slidenum">
              <a:rPr lang="fr-FR"/>
              <a:pPr/>
              <a:t>8</a:t>
            </a:fld>
            <a:endParaRPr lang="fr-FR" dirty="0"/>
          </a:p>
        </p:txBody>
      </p:sp>
      <p:sp>
        <p:nvSpPr>
          <p:cNvPr id="41986" name="Rectangle 2"/>
          <p:cNvSpPr>
            <a:spLocks noGrp="1" noChangeArrowheads="1"/>
          </p:cNvSpPr>
          <p:nvPr>
            <p:ph type="title"/>
          </p:nvPr>
        </p:nvSpPr>
        <p:spPr/>
        <p:txBody>
          <a:bodyPr/>
          <a:lstStyle/>
          <a:p>
            <a:r>
              <a:rPr lang="fr-FR" dirty="0" err="1"/>
              <a:t>lvalue</a:t>
            </a:r>
            <a:r>
              <a:rPr lang="fr-FR" dirty="0"/>
              <a:t> références</a:t>
            </a:r>
          </a:p>
        </p:txBody>
      </p:sp>
      <p:sp>
        <p:nvSpPr>
          <p:cNvPr id="41987" name="Rectangle 3"/>
          <p:cNvSpPr>
            <a:spLocks noGrp="1" noChangeArrowheads="1"/>
          </p:cNvSpPr>
          <p:nvPr>
            <p:ph type="body" idx="1"/>
          </p:nvPr>
        </p:nvSpPr>
        <p:spPr>
          <a:xfrm>
            <a:off x="611188" y="1557338"/>
            <a:ext cx="8532812" cy="4968006"/>
          </a:xfrm>
        </p:spPr>
        <p:txBody>
          <a:bodyPr/>
          <a:lstStyle/>
          <a:p>
            <a:r>
              <a:rPr lang="fr-FR" sz="2200" dirty="0"/>
              <a:t>Une référence fournit un autre mode d’adressage indirect plus sécurisé et plus facile à utiliser. </a:t>
            </a:r>
          </a:p>
          <a:p>
            <a:r>
              <a:rPr lang="fr-FR" sz="2200" dirty="0"/>
              <a:t>La notation « </a:t>
            </a:r>
            <a:r>
              <a:rPr lang="fr-FR" sz="2200" dirty="0">
                <a:solidFill>
                  <a:schemeClr val="accent2">
                    <a:lumMod val="75000"/>
                  </a:schemeClr>
                </a:solidFill>
                <a:latin typeface="Courier New" pitchFamily="49" charset="0"/>
              </a:rPr>
              <a:t>X&amp;</a:t>
            </a:r>
            <a:r>
              <a:rPr lang="fr-FR" sz="2200" dirty="0"/>
              <a:t>» se lit « </a:t>
            </a:r>
            <a:r>
              <a:rPr lang="fr-FR" sz="2200" dirty="0" err="1">
                <a:solidFill>
                  <a:schemeClr val="accent2">
                    <a:lumMod val="75000"/>
                  </a:schemeClr>
                </a:solidFill>
              </a:rPr>
              <a:t>lvalue</a:t>
            </a:r>
            <a:r>
              <a:rPr lang="fr-FR" sz="2200" dirty="0"/>
              <a:t> </a:t>
            </a:r>
            <a:r>
              <a:rPr lang="fr-FR" sz="2200" dirty="0">
                <a:solidFill>
                  <a:schemeClr val="accent2">
                    <a:lumMod val="75000"/>
                  </a:schemeClr>
                </a:solidFill>
              </a:rPr>
              <a:t>référence sur une donnée de type </a:t>
            </a:r>
            <a:r>
              <a:rPr lang="fr-FR" sz="2200" dirty="0">
                <a:solidFill>
                  <a:schemeClr val="accent2">
                    <a:lumMod val="75000"/>
                  </a:schemeClr>
                </a:solidFill>
                <a:latin typeface="Courier New" pitchFamily="49" charset="0"/>
              </a:rPr>
              <a:t>X</a:t>
            </a:r>
            <a:r>
              <a:rPr lang="fr-FR" sz="2200" dirty="0"/>
              <a:t> ».</a:t>
            </a:r>
          </a:p>
          <a:p>
            <a:r>
              <a:rPr lang="fr-FR" sz="2200" dirty="0"/>
              <a:t>Pour garantir la validité d'une référence (c'est à dire l'associer à une donnée), on doit </a:t>
            </a:r>
            <a:r>
              <a:rPr lang="fr-FR" sz="2200" dirty="0">
                <a:solidFill>
                  <a:schemeClr val="accent2">
                    <a:lumMod val="75000"/>
                  </a:schemeClr>
                </a:solidFill>
              </a:rPr>
              <a:t>l'initialiser à sa définition</a:t>
            </a:r>
            <a:r>
              <a:rPr lang="fr-FR" sz="2200" dirty="0"/>
              <a:t>.</a:t>
            </a:r>
          </a:p>
          <a:p>
            <a:r>
              <a:rPr lang="fr-FR" sz="2200" dirty="0">
                <a:solidFill>
                  <a:schemeClr val="accent2">
                    <a:lumMod val="75000"/>
                  </a:schemeClr>
                </a:solidFill>
              </a:rPr>
              <a:t>La valeur d'une référence ne peut pas être modifiée après initialisation. </a:t>
            </a:r>
            <a:r>
              <a:rPr lang="fr-FR" sz="2200" dirty="0"/>
              <a:t>C’est-à-dire qu’une référence est liée à la même zone mémoire (a priori une donnée) tout au long de sa vie.</a:t>
            </a:r>
          </a:p>
          <a:p>
            <a:r>
              <a:rPr lang="fr-FR" sz="2200" dirty="0"/>
              <a:t>L'</a:t>
            </a:r>
            <a:r>
              <a:rPr lang="fr-FR" sz="2200" dirty="0" err="1"/>
              <a:t>initialisateur</a:t>
            </a:r>
            <a:r>
              <a:rPr lang="fr-FR" sz="2200" dirty="0"/>
              <a:t> d'un type </a:t>
            </a:r>
            <a:r>
              <a:rPr lang="fr-FR" sz="2200" dirty="0">
                <a:latin typeface="Courier New" pitchFamily="49" charset="0"/>
              </a:rPr>
              <a:t>T&amp;</a:t>
            </a:r>
            <a:r>
              <a:rPr lang="fr-FR" sz="2200" dirty="0"/>
              <a:t> doit être une </a:t>
            </a:r>
            <a:r>
              <a:rPr lang="fr-FR" sz="2200" dirty="0" err="1">
                <a:latin typeface="Courier New" pitchFamily="49" charset="0"/>
              </a:rPr>
              <a:t>lvalue</a:t>
            </a:r>
            <a:r>
              <a:rPr lang="fr-FR" sz="2200" dirty="0"/>
              <a:t> de type </a:t>
            </a:r>
            <a:r>
              <a:rPr lang="fr-FR" sz="2200" dirty="0">
                <a:latin typeface="Courier New" pitchFamily="49" charset="0"/>
              </a:rPr>
              <a:t>T</a:t>
            </a:r>
            <a:r>
              <a:rPr lang="fr-FR" sz="2200" dirty="0"/>
              <a:t>.</a:t>
            </a:r>
          </a:p>
          <a:p>
            <a:r>
              <a:rPr lang="fr-FR" sz="2200" dirty="0"/>
              <a:t>Il est possible de définir des références sur pointeur.</a:t>
            </a:r>
          </a:p>
          <a:p>
            <a:r>
              <a:rPr lang="fr-FR" sz="2200" dirty="0"/>
              <a:t>Il n'est pas possible de définir des pointeurs sur des références, ni définir des tableaux de références.</a:t>
            </a:r>
          </a:p>
          <a:p>
            <a:endParaRPr lang="fr-FR" dirty="0"/>
          </a:p>
          <a:p>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C5CAC21B-D07C-4AE1-A8A0-6F16BFD6ACB0}" type="slidenum">
              <a:rPr lang="fr-FR"/>
              <a:pPr/>
              <a:t>9</a:t>
            </a:fld>
            <a:endParaRPr lang="fr-FR"/>
          </a:p>
        </p:txBody>
      </p:sp>
      <p:sp>
        <p:nvSpPr>
          <p:cNvPr id="41986" name="Rectangle 2"/>
          <p:cNvSpPr>
            <a:spLocks noGrp="1" noChangeArrowheads="1"/>
          </p:cNvSpPr>
          <p:nvPr>
            <p:ph type="title"/>
          </p:nvPr>
        </p:nvSpPr>
        <p:spPr/>
        <p:txBody>
          <a:bodyPr/>
          <a:lstStyle/>
          <a:p>
            <a:r>
              <a:rPr lang="fr-FR" dirty="0"/>
              <a:t>Facilités d’écriture</a:t>
            </a:r>
          </a:p>
        </p:txBody>
      </p:sp>
      <p:sp>
        <p:nvSpPr>
          <p:cNvPr id="41987" name="Rectangle 3"/>
          <p:cNvSpPr>
            <a:spLocks noGrp="1" noChangeArrowheads="1"/>
          </p:cNvSpPr>
          <p:nvPr>
            <p:ph type="body" idx="1"/>
          </p:nvPr>
        </p:nvSpPr>
        <p:spPr/>
        <p:txBody>
          <a:bodyPr/>
          <a:lstStyle/>
          <a:p>
            <a:r>
              <a:rPr lang="fr-FR" dirty="0"/>
              <a:t>Une fois initialisée, </a:t>
            </a:r>
            <a:r>
              <a:rPr lang="fr-FR" dirty="0">
                <a:solidFill>
                  <a:schemeClr val="accent2">
                    <a:lumMod val="75000"/>
                  </a:schemeClr>
                </a:solidFill>
              </a:rPr>
              <a:t>une référence s’utilise directement comme si c’était la donnée référencée </a:t>
            </a:r>
            <a:r>
              <a:rPr lang="fr-FR" dirty="0"/>
              <a:t>(de la même façon qu’un éventuel identificateur de cette donnée si elle correspond à une variable).</a:t>
            </a:r>
          </a:p>
          <a:p>
            <a:r>
              <a:rPr lang="fr-FR" dirty="0"/>
              <a:t>Une référence </a:t>
            </a:r>
            <a:r>
              <a:rPr lang="fr-FR" dirty="0">
                <a:solidFill>
                  <a:schemeClr val="accent2">
                    <a:lumMod val="75000"/>
                  </a:schemeClr>
                </a:solidFill>
              </a:rPr>
              <a:t>n’est donc pas </a:t>
            </a:r>
            <a:r>
              <a:rPr lang="fr-FR" dirty="0" err="1">
                <a:solidFill>
                  <a:schemeClr val="accent2">
                    <a:lumMod val="75000"/>
                  </a:schemeClr>
                </a:solidFill>
              </a:rPr>
              <a:t>déréférençable</a:t>
            </a:r>
            <a:r>
              <a:rPr lang="fr-FR" dirty="0">
                <a:solidFill>
                  <a:schemeClr val="accent2">
                    <a:lumMod val="75000"/>
                  </a:schemeClr>
                </a:solidFill>
              </a:rPr>
              <a:t> explicitement </a:t>
            </a:r>
            <a:r>
              <a:rPr lang="fr-FR" dirty="0"/>
              <a:t>…c’est le compilateur qui s’en charge implicitement car il n’y a pas d’ambiguïté.</a:t>
            </a:r>
          </a:p>
          <a:p>
            <a:r>
              <a:rPr lang="fr-FR" dirty="0"/>
              <a:t>On utilise donc l’opérateur </a:t>
            </a:r>
            <a:r>
              <a:rPr lang="fr-FR" dirty="0">
                <a:solidFill>
                  <a:schemeClr val="accent2">
                    <a:lumMod val="75000"/>
                  </a:schemeClr>
                </a:solidFill>
              </a:rPr>
              <a:t>« . »</a:t>
            </a:r>
            <a:r>
              <a:rPr lang="fr-FR" dirty="0"/>
              <a:t> plutôt que « </a:t>
            </a:r>
            <a:r>
              <a:rPr lang="fr-FR" dirty="0">
                <a:latin typeface="Courier New" pitchFamily="49" charset="0"/>
                <a:cs typeface="Courier New" pitchFamily="49" charset="0"/>
              </a:rPr>
              <a:t>-&gt;</a:t>
            </a:r>
            <a:r>
              <a:rPr lang="fr-FR" dirty="0"/>
              <a:t> » lorsque qu’une référence pointe sur une structure.</a:t>
            </a:r>
          </a:p>
          <a:p>
            <a:endParaRPr lang="fr-FR" dirty="0"/>
          </a:p>
          <a:p>
            <a:r>
              <a:rPr lang="fr-FR" dirty="0"/>
              <a:t>Si </a:t>
            </a:r>
            <a:r>
              <a:rPr lang="fr-FR" dirty="0">
                <a:latin typeface="Courier New" pitchFamily="49" charset="0"/>
                <a:cs typeface="Courier New" pitchFamily="49" charset="0"/>
              </a:rPr>
              <a:t>x</a:t>
            </a:r>
            <a:r>
              <a:rPr lang="fr-FR" dirty="0"/>
              <a:t> est une référence </a:t>
            </a:r>
            <a:r>
              <a:rPr lang="fr-FR" dirty="0">
                <a:solidFill>
                  <a:schemeClr val="accent2">
                    <a:lumMod val="75000"/>
                  </a:schemeClr>
                </a:solidFill>
                <a:latin typeface="Courier New" pitchFamily="49" charset="0"/>
                <a:cs typeface="Courier New" pitchFamily="49" charset="0"/>
              </a:rPr>
              <a:t>&amp;x</a:t>
            </a:r>
            <a:r>
              <a:rPr lang="fr-FR" dirty="0">
                <a:solidFill>
                  <a:schemeClr val="accent2">
                    <a:lumMod val="75000"/>
                  </a:schemeClr>
                </a:solidFill>
              </a:rPr>
              <a:t> renvoie l’adresse de l’objet référencé</a:t>
            </a:r>
            <a:r>
              <a:rPr lang="fr-FR" dirty="0"/>
              <a:t> et non l’adresse de la référence.</a:t>
            </a:r>
          </a:p>
          <a:p>
            <a:endParaRPr lang="fr-FR" dirty="0"/>
          </a:p>
        </p:txBody>
      </p:sp>
    </p:spTree>
  </p:cSld>
  <p:clrMapOvr>
    <a:masterClrMapping/>
  </p:clrMapOvr>
</p:sld>
</file>

<file path=ppt/theme/theme1.xml><?xml version="1.0" encoding="utf-8"?>
<a:theme xmlns:a="http://schemas.openxmlformats.org/drawingml/2006/main" name="Modèle par défaut">
  <a:themeElements>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0</TotalTime>
  <Words>1739</Words>
  <Application>Microsoft Office PowerPoint</Application>
  <PresentationFormat>Affichage à l'écran (4:3)</PresentationFormat>
  <Paragraphs>128</Paragraphs>
  <Slides>18</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18</vt:i4>
      </vt:variant>
    </vt:vector>
  </HeadingPairs>
  <TitlesOfParts>
    <vt:vector size="21" baseType="lpstr">
      <vt:lpstr>Arial</vt:lpstr>
      <vt:lpstr>Courier New</vt:lpstr>
      <vt:lpstr>Modèle par défaut</vt:lpstr>
      <vt:lpstr>Adressage indirect</vt:lpstr>
      <vt:lpstr>Donnée, identificateur, mémoire</vt:lpstr>
      <vt:lpstr>Adressage indirect</vt:lpstr>
      <vt:lpstr>pointeurs et références</vt:lpstr>
      <vt:lpstr>Les pointeurs</vt:lpstr>
      <vt:lpstr>Les pointeurs « const » et les pointeurs constants</vt:lpstr>
      <vt:lpstr>Les pointeurs « const » et les pointeurs constants</vt:lpstr>
      <vt:lpstr>lvalue références</vt:lpstr>
      <vt:lpstr>Facilités d’écriture</vt:lpstr>
      <vt:lpstr>Les références const</vt:lpstr>
      <vt:lpstr>Pointeurs vs. références</vt:lpstr>
      <vt:lpstr>Pointeurs vs. références</vt:lpstr>
      <vt:lpstr>Compléments sur les pointeurs</vt:lpstr>
      <vt:lpstr>Arithmétique des pointeurs</vt:lpstr>
      <vt:lpstr>Le type void*</vt:lpstr>
      <vt:lpstr>Tableaux et pointeurs</vt:lpstr>
      <vt:lpstr>Tableaux et pointeurs</vt:lpstr>
      <vt:lpstr>Tableaux et pointeurs</vt:lpstr>
    </vt:vector>
  </TitlesOfParts>
  <Company>UTC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Antoine</dc:creator>
  <cp:lastModifiedBy>Antoine Jouglet</cp:lastModifiedBy>
  <cp:revision>463</cp:revision>
  <cp:lastPrinted>2017-08-11T09:28:48Z</cp:lastPrinted>
  <dcterms:created xsi:type="dcterms:W3CDTF">2008-02-04T10:53:03Z</dcterms:created>
  <dcterms:modified xsi:type="dcterms:W3CDTF">2022-09-09T08:00:49Z</dcterms:modified>
</cp:coreProperties>
</file>