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99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4680" autoAdjust="0"/>
  </p:normalViewPr>
  <p:slideViewPr>
    <p:cSldViewPr>
      <p:cViewPr varScale="1">
        <p:scale>
          <a:sx n="102" d="100"/>
          <a:sy n="102" d="100"/>
        </p:scale>
        <p:origin x="10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72"/>
    </p:cViewPr>
  </p:sorterViewPr>
  <p:notesViewPr>
    <p:cSldViewPr>
      <p:cViewPr varScale="1">
        <p:scale>
          <a:sx n="62" d="100"/>
          <a:sy n="62" d="100"/>
        </p:scale>
        <p:origin x="-286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910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fr-F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fr-F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1C3FD12-4971-4E9E-8CD5-A37FA64CC9D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369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3FD12-4971-4E9E-8CD5-A37FA64CC9D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20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85392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5EA00-67CC-44EE-9700-7F258220B0A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C5B34E-FB69-4950-95BD-0FAD2ADBE6E2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3388" y="96838"/>
            <a:ext cx="2057400" cy="6284912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1188" y="96838"/>
            <a:ext cx="6019800" cy="6284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ACFDEA-EF32-4A42-BE43-0AFCEE8583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188" y="96838"/>
            <a:ext cx="7129462" cy="73977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153988" y="981075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CE9A986D-4348-4A98-844F-1A3AA1CDDB97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75000"/>
                </a:schemeClr>
              </a:buClr>
              <a:defRPr/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C06455-E30C-434F-8395-BD66AECCAFD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EC1133-3064-4F60-BC35-93F25C882326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557338"/>
            <a:ext cx="4038600" cy="4824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80F0E6-1D71-492E-8685-B2A2D7A261E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CB28B9-2694-41D1-8A77-9489D118DD0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BEC0F5-9905-475A-BC81-885CA92244F8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E2C2FC-5915-42B1-851D-CCE6539518A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9C0C54-3293-4046-B814-2658183FA65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97D20-E085-489E-A516-CF7783BD8BD4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alque_transparent_2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96838"/>
            <a:ext cx="83533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557338"/>
            <a:ext cx="8353300" cy="496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83568" y="6532839"/>
            <a:ext cx="18192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>
                <a:solidFill>
                  <a:srgbClr val="FFFF00"/>
                </a:solidFill>
              </a:rPr>
              <a:t>antoine.jouglet@utc.fr</a:t>
            </a: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2685270" y="6552382"/>
            <a:ext cx="26828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1200" b="1" dirty="0"/>
              <a:t>Programmation Orientée Objet</a:t>
            </a:r>
            <a:endParaRPr lang="fr-FR" sz="1200" b="1" dirty="0">
              <a:solidFill>
                <a:srgbClr val="003399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988" y="9810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200" b="1">
                <a:solidFill>
                  <a:srgbClr val="FFFF00"/>
                </a:solidFill>
              </a:defRPr>
            </a:lvl1pPr>
          </a:lstStyle>
          <a:p>
            <a:fld id="{C14EF4AC-3777-4572-8120-0D9D149C019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66CC"/>
        </a:buClr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465C2-5A31-42CF-83E0-4A2B72EDED24}" type="slidenum">
              <a:rPr lang="fr-FR"/>
              <a:pPr/>
              <a:t>1</a:t>
            </a:fld>
            <a:endParaRPr lang="fr-F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2" y="1466839"/>
            <a:ext cx="7958168" cy="2033599"/>
          </a:xfrm>
        </p:spPr>
        <p:txBody>
          <a:bodyPr/>
          <a:lstStyle/>
          <a:p>
            <a:pPr algn="l"/>
            <a:r>
              <a:rPr lang="fr-FR" sz="4400" dirty="0"/>
              <a:t>Allocation et </a:t>
            </a:r>
            <a:r>
              <a:rPr lang="fr-FR" sz="4400"/>
              <a:t>désallocation dynamiques en </a:t>
            </a:r>
            <a:r>
              <a:rPr lang="fr-FR" sz="4400" dirty="0"/>
              <a:t>C++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50B03-739C-4FDE-B5FE-B7D50316C771}" type="slidenum">
              <a:rPr lang="fr-FR"/>
              <a:pPr/>
              <a:t>2</a:t>
            </a:fld>
            <a:endParaRPr lang="fr-FR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Allocation dynamique/</a:t>
            </a:r>
            <a:r>
              <a:rPr lang="fr-FR" sz="2800" dirty="0" err="1"/>
              <a:t>désallocation</a:t>
            </a:r>
            <a:r>
              <a:rPr lang="fr-FR" sz="2800" dirty="0"/>
              <a:t> en C++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353425" cy="4824412"/>
          </a:xfrm>
        </p:spPr>
        <p:txBody>
          <a:bodyPr/>
          <a:lstStyle/>
          <a:p>
            <a:r>
              <a:rPr lang="fr-FR" dirty="0"/>
              <a:t>A la place des fonctions </a:t>
            </a:r>
            <a:r>
              <a:rPr lang="fr-FR" dirty="0" err="1">
                <a:latin typeface="Courier New" pitchFamily="49" charset="0"/>
              </a:rPr>
              <a:t>malloc</a:t>
            </a:r>
            <a:r>
              <a:rPr lang="fr-FR" dirty="0"/>
              <a:t> et </a:t>
            </a:r>
            <a:r>
              <a:rPr lang="fr-FR" dirty="0">
                <a:latin typeface="Courier New" pitchFamily="49" charset="0"/>
              </a:rPr>
              <a:t>free</a:t>
            </a:r>
            <a:r>
              <a:rPr lang="fr-FR" dirty="0"/>
              <a:t> du C,  nouveaux opérateurs spécifiques : 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</a:rPr>
              <a:t>	new</a:t>
            </a:r>
            <a:r>
              <a:rPr lang="fr-FR" dirty="0"/>
              <a:t>, </a:t>
            </a:r>
            <a:r>
              <a:rPr lang="fr-FR" dirty="0" err="1">
                <a:latin typeface="Courier New" pitchFamily="49" charset="0"/>
              </a:rPr>
              <a:t>delete</a:t>
            </a:r>
            <a:r>
              <a:rPr lang="fr-FR" dirty="0"/>
              <a:t>, </a:t>
            </a:r>
            <a:r>
              <a:rPr lang="fr-FR" dirty="0">
                <a:latin typeface="Courier New" pitchFamily="49" charset="0"/>
              </a:rPr>
              <a:t>new[]</a:t>
            </a:r>
            <a:r>
              <a:rPr lang="fr-FR" dirty="0"/>
              <a:t> et </a:t>
            </a:r>
            <a:r>
              <a:rPr lang="fr-FR" dirty="0" err="1">
                <a:latin typeface="Courier New" pitchFamily="49" charset="0"/>
              </a:rPr>
              <a:t>delete</a:t>
            </a:r>
            <a:r>
              <a:rPr lang="fr-FR" dirty="0">
                <a:latin typeface="Courier New" pitchFamily="49" charset="0"/>
              </a:rPr>
              <a:t>[]</a:t>
            </a:r>
            <a:r>
              <a:rPr lang="fr-FR" dirty="0"/>
              <a:t>. </a:t>
            </a:r>
            <a:endParaRPr lang="fr-FR" sz="2400" dirty="0">
              <a:latin typeface="Courier New" pitchFamily="49" charset="0"/>
              <a:ea typeface="+mn-ea"/>
            </a:endParaRPr>
          </a:p>
          <a:p>
            <a:r>
              <a:rPr lang="fr-FR" dirty="0"/>
              <a:t>Les deux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opérateurs</a:t>
            </a:r>
            <a:r>
              <a:rPr lang="fr-FR" dirty="0"/>
              <a:t> </a:t>
            </a:r>
            <a:r>
              <a:rPr lang="fr-FR" dirty="0">
                <a:latin typeface="Courier New" pitchFamily="49" charset="0"/>
              </a:rPr>
              <a:t>new</a:t>
            </a:r>
            <a:r>
              <a:rPr lang="fr-FR" dirty="0"/>
              <a:t> et </a:t>
            </a:r>
            <a:r>
              <a:rPr lang="fr-FR" dirty="0">
                <a:latin typeface="Courier New" pitchFamily="49" charset="0"/>
              </a:rPr>
              <a:t>new[]</a:t>
            </a:r>
            <a:r>
              <a:rPr lang="fr-FR" dirty="0"/>
              <a:t> permettent d'allouer de la mémoire. </a:t>
            </a:r>
          </a:p>
          <a:p>
            <a:r>
              <a:rPr lang="fr-FR" dirty="0"/>
              <a:t>Les deux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opérateurs</a:t>
            </a:r>
            <a:r>
              <a:rPr lang="fr-FR" dirty="0"/>
              <a:t> </a:t>
            </a:r>
            <a:r>
              <a:rPr lang="fr-FR" dirty="0" err="1">
                <a:latin typeface="Courier New" pitchFamily="49" charset="0"/>
              </a:rPr>
              <a:t>delete</a:t>
            </a:r>
            <a:r>
              <a:rPr lang="fr-FR" dirty="0"/>
              <a:t> et </a:t>
            </a:r>
            <a:r>
              <a:rPr lang="fr-FR" dirty="0" err="1">
                <a:latin typeface="Courier New" pitchFamily="49" charset="0"/>
              </a:rPr>
              <a:t>delete</a:t>
            </a:r>
            <a:r>
              <a:rPr lang="fr-FR" dirty="0">
                <a:latin typeface="Courier New" pitchFamily="49" charset="0"/>
              </a:rPr>
              <a:t>[]</a:t>
            </a:r>
            <a:r>
              <a:rPr lang="fr-FR" dirty="0"/>
              <a:t> permettent de restituer la mémoire utilisée.</a:t>
            </a:r>
          </a:p>
          <a:p>
            <a:r>
              <a:rPr lang="fr-FR" dirty="0"/>
              <a:t>Le plus petit objet pouvant être alloué indépendamment, et pointé à l'aide d'un type de pointeur est un </a:t>
            </a:r>
            <a:r>
              <a:rPr lang="fr-FR" dirty="0">
                <a:latin typeface="Courier New" pitchFamily="49" charset="0"/>
              </a:rPr>
              <a:t>char</a:t>
            </a:r>
            <a:r>
              <a:rPr lang="fr-FR" dirty="0"/>
              <a:t>. </a:t>
            </a:r>
          </a:p>
          <a:p>
            <a:r>
              <a:rPr lang="fr-FR" dirty="0"/>
              <a:t>Lorsqu'il n'y a pas assez de mémoire disponible, les opérateurs </a:t>
            </a:r>
            <a:r>
              <a:rPr lang="fr-FR" dirty="0">
                <a:latin typeface="Courier New" pitchFamily="49" charset="0"/>
              </a:rPr>
              <a:t>new</a:t>
            </a:r>
            <a:r>
              <a:rPr lang="fr-FR" dirty="0"/>
              <a:t> et </a:t>
            </a:r>
            <a:r>
              <a:rPr lang="fr-FR" dirty="0">
                <a:latin typeface="Courier New" pitchFamily="49" charset="0"/>
              </a:rPr>
              <a:t>new[]</a:t>
            </a:r>
            <a:r>
              <a:rPr lang="fr-FR" dirty="0"/>
              <a:t> appellent un gestionnaire d'erreur : une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exception</a:t>
            </a:r>
            <a:r>
              <a:rPr lang="fr-FR" dirty="0"/>
              <a:t> </a:t>
            </a:r>
            <a:r>
              <a:rPr lang="fr-FR" dirty="0" err="1">
                <a:latin typeface="Courier New" pitchFamily="49" charset="0"/>
              </a:rPr>
              <a:t>std</a:t>
            </a:r>
            <a:r>
              <a:rPr lang="fr-FR" dirty="0">
                <a:latin typeface="Courier New" pitchFamily="49" charset="0"/>
              </a:rPr>
              <a:t>::</a:t>
            </a:r>
            <a:r>
              <a:rPr lang="fr-FR" dirty="0" err="1">
                <a:latin typeface="Courier New" pitchFamily="49" charset="0"/>
              </a:rPr>
              <a:t>bad_alloc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26881-7A96-4BD8-A557-74C88B731CBE}" type="slidenum">
              <a:rPr lang="fr-FR"/>
              <a:pPr/>
              <a:t>3</a:t>
            </a:fld>
            <a:endParaRPr lang="fr-FR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urier New" pitchFamily="49" charset="0"/>
              </a:rPr>
              <a:t>new</a:t>
            </a:r>
            <a:r>
              <a:rPr lang="fr-FR" dirty="0"/>
              <a:t> et </a:t>
            </a:r>
            <a:r>
              <a:rPr lang="fr-FR" dirty="0" err="1">
                <a:latin typeface="Courier New" pitchFamily="49" charset="0"/>
              </a:rPr>
              <a:t>delete</a:t>
            </a:r>
            <a:endParaRPr lang="fr-FR" dirty="0">
              <a:latin typeface="Courier New" pitchFamily="49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Syntaxe de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new</a:t>
            </a:r>
            <a:r>
              <a:rPr lang="fr-FR" dirty="0"/>
              <a:t> : le mot-clé new est suivi du type de la donnée à allouer. L'opérateur renvoie une valeur de type pointeur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T*</a:t>
            </a:r>
            <a:r>
              <a:rPr lang="fr-FR" dirty="0"/>
              <a:t> sur cette donnée. </a:t>
            </a:r>
          </a:p>
          <a:p>
            <a:pPr>
              <a:buFontTx/>
              <a:buNone/>
            </a:pPr>
            <a:r>
              <a:rPr lang="fr-FR" dirty="0"/>
              <a:t>	</a:t>
            </a:r>
            <a:r>
              <a:rPr lang="fr-FR" dirty="0">
                <a:latin typeface="Courier New" pitchFamily="49" charset="0"/>
              </a:rPr>
              <a:t>T* id = new T;  </a:t>
            </a:r>
          </a:p>
          <a:p>
            <a:pPr>
              <a:buFontTx/>
              <a:buNone/>
            </a:pPr>
            <a:r>
              <a:rPr lang="fr-FR" dirty="0">
                <a:latin typeface="Courier New" pitchFamily="49" charset="0"/>
              </a:rPr>
              <a:t>	</a:t>
            </a:r>
            <a:r>
              <a:rPr lang="fr-FR" dirty="0">
                <a:latin typeface="+mj-lt"/>
              </a:rPr>
              <a:t>Équivalent à </a:t>
            </a:r>
            <a:r>
              <a:rPr lang="fr-FR" dirty="0">
                <a:latin typeface="Courier New" pitchFamily="49" charset="0"/>
              </a:rPr>
              <a:t>T* id=(T*)</a:t>
            </a:r>
            <a:r>
              <a:rPr lang="fr-FR" dirty="0" err="1">
                <a:latin typeface="Courier New" pitchFamily="49" charset="0"/>
              </a:rPr>
              <a:t>malloc</a:t>
            </a:r>
            <a:r>
              <a:rPr lang="fr-FR" dirty="0">
                <a:latin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</a:rPr>
              <a:t>sizeof</a:t>
            </a:r>
            <a:r>
              <a:rPr lang="fr-FR" dirty="0">
                <a:latin typeface="Courier New" pitchFamily="49" charset="0"/>
              </a:rPr>
              <a:t>(T))</a:t>
            </a:r>
            <a:r>
              <a:rPr lang="fr-FR" dirty="0"/>
              <a:t> pour les types primitifs.</a:t>
            </a:r>
          </a:p>
          <a:p>
            <a:pPr>
              <a:buFontTx/>
              <a:buNone/>
            </a:pPr>
            <a:endParaRPr lang="fr-FR" dirty="0"/>
          </a:p>
          <a:p>
            <a:r>
              <a:rPr lang="fr-FR" dirty="0"/>
              <a:t>Syntaxe de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delete</a:t>
            </a:r>
            <a:r>
              <a:rPr lang="fr-FR" dirty="0"/>
              <a:t> : faire suivre le mot-clé du pointeur sur la donnée </a:t>
            </a:r>
            <a:r>
              <a:rPr lang="fr-FR"/>
              <a:t>à libérer.</a:t>
            </a:r>
            <a:endParaRPr lang="fr-FR" dirty="0"/>
          </a:p>
          <a:p>
            <a:pPr>
              <a:buFontTx/>
              <a:buNone/>
            </a:pPr>
            <a:r>
              <a:rPr lang="fr-FR" dirty="0">
                <a:latin typeface="Courier New" pitchFamily="49" charset="0"/>
              </a:rPr>
              <a:t>	</a:t>
            </a:r>
            <a:r>
              <a:rPr lang="fr-FR" dirty="0" err="1">
                <a:latin typeface="Courier New" pitchFamily="49" charset="0"/>
              </a:rPr>
              <a:t>delete</a:t>
            </a:r>
            <a:r>
              <a:rPr lang="fr-FR" dirty="0">
                <a:latin typeface="Courier New" pitchFamily="49" charset="0"/>
              </a:rPr>
              <a:t> id;          </a:t>
            </a:r>
          </a:p>
          <a:p>
            <a:pPr>
              <a:buFontTx/>
              <a:buNone/>
            </a:pPr>
            <a:r>
              <a:rPr lang="fr-FR" dirty="0">
                <a:latin typeface="Courier New" pitchFamily="49" charset="0"/>
              </a:rPr>
              <a:t>	</a:t>
            </a:r>
            <a:r>
              <a:rPr lang="fr-FR" dirty="0"/>
              <a:t>Équivalent à </a:t>
            </a:r>
            <a:r>
              <a:rPr lang="fr-FR" dirty="0">
                <a:latin typeface="Courier New" pitchFamily="49" charset="0"/>
              </a:rPr>
              <a:t>free(id); </a:t>
            </a:r>
            <a:r>
              <a:rPr lang="fr-FR" dirty="0"/>
              <a:t>pour les types primitifs.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54547-EEFF-4D60-9C53-160599F8AC6B}" type="slidenum">
              <a:rPr lang="fr-FR"/>
              <a:pPr/>
              <a:t>4</a:t>
            </a:fld>
            <a:endParaRPr lang="fr-FR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ourier New" pitchFamily="49" charset="0"/>
              </a:rPr>
              <a:t>new[]</a:t>
            </a:r>
            <a:r>
              <a:rPr lang="fr-FR" dirty="0"/>
              <a:t> et </a:t>
            </a:r>
            <a:r>
              <a:rPr lang="fr-FR" dirty="0" err="1">
                <a:latin typeface="Courier New" pitchFamily="49" charset="0"/>
              </a:rPr>
              <a:t>delete</a:t>
            </a:r>
            <a:r>
              <a:rPr lang="fr-FR" dirty="0">
                <a:latin typeface="Courier New" pitchFamily="49" charset="0"/>
              </a:rPr>
              <a:t>[]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opérateurs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new[]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/>
              <a:t>et </a:t>
            </a:r>
            <a:r>
              <a:rPr lang="fr-FR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delete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[]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/>
              <a:t>sont utilisés pour allouer et restituer la mémoire pour les types tableaux. </a:t>
            </a:r>
          </a:p>
          <a:p>
            <a:r>
              <a:rPr lang="fr-FR" dirty="0"/>
              <a:t>Syntaxe : 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</a:rPr>
              <a:t>	T* id=new T[taille];</a:t>
            </a:r>
            <a:r>
              <a:rPr lang="fr-FR" dirty="0"/>
              <a:t> </a:t>
            </a:r>
          </a:p>
          <a:p>
            <a:pPr>
              <a:buNone/>
            </a:pPr>
            <a:r>
              <a:rPr lang="fr-FR" dirty="0">
                <a:latin typeface="Courier New" pitchFamily="49" charset="0"/>
              </a:rPr>
              <a:t>	</a:t>
            </a:r>
            <a:r>
              <a:rPr lang="fr-FR" dirty="0" err="1">
                <a:latin typeface="Courier New" pitchFamily="49" charset="0"/>
              </a:rPr>
              <a:t>delete</a:t>
            </a:r>
            <a:r>
              <a:rPr lang="fr-FR" dirty="0">
                <a:latin typeface="Courier New" pitchFamily="49" charset="0"/>
              </a:rPr>
              <a:t>[] id;</a:t>
            </a:r>
          </a:p>
          <a:p>
            <a:endParaRPr lang="fr-FR" dirty="0"/>
          </a:p>
          <a:p>
            <a:r>
              <a:rPr lang="fr-FR" dirty="0"/>
              <a:t>L'opérateur </a:t>
            </a:r>
            <a:r>
              <a:rPr lang="fr-FR" dirty="0">
                <a:latin typeface="Courier New" pitchFamily="49" charset="0"/>
              </a:rPr>
              <a:t>new[]</a:t>
            </a:r>
            <a:r>
              <a:rPr lang="fr-FR" dirty="0"/>
              <a:t> alloue la mémoire et crée les objets dans l'ordre croissant des adresses. </a:t>
            </a:r>
          </a:p>
          <a:p>
            <a:r>
              <a:rPr lang="fr-FR" dirty="0"/>
              <a:t>Inversement, l'opérateur </a:t>
            </a:r>
            <a:r>
              <a:rPr lang="fr-FR" dirty="0" err="1">
                <a:latin typeface="Courier New" pitchFamily="49" charset="0"/>
              </a:rPr>
              <a:t>delete</a:t>
            </a:r>
            <a:r>
              <a:rPr lang="fr-FR" dirty="0">
                <a:latin typeface="Courier New" pitchFamily="49" charset="0"/>
              </a:rPr>
              <a:t>[]</a:t>
            </a:r>
            <a:r>
              <a:rPr lang="fr-FR" dirty="0"/>
              <a:t> détruit les objets du tableau dans l'ordre décroissant des adresses avant de libérer la mémoire.</a:t>
            </a:r>
          </a:p>
          <a:p>
            <a:pPr>
              <a:buNone/>
            </a:pPr>
            <a:endParaRPr lang="fr-FR" dirty="0">
              <a:latin typeface="Courier New" pitchFamily="49" charset="0"/>
            </a:endParaRPr>
          </a:p>
          <a:p>
            <a:pPr>
              <a:buFontTx/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25D43-1AFD-46A2-AABF-23A2CC16A727}" type="slidenum">
              <a:rPr lang="fr-FR"/>
              <a:pPr/>
              <a:t>5</a:t>
            </a:fld>
            <a:endParaRPr lang="fr-FR" dirty="0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 aux mélanges…</a:t>
            </a:r>
            <a:endParaRPr lang="fr-FR" dirty="0">
              <a:latin typeface="Courier New" pitchFamily="49" charset="0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85860"/>
            <a:ext cx="8229600" cy="4824412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new[] et </a:t>
            </a:r>
            <a:r>
              <a:rPr lang="fr-FR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fr-FR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ne sont pas les mêmes opérateurs </a:t>
            </a:r>
            <a:r>
              <a:rPr lang="fr-FR" dirty="0"/>
              <a:t>que </a:t>
            </a:r>
            <a:r>
              <a:rPr lang="fr-FR" dirty="0">
                <a:latin typeface="Courier New" pitchFamily="49" charset="0"/>
              </a:rPr>
              <a:t>new</a:t>
            </a:r>
            <a:r>
              <a:rPr lang="fr-FR" dirty="0"/>
              <a:t> et </a:t>
            </a:r>
            <a:r>
              <a:rPr lang="fr-FR" dirty="0" err="1">
                <a:latin typeface="Courier New" pitchFamily="49" charset="0"/>
              </a:rPr>
              <a:t>delete</a:t>
            </a:r>
            <a:r>
              <a:rPr lang="fr-FR" dirty="0"/>
              <a:t>. Utiliser l'opérateur </a:t>
            </a:r>
            <a:r>
              <a:rPr lang="fr-FR" dirty="0" err="1">
                <a:latin typeface="Courier New" pitchFamily="49" charset="0"/>
              </a:rPr>
              <a:t>delete</a:t>
            </a:r>
            <a:r>
              <a:rPr lang="fr-FR" dirty="0">
                <a:latin typeface="Courier New" pitchFamily="49" charset="0"/>
              </a:rPr>
              <a:t>[]</a:t>
            </a:r>
            <a:r>
              <a:rPr lang="fr-FR" dirty="0"/>
              <a:t> avec les pointeurs renvoyés par l'opérateur </a:t>
            </a:r>
            <a:r>
              <a:rPr lang="fr-FR" dirty="0">
                <a:latin typeface="Courier New" pitchFamily="49" charset="0"/>
              </a:rPr>
              <a:t>new[]</a:t>
            </a:r>
            <a:r>
              <a:rPr lang="fr-FR" dirty="0"/>
              <a:t> et l'opérateur </a:t>
            </a:r>
            <a:r>
              <a:rPr lang="fr-FR" dirty="0" err="1">
                <a:latin typeface="Courier New" pitchFamily="49" charset="0"/>
              </a:rPr>
              <a:t>delete</a:t>
            </a:r>
            <a:r>
              <a:rPr lang="fr-FR" dirty="0"/>
              <a:t> avec les pointeurs renvoyés par </a:t>
            </a:r>
            <a:r>
              <a:rPr lang="fr-FR" dirty="0">
                <a:latin typeface="Courier New" pitchFamily="49" charset="0"/>
              </a:rPr>
              <a:t>new</a:t>
            </a:r>
            <a:r>
              <a:rPr lang="fr-FR" dirty="0"/>
              <a:t>. </a:t>
            </a:r>
          </a:p>
          <a:p>
            <a:pPr>
              <a:buNone/>
            </a:pPr>
            <a:endParaRPr lang="fr-FR" sz="800" dirty="0"/>
          </a:p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Ne pas mélanger les mécanismes</a:t>
            </a:r>
            <a:r>
              <a:rPr lang="fr-FR" dirty="0"/>
              <a:t> d'allocation mémoire du C et du C++.</a:t>
            </a:r>
          </a:p>
          <a:p>
            <a:r>
              <a:rPr lang="fr-FR" dirty="0"/>
              <a:t>Il faut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préférer les opérateurs C++ </a:t>
            </a:r>
            <a:r>
              <a:rPr lang="fr-FR" dirty="0"/>
              <a:t>d'allocation et de </a:t>
            </a:r>
            <a:r>
              <a:rPr lang="fr-FR" dirty="0" err="1"/>
              <a:t>désallocation</a:t>
            </a:r>
            <a:r>
              <a:rPr lang="fr-FR" dirty="0"/>
              <a:t> de la mémoire aux fonctions </a:t>
            </a:r>
            <a:r>
              <a:rPr lang="fr-FR" dirty="0" err="1">
                <a:latin typeface="Courier New" pitchFamily="49" charset="0"/>
              </a:rPr>
              <a:t>malloc</a:t>
            </a:r>
            <a:r>
              <a:rPr lang="fr-FR" dirty="0"/>
              <a:t> et </a:t>
            </a:r>
            <a:r>
              <a:rPr lang="fr-FR" dirty="0">
                <a:latin typeface="Courier New" pitchFamily="49" charset="0"/>
              </a:rPr>
              <a:t>free</a:t>
            </a:r>
            <a:r>
              <a:rPr lang="fr-FR" dirty="0"/>
              <a:t> du C. </a:t>
            </a:r>
          </a:p>
          <a:p>
            <a:r>
              <a:rPr lang="fr-FR" dirty="0"/>
              <a:t>Ces opérateurs ont de plus l'avantage de permettre un meilleur contrôle des types de données et d'éviter un transtypage. </a:t>
            </a:r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D0384-1259-4A14-9F2B-3B3FDBEA5AD0}" type="slidenum">
              <a:rPr lang="fr-FR"/>
              <a:pPr/>
              <a:t>6</a:t>
            </a:fld>
            <a:endParaRPr lang="fr-FR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/>
              <a:t>Variables de types primitifs </a:t>
            </a:r>
            <a:r>
              <a:rPr lang="fr-FR" sz="2400" i="1" dirty="0" err="1"/>
              <a:t>v.s</a:t>
            </a:r>
            <a:r>
              <a:rPr lang="fr-FR" sz="2400" i="1" dirty="0"/>
              <a:t>.</a:t>
            </a:r>
            <a:r>
              <a:rPr lang="fr-FR" sz="2400" dirty="0"/>
              <a:t> instances de classes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manière dont les objets sont construits par les opérateurs </a:t>
            </a:r>
            <a:r>
              <a:rPr lang="fr-FR" dirty="0">
                <a:latin typeface="Courier New" pitchFamily="49" charset="0"/>
              </a:rPr>
              <a:t>new</a:t>
            </a:r>
            <a:r>
              <a:rPr lang="fr-FR" dirty="0"/>
              <a:t> et </a:t>
            </a:r>
            <a:r>
              <a:rPr lang="fr-FR" dirty="0">
                <a:latin typeface="Courier New" pitchFamily="49" charset="0"/>
              </a:rPr>
              <a:t>new[]</a:t>
            </a:r>
            <a:r>
              <a:rPr lang="fr-FR" dirty="0"/>
              <a:t> dépend de leur nature. 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Données d’un type de base du langage ou structures simples </a:t>
            </a:r>
            <a:r>
              <a:rPr lang="fr-FR" dirty="0"/>
              <a:t>: aucune initialisation particulière n'est faite. La valeur est donc indéfinie.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Instances de classes</a:t>
            </a:r>
            <a:r>
              <a:rPr lang="fr-FR" dirty="0"/>
              <a:t> : le constructeur de ces classes sera automatiquement appelé lors de leur initialisation. </a:t>
            </a:r>
          </a:p>
          <a:p>
            <a:r>
              <a:rPr lang="fr-FR" dirty="0"/>
              <a:t>Lors de la </a:t>
            </a:r>
            <a:r>
              <a:rPr lang="fr-FR" dirty="0" err="1"/>
              <a:t>désallocation</a:t>
            </a:r>
            <a:r>
              <a:rPr lang="fr-FR" dirty="0"/>
              <a:t> avec </a:t>
            </a:r>
            <a:r>
              <a:rPr lang="fr-FR" dirty="0" err="1">
                <a:latin typeface="Courier New" pitchFamily="49" charset="0"/>
              </a:rPr>
              <a:t>delete</a:t>
            </a:r>
            <a:r>
              <a:rPr lang="fr-FR" dirty="0"/>
              <a:t> ou </a:t>
            </a:r>
            <a:r>
              <a:rPr lang="fr-FR" dirty="0" err="1">
                <a:latin typeface="Courier New" pitchFamily="49" charset="0"/>
              </a:rPr>
              <a:t>delete</a:t>
            </a:r>
            <a:r>
              <a:rPr lang="fr-FR" dirty="0">
                <a:latin typeface="Courier New" pitchFamily="49" charset="0"/>
              </a:rPr>
              <a:t>[] </a:t>
            </a:r>
            <a:r>
              <a:rPr lang="fr-FR" dirty="0"/>
              <a:t>d’instances de classes, le destructeur de ces classes est appelé automatiquement.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483</Words>
  <Application>Microsoft Office PowerPoint</Application>
  <PresentationFormat>Affichage à l'écran 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Courier New</vt:lpstr>
      <vt:lpstr>Modèle par défaut</vt:lpstr>
      <vt:lpstr>Allocation et désallocation dynamiques en C++</vt:lpstr>
      <vt:lpstr>Allocation dynamique/désallocation en C++</vt:lpstr>
      <vt:lpstr>new et delete</vt:lpstr>
      <vt:lpstr>new[] et delete[]</vt:lpstr>
      <vt:lpstr>Attention aux mélanges…</vt:lpstr>
      <vt:lpstr>Variables de types primitifs v.s. instances de classes</vt:lpstr>
    </vt:vector>
  </TitlesOfParts>
  <Company>UTC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Antoine</dc:creator>
  <cp:lastModifiedBy>Antoine Jouglet</cp:lastModifiedBy>
  <cp:revision>419</cp:revision>
  <dcterms:created xsi:type="dcterms:W3CDTF">2008-02-04T10:53:03Z</dcterms:created>
  <dcterms:modified xsi:type="dcterms:W3CDTF">2022-08-17T10:18:33Z</dcterms:modified>
</cp:coreProperties>
</file>