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9" r:id="rId2"/>
    <p:sldId id="264" r:id="rId3"/>
    <p:sldId id="268" r:id="rId4"/>
    <p:sldId id="263" r:id="rId5"/>
    <p:sldId id="266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73" r:id="rId14"/>
    <p:sldId id="294" r:id="rId15"/>
    <p:sldId id="271" r:id="rId16"/>
    <p:sldId id="272" r:id="rId1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0" autoAdjust="0"/>
    <p:restoredTop sz="94649" autoAdjust="0"/>
  </p:normalViewPr>
  <p:slideViewPr>
    <p:cSldViewPr>
      <p:cViewPr varScale="1">
        <p:scale>
          <a:sx n="102" d="100"/>
          <a:sy n="102" d="100"/>
        </p:scale>
        <p:origin x="10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62" d="100"/>
          <a:sy n="62" d="100"/>
        </p:scale>
        <p:origin x="-286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59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85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</a:rPr>
              <a:t>antoine.jouglet@utc.fr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484784"/>
            <a:ext cx="7772400" cy="1470025"/>
          </a:xfrm>
        </p:spPr>
        <p:txBody>
          <a:bodyPr/>
          <a:lstStyle/>
          <a:p>
            <a:pPr algn="l"/>
            <a:r>
              <a:rPr lang="fr-FR" sz="4400" dirty="0"/>
              <a:t>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7504" y="3886200"/>
            <a:ext cx="7912968" cy="1752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fr-FR" dirty="0"/>
              <a:t> Transmission d’arguments et d’une valeur de retour</a:t>
            </a:r>
          </a:p>
          <a:p>
            <a:pPr algn="l">
              <a:buFont typeface="Arial" pitchFamily="34" charset="0"/>
              <a:buChar char="•"/>
            </a:pPr>
            <a:r>
              <a:rPr lang="fr-FR" dirty="0"/>
              <a:t> Arguments par défaut</a:t>
            </a:r>
          </a:p>
          <a:p>
            <a:pPr algn="l">
              <a:buFont typeface="Arial" pitchFamily="34" charset="0"/>
              <a:buChar char="•"/>
            </a:pPr>
            <a:r>
              <a:rPr lang="fr-FR" dirty="0"/>
              <a:t> Surcharge (polymorphisme </a:t>
            </a:r>
            <a:r>
              <a:rPr lang="fr-FR" dirty="0" err="1"/>
              <a:t>ad’hoc</a:t>
            </a:r>
            <a:r>
              <a:rPr lang="fr-FR" dirty="0"/>
              <a:t>) </a:t>
            </a:r>
          </a:p>
          <a:p>
            <a:pPr algn="l">
              <a:buFont typeface="Arial" pitchFamily="34" charset="0"/>
              <a:buChar char="•"/>
            </a:pPr>
            <a:r>
              <a:rPr lang="fr-FR" dirty="0"/>
              <a:t> Variable / fonction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fr-FR" dirty="0"/>
              <a:t> Variable / fonction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5EA00-67CC-44EE-9700-7F258220B0A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A3374-6091-48BC-8C74-EC750EECC2CC}" type="slidenum">
              <a:rPr lang="fr-FR"/>
              <a:pPr/>
              <a:t>10</a:t>
            </a:fld>
            <a:endParaRPr lang="fr-F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de fonction</a:t>
            </a:r>
            <a:endParaRPr lang="fr-FR" dirty="0">
              <a:latin typeface="Courier New" pitchFamily="49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chaque appel d'une fonction, il y a mise en place des instructions nécessaires pour établir la liaison entre le programme et la fonction :</a:t>
            </a:r>
          </a:p>
          <a:p>
            <a:pPr lvl="1"/>
            <a:r>
              <a:rPr lang="fr-FR" sz="2400" dirty="0"/>
              <a:t>sauvegarde de "l'état courant"</a:t>
            </a:r>
          </a:p>
          <a:p>
            <a:pPr lvl="1"/>
            <a:r>
              <a:rPr lang="fr-FR" sz="2400" dirty="0"/>
              <a:t>recopie des valeurs des arguments</a:t>
            </a:r>
          </a:p>
          <a:p>
            <a:pPr lvl="1"/>
            <a:r>
              <a:rPr lang="fr-FR" sz="2400" dirty="0"/>
              <a:t>branchement avec conservation de l'adresse de retour </a:t>
            </a:r>
          </a:p>
          <a:p>
            <a:pPr lvl="1"/>
            <a:r>
              <a:rPr lang="fr-FR" sz="2400" dirty="0"/>
              <a:t>recopie de la valeur de retour </a:t>
            </a:r>
          </a:p>
          <a:p>
            <a:pPr lvl="1"/>
            <a:r>
              <a:rPr lang="fr-FR" sz="2400" dirty="0"/>
              <a:t>restauration de l'état courant </a:t>
            </a:r>
          </a:p>
          <a:p>
            <a:pPr lvl="1"/>
            <a:r>
              <a:rPr lang="fr-FR" sz="2400" dirty="0"/>
              <a:t>retour dans le programme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A14ED-0A82-45BC-AF9C-29DC49D53A44}" type="slidenum">
              <a:rPr lang="fr-FR"/>
              <a:pPr/>
              <a:t>11</a:t>
            </a:fld>
            <a:endParaRPr lang="fr-F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Fonctions et variables « en ligne » : </a:t>
            </a:r>
            <a:r>
              <a:rPr lang="fr-FR" sz="2400" dirty="0" err="1">
                <a:latin typeface="Courier New" pitchFamily="49" charset="0"/>
              </a:rPr>
              <a:t>inline</a:t>
            </a:r>
            <a:endParaRPr lang="fr-FR" sz="2400" dirty="0">
              <a:latin typeface="Courier New" pitchFamily="49" charset="0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fonction ou une variable en ligne </a:t>
            </a:r>
            <a:r>
              <a:rPr lang="fr-FR" dirty="0"/>
              <a:t>se définit de manière ordinaire en faisant précéder sa définition de la spécification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inline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La signification de ce mot a changé en C++17.</a:t>
            </a:r>
          </a:p>
          <a:p>
            <a:r>
              <a:rPr lang="fr-FR" dirty="0"/>
              <a:t>La notion de fonction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inline</a:t>
            </a:r>
            <a:r>
              <a:rPr lang="fr-FR" dirty="0"/>
              <a:t> existe depuis les débuts du C++.</a:t>
            </a:r>
          </a:p>
          <a:p>
            <a:r>
              <a:rPr lang="fr-FR" dirty="0"/>
              <a:t>La notion de variable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inline</a:t>
            </a:r>
            <a:r>
              <a:rPr lang="fr-FR" dirty="0"/>
              <a:t> n’existe que depuis C++17.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A14ED-0A82-45BC-AF9C-29DC49D53A44}" type="slidenum">
              <a:rPr lang="fr-FR"/>
              <a:pPr/>
              <a:t>12</a:t>
            </a:fld>
            <a:endParaRPr lang="fr-F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Fonctions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fr-FR" sz="2800" dirty="0"/>
              <a:t> : </a:t>
            </a:r>
            <a:r>
              <a:rPr lang="fr-FR" sz="2800" dirty="0">
                <a:solidFill>
                  <a:srgbClr val="FF0000"/>
                </a:solidFill>
              </a:rPr>
              <a:t>signification jusque C++17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09675"/>
            <a:ext cx="8353300" cy="4968006"/>
          </a:xfrm>
        </p:spPr>
        <p:txBody>
          <a:bodyPr/>
          <a:lstStyle/>
          <a:p>
            <a:r>
              <a:rPr lang="fr-FR" sz="1800" dirty="0"/>
              <a:t>À chaque appel d’une fonction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inline</a:t>
            </a:r>
            <a:r>
              <a:rPr lang="fr-FR" sz="1800" dirty="0"/>
              <a:t>, le compilateur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incorpore les instructions de la fonction à la place de l’appel</a:t>
            </a:r>
            <a:r>
              <a:rPr lang="fr-FR" sz="1800" dirty="0"/>
              <a:t>.</a:t>
            </a:r>
          </a:p>
          <a:p>
            <a:r>
              <a:rPr lang="fr-FR" sz="1800" dirty="0"/>
              <a:t>Permet un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gain de temps</a:t>
            </a:r>
            <a:r>
              <a:rPr lang="fr-FR" sz="1800" dirty="0"/>
              <a:t>. Cependant, les instructions sont générées pour chaque appel : cela consomme une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quantité de mémoire du programme proportionnelle au nombre d’appels</a:t>
            </a:r>
            <a:r>
              <a:rPr lang="fr-FR" sz="1800" dirty="0"/>
              <a:t>.</a:t>
            </a:r>
          </a:p>
          <a:p>
            <a:r>
              <a:rPr lang="fr-FR" sz="1800" dirty="0"/>
              <a:t>Le compromis est difficile à trouver. Cependant, une règle simple est de réserver les fonctions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inline</a:t>
            </a:r>
            <a:r>
              <a:rPr lang="fr-FR" sz="1800" dirty="0"/>
              <a:t> aux fonctions courtes.</a:t>
            </a:r>
          </a:p>
          <a:p>
            <a:r>
              <a:rPr lang="fr-FR" sz="1800" dirty="0"/>
              <a:t>Quand on utilise </a:t>
            </a:r>
            <a:r>
              <a:rPr lang="fr-FR" sz="1800" dirty="0" err="1">
                <a:latin typeface="Courier New" pitchFamily="49" charset="0"/>
              </a:rPr>
              <a:t>inline</a:t>
            </a:r>
            <a:r>
              <a:rPr lang="fr-FR" sz="1800" dirty="0"/>
              <a:t>, c'est le compilateur qui fait l'incorporation des instructions (en langage machine). Pour les macros, c'est le préprocesseur.</a:t>
            </a:r>
          </a:p>
          <a:p>
            <a:r>
              <a:rPr lang="fr-FR" sz="1800" dirty="0"/>
              <a:t>Une fonction en ligne doit être définie dans le même fichier source que celui où on l'utilise. </a:t>
            </a:r>
          </a:p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Elle ne peut être compilée séparément</a:t>
            </a:r>
            <a:r>
              <a:rPr lang="fr-FR" sz="1800" dirty="0"/>
              <a:t>. Pour qu'une même fonction en ligne puisse être partagée par différents programmes,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il faudra la placer dans un fichier entête</a:t>
            </a:r>
            <a:r>
              <a:rPr lang="fr-FR" sz="1800" dirty="0"/>
              <a:t>.</a:t>
            </a:r>
          </a:p>
          <a:p>
            <a:r>
              <a:rPr lang="fr-FR" sz="1800" dirty="0"/>
              <a:t>Le mot clé </a:t>
            </a:r>
            <a:r>
              <a:rPr lang="fr-FR" sz="1800" dirty="0" err="1">
                <a:latin typeface="Courier New" pitchFamily="49" charset="0"/>
              </a:rPr>
              <a:t>inline</a:t>
            </a:r>
            <a:r>
              <a:rPr lang="fr-FR" sz="1800" dirty="0"/>
              <a:t> est considéré comme une « 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requête</a:t>
            </a:r>
            <a:r>
              <a:rPr lang="fr-FR" sz="1800" dirty="0"/>
              <a:t> » que 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le compilateur peut ignorer </a:t>
            </a:r>
            <a:r>
              <a:rPr lang="fr-FR" sz="1800" dirty="0"/>
              <a:t>(par exemple, si on utilise quelque part l'adresse de la fonction, elle ne peut plus être </a:t>
            </a:r>
            <a:r>
              <a:rPr lang="fr-FR" sz="1800" dirty="0" err="1">
                <a:latin typeface="Courier New" pitchFamily="49" charset="0"/>
              </a:rPr>
              <a:t>inline</a:t>
            </a:r>
            <a:r>
              <a:rPr lang="fr-FR" sz="1800" dirty="0">
                <a:latin typeface="Courier New" pitchFamily="49" charset="0"/>
              </a:rPr>
              <a:t>).</a:t>
            </a:r>
            <a:endParaRPr lang="fr-FR" sz="1800" dirty="0"/>
          </a:p>
          <a:p>
            <a:endParaRPr lang="fr-FR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A14ED-0A82-45BC-AF9C-29DC49D53A44}" type="slidenum">
              <a:rPr lang="fr-FR"/>
              <a:pPr/>
              <a:t>13</a:t>
            </a:fld>
            <a:endParaRPr lang="fr-F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Fonctions et variable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fr-FR" sz="2800" dirty="0"/>
              <a:t> : </a:t>
            </a:r>
            <a:br>
              <a:rPr lang="fr-FR" sz="2800" dirty="0"/>
            </a:br>
            <a:r>
              <a:rPr lang="fr-FR" sz="2800" dirty="0">
                <a:solidFill>
                  <a:srgbClr val="FF0000"/>
                </a:solidFill>
              </a:rPr>
              <a:t>signification à partir de C++17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09675"/>
            <a:ext cx="8353300" cy="4968006"/>
          </a:xfrm>
        </p:spPr>
        <p:txBody>
          <a:bodyPr/>
          <a:lstStyle/>
          <a:p>
            <a:r>
              <a:rPr lang="fr-FR" sz="1800" dirty="0"/>
              <a:t>Le mot clé </a:t>
            </a:r>
            <a:r>
              <a:rPr lang="fr-FR" sz="1800" dirty="0" err="1">
                <a:latin typeface="Courier New" pitchFamily="49" charset="0"/>
              </a:rPr>
              <a:t>inline</a:t>
            </a:r>
            <a:r>
              <a:rPr lang="fr-FR" sz="1800" dirty="0"/>
              <a:t> n’est plus une « 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requête</a:t>
            </a:r>
            <a:r>
              <a:rPr lang="fr-FR" sz="1800" dirty="0"/>
              <a:t> » pour indiquer la préférence d’une substitution d’un appel de fonction. En effet, le compilateur peut substituer un appel de fonction même si elle n’est pas </a:t>
            </a:r>
            <a:r>
              <a:rPr lang="fr-FR" sz="1800" dirty="0" err="1">
                <a:latin typeface="Courier New" pitchFamily="49" charset="0"/>
              </a:rPr>
              <a:t>inline</a:t>
            </a:r>
            <a:r>
              <a:rPr lang="fr-FR" sz="1800" dirty="0"/>
              <a:t> et peut toujours ne pas substituer l’appel d’une méthode </a:t>
            </a:r>
            <a:r>
              <a:rPr lang="fr-FR" sz="1800" dirty="0" err="1">
                <a:latin typeface="Courier New" pitchFamily="49" charset="0"/>
              </a:rPr>
              <a:t>inline</a:t>
            </a:r>
            <a:r>
              <a:rPr lang="fr-FR" sz="1800" dirty="0"/>
              <a:t>. Les règles d’optimisation de substitution d’un appel deviennent indépendantes du mot clé. </a:t>
            </a:r>
          </a:p>
          <a:p>
            <a:r>
              <a:rPr lang="fr-FR" sz="1800" dirty="0"/>
              <a:t>Le mot clé est utilisé pour permettre la multiple définition dans le programme d’une fonction ou d’une variable non statiques mais avec des contraintes :</a:t>
            </a:r>
          </a:p>
          <a:p>
            <a:pPr lvl="1"/>
            <a:r>
              <a:rPr lang="fr-FR" sz="1800" dirty="0"/>
              <a:t>Exactement une définition de la fonction/variable </a:t>
            </a:r>
            <a:r>
              <a:rPr lang="fr-FR" sz="1800" dirty="0" err="1"/>
              <a:t>inline</a:t>
            </a:r>
            <a:r>
              <a:rPr lang="fr-FR" sz="1800" dirty="0"/>
              <a:t> doit être disponible dans chaque unité de traduction où on l'utilise. </a:t>
            </a:r>
          </a:p>
          <a:p>
            <a:pPr lvl="1"/>
            <a:r>
              <a:rPr lang="fr-FR" sz="1800" dirty="0"/>
              <a:t>Toutes les définitions dans les différentes unités de traduction doivent être identiques et elles doivent être </a:t>
            </a:r>
            <a:r>
              <a:rPr lang="fr-FR" sz="1800" dirty="0" err="1"/>
              <a:t>inline</a:t>
            </a:r>
            <a:r>
              <a:rPr lang="fr-FR" sz="1800" dirty="0"/>
              <a:t> dans chacune des unités de traduction.</a:t>
            </a:r>
          </a:p>
          <a:p>
            <a:pPr lvl="1"/>
            <a:r>
              <a:rPr lang="fr-FR" sz="1800" dirty="0"/>
              <a:t>Chaque définition à la même adresse dans toutes les unité de traduction. 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7379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2091-DAC7-4458-A405-14543FEB9A8D}" type="slidenum">
              <a:rPr lang="fr-FR"/>
              <a:pPr/>
              <a:t>14</a:t>
            </a:fld>
            <a:endParaRPr lang="fr-F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Variables </a:t>
            </a:r>
            <a:r>
              <a:rPr lang="fr-FR" sz="2800" dirty="0" err="1">
                <a:latin typeface="Courier New" pitchFamily="49" charset="0"/>
              </a:rPr>
              <a:t>constexpr</a:t>
            </a:r>
            <a:r>
              <a:rPr lang="fr-FR" sz="2800" dirty="0">
                <a:latin typeface="Courier New" pitchFamily="49" charset="0"/>
              </a:rPr>
              <a:t> </a:t>
            </a:r>
            <a:r>
              <a:rPr lang="fr-FR" sz="2800" dirty="0"/>
              <a:t>(C++11)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Le mot clé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constexpr</a:t>
            </a:r>
            <a:r>
              <a:rPr lang="fr-FR" sz="2000" dirty="0"/>
              <a:t> utilisé lors de la déclaration déclare une variable constante dont la valeur peut être calculée à la compilation.</a:t>
            </a:r>
          </a:p>
          <a:p>
            <a:r>
              <a:rPr lang="fr-FR" sz="2000" dirty="0"/>
              <a:t>Toute variable définie avec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constexpr</a:t>
            </a:r>
            <a:r>
              <a:rPr lang="fr-FR" sz="2000" dirty="0"/>
              <a:t> est une constante. L’inverse n’est pas toujours vraie : 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x=10; // ok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y=10*n; /* erreur x ne peut pas être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calculée au moment de la compilation */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y=10*n; // ok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sz="2000" dirty="0"/>
              <a:t>Ce mot clé est essentiellement utilisé dans des contextes exigeant des constantes connues à la compilation (par ex. pour définir un tableau d’une taille donnée),</a:t>
            </a:r>
          </a:p>
          <a:p>
            <a:r>
              <a:rPr lang="fr-FR" sz="2000" dirty="0"/>
              <a:t>Une telle donnée peut être placée dans une zone de mémoire en lecture seule (important dans les systèmes embarqués) </a:t>
            </a:r>
            <a:r>
              <a:rPr lang="fr-F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[Meyers, 2014]	 </a:t>
            </a:r>
          </a:p>
          <a:p>
            <a:pPr marL="0" indent="0">
              <a:buNone/>
            </a:pPr>
            <a:r>
              <a:rPr lang="fr-FR" sz="2000" dirty="0"/>
              <a:t>	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4734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A14ED-0A82-45BC-AF9C-29DC49D53A44}" type="slidenum">
              <a:rPr lang="fr-FR"/>
              <a:pPr/>
              <a:t>15</a:t>
            </a:fld>
            <a:endParaRPr lang="fr-F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</a:t>
            </a:r>
            <a:r>
              <a:rPr lang="fr-FR" dirty="0" err="1">
                <a:latin typeface="Courier New" pitchFamily="49" charset="0"/>
              </a:rPr>
              <a:t>constexpr</a:t>
            </a:r>
            <a:r>
              <a:rPr lang="fr-FR" dirty="0">
                <a:latin typeface="Courier New" pitchFamily="49" charset="0"/>
              </a:rPr>
              <a:t> [Meyers, 2014]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Quand on utilise </a:t>
            </a:r>
            <a:r>
              <a:rPr lang="fr-FR" sz="2000" dirty="0" err="1">
                <a:latin typeface="Courier New" pitchFamily="49" charset="0"/>
              </a:rPr>
              <a:t>constexpr</a:t>
            </a:r>
            <a:r>
              <a:rPr lang="fr-FR" sz="2000" dirty="0"/>
              <a:t> devant le prototype d’une fonction, on indique au compilateur que cette fonction peut produire des constantes connues à la compilation lorsqu’elle est utilisée avec des constantes connues à la compilation :</a:t>
            </a:r>
          </a:p>
          <a:p>
            <a:pPr lvl="1"/>
            <a:r>
              <a:rPr lang="fr-FR" sz="2000" dirty="0"/>
              <a:t>Si toutes les valeurs des arguments transmis à la fonction sont connues à la compilation, le résultat sera déterminé pendant la compilation.</a:t>
            </a:r>
          </a:p>
          <a:p>
            <a:pPr lvl="1"/>
            <a:r>
              <a:rPr lang="fr-FR" sz="2000" dirty="0"/>
              <a:t>Si au moins un argument transmis à la fonction n’est pas connue au moment de la compilation, elle se comporte comme une fonction normale.</a:t>
            </a:r>
          </a:p>
          <a:p>
            <a:r>
              <a:rPr lang="fr-FR" sz="2000" dirty="0"/>
              <a:t>Certains calculs traditionnellement effectuées à l’exécution peuvent maintenant être réalisés à la compilation (l’exécution du programme sera plus rapide).</a:t>
            </a:r>
          </a:p>
          <a:p>
            <a:r>
              <a:rPr lang="fr-FR" sz="2000" dirty="0"/>
              <a:t>Depuis C++11, une fonction/variable </a:t>
            </a:r>
            <a:r>
              <a:rPr lang="fr-FR" sz="2000" dirty="0" err="1">
                <a:latin typeface="Courier New" pitchFamily="49" charset="0"/>
              </a:rPr>
              <a:t>constexpr</a:t>
            </a:r>
            <a:r>
              <a:rPr lang="fr-FR" sz="2000" dirty="0"/>
              <a:t> est implicitement </a:t>
            </a:r>
            <a:r>
              <a:rPr lang="fr-FR" sz="2000" dirty="0" err="1">
                <a:latin typeface="Courier New" pitchFamily="49" charset="0"/>
              </a:rPr>
              <a:t>inline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87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A14ED-0A82-45BC-AF9C-29DC49D53A44}" type="slidenum">
              <a:rPr lang="fr-FR"/>
              <a:pPr/>
              <a:t>16</a:t>
            </a:fld>
            <a:endParaRPr lang="fr-F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</a:t>
            </a:r>
            <a:r>
              <a:rPr lang="fr-FR" dirty="0" err="1">
                <a:latin typeface="Courier New" pitchFamily="49" charset="0"/>
              </a:rPr>
              <a:t>constexpr</a:t>
            </a:r>
            <a:r>
              <a:rPr lang="fr-FR" dirty="0">
                <a:latin typeface="Courier New" pitchFamily="49" charset="0"/>
              </a:rPr>
              <a:t> [Meyers</a:t>
            </a:r>
            <a:r>
              <a:rPr lang="fr-FR">
                <a:latin typeface="Courier New" pitchFamily="49" charset="0"/>
              </a:rPr>
              <a:t>, 2014]</a:t>
            </a:r>
            <a:endParaRPr lang="fr-FR" dirty="0">
              <a:latin typeface="Courier New" pitchFamily="49" charset="0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puissance(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/*…*/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x=5;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int,puissance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(y,2)&gt; t1; // erreur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int,puissance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(x,2)&gt; t2; // ok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600" dirty="0"/>
              <a:t>En C++11, les fonctions </a:t>
            </a:r>
            <a:r>
              <a:rPr lang="fr-FR" sz="1600" dirty="0" err="1">
                <a:latin typeface="Courier New" pitchFamily="49" charset="0"/>
              </a:rPr>
              <a:t>constexpr</a:t>
            </a:r>
            <a:r>
              <a:rPr lang="fr-FR" sz="1600" dirty="0"/>
              <a:t> ne peuvent contenir qu’une seule instruction exécutable (un </a:t>
            </a:r>
            <a:r>
              <a:rPr lang="fr-FR" sz="1600" dirty="0">
                <a:latin typeface="Courier New" pitchFamily="49" charset="0"/>
              </a:rPr>
              <a:t>return</a:t>
            </a:r>
            <a:r>
              <a:rPr lang="fr-FR" sz="1600" dirty="0"/>
              <a:t>). Depuis C++14, elles peuvent contenir plusieurs lignes de code.</a:t>
            </a:r>
          </a:p>
          <a:p>
            <a:r>
              <a:rPr lang="fr-FR" sz="1600" dirty="0"/>
              <a:t>Les fonctions </a:t>
            </a:r>
            <a:r>
              <a:rPr lang="fr-FR" sz="1600" dirty="0" err="1">
                <a:latin typeface="Courier New" pitchFamily="49" charset="0"/>
              </a:rPr>
              <a:t>constexpr</a:t>
            </a:r>
            <a:r>
              <a:rPr lang="fr-FR" sz="1600" dirty="0"/>
              <a:t> ont pour obligations de prendre et de retourner des littéraux, i.e. des types dont il est possible de déterminer la valeur au moment de la compilation. Attention, en C++11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600" dirty="0"/>
              <a:t> n’est pas considéré comme un littéral (en C++14 oui).</a:t>
            </a:r>
          </a:p>
          <a:p>
            <a:r>
              <a:rPr lang="fr-FR" sz="1600" dirty="0"/>
              <a:t>Il est recommandé d’utiliser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fr-FR" sz="1600" dirty="0"/>
              <a:t> dès que possible. Mais cela nécessite d’accepter sur le long terme les contraintes que cela impose.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DB9DD-F578-45B8-84A0-87CA10550530}" type="slidenum">
              <a:rPr lang="fr-FR"/>
              <a:pPr/>
              <a:t>2</a:t>
            </a:fld>
            <a:endParaRPr lang="fr-FR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Mode de transmission : le passage par valeur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arguments d’une fonction sont toujours transmis «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par valeur</a:t>
            </a:r>
            <a:r>
              <a:rPr lang="fr-FR" dirty="0"/>
              <a:t> ».</a:t>
            </a:r>
          </a:p>
          <a:p>
            <a:r>
              <a:rPr lang="fr-FR" dirty="0"/>
              <a:t>Cela signifie qu’un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paramètre de fonction </a:t>
            </a:r>
            <a:r>
              <a:rPr lang="fr-FR" dirty="0"/>
              <a:t>est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variable locale</a:t>
            </a:r>
            <a:r>
              <a:rPr lang="fr-FR" dirty="0"/>
              <a:t> à la fonction qui sera initialisée avec le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résultat de l’évaluation de l’expression </a:t>
            </a:r>
            <a:r>
              <a:rPr lang="fr-FR" dirty="0"/>
              <a:t>passée en argument, c’est-à-dire avec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une valeur</a:t>
            </a:r>
            <a:r>
              <a:rPr lang="fr-FR" dirty="0"/>
              <a:t>.</a:t>
            </a:r>
          </a:p>
          <a:p>
            <a:r>
              <a:rPr lang="fr-FR" dirty="0"/>
              <a:t>Il est de même pour le mode de transmission d’une valeur de retour d’une fonction : c’est une valeur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résultat de l’évaluation de l’expression </a:t>
            </a:r>
            <a:r>
              <a:rPr lang="fr-FR" dirty="0"/>
              <a:t>transmise à l’instruction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dirty="0"/>
              <a:t>.</a:t>
            </a:r>
          </a:p>
          <a:p>
            <a:r>
              <a:rPr lang="fr-FR" dirty="0"/>
              <a:t>Notons que c’est l’unique mode de transmission possible en C/C++.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DB9DD-F578-45B8-84A0-87CA10550530}" type="slidenum">
              <a:rPr lang="fr-FR"/>
              <a:pPr/>
              <a:t>3</a:t>
            </a:fld>
            <a:endParaRPr lang="fr-FR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par valeur et adressage indirect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L’utilisation du passage par valeur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ne permet pas de modifier des données dont la portée s’étend au contexte courant </a:t>
            </a:r>
            <a:r>
              <a:rPr lang="fr-FR" dirty="0"/>
              <a:t>(données définies dans une autre fonction, un autre bloc, etc.).</a:t>
            </a:r>
          </a:p>
          <a:p>
            <a:r>
              <a:rPr lang="fr-FR" dirty="0"/>
              <a:t>Pour cela, il faut passer par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l’adressage indirect </a:t>
            </a:r>
            <a:r>
              <a:rPr lang="fr-FR" dirty="0"/>
              <a:t>(pointeurs et références). </a:t>
            </a:r>
          </a:p>
          <a:p>
            <a:r>
              <a:rPr lang="fr-FR" dirty="0"/>
              <a:t>On parle alors de passage par adresse ou par référence.</a:t>
            </a:r>
          </a:p>
          <a:p>
            <a:r>
              <a:rPr lang="fr-FR" dirty="0"/>
              <a:t>Notons que ces deux modes de transmission sont aussi des passages par valeurs. Ces valeurs sont des adresses.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DB9DD-F578-45B8-84A0-87CA10550530}" type="slidenum">
              <a:rPr lang="fr-FR"/>
              <a:pPr/>
              <a:t>4</a:t>
            </a:fld>
            <a:endParaRPr lang="fr-FR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Transmission par adresse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passage par adresse consiste à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transmettre une expression</a:t>
            </a:r>
            <a:r>
              <a:rPr lang="fr-FR" dirty="0"/>
              <a:t> dont le résultat correspondant à son évaluation est une valeur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type pointeur</a:t>
            </a:r>
            <a:r>
              <a:rPr lang="fr-FR" dirty="0"/>
              <a:t> correspondant à l’adresse d’un objet.</a:t>
            </a:r>
          </a:p>
          <a:p>
            <a:r>
              <a:rPr lang="fr-FR" dirty="0"/>
              <a:t>Cette adresse peut alors être utilisée dans la fonction pour agir sur l’objet pointé (en utilisant un déréférencement explicite avec l’opérateur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/>
              <a:t>).</a:t>
            </a:r>
          </a:p>
          <a:p>
            <a:r>
              <a:rPr lang="fr-FR" dirty="0"/>
              <a:t>Le type du paramètre de la fonction est donc un « 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T*</a:t>
            </a:r>
            <a:r>
              <a:rPr lang="fr-FR" dirty="0"/>
              <a:t> ».</a:t>
            </a:r>
          </a:p>
          <a:p>
            <a:r>
              <a:rPr lang="fr-FR" dirty="0"/>
              <a:t>Si le  paramètre est un pointeur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/>
              <a:t>, (i.e. de type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T*</a:t>
            </a:r>
            <a:r>
              <a:rPr lang="fr-FR" dirty="0"/>
              <a:t> ou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dirty="0"/>
              <a:t>), la fonction n’est pas autorisée à modifier l'objet pointé (seule la lecture est autorisée).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8F0D9-56F9-4339-ADA8-E5D21943A44A}" type="slidenum">
              <a:rPr lang="fr-FR"/>
              <a:pPr/>
              <a:t>5</a:t>
            </a:fld>
            <a:endParaRPr lang="fr-FR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Transmission par référence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passage par référence consiste à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transmettre une expression</a:t>
            </a:r>
            <a:r>
              <a:rPr lang="fr-FR" dirty="0"/>
              <a:t> dont le résultat correspondant à son évaluation est une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fr-FR" dirty="0"/>
              <a:t> correspondant à un objet.</a:t>
            </a:r>
          </a:p>
          <a:p>
            <a:r>
              <a:rPr lang="fr-FR" dirty="0"/>
              <a:t>Cette référence peut alors être utilisée dans la fonction pour agir sur l’objet pointé (en utilisant implicitement un déréférencement pris en charge par le compilateur).</a:t>
            </a:r>
          </a:p>
          <a:p>
            <a:r>
              <a:rPr lang="fr-FR" dirty="0"/>
              <a:t>Le type du paramètre de la fonction est donc un « 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T&amp;</a:t>
            </a:r>
            <a:r>
              <a:rPr lang="fr-FR" dirty="0"/>
              <a:t> ». Impose donc à un argument effectif d'être une </a:t>
            </a:r>
            <a:r>
              <a:rPr lang="fr-FR" dirty="0" err="1">
                <a:latin typeface="Courier New" pitchFamily="49" charset="0"/>
              </a:rPr>
              <a:t>lvalue</a:t>
            </a:r>
            <a:r>
              <a:rPr lang="fr-FR" dirty="0"/>
              <a:t> de type </a:t>
            </a:r>
            <a:r>
              <a:rPr lang="fr-FR" dirty="0">
                <a:latin typeface="Courier New" pitchFamily="49" charset="0"/>
              </a:rPr>
              <a:t>T</a:t>
            </a:r>
            <a:r>
              <a:rPr lang="fr-FR" dirty="0"/>
              <a:t>.</a:t>
            </a:r>
          </a:p>
          <a:p>
            <a:r>
              <a:rPr lang="fr-FR" dirty="0"/>
              <a:t>Si le  paramètre est une référence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/>
              <a:t>, (i.e. de type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T&amp;</a:t>
            </a:r>
            <a:r>
              <a:rPr lang="fr-FR" dirty="0"/>
              <a:t> ou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fr-FR" dirty="0"/>
              <a:t>), la fonction n’est pas autorisée à modifier l'objet pointé (seule la lecture est autorisée).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Retour de valeur par adresse ou par référence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types des valeurs transmises par l’instruction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dirty="0"/>
              <a:t> en retour d’une fonction peuvent également être des types pointeur ou référence.</a:t>
            </a:r>
          </a:p>
          <a:p>
            <a:r>
              <a:rPr lang="fr-FR" dirty="0"/>
              <a:t>Les adresses stockées dans ces pointeurs ou références peuvent pointer sur des objets alloués dynamiquement dans la fonction ou sur des objets existants dans d’autres fonctions.</a:t>
            </a:r>
          </a:p>
          <a:p>
            <a:r>
              <a:rPr lang="fr-FR" dirty="0"/>
              <a:t>Il faut faire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attention</a:t>
            </a:r>
            <a:r>
              <a:rPr lang="fr-FR" dirty="0"/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à ne pas renvoyer d’adresse sur des objets alloués automatiquement</a:t>
            </a:r>
            <a:r>
              <a:rPr lang="fr-FR" dirty="0"/>
              <a:t> dans la fonction puisqu’ils sont </a:t>
            </a:r>
            <a:r>
              <a:rPr lang="fr-FR" dirty="0" err="1"/>
              <a:t>désalloués</a:t>
            </a:r>
            <a:r>
              <a:rPr lang="fr-FR" dirty="0"/>
              <a:t> automatiquement juste après le retour de valeur de la fonction.</a:t>
            </a:r>
            <a:endParaRPr lang="fr-FR" sz="800" dirty="0"/>
          </a:p>
          <a:p>
            <a:r>
              <a:rPr lang="fr-FR" dirty="0"/>
              <a:t>Lorsqu'une fonction renvoie une référence, il devient possible d'utiliser son appel comme une </a:t>
            </a:r>
            <a:r>
              <a:rPr lang="fr-FR" dirty="0" err="1">
                <a:latin typeface="Courier New" pitchFamily="49" charset="0"/>
              </a:rPr>
              <a:t>lvalue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8986C-EB30-43F7-8C14-85CC1033D352}" type="slidenum">
              <a:rPr lang="fr-FR"/>
              <a:pPr/>
              <a:t>7</a:t>
            </a:fld>
            <a:endParaRPr lang="fr-F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par défaut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57298"/>
            <a:ext cx="8229600" cy="4824412"/>
          </a:xfrm>
        </p:spPr>
        <p:txBody>
          <a:bodyPr/>
          <a:lstStyle/>
          <a:p>
            <a:r>
              <a:rPr lang="fr-FR" dirty="0"/>
              <a:t>On peut donner des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valeurs par défaut </a:t>
            </a:r>
            <a:r>
              <a:rPr lang="fr-FR" dirty="0"/>
              <a:t>aux arguments des fonctions. L’utilisateur peut alors ne pas donner de valeur pour ces variables.</a:t>
            </a:r>
          </a:p>
          <a:p>
            <a:pPr>
              <a:buNone/>
            </a:pPr>
            <a:endParaRPr lang="fr-FR" sz="800" dirty="0"/>
          </a:p>
          <a:p>
            <a:r>
              <a:rPr lang="fr-FR" dirty="0"/>
              <a:t>Les valeurs par défaut sont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fixées dans la déclaration de la fonction et non dans sa définition</a:t>
            </a:r>
            <a:r>
              <a:rPr lang="fr-FR" dirty="0"/>
              <a:t>. </a:t>
            </a:r>
          </a:p>
          <a:p>
            <a:pPr>
              <a:buNone/>
            </a:pPr>
            <a:endParaRPr lang="fr-FR" sz="800" dirty="0"/>
          </a:p>
          <a:p>
            <a:r>
              <a:rPr lang="fr-FR" dirty="0"/>
              <a:t>Lorsqu’une déclaration prévoit des valeurs par défaut, les arguments concernés doivent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obligatoirement être les derniers de la liste</a:t>
            </a:r>
            <a:r>
              <a:rPr lang="fr-FR" dirty="0"/>
              <a:t>.</a:t>
            </a:r>
          </a:p>
          <a:p>
            <a:pPr>
              <a:buNone/>
            </a:pPr>
            <a:endParaRPr lang="fr-FR" sz="800" dirty="0"/>
          </a:p>
          <a:p>
            <a:r>
              <a:rPr lang="fr-FR" dirty="0"/>
              <a:t>Les valeurs par défaut ne sont pas forcément des expressions constantes. Elles ne peuvent toutefois pas faire intervenir de variables locales à la fonction.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675A5-05D2-4067-AF4F-87591E89FB7D}" type="slidenum">
              <a:rPr lang="fr-FR"/>
              <a:pPr/>
              <a:t>8</a:t>
            </a:fld>
            <a:endParaRPr lang="fr-F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Surcharge de fonction : </a:t>
            </a:r>
            <a:br>
              <a:rPr lang="fr-FR" sz="2800" dirty="0"/>
            </a:br>
            <a:r>
              <a:rPr lang="fr-FR" sz="2800" dirty="0"/>
              <a:t>« </a:t>
            </a:r>
            <a:r>
              <a:rPr lang="fr-FR" sz="2800" i="1" dirty="0"/>
              <a:t>polymorphisme ad hoc »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est possible d’écrire des fonctions ayant des noms identiques mais effectuant des actions différentes. </a:t>
            </a:r>
          </a:p>
          <a:p>
            <a:r>
              <a:rPr lang="fr-FR" dirty="0"/>
              <a:t>On parle de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surdéfinition</a:t>
            </a:r>
            <a:r>
              <a:rPr lang="fr-FR" dirty="0"/>
              <a:t> (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overloading</a:t>
            </a:r>
            <a:r>
              <a:rPr lang="fr-FR" dirty="0"/>
              <a:t>,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surcharge</a:t>
            </a:r>
            <a:r>
              <a:rPr lang="fr-FR" dirty="0"/>
              <a:t>) lorsqu'un même symbole possède plusieurs significations différentes. 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fonctions de même nom doivent différer par leurs listes de paramètre</a:t>
            </a:r>
            <a:r>
              <a:rPr lang="fr-FR" dirty="0"/>
              <a:t>. Les types des paramètres ne peuvent pas différer uniquement que par des </a:t>
            </a:r>
            <a:r>
              <a:rPr lang="fr-FR" dirty="0" err="1">
                <a:latin typeface="Courier New" pitchFamily="49" charset="0"/>
              </a:rPr>
              <a:t>const</a:t>
            </a:r>
            <a:r>
              <a:rPr lang="fr-FR" dirty="0"/>
              <a:t> (provoque une ambiguïté) sauf si ce sont des pointeurs ou des références.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fonctions surchargées ne peuvent différer uniquement par leur type de retour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4566-7DE8-4324-9AF3-2004BCFB0661}" type="slidenum">
              <a:rPr lang="fr-FR"/>
              <a:pPr/>
              <a:t>9</a:t>
            </a:fld>
            <a:endParaRPr lang="fr-FR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Surcharge de fonction : mécanisme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Lors de l’appel, le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choix</a:t>
            </a:r>
            <a:r>
              <a:rPr lang="fr-FR" dirty="0"/>
              <a:t> de la fonction est fait par le compilateur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suivant le nombre et le type d’arguments de la fonction</a:t>
            </a:r>
            <a:r>
              <a:rPr lang="fr-FR" dirty="0"/>
              <a:t>. </a:t>
            </a:r>
          </a:p>
          <a:p>
            <a:r>
              <a:rPr lang="fr-FR" dirty="0"/>
              <a:t>Principes : </a:t>
            </a:r>
          </a:p>
          <a:p>
            <a:pPr lvl="1"/>
            <a:r>
              <a:rPr lang="fr-FR" dirty="0"/>
              <a:t>Le compilateur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cherche une correspondance exacte </a:t>
            </a:r>
            <a:r>
              <a:rPr lang="fr-FR" dirty="0"/>
              <a:t>entre paramètres réels et paramètres formels. </a:t>
            </a:r>
          </a:p>
          <a:p>
            <a:pPr lvl="1"/>
            <a:r>
              <a:rPr lang="fr-FR" dirty="0"/>
              <a:t>Si la mise en correspondance exacte échoue, le compilateur tente à nouveau une mise en correspondance en effectuant des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conversions autorisées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1746</Words>
  <Application>Microsoft Office PowerPoint</Application>
  <PresentationFormat>Affichage à l'écran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Modèle par défaut</vt:lpstr>
      <vt:lpstr>Fonctions</vt:lpstr>
      <vt:lpstr>Mode de transmission : le passage par valeur </vt:lpstr>
      <vt:lpstr>Passage par valeur et adressage indirect</vt:lpstr>
      <vt:lpstr>Transmission par adresse</vt:lpstr>
      <vt:lpstr>Transmission par référence</vt:lpstr>
      <vt:lpstr>Retour de valeur par adresse ou par référence</vt:lpstr>
      <vt:lpstr>Arguments par défaut</vt:lpstr>
      <vt:lpstr>Surcharge de fonction :  « polymorphisme ad hoc »</vt:lpstr>
      <vt:lpstr>Surcharge de fonction : mécanisme</vt:lpstr>
      <vt:lpstr>Appels de fonction</vt:lpstr>
      <vt:lpstr>Fonctions et variables « en ligne » : inline</vt:lpstr>
      <vt:lpstr>Fonctions inline : signification jusque C++17</vt:lpstr>
      <vt:lpstr>Fonctions et variable inline :  signification à partir de C++17</vt:lpstr>
      <vt:lpstr>Variables constexpr (C++11)</vt:lpstr>
      <vt:lpstr>Fonctions constexpr [Meyers, 2014]</vt:lpstr>
      <vt:lpstr>Fonctions constexpr [Meyers, 2014]</vt:lpstr>
    </vt:vector>
  </TitlesOfParts>
  <Company>UTC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438</cp:revision>
  <cp:lastPrinted>2022-09-11T14:25:07Z</cp:lastPrinted>
  <dcterms:created xsi:type="dcterms:W3CDTF">2008-02-04T10:53:03Z</dcterms:created>
  <dcterms:modified xsi:type="dcterms:W3CDTF">2022-09-13T12:29:18Z</dcterms:modified>
</cp:coreProperties>
</file>