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1" r:id="rId5"/>
    <p:sldId id="272" r:id="rId6"/>
    <p:sldId id="275" r:id="rId7"/>
    <p:sldId id="266" r:id="rId8"/>
    <p:sldId id="267" r:id="rId9"/>
    <p:sldId id="276" r:id="rId10"/>
    <p:sldId id="273" r:id="rId11"/>
    <p:sldId id="265" r:id="rId12"/>
    <p:sldId id="268" r:id="rId1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7" autoAdjust="0"/>
    <p:restoredTop sz="94660"/>
  </p:normalViewPr>
  <p:slideViewPr>
    <p:cSldViewPr>
      <p:cViewPr varScale="1">
        <p:scale>
          <a:sx n="68" d="100"/>
          <a:sy n="68" d="100"/>
        </p:scale>
        <p:origin x="4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62" d="100"/>
          <a:sy n="62" d="100"/>
        </p:scale>
        <p:origin x="-28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874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590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 smtClean="0">
                <a:solidFill>
                  <a:srgbClr val="FFFF00"/>
                </a:solidFill>
              </a:rPr>
              <a:t>antoine.jouglet@utc.fr</a:t>
            </a:r>
            <a:endParaRPr lang="fr-FR" sz="1200" b="1" dirty="0">
              <a:solidFill>
                <a:srgbClr val="FFFF0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 smtClean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958168" cy="2033599"/>
          </a:xfrm>
        </p:spPr>
        <p:txBody>
          <a:bodyPr/>
          <a:lstStyle/>
          <a:p>
            <a:pPr algn="l"/>
            <a:r>
              <a:rPr lang="fr-FR" sz="4400" dirty="0" smtClean="0"/>
              <a:t>Espaces de noms (</a:t>
            </a:r>
            <a:r>
              <a:rPr lang="fr-FR" sz="4400" dirty="0" err="1" smtClean="0"/>
              <a:t>namespaces</a:t>
            </a:r>
            <a:r>
              <a:rPr lang="fr-FR" sz="4400" dirty="0" smtClean="0"/>
              <a:t>)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8014-0899-407C-929E-61A540A32860}" type="slidenum">
              <a:rPr lang="fr-FR"/>
              <a:pPr/>
              <a:t>10</a:t>
            </a:fld>
            <a:endParaRPr lang="fr-F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Déclaration Using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389968" cy="4824412"/>
          </a:xfrm>
        </p:spPr>
        <p:txBody>
          <a:bodyPr/>
          <a:lstStyle/>
          <a:p>
            <a:r>
              <a:rPr lang="fr-FR" sz="2000" dirty="0"/>
              <a:t>On peut aussi utiliser </a:t>
            </a:r>
            <a:r>
              <a:rPr lang="fr-FR" sz="2000" dirty="0" smtClean="0"/>
              <a:t>une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déclaration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fr-FR" sz="2000" dirty="0" smtClean="0"/>
              <a:t> pour faire un choix permanent :</a:t>
            </a:r>
            <a:endParaRPr lang="fr-FR" sz="2000" dirty="0"/>
          </a:p>
          <a:p>
            <a:pPr lvl="1">
              <a:buFontTx/>
              <a:buNone/>
            </a:pPr>
            <a:r>
              <a:rPr lang="fr-FR" sz="1800" dirty="0" err="1">
                <a:latin typeface="Courier New" pitchFamily="49" charset="0"/>
              </a:rPr>
              <a:t>namepace</a:t>
            </a:r>
            <a:r>
              <a:rPr lang="fr-FR" sz="1800" dirty="0">
                <a:latin typeface="Courier New" pitchFamily="49" charset="0"/>
              </a:rPr>
              <a:t> A{</a:t>
            </a:r>
          </a:p>
          <a:p>
            <a:pPr lvl="1">
              <a:buFontTx/>
              <a:buNone/>
            </a:pPr>
            <a:r>
              <a:rPr lang="fr-FR" sz="1800" dirty="0">
                <a:latin typeface="Courier New" pitchFamily="49" charset="0"/>
              </a:rPr>
              <a:t>	</a:t>
            </a:r>
            <a:r>
              <a:rPr lang="fr-FR" sz="1800" dirty="0" err="1">
                <a:latin typeface="Courier New" pitchFamily="49" charset="0"/>
              </a:rPr>
              <a:t>int</a:t>
            </a:r>
            <a:r>
              <a:rPr lang="fr-FR" sz="1800" dirty="0">
                <a:latin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</a:rPr>
              <a:t>i; </a:t>
            </a:r>
            <a:r>
              <a:rPr lang="fr-FR" sz="1800" dirty="0">
                <a:latin typeface="Courier New" pitchFamily="49" charset="0"/>
              </a:rPr>
              <a:t>// Déclare A::</a:t>
            </a:r>
            <a:r>
              <a:rPr lang="fr-FR" sz="1800" dirty="0" smtClean="0">
                <a:latin typeface="Courier New" pitchFamily="49" charset="0"/>
              </a:rPr>
              <a:t>i</a:t>
            </a:r>
            <a:endParaRPr lang="fr-F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fr-FR" sz="1800" dirty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fr-FR" sz="1800" dirty="0" err="1">
                <a:latin typeface="Courier New" pitchFamily="49" charset="0"/>
              </a:rPr>
              <a:t>void</a:t>
            </a:r>
            <a:r>
              <a:rPr lang="fr-FR" sz="1800" dirty="0">
                <a:latin typeface="Courier New" pitchFamily="49" charset="0"/>
              </a:rPr>
              <a:t> f(</a:t>
            </a:r>
            <a:r>
              <a:rPr lang="fr-FR" sz="1800" dirty="0" err="1">
                <a:latin typeface="Courier New" pitchFamily="49" charset="0"/>
              </a:rPr>
              <a:t>void</a:t>
            </a:r>
            <a:r>
              <a:rPr lang="fr-FR" sz="1800" dirty="0">
                <a:latin typeface="Courier New" pitchFamily="49" charset="0"/>
              </a:rPr>
              <a:t>){</a:t>
            </a:r>
          </a:p>
          <a:p>
            <a:pPr lvl="1">
              <a:buFontTx/>
              <a:buNone/>
            </a:pPr>
            <a:r>
              <a:rPr lang="fr-FR" sz="1800" dirty="0">
                <a:latin typeface="Courier New" pitchFamily="49" charset="0"/>
              </a:rPr>
              <a:t>    </a:t>
            </a:r>
            <a:r>
              <a:rPr lang="fr-FR" sz="1800" dirty="0" err="1">
                <a:latin typeface="Courier New" pitchFamily="49" charset="0"/>
              </a:rPr>
              <a:t>using</a:t>
            </a:r>
            <a:r>
              <a:rPr lang="fr-FR" sz="1800" dirty="0">
                <a:latin typeface="Courier New" pitchFamily="49" charset="0"/>
              </a:rPr>
              <a:t> A::i; </a:t>
            </a:r>
            <a:r>
              <a:rPr lang="fr-FR" sz="1800" dirty="0" smtClean="0">
                <a:latin typeface="Courier New" pitchFamily="49" charset="0"/>
              </a:rPr>
              <a:t>// </a:t>
            </a:r>
            <a:r>
              <a:rPr lang="fr-FR" sz="1800" dirty="0">
                <a:latin typeface="Courier New" pitchFamily="49" charset="0"/>
              </a:rPr>
              <a:t>A::i peut être utilisé sous le nom </a:t>
            </a:r>
            <a:r>
              <a:rPr lang="fr-FR" sz="1800" dirty="0" smtClean="0">
                <a:latin typeface="Courier New" pitchFamily="49" charset="0"/>
              </a:rPr>
              <a:t>i</a:t>
            </a:r>
            <a:endParaRPr lang="fr-F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fr-FR" sz="1800" dirty="0">
                <a:latin typeface="Courier New" pitchFamily="49" charset="0"/>
              </a:rPr>
              <a:t>    i=1;        </a:t>
            </a:r>
            <a:r>
              <a:rPr lang="fr-FR" sz="1800" dirty="0" smtClean="0">
                <a:latin typeface="Courier New" pitchFamily="49" charset="0"/>
              </a:rPr>
              <a:t>// équivalent </a:t>
            </a:r>
            <a:r>
              <a:rPr lang="fr-FR" sz="1800" dirty="0">
                <a:latin typeface="Courier New" pitchFamily="49" charset="0"/>
              </a:rPr>
              <a:t>à A::</a:t>
            </a:r>
            <a:r>
              <a:rPr lang="fr-FR" sz="1800" dirty="0" smtClean="0">
                <a:latin typeface="Courier New" pitchFamily="49" charset="0"/>
              </a:rPr>
              <a:t>i=1</a:t>
            </a:r>
            <a:endParaRPr lang="fr-F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}</a:t>
            </a:r>
          </a:p>
          <a:p>
            <a:r>
              <a:rPr lang="fr-FR" sz="2000" dirty="0" smtClean="0"/>
              <a:t>Les </a:t>
            </a:r>
            <a:r>
              <a:rPr lang="fr-FR" sz="2000" dirty="0" err="1" smtClean="0">
                <a:latin typeface="Courier New" pitchFamily="49" charset="0"/>
              </a:rPr>
              <a:t>using</a:t>
            </a:r>
            <a:r>
              <a:rPr lang="fr-FR" sz="2000" dirty="0" smtClean="0"/>
              <a:t>-déclarations permettent en fait de déclarer des alias des identificateurs. </a:t>
            </a:r>
          </a:p>
          <a:p>
            <a:r>
              <a:rPr lang="fr-FR" sz="2000" dirty="0" smtClean="0"/>
              <a:t>Ces alias doivent être considérés exactement comme des déclarations normales et sont donc </a:t>
            </a:r>
            <a:r>
              <a:rPr lang="fr-FR" sz="2000" dirty="0" err="1" smtClean="0"/>
              <a:t>donc</a:t>
            </a:r>
            <a:r>
              <a:rPr lang="fr-FR" sz="2000" dirty="0" smtClean="0"/>
              <a:t> soumis aux mêmes contraintes.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F513-B489-45BD-A5E7-3E47A16C1A17}" type="slidenum">
              <a:rPr lang="fr-FR"/>
              <a:pPr/>
              <a:t>11</a:t>
            </a:fld>
            <a:endParaRPr lang="fr-F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Alias de </a:t>
            </a:r>
            <a:r>
              <a:rPr lang="fr-FR" dirty="0" err="1" smtClean="0"/>
              <a:t>namespaces</a:t>
            </a:r>
            <a:endParaRPr lang="fr-FR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faire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alias</a:t>
            </a:r>
            <a:r>
              <a:rPr lang="fr-FR" dirty="0"/>
              <a:t> </a:t>
            </a:r>
            <a:r>
              <a:rPr lang="fr-FR" dirty="0" smtClean="0"/>
              <a:t>(synonyme) d'un </a:t>
            </a:r>
            <a:r>
              <a:rPr lang="fr-FR" dirty="0" err="1" smtClean="0"/>
              <a:t>namespace</a:t>
            </a:r>
            <a:r>
              <a:rPr lang="fr-FR" dirty="0" smtClean="0"/>
              <a:t>  </a:t>
            </a:r>
            <a:r>
              <a:rPr lang="fr-FR" dirty="0"/>
              <a:t>:  </a:t>
            </a:r>
            <a:r>
              <a:rPr lang="fr-FR" dirty="0" err="1">
                <a:latin typeface="Courier New" pitchFamily="49" charset="0"/>
              </a:rPr>
              <a:t>namespace</a:t>
            </a:r>
            <a:r>
              <a:rPr lang="fr-FR" dirty="0">
                <a:latin typeface="Courier New" pitchFamily="49" charset="0"/>
              </a:rPr>
              <a:t> B=A; //B est synonyme de A.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297A-B755-4AE6-AFBB-041454262A73}" type="slidenum">
              <a:rPr lang="fr-FR"/>
              <a:pPr/>
              <a:t>12</a:t>
            </a:fld>
            <a:endParaRPr lang="fr-FR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Imbriquer des </a:t>
            </a:r>
            <a:r>
              <a:rPr lang="fr-FR" dirty="0" err="1" smtClean="0"/>
              <a:t>namespaces</a:t>
            </a:r>
            <a:endParaRPr lang="fr-FR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définitions d'espace de noms peuvent s'imbriquer. Cette déclaration doit avoir lieu au niveau déclaratif le plus externe de l'espace de nommage qui contient le sous-espace de nommage. </a:t>
            </a:r>
            <a:endParaRPr lang="fr-FR" dirty="0" smtClean="0"/>
          </a:p>
          <a:p>
            <a:pPr lvl="1">
              <a:buFontTx/>
              <a:buNone/>
            </a:pPr>
            <a:r>
              <a:rPr lang="fr-FR" sz="1800" dirty="0" err="1" smtClean="0">
                <a:latin typeface="Courier New" pitchFamily="49" charset="0"/>
              </a:rPr>
              <a:t>namespace</a:t>
            </a:r>
            <a:r>
              <a:rPr lang="fr-FR" sz="1800" dirty="0" smtClean="0">
                <a:latin typeface="Courier New" pitchFamily="49" charset="0"/>
              </a:rPr>
              <a:t> Conteneur{</a:t>
            </a: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</a:rPr>
              <a:t>int</a:t>
            </a:r>
            <a:r>
              <a:rPr lang="fr-FR" sz="1800" dirty="0" smtClean="0">
                <a:latin typeface="Courier New" pitchFamily="49" charset="0"/>
              </a:rPr>
              <a:t> i; // </a:t>
            </a:r>
            <a:r>
              <a:rPr lang="fr-FR" sz="1800" dirty="0" err="1" smtClean="0">
                <a:latin typeface="Courier New" pitchFamily="49" charset="0"/>
              </a:rPr>
              <a:t>Conteneur::i</a:t>
            </a:r>
            <a:r>
              <a:rPr lang="fr-FR" sz="1800" dirty="0" smtClean="0">
                <a:latin typeface="Courier New" pitchFamily="49" charset="0"/>
              </a:rPr>
              <a:t>.</a:t>
            </a: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</a:rPr>
              <a:t>namespace</a:t>
            </a:r>
            <a:r>
              <a:rPr lang="fr-FR" sz="1800" dirty="0" smtClean="0">
                <a:latin typeface="Courier New" pitchFamily="49" charset="0"/>
              </a:rPr>
              <a:t> Contenu</a:t>
            </a: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    {</a:t>
            </a: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        </a:t>
            </a:r>
            <a:r>
              <a:rPr lang="fr-FR" sz="1800" dirty="0" err="1" smtClean="0">
                <a:latin typeface="Courier New" pitchFamily="49" charset="0"/>
              </a:rPr>
              <a:t>int</a:t>
            </a:r>
            <a:r>
              <a:rPr lang="fr-FR" sz="1800" dirty="0" smtClean="0">
                <a:latin typeface="Courier New" pitchFamily="49" charset="0"/>
              </a:rPr>
              <a:t> j; // </a:t>
            </a:r>
            <a:r>
              <a:rPr lang="fr-FR" sz="1800" dirty="0" err="1" smtClean="0">
                <a:latin typeface="Courier New" pitchFamily="49" charset="0"/>
              </a:rPr>
              <a:t>Conteneur::Contenu</a:t>
            </a:r>
            <a:r>
              <a:rPr lang="fr-FR" sz="1800" dirty="0" smtClean="0">
                <a:latin typeface="Courier New" pitchFamily="49" charset="0"/>
              </a:rPr>
              <a:t>::j.</a:t>
            </a: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fr-FR" sz="1800" dirty="0" smtClean="0">
                <a:latin typeface="Courier New" pitchFamily="49" charset="0"/>
              </a:rPr>
              <a:t>}</a:t>
            </a:r>
            <a:endParaRPr lang="fr-FR" dirty="0" smtClean="0"/>
          </a:p>
          <a:p>
            <a:pPr lvl="0">
              <a:buNone/>
            </a:pPr>
            <a:endParaRPr lang="fr-FR" sz="1000" dirty="0" smtClean="0"/>
          </a:p>
          <a:p>
            <a:pPr lvl="0"/>
            <a:r>
              <a:rPr lang="fr-FR" dirty="0" smtClean="0"/>
              <a:t>Il n'est pas possible d'effectuer une déclaration de </a:t>
            </a:r>
            <a:r>
              <a:rPr lang="fr-FR" dirty="0" err="1" smtClean="0"/>
              <a:t>namespace</a:t>
            </a:r>
            <a:r>
              <a:rPr lang="fr-FR" dirty="0" smtClean="0"/>
              <a:t> au sein d'une classe ou d'une fonction.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D4C1-1C3E-4BD7-8089-C0FE05ABD6D1}" type="slidenum">
              <a:rPr lang="fr-FR"/>
              <a:pPr/>
              <a:t>2</a:t>
            </a:fld>
            <a:endParaRPr lang="fr-F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Espaces de noms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espaces de nommage sont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zones de déclaration</a:t>
            </a:r>
            <a:r>
              <a:rPr lang="fr-FR" dirty="0"/>
              <a:t> qui permettent de délimiter la recherche des noms des identificateurs par le compilateur. </a:t>
            </a:r>
          </a:p>
          <a:p>
            <a:r>
              <a:rPr lang="fr-FR" dirty="0"/>
              <a:t>buts : </a:t>
            </a:r>
          </a:p>
          <a:p>
            <a:pPr lvl="1"/>
            <a:r>
              <a:rPr lang="fr-FR" dirty="0"/>
              <a:t>regrouper logiquement </a:t>
            </a:r>
            <a:r>
              <a:rPr lang="fr-FR" dirty="0" smtClean="0"/>
              <a:t>des </a:t>
            </a:r>
            <a:r>
              <a:rPr lang="fr-FR" dirty="0"/>
              <a:t>identificateurs</a:t>
            </a:r>
          </a:p>
          <a:p>
            <a:pPr lvl="1"/>
            <a:r>
              <a:rPr lang="fr-FR" dirty="0"/>
              <a:t>éviter de définir </a:t>
            </a:r>
            <a:r>
              <a:rPr lang="fr-FR" dirty="0" smtClean="0"/>
              <a:t>des </a:t>
            </a:r>
            <a:r>
              <a:rPr lang="fr-FR" dirty="0"/>
              <a:t>objets </a:t>
            </a:r>
            <a:r>
              <a:rPr lang="fr-FR" dirty="0" smtClean="0"/>
              <a:t>dans </a:t>
            </a:r>
            <a:r>
              <a:rPr lang="fr-FR" dirty="0"/>
              <a:t>la portée globale. </a:t>
            </a:r>
          </a:p>
          <a:p>
            <a:pPr lvl="1"/>
            <a:r>
              <a:rPr lang="fr-FR" dirty="0"/>
              <a:t>éviter </a:t>
            </a:r>
            <a:r>
              <a:rPr lang="fr-FR" dirty="0" smtClean="0"/>
              <a:t>des </a:t>
            </a:r>
            <a:r>
              <a:rPr lang="fr-FR" dirty="0"/>
              <a:t>conflits de noms entre plusieurs parties d'un même projet.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739D1-CD9A-4132-8DC8-952F5D41A149}" type="slidenum">
              <a:rPr lang="fr-FR"/>
              <a:pPr/>
              <a:t>3</a:t>
            </a:fld>
            <a:endParaRPr lang="fr-F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Espaces de </a:t>
            </a:r>
            <a:r>
              <a:rPr lang="fr-FR" dirty="0" smtClean="0"/>
              <a:t>noms</a:t>
            </a: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dirty="0" err="1" smtClean="0">
                <a:latin typeface="Courier New" pitchFamily="49" charset="0"/>
              </a:rPr>
              <a:t>namespace</a:t>
            </a:r>
            <a:r>
              <a:rPr lang="fr-FR" dirty="0" smtClean="0">
                <a:latin typeface="Courier New" pitchFamily="49" charset="0"/>
              </a:rPr>
              <a:t> identificateur {</a:t>
            </a:r>
          </a:p>
          <a:p>
            <a:pPr>
              <a:buFontTx/>
              <a:buNone/>
            </a:pPr>
            <a:r>
              <a:rPr lang="fr-FR" dirty="0" smtClean="0">
                <a:latin typeface="Courier New" pitchFamily="49" charset="0"/>
              </a:rPr>
              <a:t>	/* définitions et déclarations */</a:t>
            </a:r>
          </a:p>
          <a:p>
            <a:pPr>
              <a:buFontTx/>
              <a:buNone/>
            </a:pPr>
            <a:r>
              <a:rPr lang="fr-FR" dirty="0" smtClean="0">
                <a:latin typeface="Courier New" pitchFamily="49" charset="0"/>
              </a:rPr>
              <a:t>}</a:t>
            </a:r>
          </a:p>
          <a:p>
            <a:endParaRPr lang="fr-FR" dirty="0" smtClean="0"/>
          </a:p>
          <a:p>
            <a:r>
              <a:rPr lang="fr-FR" dirty="0" smtClean="0"/>
              <a:t>Permet </a:t>
            </a:r>
            <a:r>
              <a:rPr lang="fr-FR" dirty="0"/>
              <a:t>de définir des ensembles disjoints d'identificateurs.</a:t>
            </a:r>
          </a:p>
          <a:p>
            <a:r>
              <a:rPr lang="fr-FR" dirty="0"/>
              <a:t>Chaque ensemble </a:t>
            </a:r>
            <a:r>
              <a:rPr lang="fr-FR" dirty="0" smtClean="0"/>
              <a:t>est </a:t>
            </a:r>
            <a:r>
              <a:rPr lang="fr-FR" dirty="0"/>
              <a:t>repéré par </a:t>
            </a:r>
            <a:r>
              <a:rPr lang="fr-FR" dirty="0" smtClean="0"/>
              <a:t>son </a:t>
            </a:r>
            <a:r>
              <a:rPr lang="fr-FR" dirty="0"/>
              <a:t>nom </a:t>
            </a:r>
            <a:r>
              <a:rPr lang="fr-FR" dirty="0" smtClean="0"/>
              <a:t>utilisé </a:t>
            </a:r>
            <a:r>
              <a:rPr lang="fr-FR" dirty="0"/>
              <a:t>pour qualifier les symboles concernés. </a:t>
            </a:r>
          </a:p>
          <a:p>
            <a:r>
              <a:rPr lang="fr-FR" dirty="0"/>
              <a:t>Il </a:t>
            </a:r>
            <a:r>
              <a:rPr lang="fr-FR" dirty="0" smtClean="0"/>
              <a:t>est possible </a:t>
            </a:r>
            <a:r>
              <a:rPr lang="fr-FR" dirty="0"/>
              <a:t>d'utiliser le même identificateur pour désigner 2 choses différentes </a:t>
            </a:r>
            <a:r>
              <a:rPr lang="fr-FR" dirty="0" smtClean="0"/>
              <a:t>si elles </a:t>
            </a:r>
            <a:r>
              <a:rPr lang="fr-FR" dirty="0"/>
              <a:t>appartiennent à deux espaces de noms différents.</a:t>
            </a:r>
            <a:endParaRPr lang="fr-FR" dirty="0">
              <a:latin typeface="Courier New" pitchFamily="49" charset="0"/>
            </a:endParaRPr>
          </a:p>
          <a:p>
            <a:pPr>
              <a:buFontTx/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8A521-7259-4791-841E-FC0B937E6AF5}" type="slidenum">
              <a:rPr lang="fr-FR"/>
              <a:pPr/>
              <a:t>4</a:t>
            </a:fld>
            <a:endParaRPr lang="fr-F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Résolution de portée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/>
              <a:t>Pour se référer à des identificateurs définis dans </a:t>
            </a:r>
            <a:r>
              <a:rPr lang="fr-FR" sz="2000" dirty="0" smtClean="0"/>
              <a:t>un </a:t>
            </a:r>
            <a:r>
              <a:rPr lang="fr-FR" sz="2000" dirty="0"/>
              <a:t>espace de noms à l'extérieur de  l'espace de noms, on utilise l'opérateur de résolution de portée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::</a:t>
            </a:r>
            <a:r>
              <a:rPr lang="fr-FR" sz="2000" dirty="0" smtClean="0"/>
              <a:t> .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fr-FR" sz="2000" dirty="0" smtClean="0"/>
              <a:t>La </a:t>
            </a:r>
            <a:r>
              <a:rPr lang="fr-FR" sz="2000" dirty="0"/>
              <a:t>qualification est inutile à l'intérieur de l'espace de nommage lui-même.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 err="1">
                <a:latin typeface="Courier New" pitchFamily="49" charset="0"/>
              </a:rPr>
              <a:t>int</a:t>
            </a:r>
            <a:r>
              <a:rPr lang="fr-FR" sz="1800" dirty="0">
                <a:latin typeface="Courier New" pitchFamily="49" charset="0"/>
              </a:rPr>
              <a:t> i=1;    // i est global.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 err="1">
                <a:latin typeface="Courier New" pitchFamily="49" charset="0"/>
              </a:rPr>
              <a:t>namespace</a:t>
            </a:r>
            <a:r>
              <a:rPr lang="fr-FR" sz="1800" dirty="0">
                <a:latin typeface="Courier New" pitchFamily="49" charset="0"/>
              </a:rPr>
              <a:t> 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    </a:t>
            </a:r>
            <a:r>
              <a:rPr lang="fr-FR" sz="1800" dirty="0" err="1">
                <a:latin typeface="Courier New" pitchFamily="49" charset="0"/>
              </a:rPr>
              <a:t>int</a:t>
            </a:r>
            <a:r>
              <a:rPr lang="fr-FR" sz="1800" dirty="0">
                <a:latin typeface="Courier New" pitchFamily="49" charset="0"/>
              </a:rPr>
              <a:t> i=2; // i de l'espace de nommage A.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    </a:t>
            </a:r>
            <a:r>
              <a:rPr lang="fr-FR" sz="1800" dirty="0" err="1">
                <a:latin typeface="Courier New" pitchFamily="49" charset="0"/>
              </a:rPr>
              <a:t>int</a:t>
            </a:r>
            <a:r>
              <a:rPr lang="fr-FR" sz="1800" dirty="0">
                <a:latin typeface="Courier New" pitchFamily="49" charset="0"/>
              </a:rPr>
              <a:t> j=i; // Utilise A::i.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 err="1">
                <a:latin typeface="Courier New" pitchFamily="49" charset="0"/>
              </a:rPr>
              <a:t>int</a:t>
            </a:r>
            <a:r>
              <a:rPr lang="fr-FR" sz="1800" dirty="0">
                <a:latin typeface="Courier New" pitchFamily="49" charset="0"/>
              </a:rPr>
              <a:t> main(</a:t>
            </a:r>
            <a:r>
              <a:rPr lang="fr-FR" sz="1800" dirty="0" err="1">
                <a:latin typeface="Courier New" pitchFamily="49" charset="0"/>
              </a:rPr>
              <a:t>void</a:t>
            </a:r>
            <a:r>
              <a:rPr lang="fr-FR" sz="18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    i=1;     // Utilise ::i.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    A::i=3;  // Utilise A::i.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    return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CDDB3-B549-44CA-BC15-51115E7F6009}" type="slidenum">
              <a:rPr lang="fr-FR"/>
              <a:pPr/>
              <a:t>5</a:t>
            </a:fld>
            <a:endParaRPr lang="fr-F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Directive Using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éviter l'utilisation systématique de l'opérateur de résolution de portée pour se référer à des identificateurs définis dans cet espace de noms, on utilisera une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directive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  <a:p>
            <a:pPr lvl="1">
              <a:buFontTx/>
              <a:buNone/>
            </a:pPr>
            <a:r>
              <a:rPr lang="fr-FR" sz="2000" dirty="0" err="1">
                <a:latin typeface="Courier New" pitchFamily="49" charset="0"/>
              </a:rPr>
              <a:t>using</a:t>
            </a:r>
            <a:r>
              <a:rPr lang="fr-FR" sz="2000" dirty="0">
                <a:latin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</a:rPr>
              <a:t>namespace</a:t>
            </a:r>
            <a:r>
              <a:rPr lang="fr-FR" sz="2000" dirty="0">
                <a:latin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</a:rPr>
              <a:t>une_bibli</a:t>
            </a:r>
            <a:r>
              <a:rPr lang="fr-FR" sz="2000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/* à partir d’ici</a:t>
            </a:r>
            <a:r>
              <a:rPr lang="fr-FR" sz="2000" dirty="0">
                <a:latin typeface="Courier New" pitchFamily="49" charset="0"/>
              </a:rPr>
              <a:t>, les identificateurs de </a:t>
            </a:r>
            <a:r>
              <a:rPr lang="fr-FR" sz="2000" dirty="0" err="1">
                <a:latin typeface="Courier New" pitchFamily="49" charset="0"/>
              </a:rPr>
              <a:t>une_bibli</a:t>
            </a:r>
            <a:r>
              <a:rPr lang="fr-FR" sz="2000" dirty="0">
                <a:latin typeface="Courier New" pitchFamily="49" charset="0"/>
              </a:rPr>
              <a:t> sont </a:t>
            </a:r>
            <a:r>
              <a:rPr lang="fr-FR" sz="2000" dirty="0" smtClean="0">
                <a:latin typeface="Courier New" pitchFamily="49" charset="0"/>
              </a:rPr>
              <a:t>connus */</a:t>
            </a:r>
            <a:endParaRPr lang="fr-FR" sz="2000" dirty="0">
              <a:latin typeface="Courier New" pitchFamily="49" charset="0"/>
            </a:endParaRPr>
          </a:p>
          <a:p>
            <a:endParaRPr lang="fr-FR" dirty="0">
              <a:latin typeface="Courier New" pitchFamily="49" charset="0"/>
            </a:endParaRPr>
          </a:p>
          <a:p>
            <a:r>
              <a:rPr lang="fr-FR" dirty="0" smtClean="0"/>
              <a:t>On </a:t>
            </a:r>
            <a:r>
              <a:rPr lang="fr-FR" dirty="0"/>
              <a:t>peut lever </a:t>
            </a:r>
            <a:r>
              <a:rPr lang="fr-FR" dirty="0" smtClean="0"/>
              <a:t>les ambiguïtés  qui apparaissent </a:t>
            </a:r>
            <a:r>
              <a:rPr lang="fr-FR" dirty="0"/>
              <a:t>lorsqu'on utilise plusieurs espaces de noms comportant des identificateurs </a:t>
            </a:r>
            <a:r>
              <a:rPr lang="fr-FR" dirty="0" err="1" smtClean="0"/>
              <a:t>identiquesen</a:t>
            </a:r>
            <a:r>
              <a:rPr lang="fr-FR" dirty="0" smtClean="0"/>
              <a:t> utilisant </a:t>
            </a:r>
            <a:r>
              <a:rPr lang="fr-FR" dirty="0"/>
              <a:t>l'opérateur de résolution de portée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::</a:t>
            </a:r>
            <a:r>
              <a:rPr lang="fr-FR" dirty="0" smtClean="0"/>
              <a:t>.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4B22-90E7-4C91-B7C9-1E2ADB5011AC}" type="slidenum">
              <a:rPr lang="fr-FR"/>
              <a:pPr/>
              <a:t>6</a:t>
            </a:fld>
            <a:endParaRPr lang="fr-F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Déclarations, namespace, portées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instruction </a:t>
            </a:r>
            <a:r>
              <a:rPr lang="fr-FR" dirty="0" err="1">
                <a:latin typeface="Courier New" pitchFamily="49" charset="0"/>
              </a:rPr>
              <a:t>using</a:t>
            </a:r>
            <a:r>
              <a:rPr lang="fr-FR" dirty="0"/>
              <a:t> ne peut apparaître que si l'espace de </a:t>
            </a:r>
            <a:r>
              <a:rPr lang="fr-FR" dirty="0" smtClean="0"/>
              <a:t>noms </a:t>
            </a:r>
            <a:r>
              <a:rPr lang="fr-FR" dirty="0" smtClean="0"/>
              <a:t>auquel elle fait référence</a:t>
            </a:r>
            <a:r>
              <a:rPr lang="fr-FR" dirty="0" smtClean="0"/>
              <a:t> </a:t>
            </a:r>
            <a:r>
              <a:rPr lang="fr-FR" dirty="0"/>
              <a:t>a déjà été déclaré.</a:t>
            </a:r>
          </a:p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portées locales ordinaires</a:t>
            </a:r>
            <a:r>
              <a:rPr lang="fr-FR" dirty="0"/>
              <a:t>,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portées globales </a:t>
            </a:r>
            <a:r>
              <a:rPr lang="fr-FR" dirty="0"/>
              <a:t>et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classes</a:t>
            </a:r>
            <a:r>
              <a:rPr lang="fr-FR" dirty="0"/>
              <a:t> sont des espaces de noms.</a:t>
            </a:r>
          </a:p>
          <a:p>
            <a:r>
              <a:rPr lang="fr-FR" dirty="0"/>
              <a:t>Un espace de noms représente une portée. Les règles de portées habituelles s'y appliquent donc. 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identificateurs déclarés ou définis à l'intérieur d'un même espace de nommage ne doivent pas entrer en conflit</a:t>
            </a:r>
            <a:r>
              <a:rPr lang="fr-FR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297A-B755-4AE6-AFBB-041454262A73}" type="slidenum">
              <a:rPr lang="fr-FR"/>
              <a:pPr/>
              <a:t>7</a:t>
            </a:fld>
            <a:endParaRPr lang="fr-FR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éléments dans un </a:t>
            </a:r>
            <a:r>
              <a:rPr lang="fr-FR" dirty="0" err="1" smtClean="0"/>
              <a:t>namespace</a:t>
            </a:r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90700" y="1556792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espace de noms est ouvert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il est possible de lui ajouter des noms à partir de plusieurs déclarations de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cet 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espace de noms.</a:t>
            </a:r>
            <a:endParaRPr lang="fr-FR" sz="24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Ces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différentes ouvertures (et fermetures) du même </a:t>
            </a:r>
            <a:r>
              <a:rPr kumimoji="0" lang="fr-FR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namespace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peuvent avoir lieu dans des fichiers différents.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tabLst/>
              <a:defRPr/>
            </a:pPr>
            <a:endParaRPr lang="fr-FR" sz="2400" kern="0" baseline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tabLst/>
              <a:defRPr/>
            </a:pPr>
            <a:r>
              <a:rPr lang="fr-FR" sz="2400" b="1" u="sng" kern="0" baseline="0" dirty="0" err="1" smtClean="0">
                <a:latin typeface="Courier New" pitchFamily="49" charset="0"/>
                <a:cs typeface="Courier New" pitchFamily="49" charset="0"/>
              </a:rPr>
              <a:t>fichierA.h</a:t>
            </a:r>
            <a:endParaRPr lang="fr-FR" sz="2400" b="1" u="sng" kern="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amespace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EN {</a:t>
            </a:r>
          </a:p>
          <a:p>
            <a:pPr marL="1257300" lvl="2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400" kern="0" dirty="0" smtClean="0">
                <a:latin typeface="Courier New" pitchFamily="49" charset="0"/>
                <a:cs typeface="Courier New" pitchFamily="49" charset="0"/>
              </a:rPr>
              <a:t> f();</a:t>
            </a: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6504" y="4302036"/>
            <a:ext cx="4572000" cy="2234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b="1" u="sng" kern="0" dirty="0" err="1" smtClean="0">
                <a:latin typeface="Courier New" pitchFamily="49" charset="0"/>
                <a:cs typeface="Courier New" pitchFamily="49" charset="0"/>
              </a:rPr>
              <a:t>fichierB.h</a:t>
            </a:r>
            <a:endParaRPr lang="fr-FR" sz="2400" b="1" u="sng" kern="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2400" kern="0" dirty="0" smtClean="0">
                <a:latin typeface="Courier New" pitchFamily="49" charset="0"/>
                <a:cs typeface="Courier New" pitchFamily="49" charset="0"/>
              </a:rPr>
              <a:t> EN {</a:t>
            </a:r>
          </a:p>
          <a:p>
            <a:pPr marL="1257300" lvl="2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400" kern="0" dirty="0" smtClean="0">
                <a:latin typeface="Courier New" pitchFamily="49" charset="0"/>
                <a:cs typeface="Courier New" pitchFamily="49" charset="0"/>
              </a:rPr>
              <a:t> g();</a:t>
            </a:r>
          </a:p>
          <a:p>
            <a:pPr marL="1257300" lvl="2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400" kern="0" dirty="0" smtClean="0">
                <a:latin typeface="Courier New" pitchFamily="49" charset="0"/>
                <a:cs typeface="Courier New" pitchFamily="49" charset="0"/>
              </a:rPr>
              <a:t> h();</a:t>
            </a: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681B-D25D-42C5-84D3-59ED200BEDDD}" type="slidenum">
              <a:rPr lang="fr-FR"/>
              <a:pPr/>
              <a:t>8</a:t>
            </a:fld>
            <a:endParaRPr lang="fr-F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L’espace de </a:t>
            </a:r>
            <a:r>
              <a:rPr lang="fr-FR" dirty="0" smtClean="0"/>
              <a:t>noms </a:t>
            </a:r>
            <a:r>
              <a:rPr lang="fr-FR" dirty="0" err="1">
                <a:latin typeface="Courier New" pitchFamily="49" charset="0"/>
              </a:rPr>
              <a:t>std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identificateurs des fichiers en-tête standards sont définis dans l'espace de noms </a:t>
            </a:r>
            <a:r>
              <a:rPr lang="fr-FR" dirty="0" err="1">
                <a:latin typeface="Courier New" pitchFamily="49" charset="0"/>
              </a:rPr>
              <a:t>std</a:t>
            </a:r>
            <a:r>
              <a:rPr lang="fr-FR" dirty="0"/>
              <a:t>. </a:t>
            </a:r>
          </a:p>
          <a:p>
            <a:r>
              <a:rPr lang="fr-FR" dirty="0"/>
              <a:t>l'instruction:</a:t>
            </a:r>
          </a:p>
          <a:p>
            <a:pPr>
              <a:buFontTx/>
              <a:buNone/>
            </a:pPr>
            <a:r>
              <a:rPr lang="fr-FR" dirty="0"/>
              <a:t>	</a:t>
            </a:r>
            <a:r>
              <a:rPr lang="fr-FR" dirty="0" err="1">
                <a:latin typeface="Courier New" pitchFamily="49" charset="0"/>
              </a:rPr>
              <a:t>using</a:t>
            </a:r>
            <a:r>
              <a:rPr lang="fr-FR" dirty="0">
                <a:latin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</a:rPr>
              <a:t>namespace</a:t>
            </a:r>
            <a:r>
              <a:rPr lang="fr-FR" dirty="0">
                <a:latin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</a:rPr>
              <a:t>std</a:t>
            </a:r>
            <a:r>
              <a:rPr lang="fr-FR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fr-FR" dirty="0"/>
              <a:t>	est souvent utilisée… </a:t>
            </a:r>
          </a:p>
          <a:p>
            <a:endParaRPr lang="fr-FR" dirty="0" smtClean="0"/>
          </a:p>
          <a:p>
            <a:r>
              <a:rPr lang="fr-FR" dirty="0" smtClean="0"/>
              <a:t>Toutes </a:t>
            </a:r>
            <a:r>
              <a:rPr lang="fr-FR" dirty="0"/>
              <a:t>les bibliothèques standards du C sont disponibles dans l’espace de nommage </a:t>
            </a:r>
            <a:r>
              <a:rPr lang="fr-FR" dirty="0" err="1">
                <a:latin typeface="Courier New" pitchFamily="49" charset="0"/>
              </a:rPr>
              <a:t>std</a:t>
            </a:r>
            <a:r>
              <a:rPr lang="fr-FR" dirty="0"/>
              <a:t>. </a:t>
            </a:r>
          </a:p>
          <a:p>
            <a:r>
              <a:rPr lang="fr-FR" dirty="0"/>
              <a:t>Les fichiers d’entêtes correspondants sont </a:t>
            </a:r>
            <a:r>
              <a:rPr lang="fr-FR"/>
              <a:t>les </a:t>
            </a:r>
            <a:r>
              <a:rPr lang="fr-FR" smtClean="0"/>
              <a:t>mêmes </a:t>
            </a:r>
            <a:r>
              <a:rPr lang="fr-FR" dirty="0"/>
              <a:t>qu’avant mais précédés d’un </a:t>
            </a:r>
            <a:r>
              <a:rPr lang="fr-FR" dirty="0">
                <a:latin typeface="Courier New" pitchFamily="49" charset="0"/>
              </a:rPr>
              <a:t>c</a:t>
            </a:r>
            <a:r>
              <a:rPr lang="fr-FR" dirty="0"/>
              <a:t> et sans l’extension </a:t>
            </a:r>
            <a:r>
              <a:rPr lang="fr-FR" dirty="0">
                <a:latin typeface="Courier New" pitchFamily="49" charset="0"/>
              </a:rPr>
              <a:t>.h</a:t>
            </a:r>
            <a:r>
              <a:rPr lang="fr-FR" dirty="0"/>
              <a:t>.</a:t>
            </a:r>
          </a:p>
          <a:p>
            <a:pPr>
              <a:buFontTx/>
              <a:buNone/>
            </a:pPr>
            <a:r>
              <a:rPr lang="fr-FR" dirty="0"/>
              <a:t>	ex : </a:t>
            </a:r>
            <a:r>
              <a:rPr lang="fr-FR" dirty="0" err="1">
                <a:latin typeface="Courier New" pitchFamily="49" charset="0"/>
              </a:rPr>
              <a:t>stdio.h</a:t>
            </a:r>
            <a:r>
              <a:rPr lang="fr-FR" dirty="0"/>
              <a:t> devient </a:t>
            </a:r>
            <a:r>
              <a:rPr lang="fr-FR" dirty="0" err="1">
                <a:latin typeface="Courier New" pitchFamily="49" charset="0"/>
              </a:rPr>
              <a:t>cstdio</a:t>
            </a:r>
            <a:endParaRPr lang="fr-FR" dirty="0">
              <a:latin typeface="Courier New" pitchFamily="49" charset="0"/>
            </a:endParaRP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9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958168" cy="2033599"/>
          </a:xfrm>
        </p:spPr>
        <p:txBody>
          <a:bodyPr/>
          <a:lstStyle/>
          <a:p>
            <a:pPr algn="l"/>
            <a:r>
              <a:rPr lang="fr-FR" sz="4400" dirty="0" smtClean="0"/>
              <a:t>Compléments sur les </a:t>
            </a:r>
            <a:r>
              <a:rPr lang="fr-FR" sz="4400" dirty="0" err="1" smtClean="0"/>
              <a:t>namespaces</a:t>
            </a:r>
            <a:r>
              <a:rPr lang="fr-FR" sz="4400" dirty="0" smtClean="0"/>
              <a:t> </a:t>
            </a:r>
            <a:br>
              <a:rPr lang="fr-FR" sz="4400" dirty="0" smtClean="0"/>
            </a:br>
            <a:r>
              <a:rPr lang="fr-FR" sz="4400" dirty="0" smtClean="0"/>
              <a:t>(utilisation avancée)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34917</TotalTime>
  <Words>549</Words>
  <Application>Microsoft Office PowerPoint</Application>
  <PresentationFormat>Affichage à l'écran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Modèle par défaut</vt:lpstr>
      <vt:lpstr>Espaces de noms (namespaces)</vt:lpstr>
      <vt:lpstr>Espaces de noms</vt:lpstr>
      <vt:lpstr>Espaces de noms</vt:lpstr>
      <vt:lpstr>Résolution de portée</vt:lpstr>
      <vt:lpstr>Directive Using</vt:lpstr>
      <vt:lpstr>Déclarations, namespace, portées</vt:lpstr>
      <vt:lpstr>Ajouter des éléments dans un namespace</vt:lpstr>
      <vt:lpstr>L’espace de noms std</vt:lpstr>
      <vt:lpstr>Compléments sur les namespaces  (utilisation avancée)</vt:lpstr>
      <vt:lpstr>Déclaration Using</vt:lpstr>
      <vt:lpstr>Alias de namespaces</vt:lpstr>
      <vt:lpstr>Imbriquer des namespaces</vt:lpstr>
    </vt:vector>
  </TitlesOfParts>
  <Company>UTC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424</cp:revision>
  <dcterms:created xsi:type="dcterms:W3CDTF">2008-02-04T10:53:03Z</dcterms:created>
  <dcterms:modified xsi:type="dcterms:W3CDTF">2017-08-26T06:59:49Z</dcterms:modified>
</cp:coreProperties>
</file>