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7" autoAdjust="0"/>
    <p:restoredTop sz="94660"/>
  </p:normalViewPr>
  <p:slideViewPr>
    <p:cSldViewPr>
      <p:cViewPr varScale="1">
        <p:scale>
          <a:sx n="101" d="100"/>
          <a:sy n="101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85216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fr-FR"/>
              <a:t>UTSEUS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fr-FR"/>
              <a:t>Automne 2010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881116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Automne 2010</a:t>
            </a:r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UTSEUS</a:t>
            </a:r>
          </a:p>
        </p:txBody>
      </p:sp>
    </p:spTree>
    <p:extLst>
      <p:ext uri="{BB962C8B-B14F-4D97-AF65-F5344CB8AC3E}">
        <p14:creationId xmlns:p14="http://schemas.microsoft.com/office/powerpoint/2010/main" val="364818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824029"/>
            <a:ext cx="7458101" cy="2033599"/>
          </a:xfrm>
        </p:spPr>
        <p:txBody>
          <a:bodyPr/>
          <a:lstStyle/>
          <a:p>
            <a:pPr algn="l"/>
            <a:r>
              <a:rPr lang="fr-FR" sz="4400" dirty="0"/>
              <a:t>Notions </a:t>
            </a:r>
            <a:br>
              <a:rPr lang="fr-FR" sz="4400" dirty="0"/>
            </a:br>
            <a:r>
              <a:rPr lang="fr-FR" sz="4400" dirty="0"/>
              <a:t>d’objet et de classe </a:t>
            </a:r>
            <a:br>
              <a:rPr lang="fr-FR" sz="4400" dirty="0"/>
            </a:br>
            <a:endParaRPr lang="fr-F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7767-35D1-487F-9532-A1EDEE192358}" type="slidenum">
              <a:rPr lang="fr-FR"/>
              <a:pPr/>
              <a:t>2</a:t>
            </a:fld>
            <a:endParaRPr lang="fr-FR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Objet ? »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/>
              <a:t>&gt;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Objet</a:t>
            </a:r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[Le Petit Robert]</a:t>
            </a:r>
          </a:p>
          <a:p>
            <a:pPr>
              <a:buFontTx/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[concret] </a:t>
            </a:r>
            <a:r>
              <a:rPr lang="fr-FR" dirty="0"/>
              <a:t>Toute chose qui affecte les sens. Chose solide ayant unité et indépendance et répondant à une certaine destination.</a:t>
            </a:r>
          </a:p>
          <a:p>
            <a:pPr>
              <a:buFontTx/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[abstrait] </a:t>
            </a:r>
            <a:r>
              <a:rPr lang="fr-FR" dirty="0"/>
              <a:t>Tout ce qui se présente à la pensée, qui est occasion ou matière pour l’activité de l’esprit. Ce qui est donné par l’expérience, qui existe indépendamment de l’esprit par opposition au sujet qui pense.</a:t>
            </a:r>
          </a:p>
          <a:p>
            <a:pPr>
              <a:buFontTx/>
              <a:buNone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Tx/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[informatique] </a:t>
            </a:r>
            <a:r>
              <a:rPr lang="fr-FR" dirty="0"/>
              <a:t>Mode de représentation structuré permettant de décrire un élément par ses caractéristiques, ses propriétés et par ses relations avec les autres objets.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CB58B-C718-4A68-9332-BF0F1BB562BA}" type="slidenum">
              <a:rPr lang="fr-FR"/>
              <a:pPr/>
              <a:t>3</a:t>
            </a:fld>
            <a:endParaRPr lang="fr-FR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Perception des objets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environnement</a:t>
            </a:r>
            <a:r>
              <a:rPr lang="fr-FR" dirty="0"/>
              <a:t> est complexe.</a:t>
            </a:r>
          </a:p>
          <a:p>
            <a:endParaRPr lang="fr-FR" dirty="0"/>
          </a:p>
          <a:p>
            <a:r>
              <a:rPr lang="fr-FR" dirty="0"/>
              <a:t>Cependant, nous pouvons distinguer des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objets</a:t>
            </a:r>
            <a:r>
              <a:rPr lang="fr-FR" dirty="0"/>
              <a:t> » que nous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percevons</a:t>
            </a:r>
            <a:r>
              <a:rPr lang="fr-FR" dirty="0"/>
              <a:t> grâce à leurs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attributs</a:t>
            </a:r>
            <a:r>
              <a:rPr lang="fr-FR" dirty="0"/>
              <a:t> (couleur, taille, âge, matériau, mobilité,…) et grâce aux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interactions</a:t>
            </a:r>
            <a:r>
              <a:rPr lang="fr-FR" dirty="0"/>
              <a:t> que ces objets exercent entre eux. </a:t>
            </a:r>
          </a:p>
          <a:p>
            <a:endParaRPr lang="fr-FR" dirty="0"/>
          </a:p>
          <a:p>
            <a:r>
              <a:rPr lang="fr-FR" dirty="0"/>
              <a:t>Activité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  <a:r>
              <a:rPr lang="fr-FR" dirty="0"/>
              <a:t>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abstraction</a:t>
            </a:r>
            <a:r>
              <a:rPr lang="fr-FR" dirty="0"/>
              <a:t>) : nous sommes attentifs à un sous-ensemble de 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caractéristique d’un objet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0DFBB-CB49-42A5-B3F4-F8B743E0DABE}" type="slidenum">
              <a:rPr lang="fr-FR"/>
              <a:pPr/>
              <a:t>4</a:t>
            </a:fld>
            <a:endParaRPr lang="fr-FR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 </a:t>
            </a:r>
            <a:r>
              <a:rPr lang="fr-FR" sz="2400" dirty="0">
                <a:solidFill>
                  <a:schemeClr val="bg2"/>
                </a:solidFill>
              </a:rPr>
              <a:t>[Muller et </a:t>
            </a:r>
            <a:r>
              <a:rPr lang="fr-FR" sz="2400" dirty="0" err="1">
                <a:solidFill>
                  <a:schemeClr val="bg2"/>
                </a:solidFill>
              </a:rPr>
              <a:t>Gaertner</a:t>
            </a:r>
            <a:r>
              <a:rPr lang="fr-FR" sz="2400" dirty="0">
                <a:solidFill>
                  <a:schemeClr val="bg2"/>
                </a:solidFill>
              </a:rPr>
              <a:t>, 2003]</a:t>
            </a:r>
            <a:endParaRPr lang="fr-FR" sz="24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532812" cy="4968006"/>
          </a:xfrm>
        </p:spPr>
        <p:txBody>
          <a:bodyPr/>
          <a:lstStyle/>
          <a:p>
            <a:pPr marL="457200" indent="-457200"/>
            <a:r>
              <a:rPr lang="fr-FR" sz="2200" dirty="0"/>
              <a:t>Les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objets informatiques </a:t>
            </a:r>
            <a:r>
              <a:rPr lang="fr-FR" sz="2200" dirty="0"/>
              <a:t>définissent une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représentation abstraite</a:t>
            </a:r>
            <a:r>
              <a:rPr lang="fr-FR" sz="2200" dirty="0"/>
              <a:t> des entités d’un monde réel ou virtuel, dans le but de les piloter ou de les simuler. </a:t>
            </a:r>
          </a:p>
          <a:p>
            <a:pPr marL="457200" indent="-457200"/>
            <a:r>
              <a:rPr lang="fr-FR" sz="2200" dirty="0"/>
              <a:t>Ils encapsulent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une partie de la connaissance </a:t>
            </a:r>
            <a:r>
              <a:rPr lang="fr-FR" sz="2200" dirty="0"/>
              <a:t>du monde dans lequel ils évoluent.</a:t>
            </a:r>
          </a:p>
          <a:p>
            <a:pPr marL="457200" indent="-457200"/>
            <a:r>
              <a:rPr lang="fr-FR" sz="2200" dirty="0"/>
              <a:t>L’objet est une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unité atomique </a:t>
            </a:r>
            <a:r>
              <a:rPr lang="fr-FR" sz="2200" dirty="0"/>
              <a:t>formée de l’union d’un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état</a:t>
            </a:r>
            <a:r>
              <a:rPr lang="fr-FR" sz="2200" dirty="0"/>
              <a:t> et d’un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comportement</a:t>
            </a:r>
            <a:r>
              <a:rPr lang="fr-FR" sz="2200" dirty="0"/>
              <a:t>. Il présente alors les 3 caractéristiques :</a:t>
            </a:r>
          </a:p>
          <a:p>
            <a:pPr marL="857250" lvl="1" indent="-457200"/>
            <a:r>
              <a:rPr lang="fr-FR" sz="2200" dirty="0"/>
              <a:t>son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état</a:t>
            </a:r>
            <a:r>
              <a:rPr lang="fr-FR" sz="2200" dirty="0"/>
              <a:t> : valeurs instantanées de tous ses attributs</a:t>
            </a:r>
          </a:p>
          <a:p>
            <a:pPr marL="857250" lvl="1" indent="-457200"/>
            <a:r>
              <a:rPr lang="fr-FR" sz="2200" dirty="0"/>
              <a:t>son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comportement</a:t>
            </a:r>
            <a:r>
              <a:rPr lang="fr-FR" sz="2200" dirty="0"/>
              <a:t> qui regroupe ses compétences et décrit les actions et les réactions de cet objet. </a:t>
            </a:r>
          </a:p>
          <a:p>
            <a:pPr marL="857250" lvl="1" indent="-457200"/>
            <a:r>
              <a:rPr lang="fr-FR" sz="2200" dirty="0"/>
              <a:t>son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identité</a:t>
            </a:r>
            <a:r>
              <a:rPr lang="fr-FR" sz="2200" dirty="0"/>
              <a:t> qui caractérise son existence propre en le distinguant des autres objets de façon non ambiguë, et cela, indépendamment de son état.</a:t>
            </a:r>
          </a:p>
          <a:p>
            <a:pPr marL="457200" indent="-457200">
              <a:buFontTx/>
              <a:buNone/>
            </a:pPr>
            <a:endParaRPr lang="fr-FR" dirty="0"/>
          </a:p>
          <a:p>
            <a:pPr marL="457200" indent="-457200">
              <a:buFontTx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259C-22DE-4730-A4AD-6D76B6E6C662}" type="slidenum">
              <a:rPr lang="fr-FR"/>
              <a:pPr/>
              <a:t>5</a:t>
            </a:fld>
            <a:endParaRPr lang="fr-FR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et Opérations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Un attribut est une information qui qualifie un objet et qui peut prendre une valeur dans un domaine de définition donné</a:t>
            </a:r>
          </a:p>
          <a:p>
            <a:pPr lvl="1"/>
            <a:r>
              <a:rPr lang="fr-FR" sz="2000" dirty="0"/>
              <a:t>Les attributs ne sont pas les objets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ils servent à caractériser les objets</a:t>
            </a:r>
            <a:r>
              <a:rPr lang="fr-FR" sz="2000" dirty="0"/>
              <a:t>.</a:t>
            </a:r>
          </a:p>
          <a:p>
            <a:pPr lvl="1"/>
            <a:r>
              <a:rPr lang="fr-FR" sz="2000" dirty="0"/>
              <a:t>La nature des attributs est telle qu’ils se retrouvent attribut d’un nombre important d’objets.</a:t>
            </a:r>
          </a:p>
          <a:p>
            <a:pPr lvl="1"/>
            <a:r>
              <a:rPr lang="fr-FR" sz="2000" dirty="0"/>
              <a:t>L’entité (l’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objet</a:t>
            </a:r>
            <a:r>
              <a:rPr lang="fr-FR" sz="2000" dirty="0"/>
              <a:t>)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est perçu </a:t>
            </a:r>
            <a:r>
              <a:rPr lang="fr-FR" sz="2000" dirty="0"/>
              <a:t>car il est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au croisement de différents attributs</a:t>
            </a:r>
            <a:r>
              <a:rPr lang="fr-FR" sz="2000" dirty="0"/>
              <a:t>. Les valeurs assignées aux différents attributs permettent de personnaliser un objet par rapport aux autres.</a:t>
            </a:r>
          </a:p>
          <a:p>
            <a:r>
              <a:rPr lang="fr-FR" sz="2000" dirty="0"/>
              <a:t>Chaque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atome de comportement</a:t>
            </a:r>
            <a:r>
              <a:rPr lang="fr-FR" sz="2000" dirty="0"/>
              <a:t> est appelé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opération</a:t>
            </a:r>
            <a:r>
              <a:rPr lang="fr-FR" sz="2000" dirty="0"/>
              <a:t>. </a:t>
            </a:r>
          </a:p>
          <a:p>
            <a:pPr lvl="1"/>
            <a:r>
              <a:rPr lang="fr-FR" sz="2000" dirty="0"/>
              <a:t>Les opérations d’un objet sont déclenchées suite à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stimulation externe</a:t>
            </a:r>
            <a:r>
              <a:rPr lang="fr-FR" sz="2000" dirty="0"/>
              <a:t>, représentée sous la forme d’un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message</a:t>
            </a:r>
            <a:r>
              <a:rPr lang="fr-FR" sz="2000" dirty="0"/>
              <a:t> envoyé par un autre objet.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L’état et le comportement sont liés </a:t>
            </a:r>
            <a:r>
              <a:rPr lang="fr-FR" sz="2000" dirty="0"/>
              <a:t>: le comportement à un instant donné dépend de l’état, et peut modifier l’état.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33DF-387C-4F3D-9141-07E3166BF8D3}" type="slidenum">
              <a:rPr lang="fr-FR"/>
              <a:pPr/>
              <a:t>6</a:t>
            </a:fld>
            <a:endParaRPr lang="fr-FR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classes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Pour réduire la complexité du monde, l’humain a appris à regrouper les éléments qui se ressemblent et à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distinguer des structures générales </a:t>
            </a:r>
            <a:r>
              <a:rPr lang="fr-FR" sz="2000" dirty="0"/>
              <a:t>(en éliminant des détails inutiles) : identification des caractéristiques communes à un ensemble d’éléments.</a:t>
            </a:r>
          </a:p>
          <a:p>
            <a:r>
              <a:rPr lang="fr-FR" sz="2000" dirty="0"/>
              <a:t>Les objets qui ont les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mêmes attributs </a:t>
            </a:r>
            <a:r>
              <a:rPr lang="fr-FR" sz="2000" dirty="0">
                <a:solidFill>
                  <a:schemeClr val="tx2"/>
                </a:solidFill>
              </a:rPr>
              <a:t>et les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même opérations </a:t>
            </a:r>
            <a:r>
              <a:rPr lang="fr-FR" sz="2000" dirty="0"/>
              <a:t>en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catégories</a:t>
            </a:r>
            <a:r>
              <a:rPr lang="fr-FR" sz="2000" dirty="0"/>
              <a:t> que nous appelons des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classes</a:t>
            </a:r>
            <a:r>
              <a:rPr lang="fr-FR" sz="2000" dirty="0"/>
              <a:t>.</a:t>
            </a:r>
          </a:p>
          <a:p>
            <a:r>
              <a:rPr lang="fr-FR" sz="2000" dirty="0"/>
              <a:t>La classe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décrit le domaine de définition d’un ensemble d’objets</a:t>
            </a:r>
            <a:r>
              <a:rPr lang="fr-FR" sz="2000" dirty="0"/>
              <a:t>.</a:t>
            </a:r>
          </a:p>
          <a:p>
            <a:r>
              <a:rPr lang="fr-FR" sz="2000" dirty="0"/>
              <a:t>La description générale des caractéristiques (attributs et opérations)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est contenue dans la classe </a:t>
            </a:r>
            <a:r>
              <a:rPr lang="fr-FR" sz="2000" dirty="0"/>
              <a:t>et chaque objet de la classe à ses propres valeurs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pour chacun des attributs</a:t>
            </a:r>
            <a:r>
              <a:rPr lang="fr-FR" sz="2000" dirty="0"/>
              <a:t>.</a:t>
            </a:r>
          </a:p>
          <a:p>
            <a:pPr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bg2"/>
                </a:solidFill>
              </a:rPr>
              <a:t>[Muller et </a:t>
            </a:r>
            <a:r>
              <a:rPr lang="fr-FR" sz="2000" dirty="0" err="1">
                <a:solidFill>
                  <a:schemeClr val="bg2"/>
                </a:solidFill>
              </a:rPr>
              <a:t>Gaertner</a:t>
            </a:r>
            <a:r>
              <a:rPr lang="fr-FR" sz="2000" dirty="0">
                <a:solidFill>
                  <a:schemeClr val="bg2"/>
                </a:solidFill>
              </a:rPr>
              <a:t>, 2003] </a:t>
            </a:r>
            <a:r>
              <a:rPr lang="fr-FR" sz="2000" dirty="0"/>
              <a:t>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classe</a:t>
            </a:r>
            <a:r>
              <a:rPr lang="fr-FR" sz="2000" dirty="0"/>
              <a:t> donne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description abstraite d’un ensemble d’objets</a:t>
            </a:r>
            <a:r>
              <a:rPr lang="fr-FR" sz="2000" dirty="0"/>
              <a:t> qui partagent des caractéristiques communes. Ces caractéristiques constituent la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propriété caractéristique</a:t>
            </a:r>
            <a:r>
              <a:rPr lang="fr-FR" sz="2000" dirty="0"/>
              <a:t> de l’ensembles </a:t>
            </a:r>
            <a:r>
              <a:rPr lang="fr-FR" sz="2000"/>
              <a:t>des </a:t>
            </a:r>
            <a:r>
              <a:rPr lang="fr-FR" sz="2000">
                <a:solidFill>
                  <a:schemeClr val="accent2">
                    <a:lumMod val="75000"/>
                  </a:schemeClr>
                </a:solidFill>
              </a:rPr>
              <a:t>instances</a:t>
            </a:r>
            <a:r>
              <a:rPr lang="fr-FR" sz="2000"/>
              <a:t>.</a:t>
            </a:r>
            <a:endParaRPr lang="fr-FR" sz="2000" dirty="0"/>
          </a:p>
          <a:p>
            <a:endParaRPr lang="fr-F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83C2F-C040-478E-B019-BAB0801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classe et quelques instances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FBA2FE-E677-4049-BE0C-2F6674BE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1" y="1898060"/>
            <a:ext cx="8353425" cy="428584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268563-1D30-4DD5-BDA4-CF4A76CCF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4583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584</Words>
  <Application>Microsoft Office PowerPoint</Application>
  <PresentationFormat>Affichage à l'écran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Modèle par défaut</vt:lpstr>
      <vt:lpstr>Notions  d’objet et de classe  </vt:lpstr>
      <vt:lpstr>« Objet ? »</vt:lpstr>
      <vt:lpstr>Perception des objets</vt:lpstr>
      <vt:lpstr>L’objet [Muller et Gaertner, 2003]</vt:lpstr>
      <vt:lpstr>Attributs et Opérations</vt:lpstr>
      <vt:lpstr>Les classes</vt:lpstr>
      <vt:lpstr>Une classe et quelques instances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428</cp:revision>
  <cp:lastPrinted>2022-09-06T06:46:54Z</cp:lastPrinted>
  <dcterms:created xsi:type="dcterms:W3CDTF">2008-02-04T10:53:03Z</dcterms:created>
  <dcterms:modified xsi:type="dcterms:W3CDTF">2022-09-06T06:47:37Z</dcterms:modified>
</cp:coreProperties>
</file>