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9" r:id="rId3"/>
    <p:sldId id="270" r:id="rId4"/>
    <p:sldId id="267" r:id="rId5"/>
    <p:sldId id="266" r:id="rId6"/>
    <p:sldId id="268" r:id="rId7"/>
    <p:sldId id="274" r:id="rId8"/>
    <p:sldId id="275" r:id="rId9"/>
    <p:sldId id="279" r:id="rId10"/>
    <p:sldId id="272" r:id="rId11"/>
    <p:sldId id="277" r:id="rId12"/>
    <p:sldId id="278" r:id="rId13"/>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99"/>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4" autoAdjust="0"/>
    <p:restoredTop sz="94706" autoAdjust="0"/>
  </p:normalViewPr>
  <p:slideViewPr>
    <p:cSldViewPr>
      <p:cViewPr varScale="1">
        <p:scale>
          <a:sx n="108" d="100"/>
          <a:sy n="108" d="100"/>
        </p:scale>
        <p:origin x="1494" y="114"/>
      </p:cViewPr>
      <p:guideLst>
        <p:guide orient="horz" pos="2160"/>
        <p:guide pos="2880"/>
      </p:guideLst>
    </p:cSldViewPr>
  </p:slideViewPr>
  <p:outlineViewPr>
    <p:cViewPr>
      <p:scale>
        <a:sx n="33" d="100"/>
        <a:sy n="33" d="100"/>
      </p:scale>
      <p:origin x="0" y="-16848"/>
    </p:cViewPr>
  </p:outlineViewPr>
  <p:notesTextViewPr>
    <p:cViewPr>
      <p:scale>
        <a:sx n="100" d="100"/>
        <a:sy n="100" d="100"/>
      </p:scale>
      <p:origin x="0" y="0"/>
    </p:cViewPr>
  </p:notesTextViewPr>
  <p:sorterViewPr>
    <p:cViewPr>
      <p:scale>
        <a:sx n="100" d="100"/>
        <a:sy n="100" d="100"/>
      </p:scale>
      <p:origin x="0" y="19272"/>
    </p:cViewPr>
  </p:sorterViewPr>
  <p:notesViewPr>
    <p:cSldViewPr>
      <p:cViewPr varScale="1">
        <p:scale>
          <a:sx n="62" d="100"/>
          <a:sy n="62" d="100"/>
        </p:scale>
        <p:origin x="-286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quarter" idx="1"/>
          </p:nvPr>
        </p:nvSpPr>
        <p:spPr>
          <a:xfrm>
            <a:off x="4001679" y="0"/>
            <a:ext cx="3076363" cy="511731"/>
          </a:xfrm>
          <a:prstGeom prst="rect">
            <a:avLst/>
          </a:prstGeom>
        </p:spPr>
        <p:txBody>
          <a:bodyPr vert="horz" lIns="99048" tIns="49524" rIns="99048" bIns="49524" rtlCol="0"/>
          <a:lstStyle>
            <a:lvl1pPr algn="r">
              <a:defRPr sz="1300"/>
            </a:lvl1pPr>
          </a:lstStyle>
          <a:p>
            <a:endParaRPr lang="fr-FR" dirty="0"/>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Tree>
    <p:extLst>
      <p:ext uri="{BB962C8B-B14F-4D97-AF65-F5344CB8AC3E}">
        <p14:creationId xmlns:p14="http://schemas.microsoft.com/office/powerpoint/2010/main" val="3998748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fr-FR"/>
          </a:p>
        </p:txBody>
      </p:sp>
      <p:sp>
        <p:nvSpPr>
          <p:cNvPr id="819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fr-FR"/>
          </a:p>
        </p:txBody>
      </p:sp>
      <p:sp>
        <p:nvSpPr>
          <p:cNvPr id="81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19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fr-FR"/>
          </a:p>
        </p:txBody>
      </p:sp>
      <p:sp>
        <p:nvSpPr>
          <p:cNvPr id="819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51C3FD12-4971-4E9E-8CD5-A37FA64CC9DC}" type="slidenum">
              <a:rPr lang="fr-FR"/>
              <a:pPr/>
              <a:t>‹N°›</a:t>
            </a:fld>
            <a:endParaRPr lang="fr-FR"/>
          </a:p>
        </p:txBody>
      </p:sp>
    </p:spTree>
    <p:extLst>
      <p:ext uri="{BB962C8B-B14F-4D97-AF65-F5344CB8AC3E}">
        <p14:creationId xmlns:p14="http://schemas.microsoft.com/office/powerpoint/2010/main" val="6874931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99592"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58539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u numéro de diapositive 3"/>
          <p:cNvSpPr>
            <a:spLocks noGrp="1"/>
          </p:cNvSpPr>
          <p:nvPr>
            <p:ph type="sldNum" sz="quarter" idx="10"/>
          </p:nvPr>
        </p:nvSpPr>
        <p:spPr/>
        <p:txBody>
          <a:bodyPr/>
          <a:lstStyle>
            <a:lvl1pPr>
              <a:defRPr/>
            </a:lvl1pPr>
          </a:lstStyle>
          <a:p>
            <a:fld id="{1385EA00-67CC-44EE-9700-7F258220B0A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24C5B34E-FB69-4950-95BD-0FAD2ADBE6E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3388" y="96838"/>
            <a:ext cx="2057400" cy="6284912"/>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11188" y="96838"/>
            <a:ext cx="6019800" cy="62849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E0ACFDEA-EF32-4A42-BE43-0AFCEE8583A9}" type="slidenum">
              <a:rPr lang="fr-F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1188" y="96838"/>
            <a:ext cx="7129462" cy="739775"/>
          </a:xfrm>
        </p:spPr>
        <p:txBody>
          <a:bodyPr/>
          <a:lstStyle/>
          <a:p>
            <a:r>
              <a:rPr lang="fr-FR"/>
              <a:t>Cliquez pour modifier le style du titre</a:t>
            </a:r>
          </a:p>
        </p:txBody>
      </p:sp>
      <p:sp>
        <p:nvSpPr>
          <p:cNvPr id="3" name="Espace réservé du texte 2"/>
          <p:cNvSpPr>
            <a:spLocks noGrp="1"/>
          </p:cNvSpPr>
          <p:nvPr>
            <p:ph type="body" sz="half" idx="1"/>
          </p:nvPr>
        </p:nvSpPr>
        <p:spPr>
          <a:xfrm>
            <a:off x="611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a:xfrm>
            <a:off x="153988" y="981075"/>
            <a:ext cx="685800" cy="457200"/>
          </a:xfrm>
        </p:spPr>
        <p:txBody>
          <a:bodyPr/>
          <a:lstStyle>
            <a:lvl1pPr>
              <a:defRPr/>
            </a:lvl1pPr>
          </a:lstStyle>
          <a:p>
            <a:fld id="{CE9A986D-4348-4A98-844F-1A3AA1CDDB97}"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buClr>
                <a:schemeClr val="accent2">
                  <a:lumMod val="75000"/>
                </a:schemeClr>
              </a:buCl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3"/>
          <p:cNvSpPr>
            <a:spLocks noGrp="1"/>
          </p:cNvSpPr>
          <p:nvPr>
            <p:ph type="sldNum" sz="quarter" idx="10"/>
          </p:nvPr>
        </p:nvSpPr>
        <p:spPr/>
        <p:txBody>
          <a:bodyPr/>
          <a:lstStyle>
            <a:lvl1pPr>
              <a:defRPr/>
            </a:lvl1pPr>
          </a:lstStyle>
          <a:p>
            <a:fld id="{CDC06455-E30C-434F-8395-BD66AECCAFDD}"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83EC1133-3064-4F60-BC35-93F25C88232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11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p:txBody>
          <a:bodyPr/>
          <a:lstStyle>
            <a:lvl1pPr>
              <a:defRPr/>
            </a:lvl1pPr>
          </a:lstStyle>
          <a:p>
            <a:fld id="{6880F0E6-1D71-492E-8685-B2A2D7A261EF}"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10"/>
          </p:nvPr>
        </p:nvSpPr>
        <p:spPr/>
        <p:txBody>
          <a:bodyPr/>
          <a:lstStyle>
            <a:lvl1pPr>
              <a:defRPr/>
            </a:lvl1pPr>
          </a:lstStyle>
          <a:p>
            <a:fld id="{8CCB28B9-2694-41D1-8A77-9489D118DD01}"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numéro de diapositive 2"/>
          <p:cNvSpPr>
            <a:spLocks noGrp="1"/>
          </p:cNvSpPr>
          <p:nvPr>
            <p:ph type="sldNum" sz="quarter" idx="10"/>
          </p:nvPr>
        </p:nvSpPr>
        <p:spPr/>
        <p:txBody>
          <a:bodyPr/>
          <a:lstStyle>
            <a:lvl1pPr>
              <a:defRPr/>
            </a:lvl1pPr>
          </a:lstStyle>
          <a:p>
            <a:fld id="{61BEC0F5-9905-475A-BC81-885CA92244F8}"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42E2C2FC-5915-42B1-851D-CCE6539518A9}"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AA9C0C54-3293-4046-B814-2658183FA655}"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21997D20-E085-489E-A516-CF7783BD8BD4}"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descr="calque_transparent_2.png"/>
          <p:cNvPicPr>
            <a:picLocks noChangeAspect="1"/>
          </p:cNvPicPr>
          <p:nvPr userDrawn="1"/>
        </p:nvPicPr>
        <p:blipFill>
          <a:blip r:embed="rId14" cstate="print"/>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611188" y="96838"/>
            <a:ext cx="8353300" cy="739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dirty="0"/>
              <a:t>TITRE</a:t>
            </a:r>
          </a:p>
        </p:txBody>
      </p:sp>
      <p:sp>
        <p:nvSpPr>
          <p:cNvPr id="1027" name="Rectangle 3"/>
          <p:cNvSpPr>
            <a:spLocks noGrp="1" noChangeArrowheads="1"/>
          </p:cNvSpPr>
          <p:nvPr>
            <p:ph type="body" idx="1"/>
          </p:nvPr>
        </p:nvSpPr>
        <p:spPr bwMode="auto">
          <a:xfrm>
            <a:off x="611188" y="1557338"/>
            <a:ext cx="8353300" cy="4968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1037" name="Text Box 13"/>
          <p:cNvSpPr txBox="1">
            <a:spLocks noChangeArrowheads="1"/>
          </p:cNvSpPr>
          <p:nvPr userDrawn="1"/>
        </p:nvSpPr>
        <p:spPr bwMode="auto">
          <a:xfrm>
            <a:off x="683568" y="6532839"/>
            <a:ext cx="1819275" cy="276999"/>
          </a:xfrm>
          <a:prstGeom prst="rect">
            <a:avLst/>
          </a:prstGeom>
          <a:noFill/>
          <a:ln w="9525">
            <a:noFill/>
            <a:miter lim="800000"/>
            <a:headEnd/>
            <a:tailEnd/>
          </a:ln>
          <a:effectLst/>
        </p:spPr>
        <p:txBody>
          <a:bodyPr>
            <a:spAutoFit/>
          </a:bodyPr>
          <a:lstStyle/>
          <a:p>
            <a:r>
              <a:rPr lang="fr-FR" sz="1200" b="1" dirty="0">
                <a:solidFill>
                  <a:srgbClr val="FFFF00"/>
                </a:solidFill>
              </a:rPr>
              <a:t>antoine.jouglet@utc.fr</a:t>
            </a:r>
          </a:p>
        </p:txBody>
      </p:sp>
      <p:sp>
        <p:nvSpPr>
          <p:cNvPr id="1038" name="Text Box 14"/>
          <p:cNvSpPr txBox="1">
            <a:spLocks noChangeArrowheads="1"/>
          </p:cNvSpPr>
          <p:nvPr userDrawn="1"/>
        </p:nvSpPr>
        <p:spPr bwMode="auto">
          <a:xfrm>
            <a:off x="2685270" y="6552382"/>
            <a:ext cx="2682875" cy="276999"/>
          </a:xfrm>
          <a:prstGeom prst="rect">
            <a:avLst/>
          </a:prstGeom>
          <a:noFill/>
          <a:ln w="9525">
            <a:noFill/>
            <a:miter lim="800000"/>
            <a:headEnd/>
            <a:tailEnd/>
          </a:ln>
          <a:effectLst/>
        </p:spPr>
        <p:txBody>
          <a:bodyPr>
            <a:spAutoFit/>
          </a:bodyPr>
          <a:lstStyle/>
          <a:p>
            <a:r>
              <a:rPr lang="fr-FR" sz="1200" b="1" dirty="0"/>
              <a:t>Programmation Orientée Objet</a:t>
            </a:r>
            <a:endParaRPr lang="fr-FR" sz="1200" b="1" dirty="0">
              <a:solidFill>
                <a:srgbClr val="003399"/>
              </a:solidFill>
            </a:endParaRPr>
          </a:p>
        </p:txBody>
      </p:sp>
      <p:sp>
        <p:nvSpPr>
          <p:cNvPr id="1039" name="Rectangle 15"/>
          <p:cNvSpPr>
            <a:spLocks noGrp="1" noChangeArrowheads="1"/>
          </p:cNvSpPr>
          <p:nvPr>
            <p:ph type="sldNum" sz="quarter" idx="4"/>
          </p:nvPr>
        </p:nvSpPr>
        <p:spPr bwMode="auto">
          <a:xfrm>
            <a:off x="153988" y="981075"/>
            <a:ext cx="68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2200" b="1">
                <a:solidFill>
                  <a:srgbClr val="FFFF00"/>
                </a:solidFill>
              </a:defRPr>
            </a:lvl1pPr>
          </a:lstStyle>
          <a:p>
            <a:fld id="{C14EF4AC-3777-4572-8120-0D9D149C0195}"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3200" b="1">
          <a:solidFill>
            <a:schemeClr val="accent6">
              <a:lumMod val="75000"/>
            </a:schemeClr>
          </a:solidFill>
          <a:latin typeface="+mj-lt"/>
          <a:ea typeface="+mj-ea"/>
          <a:cs typeface="+mj-cs"/>
        </a:defRPr>
      </a:lvl1pPr>
      <a:lvl2pPr algn="ctr" rtl="0" fontAlgn="base">
        <a:spcBef>
          <a:spcPct val="0"/>
        </a:spcBef>
        <a:spcAft>
          <a:spcPct val="0"/>
        </a:spcAft>
        <a:defRPr sz="3200" b="1">
          <a:solidFill>
            <a:srgbClr val="003399"/>
          </a:solidFill>
          <a:latin typeface="Arial" charset="0"/>
          <a:cs typeface="Arial" charset="0"/>
        </a:defRPr>
      </a:lvl2pPr>
      <a:lvl3pPr algn="ctr" rtl="0" fontAlgn="base">
        <a:spcBef>
          <a:spcPct val="0"/>
        </a:spcBef>
        <a:spcAft>
          <a:spcPct val="0"/>
        </a:spcAft>
        <a:defRPr sz="3200" b="1">
          <a:solidFill>
            <a:srgbClr val="003399"/>
          </a:solidFill>
          <a:latin typeface="Arial" charset="0"/>
          <a:cs typeface="Arial" charset="0"/>
        </a:defRPr>
      </a:lvl3pPr>
      <a:lvl4pPr algn="ctr" rtl="0" fontAlgn="base">
        <a:spcBef>
          <a:spcPct val="0"/>
        </a:spcBef>
        <a:spcAft>
          <a:spcPct val="0"/>
        </a:spcAft>
        <a:defRPr sz="3200" b="1">
          <a:solidFill>
            <a:srgbClr val="003399"/>
          </a:solidFill>
          <a:latin typeface="Arial" charset="0"/>
          <a:cs typeface="Arial" charset="0"/>
        </a:defRPr>
      </a:lvl4pPr>
      <a:lvl5pPr algn="ctr" rtl="0" fontAlgn="base">
        <a:spcBef>
          <a:spcPct val="0"/>
        </a:spcBef>
        <a:spcAft>
          <a:spcPct val="0"/>
        </a:spcAft>
        <a:defRPr sz="3200" b="1">
          <a:solidFill>
            <a:srgbClr val="003399"/>
          </a:solidFill>
          <a:latin typeface="Arial" charset="0"/>
          <a:cs typeface="Arial" charset="0"/>
        </a:defRPr>
      </a:lvl5pPr>
      <a:lvl6pPr marL="457200" algn="ctr" rtl="0" fontAlgn="base">
        <a:spcBef>
          <a:spcPct val="0"/>
        </a:spcBef>
        <a:spcAft>
          <a:spcPct val="0"/>
        </a:spcAft>
        <a:defRPr sz="3200" b="1">
          <a:solidFill>
            <a:srgbClr val="003399"/>
          </a:solidFill>
          <a:latin typeface="Arial" charset="0"/>
          <a:cs typeface="Arial" charset="0"/>
        </a:defRPr>
      </a:lvl6pPr>
      <a:lvl7pPr marL="914400" algn="ctr" rtl="0" fontAlgn="base">
        <a:spcBef>
          <a:spcPct val="0"/>
        </a:spcBef>
        <a:spcAft>
          <a:spcPct val="0"/>
        </a:spcAft>
        <a:defRPr sz="3200" b="1">
          <a:solidFill>
            <a:srgbClr val="003399"/>
          </a:solidFill>
          <a:latin typeface="Arial" charset="0"/>
          <a:cs typeface="Arial" charset="0"/>
        </a:defRPr>
      </a:lvl7pPr>
      <a:lvl8pPr marL="1371600" algn="ctr" rtl="0" fontAlgn="base">
        <a:spcBef>
          <a:spcPct val="0"/>
        </a:spcBef>
        <a:spcAft>
          <a:spcPct val="0"/>
        </a:spcAft>
        <a:defRPr sz="3200" b="1">
          <a:solidFill>
            <a:srgbClr val="003399"/>
          </a:solidFill>
          <a:latin typeface="Arial" charset="0"/>
          <a:cs typeface="Arial" charset="0"/>
        </a:defRPr>
      </a:lvl8pPr>
      <a:lvl9pPr marL="1828800" algn="ctr" rtl="0" fontAlgn="base">
        <a:spcBef>
          <a:spcPct val="0"/>
        </a:spcBef>
        <a:spcAft>
          <a:spcPct val="0"/>
        </a:spcAft>
        <a:defRPr sz="3200" b="1">
          <a:solidFill>
            <a:srgbClr val="003399"/>
          </a:solidFill>
          <a:latin typeface="Arial" charset="0"/>
          <a:cs typeface="Arial" charset="0"/>
        </a:defRPr>
      </a:lvl9pPr>
    </p:titleStyle>
    <p:bodyStyle>
      <a:lvl1pPr marL="342900" indent="-342900" algn="l" rtl="0" fontAlgn="base">
        <a:spcBef>
          <a:spcPct val="20000"/>
        </a:spcBef>
        <a:spcAft>
          <a:spcPct val="0"/>
        </a:spcAft>
        <a:buClr>
          <a:schemeClr val="accent2">
            <a:lumMod val="75000"/>
          </a:schemeClr>
        </a:buClr>
        <a:buChar char="•"/>
        <a:defRPr sz="2400">
          <a:solidFill>
            <a:schemeClr val="tx1"/>
          </a:solidFill>
          <a:latin typeface="+mn-lt"/>
          <a:ea typeface="+mn-ea"/>
          <a:cs typeface="+mn-cs"/>
        </a:defRPr>
      </a:lvl1pPr>
      <a:lvl2pPr marL="742950" indent="-285750" algn="l" rtl="0" fontAlgn="base">
        <a:spcBef>
          <a:spcPct val="20000"/>
        </a:spcBef>
        <a:spcAft>
          <a:spcPct val="0"/>
        </a:spcAft>
        <a:buClr>
          <a:srgbClr val="FF66CC"/>
        </a:buClr>
        <a:buChar char="–"/>
        <a:defRPr sz="2400">
          <a:solidFill>
            <a:schemeClr val="tx1"/>
          </a:solidFill>
          <a:latin typeface="+mn-lt"/>
          <a:cs typeface="+mn-cs"/>
        </a:defRPr>
      </a:lvl2pPr>
      <a:lvl3pPr marL="1143000" indent="-228600" algn="l" rtl="0" fontAlgn="base">
        <a:spcBef>
          <a:spcPct val="20000"/>
        </a:spcBef>
        <a:spcAft>
          <a:spcPct val="0"/>
        </a:spcAft>
        <a:buClr>
          <a:schemeClr val="bg2">
            <a:lumMod val="75000"/>
          </a:schemeClr>
        </a:buClr>
        <a:buChar char="•"/>
        <a:defRPr sz="20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DD465C2-5A31-42CF-83E0-4A2B72EDED24}" type="slidenum">
              <a:rPr lang="fr-FR"/>
              <a:pPr/>
              <a:t>1</a:t>
            </a:fld>
            <a:endParaRPr lang="fr-FR"/>
          </a:p>
        </p:txBody>
      </p:sp>
      <p:sp>
        <p:nvSpPr>
          <p:cNvPr id="2050" name="Rectangle 2"/>
          <p:cNvSpPr>
            <a:spLocks noGrp="1" noChangeArrowheads="1"/>
          </p:cNvSpPr>
          <p:nvPr>
            <p:ph type="ctrTitle"/>
          </p:nvPr>
        </p:nvSpPr>
        <p:spPr>
          <a:xfrm>
            <a:off x="900112" y="1824029"/>
            <a:ext cx="7458101" cy="2033599"/>
          </a:xfrm>
        </p:spPr>
        <p:txBody>
          <a:bodyPr/>
          <a:lstStyle/>
          <a:p>
            <a:pPr algn="l"/>
            <a:br>
              <a:rPr lang="fr-FR" sz="4400" dirty="0"/>
            </a:br>
            <a:r>
              <a:rPr lang="fr-FR" sz="4400" dirty="0"/>
              <a:t>L’approche </a:t>
            </a:r>
            <a:br>
              <a:rPr lang="fr-FR" sz="4400" dirty="0"/>
            </a:br>
            <a:r>
              <a:rPr lang="fr-FR" sz="4400" dirty="0"/>
              <a:t>orientée objet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600" dirty="0"/>
              <a:t>Des outils pour la représentation et la conception</a:t>
            </a:r>
          </a:p>
        </p:txBody>
      </p:sp>
      <p:sp>
        <p:nvSpPr>
          <p:cNvPr id="3" name="Espace réservé du contenu 2"/>
          <p:cNvSpPr>
            <a:spLocks noGrp="1"/>
          </p:cNvSpPr>
          <p:nvPr>
            <p:ph idx="1"/>
          </p:nvPr>
        </p:nvSpPr>
        <p:spPr/>
        <p:txBody>
          <a:bodyPr/>
          <a:lstStyle/>
          <a:p>
            <a:pPr>
              <a:lnSpc>
                <a:spcPct val="90000"/>
              </a:lnSpc>
            </a:pPr>
            <a:r>
              <a:rPr lang="fr-FR" dirty="0">
                <a:solidFill>
                  <a:schemeClr val="accent2">
                    <a:lumMod val="75000"/>
                  </a:schemeClr>
                </a:solidFill>
              </a:rPr>
              <a:t>UML</a:t>
            </a:r>
            <a:r>
              <a:rPr lang="fr-FR" dirty="0"/>
              <a:t> (</a:t>
            </a:r>
            <a:r>
              <a:rPr lang="fr-FR" dirty="0" err="1"/>
              <a:t>Unified</a:t>
            </a:r>
            <a:r>
              <a:rPr lang="fr-FR" dirty="0"/>
              <a:t> </a:t>
            </a:r>
            <a:r>
              <a:rPr lang="fr-FR" dirty="0" err="1"/>
              <a:t>Modeling</a:t>
            </a:r>
            <a:r>
              <a:rPr lang="fr-FR" dirty="0"/>
              <a:t> </a:t>
            </a:r>
            <a:r>
              <a:rPr lang="fr-FR" dirty="0" err="1"/>
              <a:t>Language</a:t>
            </a:r>
            <a:r>
              <a:rPr lang="fr-FR" dirty="0"/>
              <a:t>) : </a:t>
            </a:r>
            <a:r>
              <a:rPr lang="fr-FR" dirty="0">
                <a:solidFill>
                  <a:schemeClr val="accent6">
                    <a:lumMod val="75000"/>
                  </a:schemeClr>
                </a:solidFill>
              </a:rPr>
              <a:t>langage graphique de modélisation des données et des traitements</a:t>
            </a:r>
            <a:r>
              <a:rPr lang="fr-FR" dirty="0"/>
              <a:t>. </a:t>
            </a:r>
          </a:p>
          <a:p>
            <a:pPr lvl="1">
              <a:lnSpc>
                <a:spcPct val="90000"/>
              </a:lnSpc>
            </a:pPr>
            <a:r>
              <a:rPr lang="fr-FR" dirty="0"/>
              <a:t>Formalisation aboutie et non-propriétaire de la modélisation objet utilisée en génie logiciel.</a:t>
            </a:r>
          </a:p>
          <a:p>
            <a:pPr lvl="1">
              <a:lnSpc>
                <a:spcPct val="90000"/>
              </a:lnSpc>
            </a:pPr>
            <a:r>
              <a:rPr lang="fr-FR" dirty="0"/>
              <a:t>Standard défini par l'Object Management Group (OMG).</a:t>
            </a:r>
          </a:p>
          <a:p>
            <a:r>
              <a:rPr lang="fr-FR" dirty="0">
                <a:solidFill>
                  <a:schemeClr val="accent2">
                    <a:lumMod val="75000"/>
                  </a:schemeClr>
                </a:solidFill>
              </a:rPr>
              <a:t>Les design patterns </a:t>
            </a:r>
            <a:r>
              <a:rPr lang="fr-FR" dirty="0"/>
              <a:t>:</a:t>
            </a:r>
          </a:p>
          <a:p>
            <a:pPr lvl="1"/>
            <a:r>
              <a:rPr lang="fr-FR" dirty="0"/>
              <a:t>Transposition de la pratique des design patterns architecturaux (bâtiment) dans l’univers du logiciel. </a:t>
            </a:r>
          </a:p>
          <a:p>
            <a:pPr lvl="1"/>
            <a:r>
              <a:rPr lang="fr-FR" dirty="0"/>
              <a:t>Le but est de capitaliser l’expérience dans le domaine de la conception (architecturale) de logiciels orientés objet dans des «</a:t>
            </a:r>
            <a:r>
              <a:rPr lang="fr-FR" dirty="0">
                <a:solidFill>
                  <a:schemeClr val="accent2">
                    <a:lumMod val="75000"/>
                  </a:schemeClr>
                </a:solidFill>
              </a:rPr>
              <a:t> patrons de conceptions </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700BB866-FFEE-4017-BBBC-07DA1D38146B}" type="slidenum">
              <a:rPr lang="fr-FR"/>
              <a:pPr/>
              <a:t>11</a:t>
            </a:fld>
            <a:endParaRPr lang="fr-FR"/>
          </a:p>
        </p:txBody>
      </p:sp>
      <p:sp>
        <p:nvSpPr>
          <p:cNvPr id="236546" name="Rectangle 2"/>
          <p:cNvSpPr>
            <a:spLocks noGrp="1" noChangeArrowheads="1"/>
          </p:cNvSpPr>
          <p:nvPr>
            <p:ph type="title"/>
          </p:nvPr>
        </p:nvSpPr>
        <p:spPr/>
        <p:txBody>
          <a:bodyPr/>
          <a:lstStyle/>
          <a:p>
            <a:r>
              <a:rPr lang="fr-FR" dirty="0"/>
              <a:t>UML</a:t>
            </a:r>
          </a:p>
        </p:txBody>
      </p:sp>
      <p:sp>
        <p:nvSpPr>
          <p:cNvPr id="236547" name="Rectangle 3"/>
          <p:cNvSpPr>
            <a:spLocks noGrp="1" noChangeArrowheads="1"/>
          </p:cNvSpPr>
          <p:nvPr>
            <p:ph type="body" idx="1"/>
          </p:nvPr>
        </p:nvSpPr>
        <p:spPr/>
        <p:txBody>
          <a:bodyPr/>
          <a:lstStyle/>
          <a:p>
            <a:r>
              <a:rPr lang="fr-FR" sz="2000" dirty="0"/>
              <a:t>UML propose 13 types de diagrammes (dernière version = 2.4.1). </a:t>
            </a:r>
          </a:p>
          <a:p>
            <a:r>
              <a:rPr lang="fr-FR" sz="2000" dirty="0"/>
              <a:t>UML n'étant </a:t>
            </a:r>
            <a:r>
              <a:rPr lang="fr-FR" sz="2000" dirty="0">
                <a:solidFill>
                  <a:schemeClr val="accent6">
                    <a:lumMod val="75000"/>
                  </a:schemeClr>
                </a:solidFill>
              </a:rPr>
              <a:t>pas une méthode</a:t>
            </a:r>
            <a:r>
              <a:rPr lang="fr-FR" sz="2000" dirty="0"/>
              <a:t>, son utilisation est laissée à l'appréciation de chacun.</a:t>
            </a:r>
          </a:p>
          <a:p>
            <a:r>
              <a:rPr lang="fr-FR" sz="2000" dirty="0"/>
              <a:t>UML se décompose en plusieurs sous-ensembles</a:t>
            </a:r>
          </a:p>
          <a:p>
            <a:pPr lvl="1"/>
            <a:r>
              <a:rPr lang="fr-FR" sz="1800" dirty="0">
                <a:solidFill>
                  <a:srgbClr val="FF0000"/>
                </a:solidFill>
              </a:rPr>
              <a:t>Les vues</a:t>
            </a:r>
            <a:r>
              <a:rPr lang="fr-FR" sz="1800" dirty="0"/>
              <a:t> : les observables du système. Décrivent le système d'un point de vue qui peut être organisationnel, dynamique, temporel, architectural, géographique, logique, etc. En combinant toutes ces vues il est possible de définir (ou retrouver) le système complet.</a:t>
            </a:r>
          </a:p>
          <a:p>
            <a:pPr lvl="1"/>
            <a:r>
              <a:rPr lang="fr-FR" sz="1800" dirty="0">
                <a:solidFill>
                  <a:srgbClr val="FF0000"/>
                </a:solidFill>
              </a:rPr>
              <a:t>Les diagrammes</a:t>
            </a:r>
            <a:r>
              <a:rPr lang="fr-FR" sz="1800" dirty="0"/>
              <a:t> : sont des éléments graphiques. Décrivent le contenu des vues, qui sont des notions abstraites. Les diagrammes peuvent faire partie de plusieurs vues.</a:t>
            </a:r>
          </a:p>
          <a:p>
            <a:pPr lvl="1"/>
            <a:r>
              <a:rPr lang="fr-FR" sz="1800" dirty="0">
                <a:solidFill>
                  <a:srgbClr val="FF0000"/>
                </a:solidFill>
              </a:rPr>
              <a:t>Les modèles d'élément</a:t>
            </a:r>
            <a:r>
              <a:rPr lang="fr-FR" sz="1800" dirty="0"/>
              <a:t> : sont les briques des diagrammes UML, ces modèles sont utilisés dans plusieurs types de diagramme. </a:t>
            </a:r>
          </a:p>
          <a:p>
            <a:r>
              <a:rPr lang="fr-FR" sz="2000" dirty="0"/>
              <a:t>Le </a:t>
            </a:r>
            <a:r>
              <a:rPr lang="fr-FR" sz="2000" b="1" dirty="0">
                <a:solidFill>
                  <a:schemeClr val="accent2">
                    <a:lumMod val="75000"/>
                  </a:schemeClr>
                </a:solidFill>
              </a:rPr>
              <a:t>diagramme de classe </a:t>
            </a:r>
            <a:r>
              <a:rPr lang="fr-FR" sz="2000" dirty="0"/>
              <a:t>est généralement considéré comme l'élément central d'UML.</a:t>
            </a:r>
          </a:p>
          <a:p>
            <a:endParaRPr lang="fr-F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3D5E75B5-8596-4E10-A368-6BC86581F337}" type="slidenum">
              <a:rPr lang="fr-FR"/>
              <a:pPr/>
              <a:t>12</a:t>
            </a:fld>
            <a:endParaRPr lang="fr-FR"/>
          </a:p>
        </p:txBody>
      </p:sp>
      <p:sp>
        <p:nvSpPr>
          <p:cNvPr id="150530" name="Rectangle 2"/>
          <p:cNvSpPr>
            <a:spLocks noGrp="1" noChangeArrowheads="1"/>
          </p:cNvSpPr>
          <p:nvPr>
            <p:ph type="title"/>
          </p:nvPr>
        </p:nvSpPr>
        <p:spPr/>
        <p:txBody>
          <a:bodyPr/>
          <a:lstStyle/>
          <a:p>
            <a:r>
              <a:rPr lang="fr-FR" sz="2800" dirty="0"/>
              <a:t>Design patterns</a:t>
            </a:r>
          </a:p>
        </p:txBody>
      </p:sp>
      <p:sp>
        <p:nvSpPr>
          <p:cNvPr id="150531" name="Rectangle 3"/>
          <p:cNvSpPr>
            <a:spLocks noGrp="1" noChangeArrowheads="1"/>
          </p:cNvSpPr>
          <p:nvPr>
            <p:ph type="body" idx="1"/>
          </p:nvPr>
        </p:nvSpPr>
        <p:spPr/>
        <p:txBody>
          <a:bodyPr/>
          <a:lstStyle/>
          <a:p>
            <a:r>
              <a:rPr lang="fr-FR" dirty="0"/>
              <a:t>Un design pattern est une </a:t>
            </a:r>
            <a:r>
              <a:rPr lang="fr-FR" dirty="0">
                <a:solidFill>
                  <a:schemeClr val="accent2">
                    <a:lumMod val="75000"/>
                  </a:schemeClr>
                </a:solidFill>
              </a:rPr>
              <a:t>solution de conception </a:t>
            </a:r>
            <a:r>
              <a:rPr lang="fr-FR" dirty="0"/>
              <a:t>commune </a:t>
            </a:r>
            <a:r>
              <a:rPr lang="fr-FR" dirty="0">
                <a:solidFill>
                  <a:schemeClr val="accent2">
                    <a:lumMod val="75000"/>
                  </a:schemeClr>
                </a:solidFill>
              </a:rPr>
              <a:t>à un problème récurrent </a:t>
            </a:r>
            <a:r>
              <a:rPr lang="fr-FR" dirty="0"/>
              <a:t>dans un </a:t>
            </a:r>
            <a:r>
              <a:rPr lang="fr-FR" dirty="0">
                <a:solidFill>
                  <a:schemeClr val="accent2">
                    <a:lumMod val="75000"/>
                  </a:schemeClr>
                </a:solidFill>
              </a:rPr>
              <a:t>contexte</a:t>
            </a:r>
            <a:r>
              <a:rPr lang="fr-FR" dirty="0"/>
              <a:t> donné.</a:t>
            </a:r>
          </a:p>
          <a:p>
            <a:r>
              <a:rPr lang="fr-FR" dirty="0"/>
              <a:t>L'idée est la </a:t>
            </a:r>
            <a:r>
              <a:rPr lang="fr-FR" dirty="0">
                <a:solidFill>
                  <a:schemeClr val="accent2">
                    <a:lumMod val="75000"/>
                  </a:schemeClr>
                </a:solidFill>
              </a:rPr>
              <a:t>réutilisation d'une solution éprouvée</a:t>
            </a:r>
            <a:r>
              <a:rPr lang="fr-FR" dirty="0"/>
              <a:t> à une problématique souvent rencontrée.</a:t>
            </a:r>
          </a:p>
          <a:p>
            <a:r>
              <a:rPr lang="fr-FR" dirty="0"/>
              <a:t>Un design pattern propose une </a:t>
            </a:r>
            <a:r>
              <a:rPr lang="fr-FR" dirty="0">
                <a:solidFill>
                  <a:schemeClr val="accent2">
                    <a:lumMod val="75000"/>
                  </a:schemeClr>
                </a:solidFill>
              </a:rPr>
              <a:t>solution sous la forme d'un ensemble de classes</a:t>
            </a:r>
            <a:r>
              <a:rPr lang="fr-FR" dirty="0"/>
              <a:t>.</a:t>
            </a:r>
          </a:p>
          <a:p>
            <a:r>
              <a:rPr lang="fr-FR" dirty="0"/>
              <a:t>Un design pattern ne propose pas de code contenant la solution mais un </a:t>
            </a:r>
            <a:r>
              <a:rPr lang="fr-FR" dirty="0">
                <a:solidFill>
                  <a:schemeClr val="accent2">
                    <a:lumMod val="75000"/>
                  </a:schemeClr>
                </a:solidFill>
              </a:rPr>
              <a:t>plan de résolution</a:t>
            </a:r>
            <a:r>
              <a:rPr lang="fr-FR" dirty="0"/>
              <a:t> exprimé dans un langage graphique de modélisation (</a:t>
            </a:r>
            <a:r>
              <a:rPr lang="fr-FR" dirty="0">
                <a:solidFill>
                  <a:schemeClr val="accent2">
                    <a:lumMod val="75000"/>
                  </a:schemeClr>
                </a:solidFill>
              </a:rPr>
              <a:t>UML</a:t>
            </a:r>
            <a:r>
              <a:rPr lang="fr-FR" dirty="0"/>
              <a:t>). </a:t>
            </a:r>
          </a:p>
          <a:p>
            <a:r>
              <a:rPr lang="fr-FR" dirty="0"/>
              <a:t>Permet de proposer les </a:t>
            </a:r>
            <a:r>
              <a:rPr lang="fr-FR" dirty="0">
                <a:solidFill>
                  <a:schemeClr val="accent2">
                    <a:lumMod val="75000"/>
                  </a:schemeClr>
                </a:solidFill>
              </a:rPr>
              <a:t>briques structurelles </a:t>
            </a:r>
            <a:r>
              <a:rPr lang="fr-FR" dirty="0"/>
              <a:t>d’une </a:t>
            </a:r>
            <a:r>
              <a:rPr lang="fr-FR" dirty="0">
                <a:solidFill>
                  <a:schemeClr val="accent2">
                    <a:lumMod val="75000"/>
                  </a:schemeClr>
                </a:solidFill>
              </a:rPr>
              <a:t>solution élégante</a:t>
            </a:r>
            <a:r>
              <a:rPr lang="fr-FR" dirty="0"/>
              <a:t>. </a:t>
            </a:r>
          </a:p>
          <a:p>
            <a:pPr>
              <a:buNone/>
            </a:pP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1ED9DA4-83B0-410A-9B36-6CDDEE8CD669}" type="slidenum">
              <a:rPr lang="fr-FR"/>
              <a:pPr/>
              <a:t>2</a:t>
            </a:fld>
            <a:endParaRPr lang="fr-FR"/>
          </a:p>
        </p:txBody>
      </p:sp>
      <p:sp>
        <p:nvSpPr>
          <p:cNvPr id="233474" name="Rectangle 2"/>
          <p:cNvSpPr>
            <a:spLocks noGrp="1" noChangeArrowheads="1"/>
          </p:cNvSpPr>
          <p:nvPr>
            <p:ph type="title"/>
          </p:nvPr>
        </p:nvSpPr>
        <p:spPr/>
        <p:txBody>
          <a:bodyPr/>
          <a:lstStyle/>
          <a:p>
            <a:r>
              <a:rPr lang="fr-FR" dirty="0"/>
              <a:t>L’Approche objet</a:t>
            </a:r>
          </a:p>
        </p:txBody>
      </p:sp>
      <p:sp>
        <p:nvSpPr>
          <p:cNvPr id="233475" name="Rectangle 3"/>
          <p:cNvSpPr>
            <a:spLocks noGrp="1" noChangeArrowheads="1"/>
          </p:cNvSpPr>
          <p:nvPr>
            <p:ph type="body" idx="1"/>
          </p:nvPr>
        </p:nvSpPr>
        <p:spPr/>
        <p:txBody>
          <a:bodyPr/>
          <a:lstStyle/>
          <a:p>
            <a:r>
              <a:rPr lang="fr-FR" dirty="0"/>
              <a:t>Basée sur l’utilisation d’objets qui </a:t>
            </a:r>
            <a:r>
              <a:rPr lang="fr-FR" dirty="0">
                <a:solidFill>
                  <a:schemeClr val="accent2">
                    <a:lumMod val="75000"/>
                  </a:schemeClr>
                </a:solidFill>
              </a:rPr>
              <a:t>représentent</a:t>
            </a:r>
            <a:r>
              <a:rPr lang="fr-FR" dirty="0"/>
              <a:t> (ce sont des </a:t>
            </a:r>
            <a:r>
              <a:rPr lang="fr-FR" dirty="0">
                <a:solidFill>
                  <a:schemeClr val="accent2">
                    <a:lumMod val="75000"/>
                  </a:schemeClr>
                </a:solidFill>
              </a:rPr>
              <a:t>abstractions</a:t>
            </a:r>
            <a:r>
              <a:rPr lang="fr-FR" dirty="0"/>
              <a:t>) des concepts, des idées ou toute entité du </a:t>
            </a:r>
            <a:r>
              <a:rPr lang="fr-FR"/>
              <a:t>monde réel.</a:t>
            </a:r>
            <a:endParaRPr lang="fr-FR" sz="800" dirty="0"/>
          </a:p>
          <a:p>
            <a:r>
              <a:rPr lang="fr-FR" dirty="0"/>
              <a:t>A pour but une </a:t>
            </a:r>
            <a:r>
              <a:rPr lang="fr-FR" dirty="0">
                <a:solidFill>
                  <a:schemeClr val="accent2">
                    <a:lumMod val="75000"/>
                  </a:schemeClr>
                </a:solidFill>
              </a:rPr>
              <a:t>modélisation </a:t>
            </a:r>
            <a:r>
              <a:rPr lang="fr-FR" dirty="0"/>
              <a:t>d’un environnement.</a:t>
            </a:r>
            <a:endParaRPr lang="fr-FR" sz="800" dirty="0"/>
          </a:p>
          <a:p>
            <a:r>
              <a:rPr lang="fr-FR" dirty="0"/>
              <a:t>Considère </a:t>
            </a:r>
            <a:r>
              <a:rPr lang="fr-FR" dirty="0">
                <a:solidFill>
                  <a:schemeClr val="accent2">
                    <a:lumMod val="75000"/>
                  </a:schemeClr>
                </a:solidFill>
              </a:rPr>
              <a:t>un système comme un ensemble organisés d’éléments</a:t>
            </a:r>
            <a:r>
              <a:rPr lang="fr-FR" dirty="0"/>
              <a:t> (les objets) qui se définissent les uns par rapport aux autres.</a:t>
            </a:r>
            <a:endParaRPr lang="fr-FR" sz="800" dirty="0"/>
          </a:p>
          <a:p>
            <a:r>
              <a:rPr lang="fr-FR" dirty="0"/>
              <a:t>Méthode de décomposition basée sur ce que le système </a:t>
            </a:r>
            <a:r>
              <a:rPr lang="fr-FR" dirty="0">
                <a:solidFill>
                  <a:schemeClr val="accent2">
                    <a:lumMod val="75000"/>
                  </a:schemeClr>
                </a:solidFill>
              </a:rPr>
              <a:t>est</a:t>
            </a:r>
            <a:r>
              <a:rPr lang="fr-FR" dirty="0"/>
              <a:t> et </a:t>
            </a:r>
            <a:r>
              <a:rPr lang="fr-FR" dirty="0">
                <a:solidFill>
                  <a:schemeClr val="accent2">
                    <a:lumMod val="75000"/>
                  </a:schemeClr>
                </a:solidFill>
              </a:rPr>
              <a:t>fait</a:t>
            </a:r>
            <a:r>
              <a:rPr lang="fr-FR" dirty="0">
                <a:solidFill>
                  <a:srgbClr val="FF0000"/>
                </a:solidFill>
              </a:rPr>
              <a:t> </a:t>
            </a:r>
            <a:r>
              <a:rPr lang="fr-FR" dirty="0"/>
              <a:t>(et pas seulement sur ce que le système fait).</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FFA5A16-8652-438F-B9D2-E1891A4AEC2F}" type="slidenum">
              <a:rPr lang="fr-FR"/>
              <a:pPr/>
              <a:t>3</a:t>
            </a:fld>
            <a:endParaRPr lang="fr-FR"/>
          </a:p>
        </p:txBody>
      </p:sp>
      <p:sp>
        <p:nvSpPr>
          <p:cNvPr id="234498" name="Rectangle 2"/>
          <p:cNvSpPr>
            <a:spLocks noGrp="1" noChangeArrowheads="1"/>
          </p:cNvSpPr>
          <p:nvPr>
            <p:ph type="title"/>
          </p:nvPr>
        </p:nvSpPr>
        <p:spPr/>
        <p:txBody>
          <a:bodyPr/>
          <a:lstStyle/>
          <a:p>
            <a:r>
              <a:rPr lang="fr-FR" dirty="0"/>
              <a:t>Les différents niveaux de l’approche objet</a:t>
            </a:r>
          </a:p>
        </p:txBody>
      </p:sp>
      <p:sp>
        <p:nvSpPr>
          <p:cNvPr id="234499" name="Rectangle 3"/>
          <p:cNvSpPr>
            <a:spLocks noGrp="1" noChangeArrowheads="1"/>
          </p:cNvSpPr>
          <p:nvPr>
            <p:ph type="body" idx="1"/>
          </p:nvPr>
        </p:nvSpPr>
        <p:spPr/>
        <p:txBody>
          <a:bodyPr/>
          <a:lstStyle/>
          <a:p>
            <a:r>
              <a:rPr lang="fr-FR" sz="2000" dirty="0"/>
              <a:t>L’approche orientée objet prend en compte le cycle de vie complet d’un logiciel :</a:t>
            </a:r>
            <a:endParaRPr lang="fr-FR" sz="2000" dirty="0">
              <a:solidFill>
                <a:schemeClr val="accent2">
                  <a:lumMod val="75000"/>
                </a:schemeClr>
              </a:solidFill>
            </a:endParaRPr>
          </a:p>
          <a:p>
            <a:pPr lvl="1"/>
            <a:r>
              <a:rPr lang="fr-FR" sz="2000">
                <a:solidFill>
                  <a:schemeClr val="accent2">
                    <a:lumMod val="75000"/>
                  </a:schemeClr>
                </a:solidFill>
              </a:rPr>
              <a:t>L’analyse orientée </a:t>
            </a:r>
            <a:r>
              <a:rPr lang="fr-FR" sz="2000" dirty="0">
                <a:solidFill>
                  <a:schemeClr val="accent2">
                    <a:lumMod val="75000"/>
                  </a:schemeClr>
                </a:solidFill>
              </a:rPr>
              <a:t>objet </a:t>
            </a:r>
            <a:r>
              <a:rPr lang="fr-FR" sz="2000" dirty="0"/>
              <a:t>: spécification d’un problème en utilisant une formalisation en terme d’objets.</a:t>
            </a:r>
          </a:p>
          <a:p>
            <a:pPr lvl="1"/>
            <a:r>
              <a:rPr lang="fr-FR" sz="2000" dirty="0">
                <a:solidFill>
                  <a:schemeClr val="accent2">
                    <a:lumMod val="75000"/>
                  </a:schemeClr>
                </a:solidFill>
              </a:rPr>
              <a:t>La conception orientée objet </a:t>
            </a:r>
            <a:r>
              <a:rPr lang="fr-FR" sz="2000" dirty="0"/>
              <a:t>: proposition d’une solution spécifiée en terme d’objets.</a:t>
            </a:r>
          </a:p>
          <a:p>
            <a:pPr lvl="1"/>
            <a:r>
              <a:rPr lang="fr-FR" sz="2000" dirty="0">
                <a:solidFill>
                  <a:schemeClr val="accent2">
                    <a:lumMod val="75000"/>
                  </a:schemeClr>
                </a:solidFill>
              </a:rPr>
              <a:t>L’implémentation (et maintenance) orientée objet </a:t>
            </a:r>
            <a:r>
              <a:rPr lang="fr-FR" sz="2000" dirty="0"/>
              <a:t>: codage d’une solution en </a:t>
            </a:r>
            <a:r>
              <a:rPr lang="fr-FR" sz="2000" dirty="0">
                <a:solidFill>
                  <a:schemeClr val="accent2">
                    <a:lumMod val="75000"/>
                  </a:schemeClr>
                </a:solidFill>
              </a:rPr>
              <a:t>programmant</a:t>
            </a:r>
            <a:r>
              <a:rPr lang="fr-FR" sz="2000" dirty="0"/>
              <a:t> avec des objets :</a:t>
            </a:r>
          </a:p>
          <a:p>
            <a:pPr lvl="2"/>
            <a:r>
              <a:rPr lang="fr-FR" dirty="0"/>
              <a:t>Les </a:t>
            </a:r>
            <a:r>
              <a:rPr lang="fr-FR" dirty="0">
                <a:solidFill>
                  <a:schemeClr val="accent2">
                    <a:lumMod val="75000"/>
                  </a:schemeClr>
                </a:solidFill>
              </a:rPr>
              <a:t>langages orientés objet </a:t>
            </a:r>
            <a:r>
              <a:rPr lang="fr-FR" dirty="0"/>
              <a:t>permettent de décrire et manipuler des classes (des modèles) et leur instances.</a:t>
            </a:r>
          </a:p>
          <a:p>
            <a:pPr lvl="2"/>
            <a:r>
              <a:rPr lang="fr-FR" dirty="0"/>
              <a:t>La </a:t>
            </a:r>
            <a:r>
              <a:rPr lang="fr-FR" dirty="0">
                <a:solidFill>
                  <a:schemeClr val="accent2">
                    <a:lumMod val="75000"/>
                  </a:schemeClr>
                </a:solidFill>
              </a:rPr>
              <a:t>programmation orientée objet </a:t>
            </a:r>
            <a:r>
              <a:rPr lang="fr-FR" dirty="0"/>
              <a:t>est un </a:t>
            </a:r>
            <a:r>
              <a:rPr lang="fr-FR" dirty="0">
                <a:solidFill>
                  <a:schemeClr val="accent2">
                    <a:lumMod val="75000"/>
                  </a:schemeClr>
                </a:solidFill>
              </a:rPr>
              <a:t>paradigme de programmation</a:t>
            </a:r>
            <a:r>
              <a:rPr lang="fr-FR" dirty="0"/>
              <a:t> informatique qui consiste en la définition et l'assemblage de </a:t>
            </a:r>
            <a:r>
              <a:rPr lang="fr-FR" dirty="0">
                <a:solidFill>
                  <a:schemeClr val="accent2">
                    <a:lumMod val="75000"/>
                  </a:schemeClr>
                </a:solidFill>
              </a:rPr>
              <a:t>modules logiciels </a:t>
            </a:r>
            <a:r>
              <a:rPr lang="fr-FR" dirty="0"/>
              <a:t>qui sont </a:t>
            </a:r>
            <a:r>
              <a:rPr lang="fr-FR" dirty="0">
                <a:solidFill>
                  <a:schemeClr val="accent2">
                    <a:lumMod val="75000"/>
                  </a:schemeClr>
                </a:solidFill>
              </a:rPr>
              <a:t>des objets</a:t>
            </a:r>
            <a:r>
              <a:rPr lang="fr-FR" dirty="0"/>
              <a:t>.</a:t>
            </a:r>
          </a:p>
          <a:p>
            <a:pPr lvl="1"/>
            <a:endParaRPr lang="fr-F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236A5D6F-6CEC-4252-804A-508BCE644463}" type="slidenum">
              <a:rPr lang="fr-FR"/>
              <a:pPr/>
              <a:t>4</a:t>
            </a:fld>
            <a:endParaRPr lang="fr-FR"/>
          </a:p>
        </p:txBody>
      </p:sp>
      <p:sp>
        <p:nvSpPr>
          <p:cNvPr id="186370" name="Rectangle 2"/>
          <p:cNvSpPr>
            <a:spLocks noGrp="1" noChangeArrowheads="1"/>
          </p:cNvSpPr>
          <p:nvPr>
            <p:ph type="title"/>
          </p:nvPr>
        </p:nvSpPr>
        <p:spPr/>
        <p:txBody>
          <a:bodyPr/>
          <a:lstStyle/>
          <a:p>
            <a:r>
              <a:rPr lang="fr-FR" sz="2800" dirty="0"/>
              <a:t>Avantages de l’approche OO</a:t>
            </a:r>
          </a:p>
        </p:txBody>
      </p:sp>
      <p:sp>
        <p:nvSpPr>
          <p:cNvPr id="186371" name="Rectangle 3"/>
          <p:cNvSpPr>
            <a:spLocks noGrp="1" noChangeArrowheads="1"/>
          </p:cNvSpPr>
          <p:nvPr>
            <p:ph type="body" idx="1"/>
          </p:nvPr>
        </p:nvSpPr>
        <p:spPr/>
        <p:txBody>
          <a:bodyPr/>
          <a:lstStyle/>
          <a:p>
            <a:r>
              <a:rPr lang="fr-FR" dirty="0">
                <a:solidFill>
                  <a:schemeClr val="accent2">
                    <a:lumMod val="75000"/>
                  </a:schemeClr>
                </a:solidFill>
              </a:rPr>
              <a:t>Stabilité (continuité) des développements</a:t>
            </a:r>
            <a:r>
              <a:rPr lang="fr-FR" dirty="0"/>
              <a:t>, en restreignant au maximum l’impact des modifications apportées au code source au cours du temps : impacts limités aux seuls objets qu’ils concernent (</a:t>
            </a:r>
            <a:r>
              <a:rPr lang="fr-FR" dirty="0">
                <a:solidFill>
                  <a:schemeClr val="accent2">
                    <a:lumMod val="75000"/>
                  </a:schemeClr>
                </a:solidFill>
              </a:rPr>
              <a:t>encapsulation</a:t>
            </a:r>
            <a:r>
              <a:rPr lang="fr-FR" dirty="0"/>
              <a:t>).</a:t>
            </a:r>
          </a:p>
          <a:p>
            <a:pPr>
              <a:buNone/>
            </a:pPr>
            <a:endParaRPr lang="fr-FR" sz="800" dirty="0"/>
          </a:p>
          <a:p>
            <a:r>
              <a:rPr lang="fr-FR" dirty="0"/>
              <a:t>Favorise la </a:t>
            </a:r>
            <a:r>
              <a:rPr lang="fr-FR" dirty="0">
                <a:solidFill>
                  <a:schemeClr val="accent2">
                    <a:lumMod val="75000"/>
                  </a:schemeClr>
                </a:solidFill>
              </a:rPr>
              <a:t>réutilisation des codes</a:t>
            </a:r>
            <a:r>
              <a:rPr lang="fr-FR" dirty="0"/>
              <a:t> déjà existants en proposant un découpage modulaire.</a:t>
            </a:r>
          </a:p>
          <a:p>
            <a:r>
              <a:rPr lang="fr-FR" dirty="0"/>
              <a:t>Favorise </a:t>
            </a:r>
            <a:r>
              <a:rPr lang="fr-FR" dirty="0">
                <a:solidFill>
                  <a:schemeClr val="accent2">
                    <a:lumMod val="75000"/>
                  </a:schemeClr>
                </a:solidFill>
              </a:rPr>
              <a:t>l’extension des codes</a:t>
            </a:r>
            <a:r>
              <a:rPr lang="fr-FR" dirty="0"/>
              <a:t> déjà existants en proposant une modélisation hiérarchique des problèmes (</a:t>
            </a:r>
            <a:r>
              <a:rPr lang="fr-FR" dirty="0">
                <a:solidFill>
                  <a:schemeClr val="accent2">
                    <a:lumMod val="75000"/>
                  </a:schemeClr>
                </a:solidFill>
              </a:rPr>
              <a:t>héritage</a:t>
            </a:r>
            <a:r>
              <a:rPr lang="fr-FR" dirty="0"/>
              <a:t>).</a:t>
            </a:r>
          </a:p>
          <a:p>
            <a:pPr>
              <a:buNone/>
            </a:pPr>
            <a:endParaRPr lang="fr-FR" sz="800" dirty="0"/>
          </a:p>
          <a:p>
            <a:r>
              <a:rPr lang="fr-FR" dirty="0">
                <a:solidFill>
                  <a:schemeClr val="accent2">
                    <a:lumMod val="75000"/>
                  </a:schemeClr>
                </a:solidFill>
              </a:rPr>
              <a:t>Complémente la programmation procédurale </a:t>
            </a:r>
            <a:r>
              <a:rPr lang="fr-FR" dirty="0"/>
              <a:t>en lui superposant un système de découpe modulaire plus naturel et facile à mettre en œuvre.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3F002E6-8F82-468F-8914-F5871AC93E50}" type="slidenum">
              <a:rPr lang="fr-FR"/>
              <a:pPr/>
              <a:t>5</a:t>
            </a:fld>
            <a:endParaRPr lang="fr-FR"/>
          </a:p>
        </p:txBody>
      </p:sp>
      <p:sp>
        <p:nvSpPr>
          <p:cNvPr id="187394" name="Rectangle 2"/>
          <p:cNvSpPr>
            <a:spLocks noGrp="1" noChangeArrowheads="1"/>
          </p:cNvSpPr>
          <p:nvPr>
            <p:ph type="title"/>
          </p:nvPr>
        </p:nvSpPr>
        <p:spPr/>
        <p:txBody>
          <a:bodyPr/>
          <a:lstStyle/>
          <a:p>
            <a:r>
              <a:rPr lang="fr-FR" dirty="0"/>
              <a:t>L’analyse et la conception orientées objet</a:t>
            </a:r>
          </a:p>
        </p:txBody>
      </p:sp>
      <p:sp>
        <p:nvSpPr>
          <p:cNvPr id="187395" name="Rectangle 3"/>
          <p:cNvSpPr>
            <a:spLocks noGrp="1" noChangeArrowheads="1"/>
          </p:cNvSpPr>
          <p:nvPr>
            <p:ph type="body" idx="1"/>
          </p:nvPr>
        </p:nvSpPr>
        <p:spPr/>
        <p:txBody>
          <a:bodyPr/>
          <a:lstStyle/>
          <a:p>
            <a:pPr>
              <a:lnSpc>
                <a:spcPct val="90000"/>
              </a:lnSpc>
            </a:pPr>
            <a:r>
              <a:rPr lang="fr-FR" dirty="0"/>
              <a:t>Affronter la complexité d’un problème en le découpant naturellement et intuitivement en parties plus simples.</a:t>
            </a:r>
          </a:p>
          <a:p>
            <a:pPr>
              <a:lnSpc>
                <a:spcPct val="90000"/>
              </a:lnSpc>
            </a:pPr>
            <a:r>
              <a:rPr lang="fr-FR" dirty="0"/>
              <a:t>S’inspire de notre manière cognitive de découper la réalité qui nous entoure.</a:t>
            </a:r>
          </a:p>
          <a:p>
            <a:pPr>
              <a:lnSpc>
                <a:spcPct val="90000"/>
              </a:lnSpc>
            </a:pPr>
            <a:endParaRPr lang="fr-FR" dirty="0">
              <a:solidFill>
                <a:schemeClr val="bg2"/>
              </a:solidFill>
            </a:endParaRPr>
          </a:p>
          <a:p>
            <a:pPr>
              <a:lnSpc>
                <a:spcPct val="90000"/>
              </a:lnSpc>
            </a:pPr>
            <a:r>
              <a:rPr lang="fr-FR" dirty="0">
                <a:solidFill>
                  <a:schemeClr val="bg2"/>
                </a:solidFill>
              </a:rPr>
              <a:t>Découpage </a:t>
            </a:r>
            <a:r>
              <a:rPr lang="fr-FR" dirty="0"/>
              <a:t>en classes dont les instances se </a:t>
            </a:r>
            <a:r>
              <a:rPr lang="fr-FR" dirty="0">
                <a:solidFill>
                  <a:schemeClr val="accent2">
                    <a:lumMod val="75000"/>
                  </a:schemeClr>
                </a:solidFill>
              </a:rPr>
              <a:t>délèguent mutuellement</a:t>
            </a:r>
            <a:r>
              <a:rPr lang="fr-FR" dirty="0"/>
              <a:t> un ensemble de services.</a:t>
            </a:r>
          </a:p>
          <a:p>
            <a:pPr>
              <a:lnSpc>
                <a:spcPct val="90000"/>
              </a:lnSpc>
            </a:pPr>
            <a:endParaRPr lang="fr-FR" dirty="0">
              <a:solidFill>
                <a:schemeClr val="bg2"/>
              </a:solidFill>
            </a:endParaRPr>
          </a:p>
          <a:p>
            <a:pPr>
              <a:lnSpc>
                <a:spcPct val="90000"/>
              </a:lnSpc>
            </a:pPr>
            <a:r>
              <a:rPr lang="fr-FR" dirty="0">
                <a:solidFill>
                  <a:schemeClr val="bg2"/>
                </a:solidFill>
              </a:rPr>
              <a:t>Découpage vertical</a:t>
            </a:r>
            <a:r>
              <a:rPr lang="fr-FR" dirty="0"/>
              <a:t> des classes qui héritent entre elles d’attributs et de méthodes existants à différents niveaux d’une hiérarchie se basant sur la </a:t>
            </a:r>
            <a:r>
              <a:rPr lang="fr-FR">
                <a:solidFill>
                  <a:schemeClr val="accent2">
                    <a:lumMod val="75000"/>
                  </a:schemeClr>
                </a:solidFill>
              </a:rPr>
              <a:t>classification </a:t>
            </a:r>
            <a:r>
              <a:rPr lang="fr-FR"/>
              <a:t>et la</a:t>
            </a:r>
            <a:r>
              <a:rPr lang="fr-FR">
                <a:solidFill>
                  <a:schemeClr val="accent2">
                    <a:lumMod val="75000"/>
                  </a:schemeClr>
                </a:solidFill>
              </a:rPr>
              <a:t> </a:t>
            </a:r>
            <a:r>
              <a:rPr lang="fr-FR" dirty="0">
                <a:solidFill>
                  <a:schemeClr val="accent2">
                    <a:lumMod val="75000"/>
                  </a:schemeClr>
                </a:solidFill>
              </a:rPr>
              <a:t>spécialisation </a:t>
            </a:r>
            <a:r>
              <a:rPr lang="fr-FR" dirty="0"/>
              <a:t>des objets.</a:t>
            </a:r>
          </a:p>
          <a:p>
            <a:pPr>
              <a:lnSpc>
                <a:spcPct val="90000"/>
              </a:lnSpc>
              <a:buFontTx/>
              <a:buNone/>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FCB63CC3-2E74-47BC-AE09-EE048B6200FC}" type="slidenum">
              <a:rPr lang="fr-FR"/>
              <a:pPr/>
              <a:t>6</a:t>
            </a:fld>
            <a:endParaRPr lang="fr-FR"/>
          </a:p>
        </p:txBody>
      </p:sp>
      <p:sp>
        <p:nvSpPr>
          <p:cNvPr id="188418" name="Rectangle 2"/>
          <p:cNvSpPr>
            <a:spLocks noGrp="1" noChangeArrowheads="1"/>
          </p:cNvSpPr>
          <p:nvPr>
            <p:ph type="title"/>
          </p:nvPr>
        </p:nvSpPr>
        <p:spPr/>
        <p:txBody>
          <a:bodyPr/>
          <a:lstStyle/>
          <a:p>
            <a:r>
              <a:rPr lang="fr-FR" sz="2800" dirty="0"/>
              <a:t>Un principe architectural</a:t>
            </a:r>
          </a:p>
        </p:txBody>
      </p:sp>
      <p:sp>
        <p:nvSpPr>
          <p:cNvPr id="188419" name="Rectangle 3"/>
          <p:cNvSpPr>
            <a:spLocks noGrp="1" noChangeArrowheads="1"/>
          </p:cNvSpPr>
          <p:nvPr>
            <p:ph type="body" idx="1"/>
          </p:nvPr>
        </p:nvSpPr>
        <p:spPr/>
        <p:txBody>
          <a:bodyPr/>
          <a:lstStyle/>
          <a:p>
            <a:pPr>
              <a:lnSpc>
                <a:spcPct val="90000"/>
              </a:lnSpc>
            </a:pPr>
            <a:r>
              <a:rPr lang="fr-FR" dirty="0"/>
              <a:t>C’est toute une manière de concevoir un programme et la répartition de ses parties fonctionnelles qui est en jeu. Le but est l’</a:t>
            </a:r>
            <a:r>
              <a:rPr lang="fr-FR" dirty="0">
                <a:solidFill>
                  <a:schemeClr val="accent2">
                    <a:lumMod val="75000"/>
                  </a:schemeClr>
                </a:solidFill>
              </a:rPr>
              <a:t>harmonie</a:t>
            </a:r>
            <a:r>
              <a:rPr lang="fr-FR" dirty="0"/>
              <a:t>.</a:t>
            </a:r>
          </a:p>
          <a:p>
            <a:pPr>
              <a:lnSpc>
                <a:spcPct val="90000"/>
              </a:lnSpc>
              <a:buNone/>
            </a:pPr>
            <a:endParaRPr lang="fr-FR" sz="800" dirty="0"/>
          </a:p>
          <a:p>
            <a:pPr>
              <a:lnSpc>
                <a:spcPct val="90000"/>
              </a:lnSpc>
            </a:pPr>
            <a:r>
              <a:rPr lang="fr-FR" dirty="0"/>
              <a:t>Les fonctions et les données ne sont plus d’un seul tenant mais </a:t>
            </a:r>
            <a:r>
              <a:rPr lang="fr-FR" dirty="0">
                <a:solidFill>
                  <a:schemeClr val="accent2">
                    <a:lumMod val="75000"/>
                  </a:schemeClr>
                </a:solidFill>
              </a:rPr>
              <a:t>éclatées</a:t>
            </a:r>
            <a:r>
              <a:rPr lang="fr-FR" dirty="0"/>
              <a:t> en un ensemble de </a:t>
            </a:r>
            <a:r>
              <a:rPr lang="fr-FR" dirty="0">
                <a:solidFill>
                  <a:schemeClr val="accent2">
                    <a:lumMod val="75000"/>
                  </a:schemeClr>
                </a:solidFill>
              </a:rPr>
              <a:t>modules</a:t>
            </a:r>
            <a:r>
              <a:rPr lang="fr-FR" dirty="0"/>
              <a:t>  (classes) reprenant chacun : </a:t>
            </a:r>
          </a:p>
          <a:p>
            <a:pPr lvl="1">
              <a:lnSpc>
                <a:spcPct val="90000"/>
              </a:lnSpc>
            </a:pPr>
            <a:r>
              <a:rPr lang="fr-FR" dirty="0"/>
              <a:t>une sous-partie de ces données </a:t>
            </a:r>
          </a:p>
          <a:p>
            <a:pPr lvl="1">
              <a:lnSpc>
                <a:spcPct val="90000"/>
              </a:lnSpc>
            </a:pPr>
            <a:r>
              <a:rPr lang="fr-FR" dirty="0"/>
              <a:t>et les seules fonctions qui les manipulent</a:t>
            </a:r>
          </a:p>
          <a:p>
            <a:pPr lvl="1">
              <a:lnSpc>
                <a:spcPct val="90000"/>
              </a:lnSpc>
              <a:buNone/>
            </a:pPr>
            <a:endParaRPr lang="fr-FR" sz="800" dirty="0"/>
          </a:p>
          <a:p>
            <a:pPr>
              <a:lnSpc>
                <a:spcPct val="90000"/>
              </a:lnSpc>
            </a:pPr>
            <a:r>
              <a:rPr lang="fr-FR" dirty="0"/>
              <a:t>Principe de développement de modules dont le </a:t>
            </a:r>
            <a:r>
              <a:rPr lang="fr-FR" dirty="0">
                <a:solidFill>
                  <a:schemeClr val="accent2">
                    <a:lumMod val="75000"/>
                  </a:schemeClr>
                </a:solidFill>
              </a:rPr>
              <a:t>couplage</a:t>
            </a:r>
            <a:r>
              <a:rPr lang="fr-FR" dirty="0"/>
              <a:t> est réduit au minimum :</a:t>
            </a:r>
          </a:p>
          <a:p>
            <a:pPr>
              <a:lnSpc>
                <a:spcPct val="90000"/>
              </a:lnSpc>
              <a:buFontTx/>
              <a:buNone/>
            </a:pPr>
            <a:r>
              <a:rPr lang="fr-FR" dirty="0"/>
              <a:t>		</a:t>
            </a:r>
            <a:r>
              <a:rPr lang="fr-FR" dirty="0">
                <a:solidFill>
                  <a:schemeClr val="accent2">
                    <a:lumMod val="75000"/>
                  </a:schemeClr>
                </a:solidFill>
              </a:rPr>
              <a:t>agir localement</a:t>
            </a:r>
            <a:r>
              <a:rPr lang="fr-FR" dirty="0"/>
              <a:t>,</a:t>
            </a:r>
            <a:r>
              <a:rPr lang="fr-FR" dirty="0">
                <a:solidFill>
                  <a:srgbClr val="FF0000"/>
                </a:solidFill>
              </a:rPr>
              <a:t> </a:t>
            </a:r>
            <a:r>
              <a:rPr lang="fr-FR" dirty="0">
                <a:solidFill>
                  <a:schemeClr val="accent2">
                    <a:lumMod val="75000"/>
                  </a:schemeClr>
                </a:solidFill>
              </a:rPr>
              <a:t>penser globalement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et réutilisabilité</a:t>
            </a:r>
          </a:p>
        </p:txBody>
      </p:sp>
      <p:sp>
        <p:nvSpPr>
          <p:cNvPr id="3" name="Espace réservé du contenu 2"/>
          <p:cNvSpPr>
            <a:spLocks noGrp="1"/>
          </p:cNvSpPr>
          <p:nvPr>
            <p:ph idx="1"/>
          </p:nvPr>
        </p:nvSpPr>
        <p:spPr/>
        <p:txBody>
          <a:bodyPr/>
          <a:lstStyle/>
          <a:p>
            <a:r>
              <a:rPr lang="fr-FR" dirty="0"/>
              <a:t>Construire l’architecture d’un logiciel orienté objet est difficile. </a:t>
            </a:r>
          </a:p>
          <a:p>
            <a:r>
              <a:rPr lang="fr-FR" dirty="0"/>
              <a:t>Construire cette architecture de manière à ce que ses éléments soient les plus réutilisables possible est encore plus dur :</a:t>
            </a:r>
          </a:p>
          <a:p>
            <a:pPr lvl="1"/>
            <a:r>
              <a:rPr lang="fr-FR" sz="2400" dirty="0"/>
              <a:t>Il faut </a:t>
            </a:r>
            <a:r>
              <a:rPr lang="fr-FR" sz="2400" dirty="0">
                <a:solidFill>
                  <a:schemeClr val="accent2">
                    <a:lumMod val="75000"/>
                  </a:schemeClr>
                </a:solidFill>
              </a:rPr>
              <a:t>trouver les objets pertinents </a:t>
            </a:r>
            <a:r>
              <a:rPr lang="fr-FR" sz="2400" dirty="0"/>
              <a:t>à factoriser afin de les représenter sous forme de </a:t>
            </a:r>
            <a:r>
              <a:rPr lang="fr-FR" sz="2400" dirty="0">
                <a:solidFill>
                  <a:schemeClr val="accent2">
                    <a:lumMod val="75000"/>
                  </a:schemeClr>
                </a:solidFill>
              </a:rPr>
              <a:t>classes de bonne granularité</a:t>
            </a:r>
            <a:r>
              <a:rPr lang="fr-FR" sz="2400" dirty="0"/>
              <a:t> (pas trop spécifiques mais répondant au problème…) ;</a:t>
            </a:r>
          </a:p>
          <a:p>
            <a:pPr lvl="1"/>
            <a:r>
              <a:rPr lang="fr-FR" sz="2400" dirty="0"/>
              <a:t>Construire leur </a:t>
            </a:r>
            <a:r>
              <a:rPr lang="fr-FR" sz="2400" dirty="0">
                <a:solidFill>
                  <a:schemeClr val="accent2">
                    <a:lumMod val="75000"/>
                  </a:schemeClr>
                </a:solidFill>
              </a:rPr>
              <a:t>interface</a:t>
            </a:r>
            <a:r>
              <a:rPr lang="fr-FR" sz="2400" dirty="0"/>
              <a:t>;</a:t>
            </a:r>
          </a:p>
          <a:p>
            <a:pPr lvl="1"/>
            <a:r>
              <a:rPr lang="fr-FR" sz="2400" dirty="0"/>
              <a:t>Etablir la </a:t>
            </a:r>
            <a:r>
              <a:rPr lang="fr-FR" sz="2400" dirty="0">
                <a:solidFill>
                  <a:schemeClr val="accent2">
                    <a:lumMod val="75000"/>
                  </a:schemeClr>
                </a:solidFill>
              </a:rPr>
              <a:t>hiérarchie</a:t>
            </a:r>
            <a:r>
              <a:rPr lang="fr-FR" sz="2400" dirty="0"/>
              <a:t> et les </a:t>
            </a:r>
            <a:r>
              <a:rPr lang="fr-FR" sz="2400" dirty="0">
                <a:solidFill>
                  <a:schemeClr val="accent2">
                    <a:lumMod val="75000"/>
                  </a:schemeClr>
                </a:solidFill>
              </a:rPr>
              <a:t>liens entre ces classes</a:t>
            </a:r>
            <a:r>
              <a:rPr lang="fr-FR" sz="2400" dirty="0"/>
              <a:t>. </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et réutilisabilité</a:t>
            </a:r>
          </a:p>
        </p:txBody>
      </p:sp>
      <p:sp>
        <p:nvSpPr>
          <p:cNvPr id="3" name="Espace réservé du contenu 2"/>
          <p:cNvSpPr>
            <a:spLocks noGrp="1"/>
          </p:cNvSpPr>
          <p:nvPr>
            <p:ph idx="1"/>
          </p:nvPr>
        </p:nvSpPr>
        <p:spPr/>
        <p:txBody>
          <a:bodyPr/>
          <a:lstStyle/>
          <a:p>
            <a:r>
              <a:rPr lang="fr-FR" dirty="0"/>
              <a:t>L’architecture construite doit être </a:t>
            </a:r>
            <a:r>
              <a:rPr lang="fr-FR" dirty="0">
                <a:solidFill>
                  <a:schemeClr val="accent2">
                    <a:lumMod val="75000"/>
                  </a:schemeClr>
                </a:solidFill>
              </a:rPr>
              <a:t>spécifique au problème </a:t>
            </a:r>
            <a:r>
              <a:rPr lang="fr-FR" dirty="0"/>
              <a:t>à résoudre mais aussi </a:t>
            </a:r>
            <a:r>
              <a:rPr lang="fr-FR" dirty="0">
                <a:solidFill>
                  <a:schemeClr val="accent2">
                    <a:lumMod val="75000"/>
                  </a:schemeClr>
                </a:solidFill>
              </a:rPr>
              <a:t>suffisamment générale </a:t>
            </a:r>
            <a:r>
              <a:rPr lang="fr-FR" dirty="0"/>
              <a:t>pour </a:t>
            </a:r>
            <a:r>
              <a:rPr lang="fr-FR" dirty="0">
                <a:solidFill>
                  <a:schemeClr val="accent2">
                    <a:lumMod val="75000"/>
                  </a:schemeClr>
                </a:solidFill>
              </a:rPr>
              <a:t>faciliter la résolution de futures problèmes</a:t>
            </a:r>
            <a:r>
              <a:rPr lang="fr-FR" dirty="0"/>
              <a:t>.</a:t>
            </a:r>
          </a:p>
          <a:p>
            <a:r>
              <a:rPr lang="fr-FR" dirty="0"/>
              <a:t>Obtenir une architecture flexible et réutilisable est très difficile.</a:t>
            </a:r>
          </a:p>
          <a:p>
            <a:r>
              <a:rPr lang="fr-FR" dirty="0"/>
              <a:t>La conception orientée objet est avant tout une question d’expertise : les développeurs expérimentés </a:t>
            </a:r>
            <a:r>
              <a:rPr lang="fr-FR" dirty="0">
                <a:solidFill>
                  <a:schemeClr val="accent2">
                    <a:lumMod val="75000"/>
                  </a:schemeClr>
                </a:solidFill>
              </a:rPr>
              <a:t>réutilisent souvent les bonnes solutions qu’ils ont développés</a:t>
            </a:r>
            <a:r>
              <a:rPr lang="fr-FR" dirty="0"/>
              <a:t>.</a:t>
            </a:r>
          </a:p>
          <a:p>
            <a:r>
              <a:rPr lang="fr-FR" dirty="0"/>
              <a:t>C’est pourquoi on retrouve des </a:t>
            </a:r>
            <a:r>
              <a:rPr lang="fr-FR" dirty="0">
                <a:solidFill>
                  <a:schemeClr val="accent2">
                    <a:lumMod val="75000"/>
                  </a:schemeClr>
                </a:solidFill>
              </a:rPr>
              <a:t>architectures récurrentes </a:t>
            </a:r>
            <a:r>
              <a:rPr lang="fr-FR" dirty="0"/>
              <a:t>dans beaucoup de systèmes.</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B8931D-AB8B-4674-B8E9-1F820473BADB}"/>
              </a:ext>
            </a:extLst>
          </p:cNvPr>
          <p:cNvSpPr>
            <a:spLocks noGrp="1"/>
          </p:cNvSpPr>
          <p:nvPr>
            <p:ph type="title"/>
          </p:nvPr>
        </p:nvSpPr>
        <p:spPr/>
        <p:txBody>
          <a:bodyPr/>
          <a:lstStyle/>
          <a:p>
            <a:r>
              <a:rPr lang="fr-FR" dirty="0"/>
              <a:t>SOLID</a:t>
            </a:r>
          </a:p>
        </p:txBody>
      </p:sp>
      <p:sp>
        <p:nvSpPr>
          <p:cNvPr id="3" name="Espace réservé du contenu 2">
            <a:extLst>
              <a:ext uri="{FF2B5EF4-FFF2-40B4-BE49-F238E27FC236}">
                <a16:creationId xmlns:a16="http://schemas.microsoft.com/office/drawing/2014/main" id="{CDE02471-0C40-4D66-8006-94652FD37C90}"/>
              </a:ext>
            </a:extLst>
          </p:cNvPr>
          <p:cNvSpPr>
            <a:spLocks noGrp="1"/>
          </p:cNvSpPr>
          <p:nvPr>
            <p:ph idx="1"/>
          </p:nvPr>
        </p:nvSpPr>
        <p:spPr/>
        <p:txBody>
          <a:bodyPr/>
          <a:lstStyle/>
          <a:p>
            <a:r>
              <a:rPr lang="fr-FR" sz="2000" dirty="0"/>
              <a:t>Les bonnes architectures suivent généralement les 5 principes de conception représentés par l’acronyme SOLID :</a:t>
            </a:r>
          </a:p>
          <a:p>
            <a:pPr lvl="1"/>
            <a:r>
              <a:rPr lang="fr-FR" sz="2000" b="1" dirty="0">
                <a:solidFill>
                  <a:schemeClr val="accent2">
                    <a:lumMod val="75000"/>
                  </a:schemeClr>
                </a:solidFill>
              </a:rPr>
              <a:t>S</a:t>
            </a:r>
            <a:r>
              <a:rPr lang="fr-FR" sz="2000" dirty="0"/>
              <a:t> (Single </a:t>
            </a:r>
            <a:r>
              <a:rPr lang="fr-FR" sz="2000" dirty="0" err="1"/>
              <a:t>responsability</a:t>
            </a:r>
            <a:r>
              <a:rPr lang="fr-FR" sz="2000" dirty="0"/>
              <a:t>) : une classe ou une fonction ne devrait avoir qu’une seule responsabilité/fonctionnalité.</a:t>
            </a:r>
          </a:p>
          <a:p>
            <a:pPr lvl="1"/>
            <a:r>
              <a:rPr lang="fr-FR" sz="2000" b="1" dirty="0">
                <a:solidFill>
                  <a:schemeClr val="accent2">
                    <a:lumMod val="75000"/>
                  </a:schemeClr>
                </a:solidFill>
              </a:rPr>
              <a:t>O</a:t>
            </a:r>
            <a:r>
              <a:rPr lang="fr-FR" sz="2000" dirty="0"/>
              <a:t> (Open/</a:t>
            </a:r>
            <a:r>
              <a:rPr lang="fr-FR" sz="2000" dirty="0" err="1"/>
              <a:t>closed</a:t>
            </a:r>
            <a:r>
              <a:rPr lang="fr-FR" sz="2000" dirty="0"/>
              <a:t>) : un module devrait être ouvert à l’</a:t>
            </a:r>
            <a:r>
              <a:rPr lang="fr-FR" sz="2000" dirty="0" err="1"/>
              <a:t>exention</a:t>
            </a:r>
            <a:r>
              <a:rPr lang="fr-FR" sz="2000" dirty="0"/>
              <a:t> mais fermé à la modification.</a:t>
            </a:r>
          </a:p>
          <a:p>
            <a:pPr lvl="1"/>
            <a:r>
              <a:rPr lang="fr-FR" sz="2000" b="1" dirty="0">
                <a:solidFill>
                  <a:schemeClr val="accent2">
                    <a:lumMod val="75000"/>
                  </a:schemeClr>
                </a:solidFill>
              </a:rPr>
              <a:t>L</a:t>
            </a:r>
            <a:r>
              <a:rPr lang="fr-FR" sz="2000" dirty="0"/>
              <a:t> (</a:t>
            </a:r>
            <a:r>
              <a:rPr lang="fr-FR" sz="2000" dirty="0" err="1"/>
              <a:t>Liskov</a:t>
            </a:r>
            <a:r>
              <a:rPr lang="fr-FR" sz="2000" dirty="0"/>
              <a:t> substitution) : toute instance d’une classe de base devrait pouvoir être substituée par une instance d’une classe dérivée en gardant le bon comportement.</a:t>
            </a:r>
          </a:p>
          <a:p>
            <a:pPr lvl="1"/>
            <a:r>
              <a:rPr lang="fr-FR" sz="2000" b="1" dirty="0">
                <a:solidFill>
                  <a:schemeClr val="accent2">
                    <a:lumMod val="75000"/>
                  </a:schemeClr>
                </a:solidFill>
              </a:rPr>
              <a:t>I</a:t>
            </a:r>
            <a:r>
              <a:rPr lang="fr-FR" sz="2000" dirty="0"/>
              <a:t> (Interface </a:t>
            </a:r>
            <a:r>
              <a:rPr lang="fr-FR" sz="2000" dirty="0" err="1"/>
              <a:t>segregation</a:t>
            </a:r>
            <a:r>
              <a:rPr lang="fr-FR" sz="2000" dirty="0"/>
              <a:t>) : il vaut mieux plusieurs petites interfaces spécifiques réduites aux besoins de plusieurs clients qu’une interface générale qui tente de couvrir tous les besoins de tous les clients.</a:t>
            </a:r>
          </a:p>
          <a:p>
            <a:pPr lvl="1"/>
            <a:r>
              <a:rPr lang="fr-FR" sz="2000" b="1" dirty="0">
                <a:solidFill>
                  <a:schemeClr val="accent2">
                    <a:lumMod val="75000"/>
                  </a:schemeClr>
                </a:solidFill>
              </a:rPr>
              <a:t>D</a:t>
            </a:r>
            <a:r>
              <a:rPr lang="fr-FR" sz="2000" dirty="0"/>
              <a:t> (</a:t>
            </a:r>
            <a:r>
              <a:rPr lang="fr-FR" sz="2000" dirty="0" err="1"/>
              <a:t>Dependency</a:t>
            </a:r>
            <a:r>
              <a:rPr lang="fr-FR" sz="2000" dirty="0"/>
              <a:t> inversion) : il faut dépendre des abstractions et non des implémentations.</a:t>
            </a:r>
          </a:p>
        </p:txBody>
      </p:sp>
      <p:sp>
        <p:nvSpPr>
          <p:cNvPr id="4" name="Espace réservé du numéro de diapositive 3">
            <a:extLst>
              <a:ext uri="{FF2B5EF4-FFF2-40B4-BE49-F238E27FC236}">
                <a16:creationId xmlns:a16="http://schemas.microsoft.com/office/drawing/2014/main" id="{7F1CC5D0-18FB-4DC9-90BA-BA6E2061DDDF}"/>
              </a:ext>
            </a:extLst>
          </p:cNvPr>
          <p:cNvSpPr>
            <a:spLocks noGrp="1"/>
          </p:cNvSpPr>
          <p:nvPr>
            <p:ph type="sldNum" sz="quarter" idx="10"/>
          </p:nvPr>
        </p:nvSpPr>
        <p:spPr/>
        <p:txBody>
          <a:bodyPr/>
          <a:lstStyle/>
          <a:p>
            <a:fld id="{CDC06455-E30C-434F-8395-BD66AECCAFDD}" type="slidenum">
              <a:rPr lang="fr-FR" smtClean="0"/>
              <a:pPr/>
              <a:t>9</a:t>
            </a:fld>
            <a:endParaRPr lang="fr-FR"/>
          </a:p>
        </p:txBody>
      </p:sp>
    </p:spTree>
    <p:extLst>
      <p:ext uri="{BB962C8B-B14F-4D97-AF65-F5344CB8AC3E}">
        <p14:creationId xmlns:p14="http://schemas.microsoft.com/office/powerpoint/2010/main" val="1360865596"/>
      </p:ext>
    </p:extLst>
  </p:cSld>
  <p:clrMapOvr>
    <a:masterClrMapping/>
  </p:clrMapOvr>
</p:sld>
</file>

<file path=ppt/theme/theme1.xml><?xml version="1.0" encoding="utf-8"?>
<a:theme xmlns:a="http://schemas.openxmlformats.org/drawingml/2006/main" name="Modèle par défaut">
  <a:themeElements>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41371</TotalTime>
  <Words>1054</Words>
  <Application>Microsoft Office PowerPoint</Application>
  <PresentationFormat>Affichage à l'écran (4:3)</PresentationFormat>
  <Paragraphs>87</Paragraphs>
  <Slides>12</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12</vt:i4>
      </vt:variant>
    </vt:vector>
  </HeadingPairs>
  <TitlesOfParts>
    <vt:vector size="14" baseType="lpstr">
      <vt:lpstr>Arial</vt:lpstr>
      <vt:lpstr>Modèle par défaut</vt:lpstr>
      <vt:lpstr> L’approche  orientée objet</vt:lpstr>
      <vt:lpstr>L’Approche objet</vt:lpstr>
      <vt:lpstr>Les différents niveaux de l’approche objet</vt:lpstr>
      <vt:lpstr>Avantages de l’approche OO</vt:lpstr>
      <vt:lpstr>L’analyse et la conception orientées objet</vt:lpstr>
      <vt:lpstr>Un principe architectural</vt:lpstr>
      <vt:lpstr>Architecture et réutilisabilité</vt:lpstr>
      <vt:lpstr>Architecture et réutilisabilité</vt:lpstr>
      <vt:lpstr>SOLID</vt:lpstr>
      <vt:lpstr>Des outils pour la représentation et la conception</vt:lpstr>
      <vt:lpstr>UML</vt:lpstr>
      <vt:lpstr>Design patterns</vt:lpstr>
    </vt:vector>
  </TitlesOfParts>
  <Company>UTC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Antoine</dc:creator>
  <cp:lastModifiedBy>Antoine Jouglet</cp:lastModifiedBy>
  <cp:revision>440</cp:revision>
  <cp:lastPrinted>2019-02-26T08:55:09Z</cp:lastPrinted>
  <dcterms:created xsi:type="dcterms:W3CDTF">2008-02-04T10:53:03Z</dcterms:created>
  <dcterms:modified xsi:type="dcterms:W3CDTF">2021-09-07T07:42:38Z</dcterms:modified>
</cp:coreProperties>
</file>