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1" r:id="rId3"/>
    <p:sldId id="257" r:id="rId4"/>
    <p:sldId id="282" r:id="rId5"/>
    <p:sldId id="279" r:id="rId6"/>
    <p:sldId id="280" r:id="rId7"/>
    <p:sldId id="268" r:id="rId8"/>
    <p:sldId id="258" r:id="rId9"/>
    <p:sldId id="259" r:id="rId10"/>
    <p:sldId id="285" r:id="rId11"/>
    <p:sldId id="261" r:id="rId12"/>
    <p:sldId id="262" r:id="rId13"/>
    <p:sldId id="264" r:id="rId14"/>
    <p:sldId id="266" r:id="rId15"/>
    <p:sldId id="267" r:id="rId16"/>
    <p:sldId id="284" r:id="rId17"/>
    <p:sldId id="286" r:id="rId18"/>
    <p:sldId id="287" r:id="rId19"/>
    <p:sldId id="270" r:id="rId20"/>
    <p:sldId id="273" r:id="rId21"/>
    <p:sldId id="275" r:id="rId22"/>
    <p:sldId id="274" r:id="rId23"/>
    <p:sldId id="276" r:id="rId24"/>
    <p:sldId id="277" r:id="rId25"/>
    <p:sldId id="278" r:id="rId2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707" autoAdjust="0"/>
  </p:normalViewPr>
  <p:slideViewPr>
    <p:cSldViewPr>
      <p:cViewPr varScale="1">
        <p:scale>
          <a:sx n="97" d="100"/>
          <a:sy n="97" d="100"/>
        </p:scale>
        <p:origin x="11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62" d="100"/>
          <a:sy n="62" d="100"/>
        </p:scale>
        <p:origin x="-286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310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4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9D711F-7917-48A1-A98E-A34FE8C76C11}" type="slidenum">
              <a:rPr lang="fr-FR"/>
              <a:pPr/>
              <a:t>20</a:t>
            </a:fld>
            <a:endParaRPr lang="fr-F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41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6D524B-8E2E-4ED6-BCF0-A3D86E43E560}" type="slidenum">
              <a:rPr lang="fr-FR"/>
              <a:pPr/>
              <a:t>21</a:t>
            </a:fld>
            <a:endParaRPr lang="fr-F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42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3FA0-876F-4218-B21B-206590A85657}" type="slidenum">
              <a:rPr lang="fr-FR"/>
              <a:pPr/>
              <a:t>22</a:t>
            </a:fld>
            <a:endParaRPr lang="fr-F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0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C094C-D7DB-4CF8-9AE3-7154AA6E615B}" type="slidenum">
              <a:rPr lang="fr-FR"/>
              <a:pPr/>
              <a:t>23</a:t>
            </a:fld>
            <a:endParaRPr lang="fr-F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41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03CF8-CA90-4FCF-8654-FEB43B4D8672}" type="slidenum">
              <a:rPr lang="fr-FR"/>
              <a:pPr/>
              <a:t>24</a:t>
            </a:fld>
            <a:endParaRPr lang="fr-F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9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458101" cy="3906377"/>
          </a:xfrm>
        </p:spPr>
        <p:txBody>
          <a:bodyPr/>
          <a:lstStyle/>
          <a:p>
            <a:pPr algn="l"/>
            <a:r>
              <a:rPr lang="fr-FR" sz="4400" dirty="0"/>
              <a:t>Classes</a:t>
            </a:r>
            <a:br>
              <a:rPr lang="fr-FR" sz="4400" dirty="0"/>
            </a:br>
            <a:r>
              <a:rPr lang="fr-FR" sz="4400" dirty="0"/>
              <a:t>(implémentation et représentation)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78E82-9D6B-4E13-9B87-D08DEA5E7C0A}" type="slidenum">
              <a:rPr lang="fr-FR"/>
              <a:pPr/>
              <a:t>10</a:t>
            </a:fld>
            <a:endParaRPr lang="fr-FR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129462" cy="739775"/>
          </a:xfrm>
        </p:spPr>
        <p:txBody>
          <a:bodyPr/>
          <a:lstStyle/>
          <a:p>
            <a:r>
              <a:rPr lang="fr-FR" dirty="0"/>
              <a:t>Définition des méthodes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définition</a:t>
            </a:r>
            <a:r>
              <a:rPr lang="fr-FR" dirty="0"/>
              <a:t> d’une méthode peut se faire :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à l’intérieur de la définition de la classe</a:t>
            </a:r>
          </a:p>
          <a:p>
            <a:pPr>
              <a:buNone/>
            </a:pPr>
            <a:r>
              <a:rPr lang="fr-FR" dirty="0"/>
              <a:t>	le compilateur tente alors d’en faire une méthode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inline</a:t>
            </a:r>
            <a:r>
              <a:rPr lang="fr-FR" dirty="0"/>
              <a:t> (voir le chapitre sur les fonctions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inline</a:t>
            </a:r>
            <a:r>
              <a:rPr lang="fr-FR" dirty="0"/>
              <a:t>). Remarque : le compilateur peut ignorer cette « requête ». Il est conseillé d’utiliser cela pour les méthodes courtes.</a:t>
            </a:r>
          </a:p>
          <a:p>
            <a:pPr>
              <a:buNone/>
            </a:pPr>
            <a:endParaRPr lang="fr-FR" dirty="0"/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à l’extérieur de la définition de la classe </a:t>
            </a:r>
            <a:r>
              <a:rPr lang="fr-FR" dirty="0"/>
              <a:t>en utilisant l’opérateur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::</a:t>
            </a:r>
            <a:r>
              <a:rPr lang="fr-FR" dirty="0"/>
              <a:t> précédé du nom de la classe (la classe définissant son propre espace de nom).</a:t>
            </a:r>
          </a:p>
          <a:p>
            <a:pPr>
              <a:buNone/>
            </a:pPr>
            <a:r>
              <a:rPr lang="fr-FR" dirty="0"/>
              <a:t>	Cette définition doit se trouver dans une unité de compilation unique (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cpp</a:t>
            </a:r>
            <a:r>
              <a:rPr lang="fr-FR" dirty="0"/>
              <a:t>).</a:t>
            </a:r>
          </a:p>
          <a:p>
            <a:pPr>
              <a:buFontTx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87E10-0F81-4668-90BC-8C7E49A972B6}" type="slidenum">
              <a:rPr lang="fr-FR"/>
              <a:pPr/>
              <a:t>11</a:t>
            </a:fld>
            <a:endParaRPr lang="fr-FR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Méthodes </a:t>
            </a:r>
            <a:r>
              <a:rPr lang="fr-FR">
                <a:latin typeface="Courier New" pitchFamily="49" charset="0"/>
              </a:rPr>
              <a:t>inline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dirty="0"/>
              <a:t>Pour rendre une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inline</a:t>
            </a:r>
            <a:r>
              <a:rPr lang="fr-FR" dirty="0"/>
              <a:t>, on peut :</a:t>
            </a:r>
          </a:p>
          <a:p>
            <a:r>
              <a:rPr lang="fr-FR" dirty="0"/>
              <a:t>soit fournir directement sa définition dans la déclaration même de la classe. Dans ce cas le qualificatif </a:t>
            </a:r>
            <a:r>
              <a:rPr lang="fr-FR" dirty="0" err="1">
                <a:latin typeface="Courier New" pitchFamily="49" charset="0"/>
              </a:rPr>
              <a:t>inline</a:t>
            </a:r>
            <a:r>
              <a:rPr lang="fr-FR" dirty="0"/>
              <a:t> n'a pas à être utilisé.</a:t>
            </a:r>
          </a:p>
          <a:p>
            <a:r>
              <a:rPr lang="fr-FR" dirty="0"/>
              <a:t>soit procéder comme une fonction ordinaire en fournissant une définition en dehors de la déclaration de la classe. </a:t>
            </a:r>
          </a:p>
          <a:p>
            <a:pPr lvl="1"/>
            <a:r>
              <a:rPr lang="fr-FR" dirty="0"/>
              <a:t>	Le qualificatif </a:t>
            </a:r>
            <a:r>
              <a:rPr lang="fr-FR" dirty="0" err="1">
                <a:latin typeface="Courier New" pitchFamily="49" charset="0"/>
              </a:rPr>
              <a:t>inline</a:t>
            </a:r>
            <a:r>
              <a:rPr lang="fr-FR" dirty="0"/>
              <a:t> doit alors apparaître à la fois devant la déclaration et dans sa définition.</a:t>
            </a:r>
          </a:p>
          <a:p>
            <a:pPr lvl="1"/>
            <a:r>
              <a:rPr lang="fr-FR" dirty="0"/>
              <a:t>	Les définitions de ces fonctions seront fournies à la suite de la déclaration de la classe, dans le même fichier d’entête (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.h</a:t>
            </a:r>
            <a:r>
              <a:rPr lang="fr-FR" dirty="0"/>
              <a:t>).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76273-C4A3-411E-AB60-B295D5FF1046}" type="slidenum">
              <a:rPr lang="fr-FR"/>
              <a:pPr/>
              <a:t>12</a:t>
            </a:fld>
            <a:endParaRPr lang="fr-FR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Argument implicite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méthode comporte toujours un argument qui n’apparaît pas dans la liste des arguments de l’entête : on parle alors d’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argument implicite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Il s’agit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l’objet sur lequel s’applique la fonction</a:t>
            </a:r>
            <a:r>
              <a:rPr lang="fr-FR" dirty="0"/>
              <a:t>. Tout attribut qui apparaît à l’intérieur de la définition correspond à celle de cet objet.</a:t>
            </a:r>
          </a:p>
          <a:p>
            <a:endParaRPr lang="fr-FR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fr-FR" dirty="0"/>
              <a:t>L’expression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this</a:t>
            </a:r>
            <a:r>
              <a:rPr lang="fr-FR" dirty="0"/>
              <a:t> désigne l’adresse de cet argument implicite.</a:t>
            </a:r>
          </a:p>
          <a:p>
            <a:r>
              <a:rPr lang="fr-FR" dirty="0"/>
              <a:t>Ainsi, si </a:t>
            </a:r>
            <a:r>
              <a:rPr lang="fr-FR" dirty="0">
                <a:latin typeface="Courier New" pitchFamily="49" charset="0"/>
              </a:rPr>
              <a:t>d</a:t>
            </a:r>
            <a:r>
              <a:rPr lang="fr-FR" dirty="0"/>
              <a:t> est un attribut de la classe, </a:t>
            </a:r>
            <a:r>
              <a:rPr lang="fr-FR" dirty="0">
                <a:latin typeface="Courier New" pitchFamily="49" charset="0"/>
              </a:rPr>
              <a:t>d</a:t>
            </a:r>
            <a:r>
              <a:rPr lang="fr-FR" dirty="0"/>
              <a:t> et </a:t>
            </a:r>
            <a:r>
              <a:rPr lang="fr-FR" dirty="0" err="1">
                <a:latin typeface="Courier New" pitchFamily="49" charset="0"/>
              </a:rPr>
              <a:t>this</a:t>
            </a:r>
            <a:r>
              <a:rPr lang="fr-FR" dirty="0">
                <a:latin typeface="Courier New" pitchFamily="49" charset="0"/>
              </a:rPr>
              <a:t>-&gt;d</a:t>
            </a:r>
            <a:r>
              <a:rPr lang="fr-FR" dirty="0"/>
              <a:t> sont équivalents dans la définition d’une méthode.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31816-03B2-45E6-882C-DE31421F57A9}" type="slidenum">
              <a:rPr lang="fr-FR"/>
              <a:pPr/>
              <a:t>13</a:t>
            </a:fld>
            <a:endParaRPr lang="fr-FR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et méthodes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méthodes</a:t>
            </a:r>
            <a:r>
              <a:rPr lang="fr-FR" dirty="0"/>
              <a:t> constituent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implémentations</a:t>
            </a:r>
            <a:r>
              <a:rPr lang="fr-FR" dirty="0"/>
              <a:t> du concept d’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opération</a:t>
            </a:r>
            <a:r>
              <a:rPr lang="fr-FR" dirty="0"/>
              <a:t> dans les types de </a:t>
            </a:r>
            <a:r>
              <a:rPr lang="fr-FR"/>
              <a:t>données abstraits.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[Meyer, 2008] </a:t>
            </a:r>
            <a:r>
              <a:rPr lang="fr-FR" dirty="0"/>
              <a:t>Pour les TDA, on distingue plusieurs catégories d’opérations :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Commande</a:t>
            </a:r>
            <a:r>
              <a:rPr lang="fr-FR" dirty="0"/>
              <a:t> : opération qui peut modifier un objet.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Requête</a:t>
            </a:r>
            <a:r>
              <a:rPr lang="fr-FR" dirty="0"/>
              <a:t> : opération qui renvoie des informations sur un objet (sans le modifier).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Créateurs (opération de créations)</a:t>
            </a:r>
            <a:r>
              <a:rPr lang="fr-FR" dirty="0"/>
              <a:t> : opération qui produit des instances</a:t>
            </a:r>
          </a:p>
          <a:p>
            <a:r>
              <a:rPr lang="fr-FR" dirty="0"/>
              <a:t>D’un point de vue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implémentation</a:t>
            </a:r>
            <a:r>
              <a:rPr lang="fr-FR" dirty="0"/>
              <a:t>, on distingue aussi généralement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accesseurs</a:t>
            </a:r>
            <a:r>
              <a:rPr lang="fr-FR" dirty="0"/>
              <a:t> (en lecture et en écriture) qui permettent d’accéder aux propriétés.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</a:t>
            </a:r>
            <a:r>
              <a:rPr lang="fr-FR" dirty="0" err="1"/>
              <a:t>const</a:t>
            </a:r>
            <a:endParaRPr lang="fr-FR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programmeur doit préciser, parmi les fonctions membres, lesquelles sont autorisées à opérer sur des objets constants (ou considérés comme constants par l’intermédiaire d’un référent pointeur ou référence). </a:t>
            </a:r>
          </a:p>
          <a:p>
            <a:r>
              <a:rPr lang="fr-FR" dirty="0"/>
              <a:t>Le mot clé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/>
              <a:t> est utilisé dans leur déclaration.</a:t>
            </a:r>
          </a:p>
          <a:p>
            <a:r>
              <a:rPr lang="fr-FR" dirty="0"/>
              <a:t>Le modificateur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/>
              <a:t> s’applique à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l’argument implicite</a:t>
            </a:r>
            <a:r>
              <a:rPr lang="fr-FR" dirty="0"/>
              <a:t>.</a:t>
            </a:r>
          </a:p>
          <a:p>
            <a:r>
              <a:rPr lang="fr-FR" dirty="0"/>
              <a:t>L’argument implicite est alors considéré comme constant. </a:t>
            </a:r>
          </a:p>
          <a:p>
            <a:r>
              <a:rPr lang="fr-FR" dirty="0"/>
              <a:t>Les instructions figurant dans la définition de la méthode ne doivent pas modifier la valeur des attributs de l'objet.</a:t>
            </a:r>
          </a:p>
          <a:p>
            <a:endParaRPr lang="fr-FR" dirty="0"/>
          </a:p>
          <a:p>
            <a:r>
              <a:rPr lang="fr-FR" dirty="0"/>
              <a:t>L’implémentation des requêtes devraient être des méthodes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9BDF-21AC-48F8-9467-E0E861F37FB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Méthodes const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532812" cy="4968006"/>
          </a:xfrm>
        </p:spPr>
        <p:txBody>
          <a:bodyPr/>
          <a:lstStyle/>
          <a:p>
            <a:r>
              <a:rPr lang="fr-FR" dirty="0"/>
              <a:t>Il est possible de surcharger une méthode en se fondant sur la présence ou l'absence du qualificatif </a:t>
            </a:r>
            <a:r>
              <a:rPr lang="fr-FR" dirty="0" err="1">
                <a:latin typeface="Courier New" pitchFamily="49" charset="0"/>
              </a:rPr>
              <a:t>const</a:t>
            </a:r>
            <a:r>
              <a:rPr lang="fr-FR" dirty="0"/>
              <a:t> :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f();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// utilisée par les objets non constants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f()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/* utilisée par les objets 	constants (ou considérés comme constants par 	l’intermédiaire d’une référence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 */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};</a:t>
            </a:r>
            <a:endParaRPr lang="fr-FR" dirty="0"/>
          </a:p>
          <a:p>
            <a:r>
              <a:rPr lang="fr-FR" dirty="0"/>
              <a:t>Une méthode </a:t>
            </a:r>
            <a:r>
              <a:rPr lang="fr-FR" dirty="0" err="1">
                <a:latin typeface="Courier New" pitchFamily="49" charset="0"/>
              </a:rPr>
              <a:t>const</a:t>
            </a:r>
            <a:r>
              <a:rPr lang="fr-FR" dirty="0"/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peut être appliquée à n'importe quel objet constant ou non</a:t>
            </a:r>
            <a:r>
              <a:rPr lang="fr-FR" dirty="0"/>
              <a:t>.</a:t>
            </a:r>
          </a:p>
          <a:p>
            <a:r>
              <a:rPr lang="fr-FR" dirty="0"/>
              <a:t>Le qualificatif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mutable</a:t>
            </a:r>
            <a:r>
              <a:rPr lang="fr-FR" dirty="0"/>
              <a:t> est utilisé pour désigner les attributs que l'on veut pouvoir modifier (avec une méthode) même lorsque l'objet est constant.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9BDF-21AC-48F8-9467-E0E861F37FB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0689-E7C4-405D-909A-32A30174E1C8}" type="slidenum">
              <a:rPr lang="fr-FR"/>
              <a:pPr/>
              <a:t>16</a:t>
            </a:fld>
            <a:endParaRPr lang="fr-FR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 et le partage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Chaque objet dispose en propre de chacun de ses attributs.</a:t>
            </a:r>
          </a:p>
          <a:p>
            <a:r>
              <a:rPr lang="fr-FR" dirty="0"/>
              <a:t>Les méthodes ne sont générées qu'une seule fois. La plupart des éditeurs de liens n'introduisent que les fonctions réellement utilisées.</a:t>
            </a:r>
          </a:p>
          <a:p>
            <a:endParaRPr lang="fr-FR" dirty="0"/>
          </a:p>
          <a:p>
            <a:pPr>
              <a:buFontTx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E4E34-1E2B-44D1-AD3C-42B8C6213060}" type="slidenum">
              <a:rPr lang="fr-FR"/>
              <a:pPr/>
              <a:t>17</a:t>
            </a:fld>
            <a:endParaRPr lang="fr-FR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Portée d’une classe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plupart du temps, les classes sont déclarées à un niveau global ou dans un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dirty="0"/>
              <a:t>.</a:t>
            </a:r>
          </a:p>
          <a:p>
            <a:r>
              <a:rPr lang="fr-FR" dirty="0"/>
              <a:t>Il est permis de définir des classes </a:t>
            </a:r>
            <a:r>
              <a:rPr lang="fr-FR"/>
              <a:t>à l’intérieur </a:t>
            </a:r>
            <a:r>
              <a:rPr lang="fr-FR" dirty="0"/>
              <a:t>d’une autre classe :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B { /*…*/ };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fr-FR" dirty="0"/>
              <a:t>Le nom complet pour utiliser cette classe est alors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A::B </a:t>
            </a:r>
            <a:r>
              <a:rPr lang="fr-FR" dirty="0"/>
              <a:t>(la classe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dirty="0"/>
              <a:t> est un espace de nommage).</a:t>
            </a:r>
          </a:p>
          <a:p>
            <a:r>
              <a:rPr lang="fr-FR" dirty="0"/>
              <a:t>Il est permis de déclarer/définir des classes locales à une fonction. Dans ce cas, leur portée est limitée à cette fonction.</a:t>
            </a:r>
          </a:p>
          <a:p>
            <a:pPr>
              <a:buFontTx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4AB9B-836F-42D6-8DD4-448A40D2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classe = une responsabilité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A0BFB-7A40-46BF-9D63-90C323AB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bonne conception implique d’une classe ne devrait avec qu’un seul type de responsabilité (c’est-à-dire une seule fonctionnalité).</a:t>
            </a:r>
          </a:p>
          <a:p>
            <a:r>
              <a:rPr lang="fr-FR" dirty="0"/>
              <a:t>Cela permet de limiter les dépendances de la classe par rapport à ses clients.</a:t>
            </a:r>
          </a:p>
          <a:p>
            <a:r>
              <a:rPr lang="fr-FR" dirty="0"/>
              <a:t>Il s’agit du S (Single </a:t>
            </a:r>
            <a:r>
              <a:rPr lang="fr-FR" dirty="0" err="1"/>
              <a:t>responsability</a:t>
            </a:r>
            <a:r>
              <a:rPr lang="fr-FR" dirty="0"/>
              <a:t>) de l’acronyme SOLID.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D5C5CA-0DD5-4A1D-A36F-CC8E7A2DA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66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5AB3-5156-4D2E-AE37-116820847F46}" type="slidenum">
              <a:rPr lang="fr-FR"/>
              <a:pPr/>
              <a:t>19</a:t>
            </a:fld>
            <a:endParaRPr lang="fr-FR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classe en UML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29600" cy="2016125"/>
          </a:xfrm>
        </p:spPr>
        <p:txBody>
          <a:bodyPr/>
          <a:lstStyle/>
          <a:p>
            <a:r>
              <a:rPr lang="fr-FR" dirty="0"/>
              <a:t>Une classe est représentée par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rectangle séparée en trois parties</a:t>
            </a:r>
            <a:r>
              <a:rPr lang="fr-FR" dirty="0"/>
              <a:t> :</a:t>
            </a:r>
          </a:p>
          <a:p>
            <a:pPr lvl="1"/>
            <a:r>
              <a:rPr lang="fr-FR" dirty="0"/>
              <a:t>la première partie contient le nom de la classe ;</a:t>
            </a:r>
          </a:p>
          <a:p>
            <a:pPr lvl="1"/>
            <a:r>
              <a:rPr lang="fr-FR" dirty="0"/>
              <a:t>la seconde contient les attributs de la classe ;</a:t>
            </a:r>
          </a:p>
          <a:p>
            <a:pPr lvl="1"/>
            <a:r>
              <a:rPr lang="fr-FR" dirty="0"/>
              <a:t>la dernière contient les méthodes de la classe. </a:t>
            </a:r>
          </a:p>
          <a:p>
            <a:endParaRPr lang="fr-FR" dirty="0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403623" y="4137025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Enseignant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403623" y="4508500"/>
            <a:ext cx="1800225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age: entier</a:t>
            </a:r>
          </a:p>
          <a:p>
            <a:pPr>
              <a:spcBef>
                <a:spcPct val="50000"/>
              </a:spcBef>
            </a:pPr>
            <a:r>
              <a:rPr lang="fr-FR"/>
              <a:t>grade: texte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403623" y="5303838"/>
            <a:ext cx="1800225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parler()</a:t>
            </a:r>
          </a:p>
          <a:p>
            <a:pPr>
              <a:spcBef>
                <a:spcPct val="50000"/>
              </a:spcBef>
            </a:pPr>
            <a:r>
              <a:rPr lang="fr-FR" dirty="0" err="1"/>
              <a:t>ecrireTableau</a:t>
            </a:r>
            <a:r>
              <a:rPr lang="fr-FR" dirty="0"/>
              <a:t>()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6228184" y="4149080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Etudiant</a:t>
            </a: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6228184" y="4520555"/>
            <a:ext cx="1800225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age: entier</a:t>
            </a:r>
          </a:p>
          <a:p>
            <a:pPr>
              <a:spcBef>
                <a:spcPct val="50000"/>
              </a:spcBef>
            </a:pPr>
            <a:r>
              <a:rPr lang="fr-FR"/>
              <a:t>niveau: texte</a:t>
            </a: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6228184" y="5315893"/>
            <a:ext cx="1800225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 err="1"/>
              <a:t>ecoute</a:t>
            </a:r>
            <a:r>
              <a:rPr lang="fr-FR" dirty="0"/>
              <a:t>()</a:t>
            </a:r>
          </a:p>
          <a:p>
            <a:pPr>
              <a:spcBef>
                <a:spcPct val="50000"/>
              </a:spcBef>
            </a:pPr>
            <a:r>
              <a:rPr lang="fr-FR" dirty="0" err="1"/>
              <a:t>prendreNote</a:t>
            </a:r>
            <a:r>
              <a:rPr lang="fr-FR" dirty="0"/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AB2FB-7C3E-4A96-B794-DBECE23EB2A0}" type="slidenum">
              <a:rPr lang="fr-FR"/>
              <a:pPr/>
              <a:t>2</a:t>
            </a:fld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et Objets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[Meyer, 2008]</a:t>
            </a:r>
            <a:endParaRPr lang="fr-FR" sz="2400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Un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type abstrait de données (TAD) </a:t>
            </a:r>
            <a:r>
              <a:rPr lang="fr-FR" sz="2000" dirty="0"/>
              <a:t>est un ensemble d’objets définis par la liste des opérations, ou caractéristiques, qui s’appliquent à ces objets, ainsi que les propriétés de ces opérations (indépendamment d’une implémentation).</a:t>
            </a:r>
          </a:p>
          <a:p>
            <a:r>
              <a:rPr lang="fr-FR" sz="2000" dirty="0"/>
              <a:t>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classe</a:t>
            </a:r>
            <a:r>
              <a:rPr lang="fr-FR" sz="2000" dirty="0"/>
              <a:t> est un type abstrait de données munie d’une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implémentation</a:t>
            </a:r>
            <a:r>
              <a:rPr lang="fr-FR" sz="2000" dirty="0"/>
              <a:t>.</a:t>
            </a:r>
          </a:p>
          <a:p>
            <a:r>
              <a:rPr lang="fr-FR" sz="2000" dirty="0"/>
              <a:t>Les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objets</a:t>
            </a:r>
            <a:r>
              <a:rPr lang="fr-FR" sz="2000" dirty="0"/>
              <a:t> sont construits à partir d’une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classe</a:t>
            </a:r>
            <a:r>
              <a:rPr lang="fr-FR" sz="2000" dirty="0"/>
              <a:t> par un processus appelé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instanciation</a:t>
            </a:r>
            <a:r>
              <a:rPr lang="fr-FR" sz="2000" dirty="0"/>
              <a:t>. Une classe est un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modèle</a:t>
            </a:r>
            <a:r>
              <a:rPr lang="fr-FR" sz="2000" dirty="0"/>
              <a:t> (d’implémentation d’un TAD) et un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objet est une instance d’un tel modèle</a:t>
            </a:r>
            <a:r>
              <a:rPr lang="fr-FR" sz="2000" dirty="0"/>
              <a:t>.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Une classe est un texte logiciel</a:t>
            </a:r>
            <a:r>
              <a:rPr lang="fr-FR" sz="2000" dirty="0"/>
              <a:t> : elle est statique et existe indépendamment de toute exécution.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Un objet </a:t>
            </a:r>
            <a:r>
              <a:rPr lang="fr-FR" sz="2000" dirty="0"/>
              <a:t>instancié d’une classe est une structure de données créé dynamiquement qui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existe seulement dans la mémoire d’un calculateur</a:t>
            </a:r>
            <a:r>
              <a:rPr lang="fr-FR" sz="2000" dirty="0"/>
              <a:t> durant l’exécution d’un programme.</a:t>
            </a:r>
          </a:p>
          <a:p>
            <a:pPr lvl="1">
              <a:buNone/>
            </a:pPr>
            <a:endParaRPr lang="fr-FR" sz="900" dirty="0"/>
          </a:p>
          <a:p>
            <a:pPr>
              <a:buNone/>
            </a:pPr>
            <a:endParaRPr lang="fr-FR" sz="900" dirty="0"/>
          </a:p>
          <a:p>
            <a:pPr>
              <a:buFontTx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classe en UML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11188" y="2420888"/>
            <a:ext cx="8353300" cy="496800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b="1" dirty="0"/>
              <a:t>Syntaxe des attributs :</a:t>
            </a:r>
          </a:p>
          <a:p>
            <a:pPr lvl="1">
              <a:spcBef>
                <a:spcPct val="50000"/>
              </a:spcBef>
              <a:buNone/>
            </a:pPr>
            <a:r>
              <a:rPr lang="fr-FR" sz="2000" dirty="0"/>
              <a:t>visibilité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nom</a:t>
            </a:r>
            <a:r>
              <a:rPr lang="fr-FR" sz="2000" dirty="0"/>
              <a:t> [multiplicité]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fr-FR" sz="2000" dirty="0"/>
              <a:t> = </a:t>
            </a:r>
            <a:r>
              <a:rPr lang="fr-FR" sz="2000" dirty="0" err="1"/>
              <a:t>valeur_initiale</a:t>
            </a:r>
            <a:r>
              <a:rPr lang="fr-FR" sz="2000" dirty="0"/>
              <a:t>  { propriété }</a:t>
            </a:r>
          </a:p>
          <a:p>
            <a:pPr>
              <a:spcBef>
                <a:spcPct val="50000"/>
              </a:spcBef>
            </a:pPr>
            <a:r>
              <a:rPr lang="fr-FR" b="1" dirty="0"/>
              <a:t>Syntaxe des opérations :</a:t>
            </a:r>
          </a:p>
          <a:p>
            <a:pPr lvl="1">
              <a:spcBef>
                <a:spcPct val="50000"/>
              </a:spcBef>
              <a:buNone/>
            </a:pPr>
            <a:r>
              <a:rPr lang="fr-FR" sz="2000" dirty="0"/>
              <a:t>visibilité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nom</a:t>
            </a:r>
            <a:r>
              <a:rPr lang="fr-FR" sz="2000" dirty="0"/>
              <a:t>(arguments)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fr-FR" sz="2000" dirty="0"/>
              <a:t> { propriété }</a:t>
            </a:r>
          </a:p>
          <a:p>
            <a:pPr>
              <a:spcBef>
                <a:spcPct val="50000"/>
              </a:spcBef>
            </a:pPr>
            <a:r>
              <a:rPr lang="fr-FR" dirty="0"/>
              <a:t>Les éléments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multiplicité</a:t>
            </a:r>
            <a:r>
              <a:rPr lang="fr-FR" dirty="0"/>
              <a:t> »,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valeur initiale</a:t>
            </a:r>
            <a:r>
              <a:rPr lang="fr-FR" dirty="0"/>
              <a:t> » et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propriété</a:t>
            </a:r>
            <a:r>
              <a:rPr lang="fr-FR" dirty="0"/>
              <a:t> » sont optionnels.</a:t>
            </a:r>
          </a:p>
          <a:p>
            <a:pPr>
              <a:spcBef>
                <a:spcPct val="50000"/>
              </a:spcBef>
            </a:pPr>
            <a:r>
              <a:rPr lang="fr-FR" dirty="0"/>
              <a:t>Les éléments « visibilité », « type » et « arguments » existent toujours mais peuvent ne pas figurer pour alléger le diagramme.</a:t>
            </a:r>
          </a:p>
          <a:p>
            <a:endParaRPr lang="fr-FR" dirty="0"/>
          </a:p>
        </p:txBody>
      </p:sp>
      <p:sp>
        <p:nvSpPr>
          <p:cNvPr id="55299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/>
          <a:p>
            <a:fld id="{77E3697F-4462-4575-BBAC-4F40E611895D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295400" y="1070248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fr-FR"/>
              <a:t>Nom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295400" y="1375048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dirty="0"/>
              <a:t>a</a:t>
            </a:r>
            <a:r>
              <a:rPr kumimoji="0" lang="fr-FR" dirty="0"/>
              <a:t>ttributs</a:t>
            </a: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1295400" y="1679848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dirty="0"/>
              <a:t>o</a:t>
            </a:r>
            <a:r>
              <a:rPr kumimoji="0" lang="fr-FR" dirty="0"/>
              <a:t>pérations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H="1" flipV="1">
            <a:off x="2819400" y="1603648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 flipH="1">
            <a:off x="2819400" y="1679848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 flipV="1">
            <a:off x="4191000" y="1222648"/>
            <a:ext cx="3505200" cy="8382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kumimoji="0" lang="fr-FR"/>
              <a:t>Peuvent ne pas figurer</a:t>
            </a:r>
            <a:br>
              <a:rPr kumimoji="0" lang="fr-FR"/>
            </a:br>
            <a:r>
              <a:rPr kumimoji="0" lang="fr-FR"/>
              <a:t>pour alléger le diagramme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multiples, attributs dérivés</a:t>
            </a:r>
          </a:p>
        </p:txBody>
      </p:sp>
      <p:sp>
        <p:nvSpPr>
          <p:cNvPr id="6144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/>
          <a:p>
            <a:fld id="{87BD06FC-857A-4641-A76C-04E9573A3C61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838200" y="1828800"/>
            <a:ext cx="3276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/>
              <a:t>Molécule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838200" y="2362200"/>
            <a:ext cx="3276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dirty="0"/>
              <a:t>constituant [2..*]:Atome</a:t>
            </a:r>
            <a:endParaRPr kumimoji="0" lang="fr-FR" dirty="0"/>
          </a:p>
        </p:txBody>
      </p:sp>
      <p:sp>
        <p:nvSpPr>
          <p:cNvPr id="61447" name="Rectangle 9"/>
          <p:cNvSpPr>
            <a:spLocks noChangeArrowheads="1"/>
          </p:cNvSpPr>
          <p:nvPr/>
        </p:nvSpPr>
        <p:spPr bwMode="auto">
          <a:xfrm>
            <a:off x="1219200" y="3200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/>
              <a:t>Rectangle</a:t>
            </a:r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1219200" y="3733800"/>
            <a:ext cx="1447800" cy="14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 dirty="0"/>
              <a:t>largeur</a:t>
            </a:r>
          </a:p>
          <a:p>
            <a:r>
              <a:rPr kumimoji="0" lang="fr-FR" dirty="0"/>
              <a:t>longueur</a:t>
            </a:r>
          </a:p>
          <a:p>
            <a:r>
              <a:rPr kumimoji="0" lang="fr-FR" dirty="0"/>
              <a:t>/ surface</a:t>
            </a:r>
          </a:p>
        </p:txBody>
      </p:sp>
      <p:sp>
        <p:nvSpPr>
          <p:cNvPr id="61449" name="AutoShape 14"/>
          <p:cNvSpPr>
            <a:spLocks noChangeArrowheads="1"/>
          </p:cNvSpPr>
          <p:nvPr/>
        </p:nvSpPr>
        <p:spPr bwMode="auto">
          <a:xfrm flipV="1">
            <a:off x="3505200" y="3276600"/>
            <a:ext cx="5243264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kumimoji="0" lang="fr-FR" dirty="0"/>
              <a:t>/ attribut dérivé : pouvant être</a:t>
            </a:r>
          </a:p>
          <a:p>
            <a:pPr algn="ctr"/>
            <a:r>
              <a:rPr kumimoji="0" lang="fr-FR" dirty="0"/>
              <a:t>construit à partir d'autres</a:t>
            </a:r>
          </a:p>
        </p:txBody>
      </p:sp>
      <p:sp>
        <p:nvSpPr>
          <p:cNvPr id="61450" name="Line 16"/>
          <p:cNvSpPr>
            <a:spLocks noChangeShapeType="1"/>
          </p:cNvSpPr>
          <p:nvPr/>
        </p:nvSpPr>
        <p:spPr bwMode="auto">
          <a:xfrm flipH="1">
            <a:off x="2267744" y="3810000"/>
            <a:ext cx="1237456" cy="9871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1" name="AutoShape 17"/>
          <p:cNvSpPr>
            <a:spLocks noChangeArrowheads="1"/>
          </p:cNvSpPr>
          <p:nvPr/>
        </p:nvSpPr>
        <p:spPr bwMode="auto">
          <a:xfrm flipV="1">
            <a:off x="4648200" y="1676400"/>
            <a:ext cx="2819400" cy="685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kumimoji="0" lang="fr-FR"/>
              <a:t>Attribut multiple</a:t>
            </a:r>
          </a:p>
        </p:txBody>
      </p:sp>
      <p:sp>
        <p:nvSpPr>
          <p:cNvPr id="61452" name="Line 18"/>
          <p:cNvSpPr>
            <a:spLocks noChangeShapeType="1"/>
          </p:cNvSpPr>
          <p:nvPr/>
        </p:nvSpPr>
        <p:spPr bwMode="auto">
          <a:xfrm flipH="1">
            <a:off x="3275856" y="2209800"/>
            <a:ext cx="1372344" cy="427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3" name="Rectangle 19"/>
          <p:cNvSpPr>
            <a:spLocks noChangeArrowheads="1"/>
          </p:cNvSpPr>
          <p:nvPr/>
        </p:nvSpPr>
        <p:spPr bwMode="auto">
          <a:xfrm>
            <a:off x="3352800" y="4572000"/>
            <a:ext cx="144780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/>
              <a:t>Rectangle</a:t>
            </a:r>
          </a:p>
        </p:txBody>
      </p:sp>
      <p:sp>
        <p:nvSpPr>
          <p:cNvPr id="61454" name="Rectangle 20"/>
          <p:cNvSpPr>
            <a:spLocks noChangeArrowheads="1"/>
          </p:cNvSpPr>
          <p:nvPr/>
        </p:nvSpPr>
        <p:spPr bwMode="auto">
          <a:xfrm>
            <a:off x="3349625" y="4962525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/>
              <a:t>largeur</a:t>
            </a:r>
          </a:p>
          <a:p>
            <a:r>
              <a:rPr kumimoji="0" lang="fr-FR"/>
              <a:t>longueur</a:t>
            </a:r>
          </a:p>
        </p:txBody>
      </p:sp>
      <p:sp>
        <p:nvSpPr>
          <p:cNvPr id="61455" name="Rectangle 21"/>
          <p:cNvSpPr>
            <a:spLocks noChangeArrowheads="1"/>
          </p:cNvSpPr>
          <p:nvPr/>
        </p:nvSpPr>
        <p:spPr bwMode="auto">
          <a:xfrm>
            <a:off x="3351213" y="5795963"/>
            <a:ext cx="144780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/>
              <a:t>surface()</a:t>
            </a:r>
          </a:p>
        </p:txBody>
      </p:sp>
      <p:sp>
        <p:nvSpPr>
          <p:cNvPr id="61456" name="AutoShape 22"/>
          <p:cNvSpPr>
            <a:spLocks noChangeArrowheads="1"/>
          </p:cNvSpPr>
          <p:nvPr/>
        </p:nvSpPr>
        <p:spPr bwMode="auto">
          <a:xfrm flipV="1">
            <a:off x="5105400" y="5486400"/>
            <a:ext cx="35052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kumimoji="0" lang="fr-FR"/>
              <a:t>surface=longueur*largeur</a:t>
            </a:r>
          </a:p>
        </p:txBody>
      </p:sp>
      <p:sp>
        <p:nvSpPr>
          <p:cNvPr id="61457" name="Line 25"/>
          <p:cNvSpPr>
            <a:spLocks noChangeShapeType="1"/>
          </p:cNvSpPr>
          <p:nvPr/>
        </p:nvSpPr>
        <p:spPr bwMode="auto">
          <a:xfrm flipV="1">
            <a:off x="4800600" y="586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8" name="Line 26"/>
          <p:cNvSpPr>
            <a:spLocks noChangeShapeType="1"/>
          </p:cNvSpPr>
          <p:nvPr/>
        </p:nvSpPr>
        <p:spPr bwMode="auto">
          <a:xfrm>
            <a:off x="2699792" y="4869160"/>
            <a:ext cx="648072" cy="57606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flipV="1">
            <a:off x="755576" y="5589240"/>
            <a:ext cx="1368152" cy="39776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50000"/>
              </a:spcBef>
            </a:pPr>
            <a:r>
              <a:rPr lang="fr-FR" dirty="0"/>
              <a:t>conception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 flipV="1">
            <a:off x="1187624" y="6093296"/>
            <a:ext cx="1728192" cy="39776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50000"/>
              </a:spcBef>
            </a:pPr>
            <a:r>
              <a:rPr lang="fr-FR" dirty="0"/>
              <a:t>implémentation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907704" y="5229200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915816" y="5949280"/>
            <a:ext cx="432048" cy="4061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et propriétés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Types : 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types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primitifs</a:t>
            </a:r>
            <a:r>
              <a:rPr lang="fr-FR" dirty="0"/>
              <a:t> : booléen, entier, réel, chaîne de caractère... 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b="1" dirty="0"/>
              <a:t>ex :</a:t>
            </a:r>
            <a:r>
              <a:rPr lang="fr-FR" dirty="0"/>
              <a:t> longueur : entier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types énumérés </a:t>
            </a:r>
            <a:r>
              <a:rPr lang="fr-FR" dirty="0"/>
              <a:t>: 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b="1" dirty="0"/>
              <a:t>ex :</a:t>
            </a:r>
            <a:r>
              <a:rPr lang="fr-FR" dirty="0"/>
              <a:t> couleur : </a:t>
            </a:r>
            <a:r>
              <a:rPr lang="fr-FR" dirty="0" err="1"/>
              <a:t>enum</a:t>
            </a:r>
            <a:r>
              <a:rPr lang="fr-FR" dirty="0"/>
              <a:t>{ noir, blanc }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types classes</a:t>
            </a:r>
            <a:r>
              <a:rPr lang="fr-FR" dirty="0"/>
              <a:t> : 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b="1" dirty="0"/>
              <a:t>ex :</a:t>
            </a:r>
            <a:r>
              <a:rPr lang="fr-FR" dirty="0"/>
              <a:t> coordonnées : Point</a:t>
            </a:r>
          </a:p>
          <a:p>
            <a:pPr>
              <a:buNone/>
            </a:pPr>
            <a:endParaRPr lang="fr-FR" sz="400" dirty="0"/>
          </a:p>
          <a:p>
            <a:r>
              <a:rPr lang="fr-FR" dirty="0"/>
              <a:t>Propriétés : </a:t>
            </a:r>
          </a:p>
          <a:p>
            <a:pPr lvl="1"/>
            <a:r>
              <a:rPr lang="fr-FR" dirty="0"/>
              <a:t>Permettent d'exprimer des contraintes comme l'aspect non modifiable d'un attribut, </a:t>
            </a:r>
            <a:r>
              <a:rPr lang="fr-FR" i="1" dirty="0"/>
              <a:t>etc.</a:t>
            </a:r>
          </a:p>
        </p:txBody>
      </p:sp>
      <p:sp>
        <p:nvSpPr>
          <p:cNvPr id="5939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/>
          <a:p>
            <a:fld id="{5358623B-0AA3-4EED-9232-27DF7993E4D1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des opérations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Syntaxe :</a:t>
            </a:r>
          </a:p>
          <a:p>
            <a:pPr>
              <a:buNone/>
            </a:pPr>
            <a:r>
              <a:rPr lang="fr-FR" dirty="0"/>
              <a:t>	direction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nom</a:t>
            </a:r>
            <a:r>
              <a:rPr lang="fr-FR" dirty="0"/>
              <a:t> :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fr-FR" dirty="0"/>
              <a:t> = </a:t>
            </a:r>
            <a:r>
              <a:rPr lang="fr-FR" dirty="0" err="1"/>
              <a:t>valeur_par_défaut</a:t>
            </a:r>
            <a:endParaRPr lang="fr-FR" dirty="0"/>
          </a:p>
          <a:p>
            <a:r>
              <a:rPr lang="fr-FR" dirty="0"/>
              <a:t>Direction :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fr-FR" dirty="0"/>
              <a:t> : paramètre d'entrée ne pouvant être modifié (par défaut si non précisée)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fr-FR" dirty="0"/>
              <a:t> : paramètre de sortie</a:t>
            </a:r>
          </a:p>
          <a:p>
            <a:pPr lvl="1"/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inout</a:t>
            </a:r>
            <a:r>
              <a:rPr lang="fr-FR" dirty="0"/>
              <a:t> : paramètre d'entrée pouvant être modifié</a:t>
            </a:r>
          </a:p>
        </p:txBody>
      </p:sp>
      <p:sp>
        <p:nvSpPr>
          <p:cNvPr id="63491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/>
          <a:p>
            <a:fld id="{AE80A375-CAFE-411B-BF50-0519D1B1917B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65539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/>
          <a:p>
            <a:fld id="{FF00D627-DF8C-42F1-B950-A5F64335D534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914400" y="2209800"/>
            <a:ext cx="4191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 dirty="0" err="1"/>
              <a:t>type:enum</a:t>
            </a:r>
            <a:r>
              <a:rPr kumimoji="0" lang="fr-FR" dirty="0"/>
              <a:t>{</a:t>
            </a:r>
            <a:r>
              <a:rPr kumimoji="0" lang="fr-FR" dirty="0" err="1"/>
              <a:t>livre,CD,DVD</a:t>
            </a:r>
            <a:r>
              <a:rPr kumimoji="0" lang="fr-FR" dirty="0"/>
              <a:t>}</a:t>
            </a:r>
          </a:p>
          <a:p>
            <a:r>
              <a:rPr kumimoji="0" lang="fr-FR" dirty="0" err="1"/>
              <a:t>titre:string</a:t>
            </a:r>
            <a:endParaRPr kumimoji="0" lang="fr-FR" dirty="0"/>
          </a:p>
          <a:p>
            <a:r>
              <a:rPr kumimoji="0" lang="fr-FR" dirty="0" err="1"/>
              <a:t>référence:string</a:t>
            </a:r>
            <a:endParaRPr kumimoji="0" lang="fr-FR" dirty="0"/>
          </a:p>
          <a:p>
            <a:r>
              <a:rPr kumimoji="0" lang="fr-FR" dirty="0" err="1"/>
              <a:t>etatEmprunt:boolean</a:t>
            </a:r>
            <a:endParaRPr kumimoji="0" lang="fr-FR" dirty="0"/>
          </a:p>
          <a:p>
            <a:r>
              <a:rPr kumimoji="0" lang="fr-FR" dirty="0" err="1"/>
              <a:t>emprunteur:lecteur</a:t>
            </a:r>
            <a:endParaRPr kumimoji="0" lang="fr-FR" dirty="0"/>
          </a:p>
          <a:p>
            <a:r>
              <a:rPr kumimoji="0" lang="fr-FR" dirty="0" err="1"/>
              <a:t>dateEmprunt:date</a:t>
            </a:r>
            <a:endParaRPr kumimoji="0" lang="fr-FR" dirty="0"/>
          </a:p>
          <a:p>
            <a:r>
              <a:rPr kumimoji="0" lang="fr-FR" dirty="0" err="1"/>
              <a:t>duréeEmprunt:integer</a:t>
            </a:r>
            <a:endParaRPr kumimoji="0" lang="fr-FR" dirty="0"/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914400" y="4800600"/>
            <a:ext cx="41910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 dirty="0"/>
              <a:t>prêt(in l:lecteur):boolean</a:t>
            </a:r>
          </a:p>
          <a:p>
            <a:r>
              <a:rPr kumimoji="0" lang="fr-FR" dirty="0" err="1"/>
              <a:t>prêtEchu</a:t>
            </a:r>
            <a:r>
              <a:rPr kumimoji="0" lang="fr-FR" dirty="0"/>
              <a:t>():</a:t>
            </a:r>
            <a:r>
              <a:rPr kumimoji="0" lang="fr-FR" dirty="0" err="1"/>
              <a:t>boolean</a:t>
            </a:r>
            <a:endParaRPr kumimoji="0" lang="fr-FR" dirty="0"/>
          </a:p>
          <a:p>
            <a:r>
              <a:rPr kumimoji="0" lang="fr-FR" dirty="0"/>
              <a:t>récupération(in l:lecteur)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914400" y="167640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/>
              <a:t>ouvrage</a:t>
            </a:r>
          </a:p>
        </p:txBody>
      </p:sp>
      <p:sp>
        <p:nvSpPr>
          <p:cNvPr id="65544" name="Rectangle 10"/>
          <p:cNvSpPr>
            <a:spLocks noChangeArrowheads="1"/>
          </p:cNvSpPr>
          <p:nvPr/>
        </p:nvSpPr>
        <p:spPr bwMode="auto">
          <a:xfrm>
            <a:off x="5715000" y="1676400"/>
            <a:ext cx="2971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/>
              <a:t>lecteur</a:t>
            </a:r>
          </a:p>
        </p:txBody>
      </p:sp>
      <p:sp>
        <p:nvSpPr>
          <p:cNvPr id="65545" name="Rectangle 11"/>
          <p:cNvSpPr>
            <a:spLocks noChangeArrowheads="1"/>
          </p:cNvSpPr>
          <p:nvPr/>
        </p:nvSpPr>
        <p:spPr bwMode="auto">
          <a:xfrm>
            <a:off x="5715000" y="2209800"/>
            <a:ext cx="2971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 dirty="0" err="1"/>
              <a:t>nom:string</a:t>
            </a:r>
            <a:endParaRPr kumimoji="0" lang="fr-FR" dirty="0"/>
          </a:p>
          <a:p>
            <a:r>
              <a:rPr kumimoji="0" lang="fr-FR" dirty="0" err="1"/>
              <a:t>nCarte:integer</a:t>
            </a:r>
            <a:endParaRPr kumimoji="0" lang="fr-FR" dirty="0"/>
          </a:p>
        </p:txBody>
      </p:sp>
      <p:sp>
        <p:nvSpPr>
          <p:cNvPr id="65546" name="Rectangle 12"/>
          <p:cNvSpPr>
            <a:spLocks noChangeArrowheads="1"/>
          </p:cNvSpPr>
          <p:nvPr/>
        </p:nvSpPr>
        <p:spPr bwMode="auto">
          <a:xfrm>
            <a:off x="5715000" y="2971800"/>
            <a:ext cx="2971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fr-FR"/>
              <a:t>rappel(ouvrage)</a:t>
            </a: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 flipV="1">
            <a:off x="6553200" y="3505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 flipH="1">
            <a:off x="5105400" y="5334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5549" name="AutoShape 16"/>
          <p:cNvSpPr>
            <a:spLocks noChangeArrowheads="1"/>
          </p:cNvSpPr>
          <p:nvPr/>
        </p:nvSpPr>
        <p:spPr bwMode="auto">
          <a:xfrm flipV="1">
            <a:off x="5257800" y="4191000"/>
            <a:ext cx="3429000" cy="1143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r>
              <a:rPr kumimoji="0" lang="fr-FR"/>
              <a:t>L’opération figure dans la </a:t>
            </a:r>
            <a:br>
              <a:rPr kumimoji="0" lang="fr-FR"/>
            </a:br>
            <a:r>
              <a:rPr kumimoji="0" lang="fr-FR"/>
              <a:t>classe destinée à recevoir</a:t>
            </a:r>
            <a:br>
              <a:rPr kumimoji="0" lang="fr-FR"/>
            </a:br>
            <a:r>
              <a:rPr kumimoji="0" lang="fr-FR"/>
              <a:t>le message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5AB3-5156-4D2E-AE37-116820847F46}" type="slidenum">
              <a:rPr lang="fr-FR"/>
              <a:pPr/>
              <a:t>25</a:t>
            </a:fld>
            <a:endParaRPr lang="fr-FR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objet en UML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29600" cy="2016125"/>
          </a:xfrm>
        </p:spPr>
        <p:txBody>
          <a:bodyPr/>
          <a:lstStyle/>
          <a:p>
            <a:r>
              <a:rPr lang="fr-FR" dirty="0"/>
              <a:t>En UML,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objet</a:t>
            </a:r>
            <a:r>
              <a:rPr lang="fr-FR" dirty="0"/>
              <a:t> se représente sous forme d’un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rectangle avec le nom de l’objet souligné</a:t>
            </a:r>
            <a:r>
              <a:rPr lang="fr-FR" dirty="0"/>
              <a:t>.</a:t>
            </a:r>
          </a:p>
          <a:p>
            <a:r>
              <a:rPr lang="fr-FR" dirty="0"/>
              <a:t>Le nom de la classe de l’objet est indiqué après « : ».</a:t>
            </a:r>
          </a:p>
          <a:p>
            <a:r>
              <a:rPr lang="fr-FR" dirty="0"/>
              <a:t>Un objet peut être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anomyme</a:t>
            </a:r>
            <a:r>
              <a:rPr lang="fr-FR" dirty="0"/>
              <a:t> et ne pas comporter de nom </a:t>
            </a:r>
          </a:p>
          <a:p>
            <a:endParaRPr lang="fr-FR" dirty="0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971550" y="4137025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Enseignant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971550" y="4508500"/>
            <a:ext cx="1800225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age: entier</a:t>
            </a:r>
          </a:p>
          <a:p>
            <a:pPr>
              <a:spcBef>
                <a:spcPct val="50000"/>
              </a:spcBef>
            </a:pPr>
            <a:r>
              <a:rPr lang="fr-FR"/>
              <a:t>grade: texte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971550" y="5303838"/>
            <a:ext cx="1800225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parler()</a:t>
            </a:r>
          </a:p>
          <a:p>
            <a:pPr>
              <a:spcBef>
                <a:spcPct val="50000"/>
              </a:spcBef>
            </a:pPr>
            <a:r>
              <a:rPr lang="fr-FR" dirty="0" err="1"/>
              <a:t>ecrireTableau</a:t>
            </a:r>
            <a:r>
              <a:rPr lang="fr-FR" dirty="0"/>
              <a:t>()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7020247" y="4425528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/>
              <a:t>Etudiant</a:t>
            </a: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7020247" y="4797003"/>
            <a:ext cx="1800225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/>
              <a:t>age: entier</a:t>
            </a:r>
          </a:p>
          <a:p>
            <a:pPr>
              <a:spcBef>
                <a:spcPct val="50000"/>
              </a:spcBef>
            </a:pPr>
            <a:r>
              <a:rPr lang="fr-FR"/>
              <a:t>niveau: texte</a:t>
            </a: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7020247" y="5592341"/>
            <a:ext cx="1800225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fr-FR" dirty="0" err="1"/>
              <a:t>ecoute</a:t>
            </a:r>
            <a:r>
              <a:rPr lang="fr-FR" dirty="0"/>
              <a:t>()</a:t>
            </a:r>
          </a:p>
          <a:p>
            <a:pPr>
              <a:spcBef>
                <a:spcPct val="50000"/>
              </a:spcBef>
            </a:pPr>
            <a:r>
              <a:rPr lang="fr-FR" dirty="0" err="1"/>
              <a:t>prendreNote</a:t>
            </a:r>
            <a:r>
              <a:rPr lang="fr-FR" dirty="0"/>
              <a:t>()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3131840" y="5070053"/>
            <a:ext cx="208823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u="sng" dirty="0" err="1"/>
              <a:t>leonard</a:t>
            </a:r>
            <a:r>
              <a:rPr lang="fr-FR" u="sng" dirty="0"/>
              <a:t>: Etudiant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4787627" y="3789363"/>
            <a:ext cx="237666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u="sng" dirty="0" err="1"/>
              <a:t>sheldon</a:t>
            </a:r>
            <a:r>
              <a:rPr lang="fr-FR" u="sng" dirty="0"/>
              <a:t>: Enseignant</a:t>
            </a:r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2987675" y="3789363"/>
            <a:ext cx="1944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/>
              <a:t>&lt;&lt;instance de&gt;&gt;</a:t>
            </a:r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5291609" y="4931941"/>
            <a:ext cx="1944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/>
              <a:t>&lt;&lt;instance de&gt;&gt;</a:t>
            </a:r>
          </a:p>
        </p:txBody>
      </p:sp>
      <p:cxnSp>
        <p:nvCxnSpPr>
          <p:cNvPr id="240657" name="AutoShape 17"/>
          <p:cNvCxnSpPr>
            <a:cxnSpLocks noChangeShapeType="1"/>
          </p:cNvCxnSpPr>
          <p:nvPr/>
        </p:nvCxnSpPr>
        <p:spPr bwMode="auto">
          <a:xfrm flipH="1">
            <a:off x="2771776" y="4149080"/>
            <a:ext cx="2016248" cy="2149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med"/>
          </a:ln>
          <a:effectLst/>
        </p:spPr>
      </p:cxnSp>
      <p:cxnSp>
        <p:nvCxnSpPr>
          <p:cNvPr id="240658" name="AutoShape 18"/>
          <p:cNvCxnSpPr>
            <a:cxnSpLocks noChangeShapeType="1"/>
          </p:cNvCxnSpPr>
          <p:nvPr/>
        </p:nvCxnSpPr>
        <p:spPr bwMode="auto">
          <a:xfrm flipV="1">
            <a:off x="5218584" y="5230391"/>
            <a:ext cx="1798637" cy="666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med"/>
          </a:ln>
          <a:effectLst/>
        </p:spPr>
      </p:cxn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31840" y="5579948"/>
            <a:ext cx="12241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u="sng" dirty="0"/>
              <a:t>: Etudiant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291609" y="5584155"/>
            <a:ext cx="1944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/>
              <a:t>&lt;&lt;instance de&gt;&gt;</a:t>
            </a:r>
          </a:p>
        </p:txBody>
      </p:sp>
      <p:cxnSp>
        <p:nvCxnSpPr>
          <p:cNvPr id="19" name="AutoShape 18"/>
          <p:cNvCxnSpPr>
            <a:cxnSpLocks noChangeShapeType="1"/>
          </p:cNvCxnSpPr>
          <p:nvPr/>
        </p:nvCxnSpPr>
        <p:spPr bwMode="auto">
          <a:xfrm>
            <a:off x="4355976" y="5831288"/>
            <a:ext cx="2661245" cy="11799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A0758-7774-4A56-8C41-2B9D0B953874}" type="slidenum">
              <a:rPr lang="fr-FR"/>
              <a:pPr/>
              <a:t>3</a:t>
            </a:fld>
            <a:endParaRPr lang="fr-F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</a:t>
            </a:r>
            <a:r>
              <a:rPr lang="fr-FR" sz="2400" dirty="0">
                <a:solidFill>
                  <a:schemeClr val="bg2"/>
                </a:solidFill>
              </a:rPr>
              <a:t>[Muller et </a:t>
            </a:r>
            <a:r>
              <a:rPr lang="fr-FR" sz="2400" dirty="0" err="1">
                <a:solidFill>
                  <a:schemeClr val="bg2"/>
                </a:solidFill>
              </a:rPr>
              <a:t>Gaertner</a:t>
            </a:r>
            <a:r>
              <a:rPr lang="fr-FR" sz="2400" dirty="0">
                <a:solidFill>
                  <a:schemeClr val="bg2"/>
                </a:solidFill>
              </a:rPr>
              <a:t>, 2003]</a:t>
            </a:r>
            <a:endParaRPr lang="fr-FR" sz="24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classe donne une description abstraite d’un ensemble d’objets qui partagent des caractéristiques communes.</a:t>
            </a:r>
          </a:p>
          <a:p>
            <a:endParaRPr lang="fr-FR" dirty="0"/>
          </a:p>
          <a:p>
            <a:r>
              <a:rPr lang="fr-FR" dirty="0"/>
              <a:t>Dans la plupart des langages orientés objet, la classe est réalisée directement par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construction syntaxique </a:t>
            </a:r>
            <a:r>
              <a:rPr lang="fr-FR" dirty="0"/>
              <a:t>qui englobe les notions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fr-FR" dirty="0"/>
              <a:t>,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r>
              <a:rPr lang="fr-FR" dirty="0"/>
              <a:t> et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A0758-7774-4A56-8C41-2B9D0B953874}" type="slidenum">
              <a:rPr lang="fr-FR"/>
              <a:pPr/>
              <a:t>4</a:t>
            </a:fld>
            <a:endParaRPr lang="fr-F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(description)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décrire une classe, on doit pouvoir décrire :</a:t>
            </a:r>
          </a:p>
          <a:p>
            <a:pPr lvl="1"/>
            <a:r>
              <a:rPr lang="fr-FR" dirty="0"/>
              <a:t>la nature structurelle des objets de la classe : de quoi il est fait, composé (attributs) C’est ce qui en particulier va déterminer la place mémoire que va occuper un objet en tant que donnée (implémentation du TAD).</a:t>
            </a:r>
          </a:p>
          <a:p>
            <a:pPr lvl="1"/>
            <a:r>
              <a:rPr lang="fr-FR" dirty="0"/>
              <a:t>ce que l’on peut faire avec l’objet : la liste des opérations possibles (spécifications-&gt;TAD, type), comment on fait ces opérations (implémentation du TAD).</a:t>
            </a:r>
          </a:p>
          <a:p>
            <a:r>
              <a:rPr lang="fr-FR" dirty="0"/>
              <a:t>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classe</a:t>
            </a:r>
            <a:r>
              <a:rPr lang="fr-FR" dirty="0"/>
              <a:t> </a:t>
            </a:r>
            <a:r>
              <a:rPr lang="fr-FR" dirty="0">
                <a:solidFill>
                  <a:schemeClr val="bg2"/>
                </a:solidFill>
              </a:rPr>
              <a:t>X</a:t>
            </a:r>
            <a:r>
              <a:rPr lang="fr-FR" dirty="0"/>
              <a:t> se décrit par :</a:t>
            </a:r>
          </a:p>
          <a:p>
            <a:pPr lvl="1"/>
            <a:r>
              <a:rPr lang="fr-FR" dirty="0"/>
              <a:t>un ensemble d’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attributs</a:t>
            </a:r>
            <a:r>
              <a:rPr lang="fr-FR" dirty="0"/>
              <a:t> (la structure de donnée);</a:t>
            </a:r>
          </a:p>
          <a:p>
            <a:pPr lvl="1"/>
            <a:r>
              <a:rPr lang="fr-FR" dirty="0"/>
              <a:t>un ensemble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méthodes</a:t>
            </a:r>
            <a:r>
              <a:rPr lang="fr-FR" dirty="0"/>
              <a:t> (les opérations).</a:t>
            </a:r>
          </a:p>
          <a:p>
            <a:pPr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66F18-D982-44B0-A4DB-4E3AF89AF59F}" type="slidenum">
              <a:rPr lang="fr-FR"/>
              <a:pPr/>
              <a:t>5</a:t>
            </a:fld>
            <a:endParaRPr lang="fr-FR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attributs représentent les propriétés des objets de la classe.</a:t>
            </a:r>
          </a:p>
          <a:p>
            <a:pPr>
              <a:buNone/>
            </a:pPr>
            <a:endParaRPr lang="fr-FR" sz="1000" dirty="0"/>
          </a:p>
          <a:p>
            <a:r>
              <a:rPr lang="fr-FR" dirty="0"/>
              <a:t>Les informaticiens ont admis un ensemble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« types primitifs » d’attribut</a:t>
            </a:r>
            <a:r>
              <a:rPr lang="fr-FR" dirty="0"/>
              <a:t> (dont on connait la taille mémoire pour coder une valeur).</a:t>
            </a:r>
          </a:p>
          <a:p>
            <a:pPr>
              <a:buNone/>
            </a:pPr>
            <a:endParaRPr lang="fr-FR" sz="1000" dirty="0"/>
          </a:p>
          <a:p>
            <a:r>
              <a:rPr lang="fr-FR" dirty="0"/>
              <a:t>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attribut</a:t>
            </a:r>
            <a:r>
              <a:rPr lang="fr-FR" dirty="0"/>
              <a:t> peut être ou peut représenter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un autre objet </a:t>
            </a:r>
            <a:r>
              <a:rPr lang="fr-FR" dirty="0"/>
              <a:t>avec lesquels l’objet principal collabore : ce dernier peut alors déléguer certaines tâches à l’objet représenté par l’attribut. </a:t>
            </a:r>
          </a:p>
          <a:p>
            <a:pPr>
              <a:buNone/>
            </a:pPr>
            <a:endParaRPr lang="fr-FR" sz="1000" dirty="0"/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Chaque objet possède ses propres attributs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et communication entre 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méthode est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regroupement d’instructions </a:t>
            </a:r>
            <a:r>
              <a:rPr lang="fr-FR" dirty="0">
                <a:solidFill>
                  <a:schemeClr val="tx2"/>
                </a:solidFill>
              </a:rPr>
              <a:t>(c’est une fonction)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qui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s’exécute toujours sur un objet</a:t>
            </a:r>
            <a:r>
              <a:rPr lang="fr-FR" dirty="0"/>
              <a:t>.</a:t>
            </a:r>
          </a:p>
          <a:p>
            <a:pPr>
              <a:buNone/>
            </a:pPr>
            <a:endParaRPr lang="fr-FR" dirty="0"/>
          </a:p>
          <a:p>
            <a:r>
              <a:rPr lang="fr-FR" dirty="0"/>
              <a:t>Un objet est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communiquant</a:t>
            </a:r>
            <a:r>
              <a:rPr lang="fr-FR" dirty="0"/>
              <a:t> au travers de ses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méthodes</a:t>
            </a:r>
            <a:r>
              <a:rPr lang="fr-FR" dirty="0"/>
              <a:t>.</a:t>
            </a:r>
          </a:p>
          <a:p>
            <a:pPr>
              <a:buNone/>
            </a:pPr>
            <a:endParaRPr lang="fr-FR" dirty="0"/>
          </a:p>
          <a:p>
            <a:r>
              <a:rPr lang="fr-FR" dirty="0"/>
              <a:t>Les objets collaborent entre eux en s’envoyant des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messages</a:t>
            </a:r>
            <a:r>
              <a:rPr lang="fr-FR" dirty="0"/>
              <a:t> qui consistent à utiliser les méthodes.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d’une classe en C++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EC0F5-9905-475A-BC81-885CA92244F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188" y="1557338"/>
            <a:ext cx="8353300" cy="49680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classe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regroupe entre accolades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{}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différents membres 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CC"/>
              </a:buClr>
              <a:buSzTx/>
              <a:buFontTx/>
              <a:buChar char="–"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des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données membre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attributs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: de types prédéfinis ou de classes,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CC"/>
              </a:buClr>
              <a:buSzTx/>
              <a:buFontTx/>
              <a:buChar char="–"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des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fonctions membre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méthodes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Tx/>
              <a:buChar char="•"/>
            </a:pPr>
            <a:r>
              <a:rPr lang="fr-FR" sz="2400" kern="0" dirty="0"/>
              <a:t>La définition de la classe se termine par un </a:t>
            </a:r>
            <a:r>
              <a:rPr lang="fr-FR" sz="2400" b="1" kern="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;</a:t>
            </a:r>
            <a:r>
              <a:rPr lang="fr-FR" sz="2400" b="1" kern="0" dirty="0"/>
              <a:t> </a:t>
            </a:r>
            <a:r>
              <a:rPr lang="fr-FR" sz="2400" kern="0" dirty="0"/>
              <a:t>(point virgule).</a:t>
            </a:r>
          </a:p>
          <a:p>
            <a:pPr marL="342900" lvl="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lang="fr-FR" sz="1400" kern="0" dirty="0"/>
          </a:p>
          <a:p>
            <a:pPr marL="800100" lvl="1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kern="0" dirty="0" err="1">
                <a:latin typeface="Courier New" pitchFamily="49" charset="0"/>
                <a:cs typeface="Courier New" pitchFamily="49" charset="0"/>
              </a:rPr>
              <a:t>NomDeLaClasse</a:t>
            </a:r>
            <a:r>
              <a:rPr lang="fr-FR" sz="2400" kern="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1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400" kern="0" dirty="0">
                <a:latin typeface="Courier New" pitchFamily="49" charset="0"/>
                <a:cs typeface="Courier New" pitchFamily="49" charset="0"/>
              </a:rPr>
              <a:t> x; // attribut</a:t>
            </a:r>
          </a:p>
          <a:p>
            <a:pPr marL="800100" lvl="1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kern="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400" kern="0" dirty="0">
                <a:latin typeface="Courier New" pitchFamily="49" charset="0"/>
                <a:cs typeface="Courier New" pitchFamily="49" charset="0"/>
              </a:rPr>
              <a:t> f(); // méthode</a:t>
            </a:r>
          </a:p>
          <a:p>
            <a:pPr marL="800100" lvl="1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fr-FR" sz="2400" kern="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lvl="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defRPr/>
            </a:pPr>
            <a:endParaRPr lang="fr-FR" sz="2400" kern="0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CC"/>
              </a:buClr>
              <a:buSzTx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93EBA-50C6-436F-8000-0DC7A0F868AB}" type="slidenum">
              <a:rPr lang="fr-FR"/>
              <a:pPr/>
              <a:t>8</a:t>
            </a:fld>
            <a:endParaRPr lang="fr-FR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attributs et des méthodes…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type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struct</a:t>
            </a:r>
            <a:r>
              <a:rPr lang="fr-FR" dirty="0"/>
              <a:t> du C qui a été généralisé en intégrant les concepts de la POO.</a:t>
            </a:r>
          </a:p>
          <a:p>
            <a:r>
              <a:rPr lang="fr-FR" dirty="0"/>
              <a:t>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attributs</a:t>
            </a:r>
            <a:r>
              <a:rPr lang="fr-FR" dirty="0"/>
              <a:t> (variables et constants) se déclarent de la même manière que pour le C.</a:t>
            </a:r>
          </a:p>
          <a:p>
            <a:r>
              <a:rPr lang="fr-FR" dirty="0"/>
              <a:t>La déclaration d’une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méthode</a:t>
            </a:r>
            <a:r>
              <a:rPr lang="fr-FR" dirty="0"/>
              <a:t> est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prototype de fonction </a:t>
            </a:r>
            <a:r>
              <a:rPr lang="fr-FR" dirty="0"/>
              <a:t>: 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type de retour + identificateur 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+ liste d’arguments entre parenthèses  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	(type1 [+ id1], …, type2 [+ id2]) 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[+ modificateur]</a:t>
            </a:r>
            <a:r>
              <a:rPr lang="fr-FR" dirty="0"/>
              <a:t>  </a:t>
            </a:r>
          </a:p>
          <a:p>
            <a:r>
              <a:rPr lang="fr-FR" dirty="0"/>
              <a:t>Un modificateur est un mot clé (comme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/>
              <a:t> ou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fr-FR" dirty="0"/>
              <a:t>)  donnant une propriété particulière à la méthode.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(type) et Instances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557338"/>
            <a:ext cx="8532812" cy="4968006"/>
          </a:xfrm>
        </p:spPr>
        <p:txBody>
          <a:bodyPr/>
          <a:lstStyle/>
          <a:p>
            <a:r>
              <a:rPr lang="fr-FR" dirty="0"/>
              <a:t>Une fois qu’une classe a été définie, on peut créer des instances de classes de la même manière que des variables d’un type structuré :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NomDeLaClasse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instClasse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NomDeLaClasse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ptInstClasse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=&amp;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instClasse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;</a:t>
            </a:r>
            <a:endParaRPr lang="fr-FR" sz="2200" dirty="0"/>
          </a:p>
          <a:p>
            <a:pPr>
              <a:buNone/>
            </a:pPr>
            <a:endParaRPr lang="fr-FR" sz="1200" dirty="0"/>
          </a:p>
          <a:p>
            <a:r>
              <a:rPr lang="fr-FR" dirty="0"/>
              <a:t>Un membre est accessible directement via n’importe quelle instance de classe suivant la syntaxe :</a:t>
            </a:r>
          </a:p>
          <a:p>
            <a:pPr>
              <a:buNone/>
            </a:pPr>
            <a:r>
              <a:rPr lang="fr-F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instClasse.nomAttribut</a:t>
            </a:r>
            <a:endParaRPr lang="fr-FR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instClasse.nomMéthode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(paramètres)</a:t>
            </a:r>
          </a:p>
          <a:p>
            <a:pPr>
              <a:buNone/>
            </a:pPr>
            <a:r>
              <a:rPr lang="fr-FR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ptInstClasse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22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nomAttribut</a:t>
            </a:r>
            <a:endParaRPr lang="fr-FR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ptInstClasse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nomMéthode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(paramètres)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1928</Words>
  <Application>Microsoft Office PowerPoint</Application>
  <PresentationFormat>Affichage à l'écran (4:3)</PresentationFormat>
  <Paragraphs>259</Paragraphs>
  <Slides>25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Courier New</vt:lpstr>
      <vt:lpstr>Modèle par défaut</vt:lpstr>
      <vt:lpstr>Classes (implémentation et représentation)</vt:lpstr>
      <vt:lpstr>Classes et Objets [Meyer, 2008]</vt:lpstr>
      <vt:lpstr>Classes [Muller et Gaertner, 2003]</vt:lpstr>
      <vt:lpstr>Classe (description)</vt:lpstr>
      <vt:lpstr>Attributs</vt:lpstr>
      <vt:lpstr>Méthodes et communication entre objets</vt:lpstr>
      <vt:lpstr>Définition d’une classe en C++</vt:lpstr>
      <vt:lpstr>Des attributs et des méthodes…</vt:lpstr>
      <vt:lpstr>Classe (type) et Instances de classe</vt:lpstr>
      <vt:lpstr>Définition des méthodes</vt:lpstr>
      <vt:lpstr>Méthodes inline</vt:lpstr>
      <vt:lpstr>Argument implicite</vt:lpstr>
      <vt:lpstr>Opérations et méthodes</vt:lpstr>
      <vt:lpstr>Méthodes const</vt:lpstr>
      <vt:lpstr>Méthodes const</vt:lpstr>
      <vt:lpstr>Les objets et le partage</vt:lpstr>
      <vt:lpstr>Portée d’une classe</vt:lpstr>
      <vt:lpstr>Une classe = une responsabilité</vt:lpstr>
      <vt:lpstr>Une classe en UML</vt:lpstr>
      <vt:lpstr>Une classe en UML</vt:lpstr>
      <vt:lpstr>Attributs multiples, attributs dérivés</vt:lpstr>
      <vt:lpstr>Types et propriétés</vt:lpstr>
      <vt:lpstr>Arguments des opérations</vt:lpstr>
      <vt:lpstr>Exemple</vt:lpstr>
      <vt:lpstr>Un objet en UML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480</cp:revision>
  <cp:lastPrinted>2017-07-09T16:19:01Z</cp:lastPrinted>
  <dcterms:created xsi:type="dcterms:W3CDTF">2008-02-04T10:53:03Z</dcterms:created>
  <dcterms:modified xsi:type="dcterms:W3CDTF">2022-09-19T15:09:22Z</dcterms:modified>
</cp:coreProperties>
</file>