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69" r:id="rId5"/>
    <p:sldId id="270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71" r:id="rId1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301" autoAdjust="0"/>
  </p:normalViewPr>
  <p:slideViewPr>
    <p:cSldViewPr>
      <p:cViewPr varScale="1">
        <p:scale>
          <a:sx n="104" d="100"/>
          <a:sy n="104" d="100"/>
        </p:scale>
        <p:origin x="72" y="8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90" d="100"/>
          <a:sy n="90" d="100"/>
        </p:scale>
        <p:origin x="-374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79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32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3FD12-4971-4E9E-8CD5-A37FA64CC9D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52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458101" cy="2033599"/>
          </a:xfrm>
        </p:spPr>
        <p:txBody>
          <a:bodyPr/>
          <a:lstStyle/>
          <a:p>
            <a:pPr algn="l"/>
            <a:r>
              <a:rPr lang="fr-FR" sz="4400" dirty="0"/>
              <a:t>Hiérarchie de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BDCE4-11D2-4E4A-827B-08D9CDA3FE19}" type="slidenum">
              <a:rPr lang="fr-FR"/>
              <a:pPr/>
              <a:t>10</a:t>
            </a:fld>
            <a:endParaRPr lang="fr-FR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spécialisation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5148263" y="119697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Personne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5148263" y="1570038"/>
            <a:ext cx="18002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/>
              <a:t>nom : texte</a:t>
            </a:r>
          </a:p>
          <a:p>
            <a:r>
              <a:rPr lang="fr-FR"/>
              <a:t>prenom : texte</a:t>
            </a:r>
          </a:p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148263" y="2646363"/>
            <a:ext cx="1800225" cy="779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parler()</a:t>
            </a:r>
          </a:p>
          <a:p>
            <a:pPr>
              <a:spcBef>
                <a:spcPct val="50000"/>
              </a:spcBef>
            </a:pPr>
            <a:r>
              <a:rPr lang="fr-FR"/>
              <a:t>ecouter()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1331913" y="1506538"/>
            <a:ext cx="1800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Professeur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331913" y="1879600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grade: texte</a:t>
            </a: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1331913" y="2311400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 err="1"/>
              <a:t>ecrireTableau</a:t>
            </a:r>
            <a:r>
              <a:rPr lang="fr-FR" dirty="0"/>
              <a:t>()</a:t>
            </a:r>
          </a:p>
        </p:txBody>
      </p:sp>
      <p:cxnSp>
        <p:nvCxnSpPr>
          <p:cNvPr id="345103" name="AutoShape 15"/>
          <p:cNvCxnSpPr>
            <a:cxnSpLocks noChangeShapeType="1"/>
            <a:stCxn id="345096" idx="3"/>
            <a:endCxn id="345093" idx="1"/>
          </p:cNvCxnSpPr>
          <p:nvPr/>
        </p:nvCxnSpPr>
        <p:spPr bwMode="auto">
          <a:xfrm>
            <a:off x="3132138" y="2095500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1116013" y="3716338"/>
            <a:ext cx="23034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Professeur extérieur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1116013" y="4089400"/>
            <a:ext cx="230346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Université : texte</a:t>
            </a:r>
          </a:p>
        </p:txBody>
      </p:sp>
      <p:cxnSp>
        <p:nvCxnSpPr>
          <p:cNvPr id="345107" name="AutoShape 19"/>
          <p:cNvCxnSpPr>
            <a:cxnSpLocks noChangeShapeType="1"/>
            <a:stCxn id="345104" idx="0"/>
            <a:endCxn id="345097" idx="2"/>
          </p:cNvCxnSpPr>
          <p:nvPr/>
        </p:nvCxnSpPr>
        <p:spPr bwMode="auto">
          <a:xfrm flipH="1" flipV="1">
            <a:off x="2232025" y="2743200"/>
            <a:ext cx="0" cy="973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5108" name="AutoShape 20"/>
          <p:cNvSpPr>
            <a:spLocks noChangeArrowheads="1"/>
          </p:cNvSpPr>
          <p:nvPr/>
        </p:nvSpPr>
        <p:spPr bwMode="auto">
          <a:xfrm>
            <a:off x="2153785" y="2754539"/>
            <a:ext cx="144462" cy="1444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45110" name="AutoShape 22"/>
          <p:cNvSpPr>
            <a:spLocks noChangeArrowheads="1"/>
          </p:cNvSpPr>
          <p:nvPr/>
        </p:nvSpPr>
        <p:spPr bwMode="auto">
          <a:xfrm rot="5400000">
            <a:off x="5003573" y="2030640"/>
            <a:ext cx="144463" cy="1444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513C-4E58-4256-93A2-6277D0FC9E89}" type="slidenum">
              <a:rPr lang="fr-FR"/>
              <a:pPr/>
              <a:t>11</a:t>
            </a:fld>
            <a:endParaRPr lang="fr-FR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Généralisation et spécialisation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généralisation et la spécialisation sont deux points de vue antagonistes du concept de classification.</a:t>
            </a:r>
          </a:p>
          <a:p>
            <a:r>
              <a:rPr lang="fr-FR" dirty="0"/>
              <a:t>Elles expriment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 sens dans lequel une hiérarchie de classe est exploitée</a:t>
            </a:r>
            <a:r>
              <a:rPr lang="fr-FR" dirty="0"/>
              <a:t>.</a:t>
            </a:r>
          </a:p>
          <a:p>
            <a:r>
              <a:rPr lang="fr-FR" dirty="0"/>
              <a:t>Dans toute application réelle, les 2 points de vue sont mis en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0CC6E-5D00-4961-9245-C90F8E7A6421}" type="slidenum">
              <a:rPr lang="fr-FR"/>
              <a:pPr/>
              <a:t>12</a:t>
            </a:fld>
            <a:endParaRPr lang="fr-FR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Généralisation et spécialisation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généralisation est plutôt employée une fois que les éléments du domaine ont été identifiés, afin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dégager une description détachée des solutions</a:t>
            </a:r>
            <a:r>
              <a:rPr lang="fr-FR" dirty="0"/>
              <a:t> (généralement au cours d’une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r>
              <a:rPr lang="fr-FR" dirty="0"/>
              <a:t> initiale). </a:t>
            </a:r>
            <a:r>
              <a:rPr lang="fr-FR" dirty="0">
                <a:solidFill>
                  <a:srgbClr val="FF99CC"/>
                </a:solidFill>
              </a:rPr>
              <a:t>[conception]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spécialisation est à la base de la programmation par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extension</a:t>
            </a:r>
            <a:r>
              <a:rPr lang="fr-FR" dirty="0"/>
              <a:t> et de la réutilisation : les nouveaux besoins sont encapsulés dans des sous-classes qui étendent les capacités de la classe de base ou spécialisent les comportements. </a:t>
            </a:r>
            <a:r>
              <a:rPr lang="fr-FR" dirty="0">
                <a:solidFill>
                  <a:srgbClr val="FF99CC"/>
                </a:solidFill>
              </a:rPr>
              <a:t>[implémentation] [conception]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595B8-8904-4F65-9544-8232B47CCF2D}" type="slidenum">
              <a:rPr lang="fr-FR"/>
              <a:pPr/>
              <a:t>13</a:t>
            </a:fld>
            <a:endParaRPr lang="fr-FR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Généralisation et spécialisation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Demande des compétences différentes selon le point d’entrée dans l’arborescence.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L’identification des superclasses fait appel à la capacité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abstraction</a:t>
            </a:r>
            <a:r>
              <a:rPr lang="fr-FR" dirty="0"/>
              <a:t>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indépendamment des connaissances techniques</a:t>
            </a:r>
            <a:r>
              <a:rPr lang="fr-FR" dirty="0"/>
              <a:t>.</a:t>
            </a:r>
          </a:p>
          <a:p>
            <a:pPr>
              <a:lnSpc>
                <a:spcPct val="90000"/>
              </a:lnSpc>
            </a:pPr>
            <a:r>
              <a:rPr lang="fr-FR" dirty="0"/>
              <a:t>La réalisation des sous-classes demandent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expertise approfondie d’un domaine particulier</a:t>
            </a:r>
            <a:r>
              <a:rPr lang="fr-FR" dirty="0"/>
              <a:t>.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La généralisation (spécialisation) est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relation transitive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antiréflexive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fortement antisymétrique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556-353C-47B0-B992-0B9C0C1DEFB5}" type="slidenum">
              <a:rPr lang="fr-FR"/>
              <a:pPr/>
              <a:t>14</a:t>
            </a:fld>
            <a:endParaRPr lang="fr-FR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classification n’est pas toujours une opération triviale.</a:t>
            </a:r>
          </a:p>
          <a:p>
            <a:r>
              <a:rPr lang="fr-FR" dirty="0"/>
              <a:t>Les classifications doivent, avant tout, bien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discriminer les objets</a:t>
            </a:r>
            <a:r>
              <a:rPr lang="fr-FR" dirty="0"/>
              <a:t>.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bonnes classifications</a:t>
            </a:r>
            <a:r>
              <a:rPr lang="fr-FR" dirty="0"/>
              <a:t> sont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stables</a:t>
            </a:r>
            <a:r>
              <a:rPr lang="fr-FR" dirty="0"/>
              <a:t> et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extensibles</a:t>
            </a:r>
            <a:r>
              <a:rPr lang="fr-FR" dirty="0"/>
              <a:t>.</a:t>
            </a:r>
          </a:p>
          <a:p>
            <a:r>
              <a:rPr lang="fr-FR" dirty="0"/>
              <a:t>Il n’y a pas une classification mais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des classifications, chacune adaptée à un usage donné</a:t>
            </a:r>
            <a:r>
              <a:rPr lang="fr-FR" dirty="0"/>
              <a:t>.</a:t>
            </a:r>
          </a:p>
          <a:p>
            <a:r>
              <a:rPr lang="fr-FR" dirty="0"/>
              <a:t>Une fois les critères de classification arrêtés, il faut les suivre de manière cohérente et uniforme.</a:t>
            </a:r>
          </a:p>
          <a:p>
            <a:endParaRPr lang="fr-FR" dirty="0"/>
          </a:p>
          <a:p>
            <a:r>
              <a:rPr lang="fr-FR" dirty="0"/>
              <a:t>L’ordre d’application des critères est souvent arbitraire et conduit à des décompositions covariantes qui se traduisent par des modèles isomorphes.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E583D-8644-4223-8142-BFCFE871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ouvert/fermé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E478E-D78F-423C-9F7F-99B97FCD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stabilité signifie qu'une hiérarchie ne devrait pas être remise en cause dans le futur (le code existant résultant de la classification ne </a:t>
            </a:r>
            <a:r>
              <a:rPr lang="fr-FR"/>
              <a:t>devrait pas </a:t>
            </a:r>
            <a:r>
              <a:rPr lang="fr-FR" dirty="0"/>
              <a:t>être modifié par une évolution). </a:t>
            </a:r>
          </a:p>
          <a:p>
            <a:r>
              <a:rPr lang="fr-FR" dirty="0"/>
              <a:t>L'extensibilité signifie qu'une hiérarchie devrait pouvoir évoluer facilement par spécialisation. On parle de respecter principe ouvert/fermé.</a:t>
            </a:r>
          </a:p>
          <a:p>
            <a:r>
              <a:rPr lang="fr-FR" dirty="0"/>
              <a:t>Il s'agit du O (Open/</a:t>
            </a:r>
            <a:r>
              <a:rPr lang="fr-FR" dirty="0" err="1"/>
              <a:t>closed</a:t>
            </a:r>
            <a:r>
              <a:rPr lang="fr-FR" dirty="0"/>
              <a:t>) de l'acronyme SOLID.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85319-2476-4203-B55A-49EB3D90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et instances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objet est instance d’une classe et toute les instances d’une classe représentent le même type d’éléments :</a:t>
            </a:r>
          </a:p>
          <a:p>
            <a:pPr lvl="1"/>
            <a:r>
              <a:rPr lang="fr-FR" dirty="0"/>
              <a:t>Toutes les instances répondent au même ensemble de messages et utilisent le même ensemble de méthodes pour le faire.</a:t>
            </a:r>
          </a:p>
          <a:p>
            <a:pPr lvl="1"/>
            <a:r>
              <a:rPr lang="fr-FR" dirty="0"/>
              <a:t>Toutes les instances ont les mêmes attributs.</a:t>
            </a:r>
          </a:p>
          <a:p>
            <a:r>
              <a:rPr lang="fr-FR" dirty="0"/>
              <a:t>Pour l’instant,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chaque objet est instance d’exactement une classe</a:t>
            </a:r>
            <a:r>
              <a:rPr lang="fr-FR" dirty="0"/>
              <a:t> : il n’y a pas d’intersection entre classes.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63688" y="5013176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27984" y="5373216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88224" y="5013176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23728" y="537321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3768" y="537321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195736" y="566124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843808" y="580526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843808" y="522920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131840" y="551723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339752" y="594928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419872" y="573325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6016" y="551723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004048" y="566124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716016" y="594928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220072" y="609329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436096" y="573325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796136" y="616530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580526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164288" y="558924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948264" y="616530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100664" y="515719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452320" y="602128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32240" y="573325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100664" y="587727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Intersections et Inclusions entre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Pouvoir faire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intersections</a:t>
            </a:r>
            <a:r>
              <a:rPr lang="fr-FR" dirty="0"/>
              <a:t> ou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inclusions</a:t>
            </a:r>
            <a:r>
              <a:rPr lang="fr-FR" dirty="0"/>
              <a:t> entre classes est essentiel d’un point de vue conception orientée objet.</a:t>
            </a:r>
          </a:p>
          <a:p>
            <a:r>
              <a:rPr lang="fr-FR" dirty="0"/>
              <a:t>On veut pouvoir construire facilement des objets qui sont substantiellement similaires mais qui diffèrent sur des cas particuliers.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63688" y="4293096"/>
            <a:ext cx="208823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99792" y="4941168"/>
            <a:ext cx="15841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3861048"/>
            <a:ext cx="136815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23728" y="465313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3768" y="465313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195736" y="494116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843808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843808" y="450912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131840" y="479715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339752" y="522920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419872" y="501317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987824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275856" y="522920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87824" y="530120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491880" y="566124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707904" y="530120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67944" y="573325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491880" y="537321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067944" y="443711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35896" y="501317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004320" y="400506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355976" y="486916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635896" y="458112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004320" y="472514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436096" y="4365104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724128" y="4581128"/>
            <a:ext cx="6480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732240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5796136" y="472514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6156176" y="472514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5868144" y="501317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6516216" y="515719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6516216" y="458112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6804248" y="486916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6012160" y="530120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7092280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Sous-classes et super-classes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/>
              <a:t> peut inclure toutes les instances d’une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/>
              <a:t>.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/>
              <a:t> est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sous-classe</a:t>
            </a:r>
            <a:r>
              <a:rPr lang="fr-FR" dirty="0"/>
              <a:t> de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A.</a:t>
            </a:r>
            <a:r>
              <a:rPr lang="fr-FR" dirty="0"/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/>
              <a:t> est une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super-classe</a:t>
            </a:r>
            <a:r>
              <a:rPr lang="fr-FR" dirty="0"/>
              <a:t> de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B..</a:t>
            </a:r>
            <a:r>
              <a:rPr lang="fr-FR" dirty="0"/>
              <a:t> </a:t>
            </a:r>
          </a:p>
          <a:p>
            <a:r>
              <a:rPr lang="fr-FR" dirty="0"/>
              <a:t>Les instances de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/>
              <a:t> partagent les même propriétés que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/>
              <a:t> (attributs/méthodes) avec des spécificités supplémentaires.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95936" y="4797152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39952" y="4941168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355976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716016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427984" y="537321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076056" y="551723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076056" y="494116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364088" y="522920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572000" y="566124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652120" y="544522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52120" y="56612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139952" y="55172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Appartenance à plusieurs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objets sont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instances de plusieurs classes en même temps : elles ont plusieurs super-classes.</a:t>
            </a:r>
            <a:endParaRPr lang="fr-FR" dirty="0"/>
          </a:p>
          <a:p>
            <a:r>
              <a:rPr lang="fr-FR" dirty="0"/>
              <a:t>Ces instances possèdent les propriétés de ces différentes classes.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75856" y="3717032"/>
            <a:ext cx="208823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1960" y="4365104"/>
            <a:ext cx="15841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0032" y="3284984"/>
            <a:ext cx="136815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635896" y="407707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995936" y="407707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707904" y="436510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55976" y="450912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355976" y="393305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644008" y="422108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851920" y="465313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932040" y="443711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499992" y="450912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788024" y="465313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499992" y="472514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004048" y="508518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220072" y="472514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580112" y="515719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004048" y="479715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580112" y="3861048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148064" y="4437112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516488" y="342900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4293096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148064" y="4005064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516488" y="4149080"/>
            <a:ext cx="72008" cy="72008"/>
          </a:xfrm>
          <a:prstGeom prst="ellipse">
            <a:avLst/>
          </a:prstGeom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9F68A-3E76-49E4-BD10-CA76DEFCAA55}" type="slidenum">
              <a:rPr lang="fr-FR"/>
              <a:pPr/>
              <a:t>6</a:t>
            </a:fld>
            <a:endParaRPr lang="fr-FR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Inclusion des propriétés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objets instances d’une classe donnée sont décrits par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propriétés caractéristiques de leur classe</a:t>
            </a:r>
            <a:r>
              <a:rPr lang="fr-FR" dirty="0"/>
              <a:t>, mais également par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propriétés caractéristiques de toutes leur super-classes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propriété caractéristique d’une sous-classe englobe la propriété caractéristique de toutes les superclasses.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93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0D56E-6A48-4286-9B7D-306F9C6F0722}" type="slidenum">
              <a:rPr lang="fr-FR"/>
              <a:pPr/>
              <a:t>7</a:t>
            </a:fld>
            <a:endParaRPr lang="fr-F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hiérarchies de classes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hiérarchies de classes</a:t>
            </a:r>
            <a:r>
              <a:rPr lang="fr-FR" dirty="0"/>
              <a:t> ou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classifications</a:t>
            </a:r>
            <a:r>
              <a:rPr lang="fr-FR" dirty="0"/>
              <a:t> permettent de gérer la complexité en ordonnant les objets au sein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arborescences de classes d’abstraction croissante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généralisation</a:t>
            </a:r>
            <a:r>
              <a:rPr lang="fr-FR" dirty="0"/>
              <a:t> et 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spécialisation</a:t>
            </a:r>
            <a:r>
              <a:rPr lang="fr-FR" dirty="0"/>
              <a:t> sont des points de vue portés sur les hiérarchies de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BB89A-DB90-4A8C-8B8A-2C8E3A166A7C}" type="slidenum">
              <a:rPr lang="fr-FR"/>
              <a:pPr/>
              <a:t>8</a:t>
            </a:fld>
            <a:endParaRPr lang="fr-FR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généralisation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277929"/>
            <a:ext cx="8229600" cy="15795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généralisation</a:t>
            </a:r>
            <a:r>
              <a:rPr lang="fr-FR" dirty="0"/>
              <a:t> consiste à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factoriser les éléments communs</a:t>
            </a:r>
            <a:r>
              <a:rPr lang="fr-FR" dirty="0"/>
              <a:t> (attributs et méthodes) d’un ensemble de classes dans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classe plus générale</a:t>
            </a:r>
            <a:r>
              <a:rPr lang="fr-FR" dirty="0"/>
              <a:t> appelée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superclasse</a:t>
            </a:r>
            <a:r>
              <a:rPr lang="fr-FR" dirty="0"/>
              <a:t>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971550" y="291147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Professeur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18002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nom : texte</a:t>
            </a:r>
          </a:p>
          <a:p>
            <a:pPr>
              <a:spcBef>
                <a:spcPct val="50000"/>
              </a:spcBef>
            </a:pPr>
            <a:r>
              <a:rPr lang="fr-FR"/>
              <a:t>prenom : texte</a:t>
            </a:r>
          </a:p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grade: texte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971550" y="4867275"/>
            <a:ext cx="1800225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parler()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ecouter</a:t>
            </a:r>
            <a:r>
              <a:rPr lang="fr-FR" dirty="0"/>
              <a:t>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ecrireTableau</a:t>
            </a:r>
            <a:r>
              <a:rPr lang="fr-FR" dirty="0"/>
              <a:t>()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2987675" y="291147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Etudiant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2987675" y="3284538"/>
            <a:ext cx="18002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/>
              <a:t>nom : texte</a:t>
            </a:r>
          </a:p>
          <a:p>
            <a:r>
              <a:rPr lang="fr-FR"/>
              <a:t>prenom : texte</a:t>
            </a:r>
          </a:p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niveau: texte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2987675" y="4868863"/>
            <a:ext cx="1800225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parler()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ecouter</a:t>
            </a:r>
            <a:r>
              <a:rPr lang="fr-FR" dirty="0"/>
              <a:t>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prendreNote</a:t>
            </a:r>
            <a:r>
              <a:rPr lang="fr-FR" dirty="0"/>
              <a:t>()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6300788" y="2408238"/>
            <a:ext cx="1800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Personne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6300788" y="2781300"/>
            <a:ext cx="18002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/>
              <a:t>nom : texte</a:t>
            </a:r>
          </a:p>
          <a:p>
            <a:r>
              <a:rPr lang="fr-FR"/>
              <a:t>prenom : texte</a:t>
            </a:r>
          </a:p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6300788" y="3857625"/>
            <a:ext cx="1800225" cy="77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parler()</a:t>
            </a:r>
          </a:p>
          <a:p>
            <a:pPr>
              <a:spcBef>
                <a:spcPct val="50000"/>
              </a:spcBef>
            </a:pPr>
            <a:r>
              <a:rPr lang="fr-FR"/>
              <a:t>ecouter()</a:t>
            </a:r>
          </a:p>
        </p:txBody>
      </p:sp>
      <p:sp>
        <p:nvSpPr>
          <p:cNvPr id="343059" name="Text Box 19"/>
          <p:cNvSpPr txBox="1">
            <a:spLocks noChangeArrowheads="1"/>
          </p:cNvSpPr>
          <p:nvPr/>
        </p:nvSpPr>
        <p:spPr bwMode="auto">
          <a:xfrm>
            <a:off x="5292055" y="5360690"/>
            <a:ext cx="1800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Professeur</a:t>
            </a:r>
          </a:p>
        </p:txBody>
      </p:sp>
      <p:sp>
        <p:nvSpPr>
          <p:cNvPr id="343060" name="Text Box 20"/>
          <p:cNvSpPr txBox="1">
            <a:spLocks noChangeArrowheads="1"/>
          </p:cNvSpPr>
          <p:nvPr/>
        </p:nvSpPr>
        <p:spPr bwMode="auto">
          <a:xfrm>
            <a:off x="5292055" y="5733752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grade: texte</a:t>
            </a:r>
          </a:p>
        </p:txBody>
      </p:sp>
      <p:sp>
        <p:nvSpPr>
          <p:cNvPr id="343061" name="Text Box 21"/>
          <p:cNvSpPr txBox="1">
            <a:spLocks noChangeArrowheads="1"/>
          </p:cNvSpPr>
          <p:nvPr/>
        </p:nvSpPr>
        <p:spPr bwMode="auto">
          <a:xfrm>
            <a:off x="5292055" y="6165552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 err="1"/>
              <a:t>ecrireTableau</a:t>
            </a:r>
            <a:r>
              <a:rPr lang="fr-FR" dirty="0"/>
              <a:t>()</a:t>
            </a:r>
          </a:p>
        </p:txBody>
      </p: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7164388" y="5360916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Etudiant</a:t>
            </a:r>
          </a:p>
        </p:txBody>
      </p:sp>
      <p:sp>
        <p:nvSpPr>
          <p:cNvPr id="343063" name="Text Box 23"/>
          <p:cNvSpPr txBox="1">
            <a:spLocks noChangeArrowheads="1"/>
          </p:cNvSpPr>
          <p:nvPr/>
        </p:nvSpPr>
        <p:spPr bwMode="auto">
          <a:xfrm>
            <a:off x="7164388" y="5733979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niveau: texte</a:t>
            </a:r>
          </a:p>
        </p:txBody>
      </p: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7164388" y="6173716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 err="1"/>
              <a:t>prendreNote</a:t>
            </a:r>
            <a:r>
              <a:rPr lang="fr-FR" dirty="0"/>
              <a:t>()</a:t>
            </a:r>
          </a:p>
        </p:txBody>
      </p:sp>
      <p:cxnSp>
        <p:nvCxnSpPr>
          <p:cNvPr id="343065" name="AutoShape 25"/>
          <p:cNvCxnSpPr>
            <a:cxnSpLocks noChangeShapeType="1"/>
            <a:stCxn id="343059" idx="0"/>
          </p:cNvCxnSpPr>
          <p:nvPr/>
        </p:nvCxnSpPr>
        <p:spPr bwMode="auto">
          <a:xfrm flipV="1">
            <a:off x="6192168" y="4653136"/>
            <a:ext cx="684088" cy="70755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3066" name="AutoShape 26"/>
          <p:cNvCxnSpPr>
            <a:cxnSpLocks noChangeShapeType="1"/>
            <a:stCxn id="343062" idx="0"/>
          </p:cNvCxnSpPr>
          <p:nvPr/>
        </p:nvCxnSpPr>
        <p:spPr bwMode="auto">
          <a:xfrm flipH="1" flipV="1">
            <a:off x="7596336" y="4653136"/>
            <a:ext cx="468165" cy="7077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3067" name="AutoShape 27"/>
          <p:cNvSpPr>
            <a:spLocks noChangeArrowheads="1"/>
          </p:cNvSpPr>
          <p:nvPr/>
        </p:nvSpPr>
        <p:spPr bwMode="auto">
          <a:xfrm rot="3000000">
            <a:off x="6761771" y="4643314"/>
            <a:ext cx="144462" cy="1444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480000"/>
            </a:camera>
            <a:lightRig rig="threePt" dir="t"/>
          </a:scene3d>
        </p:spPr>
        <p:txBody>
          <a:bodyPr wrap="none" anchor="ctr"/>
          <a:lstStyle/>
          <a:p>
            <a:endParaRPr lang="fr-FR"/>
          </a:p>
        </p:txBody>
      </p:sp>
      <p:sp>
        <p:nvSpPr>
          <p:cNvPr id="343068" name="AutoShape 28"/>
          <p:cNvSpPr>
            <a:spLocks noChangeArrowheads="1"/>
          </p:cNvSpPr>
          <p:nvPr/>
        </p:nvSpPr>
        <p:spPr bwMode="auto">
          <a:xfrm rot="18600000">
            <a:off x="7562023" y="4651478"/>
            <a:ext cx="144462" cy="1444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20699999"/>
            </a:camera>
            <a:lightRig rig="threePt" dir="t"/>
          </a:scene3d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740352" y="47878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&lt;&lt; est-un &gt;&gt;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292080" y="478786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&lt;&lt; est-un &gt;&gt;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C676A-3E65-4BE5-9350-681FB796DE36}" type="slidenum">
              <a:rPr lang="fr-FR"/>
              <a:pPr/>
              <a:t>9</a:t>
            </a:fld>
            <a:endParaRPr lang="fr-FR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spécialisation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spécialisation</a:t>
            </a:r>
            <a:r>
              <a:rPr lang="fr-FR" dirty="0"/>
              <a:t> permet d’exprimer les particularités d’un ensemble d’objets non discriminés par les classes déjà identifiées.</a:t>
            </a:r>
          </a:p>
          <a:p>
            <a:r>
              <a:rPr lang="fr-FR" dirty="0"/>
              <a:t>Les nouvelles caractéristiques sont représentées par une nouvelle classe,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sous-classe</a:t>
            </a:r>
            <a:r>
              <a:rPr lang="fr-FR" dirty="0"/>
              <a:t> d’une des classes existantes.</a:t>
            </a:r>
          </a:p>
          <a:p>
            <a:r>
              <a:rPr lang="fr-FR" dirty="0"/>
              <a:t>Technique efficace pour l’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extension cohérente</a:t>
            </a:r>
            <a:r>
              <a:rPr lang="fr-FR" dirty="0"/>
              <a:t> d’un ensemble de classes.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39081</TotalTime>
  <Words>809</Words>
  <Application>Microsoft Office PowerPoint</Application>
  <PresentationFormat>Affichage à l'écran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Modèle par défaut</vt:lpstr>
      <vt:lpstr>Hiérarchie de classes</vt:lpstr>
      <vt:lpstr>Classes et instances</vt:lpstr>
      <vt:lpstr>Intersections et Inclusions entre classes</vt:lpstr>
      <vt:lpstr>Sous-classes et super-classes</vt:lpstr>
      <vt:lpstr>Appartenance à plusieurs classes</vt:lpstr>
      <vt:lpstr>Inclusion des propriétés</vt:lpstr>
      <vt:lpstr>Les hiérarchies de classes</vt:lpstr>
      <vt:lpstr>La généralisation</vt:lpstr>
      <vt:lpstr>La spécialisation</vt:lpstr>
      <vt:lpstr>La spécialisation</vt:lpstr>
      <vt:lpstr>Généralisation et spécialisation</vt:lpstr>
      <vt:lpstr>Généralisation et spécialisation</vt:lpstr>
      <vt:lpstr>Généralisation et spécialisation</vt:lpstr>
      <vt:lpstr>Classification</vt:lpstr>
      <vt:lpstr>Le principe ouvert/fermé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438</cp:revision>
  <cp:lastPrinted>2020-09-30T14:15:12Z</cp:lastPrinted>
  <dcterms:created xsi:type="dcterms:W3CDTF">2008-02-04T10:53:03Z</dcterms:created>
  <dcterms:modified xsi:type="dcterms:W3CDTF">2021-04-23T05:05:02Z</dcterms:modified>
</cp:coreProperties>
</file>