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3399"/>
    <a:srgbClr val="FF00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79" autoAdjust="0"/>
    <p:restoredTop sz="94680" autoAdjust="0"/>
  </p:normalViewPr>
  <p:slideViewPr>
    <p:cSldViewPr>
      <p:cViewPr varScale="1">
        <p:scale>
          <a:sx n="68" d="100"/>
          <a:sy n="68" d="100"/>
        </p:scale>
        <p:origin x="45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32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9272"/>
    </p:cViewPr>
  </p:sorterViewPr>
  <p:notesViewPr>
    <p:cSldViewPr>
      <p:cViewPr varScale="1">
        <p:scale>
          <a:sx n="85" d="100"/>
          <a:sy n="85" d="100"/>
        </p:scale>
        <p:origin x="-4224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21335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fr-F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fr-FR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fr-F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51C3FD12-4971-4E9E-8CD5-A37FA64CC9DC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18942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99592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85392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85EA00-67CC-44EE-9700-7F258220B0A0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4C5B34E-FB69-4950-95BD-0FAD2ADBE6E2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3388" y="96838"/>
            <a:ext cx="2057400" cy="6284912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11188" y="96838"/>
            <a:ext cx="6019800" cy="6284912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0ACFDEA-EF32-4A42-BE43-0AFCEE8583A9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1188" y="96838"/>
            <a:ext cx="7129462" cy="73977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611188" y="1557338"/>
            <a:ext cx="4038600" cy="4824412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802188" y="1557338"/>
            <a:ext cx="4038600" cy="4824412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>
          <a:xfrm>
            <a:off x="153988" y="981075"/>
            <a:ext cx="685800" cy="457200"/>
          </a:xfrm>
        </p:spPr>
        <p:txBody>
          <a:bodyPr/>
          <a:lstStyle>
            <a:lvl1pPr>
              <a:defRPr/>
            </a:lvl1pPr>
          </a:lstStyle>
          <a:p>
            <a:fld id="{CE9A986D-4348-4A98-844F-1A3AA1CDDB97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2">
                  <a:lumMod val="75000"/>
                </a:schemeClr>
              </a:buClr>
              <a:defRPr/>
            </a:lvl1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DC06455-E30C-434F-8395-BD66AECCAFDD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3EC1133-3064-4F60-BC35-93F25C882326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11188" y="1557338"/>
            <a:ext cx="4038600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802188" y="1557338"/>
            <a:ext cx="4038600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880F0E6-1D71-492E-8685-B2A2D7A261EF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CCB28B9-2694-41D1-8A77-9489D118DD01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1BEC0F5-9905-475A-BC81-885CA92244F8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2E2C2FC-5915-42B1-851D-CCE6539518A9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A9C0C54-3293-4046-B814-2658183FA655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97D20-E085-489E-A516-CF7783BD8BD4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calque_transparent_2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96838"/>
            <a:ext cx="8353300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557338"/>
            <a:ext cx="8353300" cy="4968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sp>
        <p:nvSpPr>
          <p:cNvPr id="1037" name="Text Box 13"/>
          <p:cNvSpPr txBox="1">
            <a:spLocks noChangeArrowheads="1"/>
          </p:cNvSpPr>
          <p:nvPr userDrawn="1"/>
        </p:nvSpPr>
        <p:spPr bwMode="auto">
          <a:xfrm>
            <a:off x="683568" y="6532839"/>
            <a:ext cx="181927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fr-FR" sz="1200" b="1" dirty="0" smtClean="0">
                <a:solidFill>
                  <a:srgbClr val="FFFF00"/>
                </a:solidFill>
              </a:rPr>
              <a:t>antoine.jouglet@utc.fr</a:t>
            </a:r>
            <a:endParaRPr lang="fr-FR" sz="1200" b="1" dirty="0">
              <a:solidFill>
                <a:srgbClr val="FFFF00"/>
              </a:solidFill>
            </a:endParaRPr>
          </a:p>
        </p:txBody>
      </p:sp>
      <p:sp>
        <p:nvSpPr>
          <p:cNvPr id="1038" name="Text Box 14"/>
          <p:cNvSpPr txBox="1">
            <a:spLocks noChangeArrowheads="1"/>
          </p:cNvSpPr>
          <p:nvPr userDrawn="1"/>
        </p:nvSpPr>
        <p:spPr bwMode="auto">
          <a:xfrm>
            <a:off x="2685270" y="6552382"/>
            <a:ext cx="268287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fr-FR" sz="1200" b="1" dirty="0" smtClean="0"/>
              <a:t>Programmation Orientée Objet</a:t>
            </a:r>
            <a:endParaRPr lang="fr-FR" sz="1200" b="1" dirty="0">
              <a:solidFill>
                <a:srgbClr val="003399"/>
              </a:solidFill>
            </a:endParaRPr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3988" y="981075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2200" b="1">
                <a:solidFill>
                  <a:srgbClr val="FFFF00"/>
                </a:solidFill>
              </a:defRPr>
            </a:lvl1pPr>
          </a:lstStyle>
          <a:p>
            <a:fld id="{C14EF4AC-3777-4572-8120-0D9D149C0195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 b="1">
          <a:solidFill>
            <a:schemeClr val="accent6">
              <a:lumMod val="75000"/>
            </a:schemeClr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>
            <a:lumMod val="75000"/>
          </a:schemeClr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FF66CC"/>
        </a:buClr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>
            <a:lumMod val="75000"/>
          </a:schemeClr>
        </a:buClr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465C2-5A31-42CF-83E0-4A2B72EDED24}" type="slidenum">
              <a:rPr lang="fr-FR"/>
              <a:pPr/>
              <a:t>1</a:t>
            </a:fld>
            <a:endParaRPr lang="fr-FR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0112" y="1466839"/>
            <a:ext cx="7458101" cy="2033599"/>
          </a:xfrm>
        </p:spPr>
        <p:txBody>
          <a:bodyPr/>
          <a:lstStyle/>
          <a:p>
            <a:pPr algn="l"/>
            <a:r>
              <a:rPr lang="fr-FR" sz="4400" dirty="0" smtClean="0"/>
              <a:t>Les patrons de conception</a:t>
            </a:r>
            <a:br>
              <a:rPr lang="fr-FR" sz="4400" dirty="0" smtClean="0"/>
            </a:br>
            <a:r>
              <a:rPr lang="fr-FR" sz="4400" dirty="0" smtClean="0"/>
              <a:t>(design patterns)</a:t>
            </a:r>
            <a:endParaRPr lang="fr-FR" sz="4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d’un design pattern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Chaque design pattern décrit un problème (récurrent dans la conception) et décrit le noyau de la solution qu’il faut adapter au problème.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En général, un design pattern est décrit avec </a:t>
            </a:r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4 éléments </a:t>
            </a:r>
            <a:r>
              <a:rPr lang="fr-FR" dirty="0" smtClean="0"/>
              <a:t>essentiels :</a:t>
            </a:r>
          </a:p>
          <a:p>
            <a:pPr lvl="1"/>
            <a:r>
              <a:rPr lang="fr-FR" sz="2400" dirty="0" smtClean="0"/>
              <a:t>son nom;</a:t>
            </a:r>
          </a:p>
          <a:p>
            <a:pPr lvl="1"/>
            <a:r>
              <a:rPr lang="fr-FR" sz="2400" dirty="0" smtClean="0"/>
              <a:t>la description du problème;</a:t>
            </a:r>
          </a:p>
          <a:p>
            <a:pPr lvl="1"/>
            <a:r>
              <a:rPr lang="fr-FR" sz="2400" dirty="0" smtClean="0"/>
              <a:t>la solution du problème;</a:t>
            </a:r>
          </a:p>
          <a:p>
            <a:pPr lvl="1"/>
            <a:r>
              <a:rPr lang="fr-FR" sz="2400" dirty="0" smtClean="0"/>
              <a:t>les conséquences de la solution.</a:t>
            </a:r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06455-E30C-434F-8395-BD66AECCAFDD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nom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11188" y="1557338"/>
            <a:ext cx="8389968" cy="4824412"/>
          </a:xfrm>
        </p:spPr>
        <p:txBody>
          <a:bodyPr/>
          <a:lstStyle/>
          <a:p>
            <a:r>
              <a:rPr lang="fr-FR" dirty="0" smtClean="0"/>
              <a:t>Exprime en </a:t>
            </a:r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un mot ou deux mots</a:t>
            </a:r>
            <a:r>
              <a:rPr lang="fr-FR" dirty="0" smtClean="0"/>
              <a:t> le problème, sa solution et ses conséquences.</a:t>
            </a:r>
          </a:p>
          <a:p>
            <a:r>
              <a:rPr lang="fr-FR" dirty="0" smtClean="0"/>
              <a:t>Important car il permet d’augmenter notre </a:t>
            </a:r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vocabulaire (commun)</a:t>
            </a:r>
            <a:r>
              <a:rPr lang="fr-FR" dirty="0" smtClean="0"/>
              <a:t> dans le domaine de la conception orienté objet.</a:t>
            </a:r>
          </a:p>
          <a:p>
            <a:r>
              <a:rPr lang="fr-FR" dirty="0" smtClean="0"/>
              <a:t>Permet de </a:t>
            </a:r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concevoir à un haut niveau d’abstraction </a:t>
            </a:r>
            <a:r>
              <a:rPr lang="fr-FR" dirty="0" smtClean="0"/>
              <a:t>(en pensant à des patterns dans leur ensemble plutôt qu’à leurs spécificités)</a:t>
            </a:r>
          </a:p>
          <a:p>
            <a:r>
              <a:rPr lang="fr-FR" dirty="0" smtClean="0"/>
              <a:t>Permet une </a:t>
            </a:r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communication facilité</a:t>
            </a:r>
            <a:r>
              <a:rPr lang="fr-FR" dirty="0" smtClean="0"/>
              <a:t> entre les différents concepteurs d’un système ou au travers d’une documentation de ce système.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06455-E30C-434F-8395-BD66AECCAFDD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nom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57308" y="1142984"/>
            <a:ext cx="8229600" cy="4824412"/>
          </a:xfrm>
        </p:spPr>
        <p:txBody>
          <a:bodyPr/>
          <a:lstStyle/>
          <a:p>
            <a:r>
              <a:rPr lang="fr-FR" dirty="0" smtClean="0"/>
              <a:t>Abstract </a:t>
            </a:r>
            <a:r>
              <a:rPr lang="fr-FR" dirty="0" err="1" smtClean="0"/>
              <a:t>factory</a:t>
            </a:r>
            <a:r>
              <a:rPr lang="fr-FR" dirty="0" smtClean="0"/>
              <a:t> (Fabrique abstraite)</a:t>
            </a:r>
          </a:p>
          <a:p>
            <a:r>
              <a:rPr lang="fr-FR" dirty="0" smtClean="0"/>
              <a:t>Adapter (</a:t>
            </a:r>
            <a:r>
              <a:rPr lang="fr-FR" dirty="0" err="1" smtClean="0"/>
              <a:t>Adapteur</a:t>
            </a:r>
            <a:r>
              <a:rPr lang="fr-FR" dirty="0" smtClean="0"/>
              <a:t>)</a:t>
            </a:r>
          </a:p>
          <a:p>
            <a:r>
              <a:rPr lang="fr-FR" dirty="0" smtClean="0"/>
              <a:t>Bridge (Pont)</a:t>
            </a:r>
          </a:p>
          <a:p>
            <a:r>
              <a:rPr lang="fr-FR" dirty="0" err="1" smtClean="0"/>
              <a:t>Builder</a:t>
            </a:r>
            <a:r>
              <a:rPr lang="fr-FR" dirty="0" smtClean="0"/>
              <a:t> (Constructeur)</a:t>
            </a:r>
          </a:p>
          <a:p>
            <a:r>
              <a:rPr lang="fr-FR" dirty="0" smtClean="0"/>
              <a:t>Chain of </a:t>
            </a:r>
            <a:r>
              <a:rPr lang="fr-FR" dirty="0" err="1" smtClean="0"/>
              <a:t>responsability</a:t>
            </a:r>
            <a:r>
              <a:rPr lang="fr-FR" dirty="0" smtClean="0"/>
              <a:t> (Chaîne de responsabilité)</a:t>
            </a:r>
          </a:p>
          <a:p>
            <a:r>
              <a:rPr lang="fr-FR" dirty="0" smtClean="0"/>
              <a:t>Command (Commande)</a:t>
            </a:r>
          </a:p>
          <a:p>
            <a:r>
              <a:rPr lang="fr-FR" dirty="0" smtClean="0"/>
              <a:t>Composite (Composite)</a:t>
            </a:r>
          </a:p>
          <a:p>
            <a:r>
              <a:rPr lang="fr-FR" dirty="0" err="1" smtClean="0"/>
              <a:t>Decorator</a:t>
            </a:r>
            <a:r>
              <a:rPr lang="fr-FR" dirty="0" smtClean="0"/>
              <a:t> (Décorateur)</a:t>
            </a:r>
          </a:p>
          <a:p>
            <a:r>
              <a:rPr lang="fr-FR" dirty="0" err="1" smtClean="0"/>
              <a:t>Facade</a:t>
            </a:r>
            <a:r>
              <a:rPr lang="fr-FR" dirty="0" smtClean="0"/>
              <a:t> (Façade)</a:t>
            </a:r>
          </a:p>
          <a:p>
            <a:r>
              <a:rPr lang="fr-FR" dirty="0" err="1" smtClean="0"/>
              <a:t>Factory</a:t>
            </a:r>
            <a:r>
              <a:rPr lang="fr-FR" dirty="0" smtClean="0"/>
              <a:t> </a:t>
            </a:r>
            <a:r>
              <a:rPr lang="fr-FR" dirty="0" err="1" smtClean="0"/>
              <a:t>method</a:t>
            </a:r>
            <a:r>
              <a:rPr lang="fr-FR" dirty="0" smtClean="0"/>
              <a:t> (Méthode de fabrication)</a:t>
            </a:r>
          </a:p>
          <a:p>
            <a:r>
              <a:rPr lang="fr-FR" dirty="0" err="1" smtClean="0"/>
              <a:t>Flyweight</a:t>
            </a:r>
            <a:r>
              <a:rPr lang="fr-FR" dirty="0" smtClean="0"/>
              <a:t> (Poids mouche)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06455-E30C-434F-8395-BD66AECCAFDD}" type="slidenum">
              <a:rPr lang="fr-FR" smtClean="0"/>
              <a:pPr/>
              <a:t>12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nom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85870" y="1071546"/>
            <a:ext cx="8229600" cy="4824412"/>
          </a:xfrm>
        </p:spPr>
        <p:txBody>
          <a:bodyPr/>
          <a:lstStyle/>
          <a:p>
            <a:r>
              <a:rPr lang="fr-FR" dirty="0" err="1" smtClean="0"/>
              <a:t>Interpreter</a:t>
            </a:r>
            <a:r>
              <a:rPr lang="fr-FR" dirty="0" smtClean="0"/>
              <a:t> (Interpréteur)</a:t>
            </a:r>
          </a:p>
          <a:p>
            <a:r>
              <a:rPr lang="fr-FR" dirty="0" err="1" smtClean="0"/>
              <a:t>Iterator</a:t>
            </a:r>
            <a:r>
              <a:rPr lang="fr-FR" dirty="0" smtClean="0"/>
              <a:t> (</a:t>
            </a:r>
            <a:r>
              <a:rPr lang="fr-FR" dirty="0" err="1" smtClean="0"/>
              <a:t>Itérateur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Mediator</a:t>
            </a:r>
            <a:r>
              <a:rPr lang="fr-FR" dirty="0" smtClean="0"/>
              <a:t> (Médiateur)</a:t>
            </a:r>
          </a:p>
          <a:p>
            <a:r>
              <a:rPr lang="fr-FR" dirty="0" err="1" smtClean="0"/>
              <a:t>Memento</a:t>
            </a:r>
            <a:endParaRPr lang="fr-FR" dirty="0" smtClean="0"/>
          </a:p>
          <a:p>
            <a:r>
              <a:rPr lang="fr-FR" dirty="0" smtClean="0"/>
              <a:t>Observer (Observateur)</a:t>
            </a:r>
          </a:p>
          <a:p>
            <a:r>
              <a:rPr lang="fr-FR" dirty="0" smtClean="0"/>
              <a:t>Prototype (Prototype)</a:t>
            </a:r>
          </a:p>
          <a:p>
            <a:r>
              <a:rPr lang="fr-FR" dirty="0" smtClean="0"/>
              <a:t>Proxy</a:t>
            </a:r>
          </a:p>
          <a:p>
            <a:r>
              <a:rPr lang="fr-FR" dirty="0" smtClean="0"/>
              <a:t>Singleton (Singleton)</a:t>
            </a:r>
          </a:p>
          <a:p>
            <a:r>
              <a:rPr lang="fr-FR" dirty="0" smtClean="0"/>
              <a:t>State (Etat)</a:t>
            </a:r>
          </a:p>
          <a:p>
            <a:r>
              <a:rPr lang="fr-FR" dirty="0" err="1" smtClean="0"/>
              <a:t>Strategy</a:t>
            </a:r>
            <a:r>
              <a:rPr lang="fr-FR" dirty="0" smtClean="0"/>
              <a:t> (Stratégie)</a:t>
            </a:r>
          </a:p>
          <a:p>
            <a:r>
              <a:rPr lang="fr-FR" dirty="0" smtClean="0"/>
              <a:t>Template </a:t>
            </a:r>
            <a:r>
              <a:rPr lang="fr-FR" dirty="0" err="1" smtClean="0"/>
              <a:t>method</a:t>
            </a:r>
            <a:r>
              <a:rPr lang="fr-FR" dirty="0" smtClean="0"/>
              <a:t> (Patron de méthode)</a:t>
            </a:r>
          </a:p>
          <a:p>
            <a:r>
              <a:rPr lang="fr-FR" dirty="0" err="1" smtClean="0"/>
              <a:t>Visitor</a:t>
            </a:r>
            <a:r>
              <a:rPr lang="fr-FR" dirty="0" smtClean="0"/>
              <a:t> (Visiteur)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06455-E30C-434F-8395-BD66AECCAFDD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problème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Décrit la </a:t>
            </a:r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situation dans laquelle</a:t>
            </a:r>
            <a:r>
              <a:rPr lang="fr-FR" dirty="0" smtClean="0"/>
              <a:t> on peut appliquer le design pattern.</a:t>
            </a:r>
          </a:p>
          <a:p>
            <a:r>
              <a:rPr lang="fr-FR" dirty="0" smtClean="0"/>
              <a:t>Il explique </a:t>
            </a:r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le problème et son contexte </a:t>
            </a:r>
            <a:r>
              <a:rPr lang="fr-FR" dirty="0" smtClean="0"/>
              <a:t>:</a:t>
            </a:r>
          </a:p>
          <a:p>
            <a:pPr lvl="1"/>
            <a:r>
              <a:rPr lang="fr-FR" sz="2400" dirty="0" smtClean="0"/>
              <a:t>Il peut expliquer </a:t>
            </a:r>
            <a:r>
              <a:rPr lang="fr-FR" sz="2400" dirty="0" smtClean="0">
                <a:solidFill>
                  <a:schemeClr val="accent2">
                    <a:lumMod val="75000"/>
                  </a:schemeClr>
                </a:solidFill>
              </a:rPr>
              <a:t>des problème de conception </a:t>
            </a:r>
            <a:r>
              <a:rPr lang="fr-FR" sz="2400" dirty="0" smtClean="0"/>
              <a:t>comme par ex. comment représenter des algorithmes comme des objets.</a:t>
            </a:r>
          </a:p>
          <a:p>
            <a:pPr lvl="1"/>
            <a:r>
              <a:rPr lang="fr-FR" sz="2400" dirty="0" smtClean="0"/>
              <a:t>Il peut décrire les </a:t>
            </a:r>
            <a:r>
              <a:rPr lang="fr-FR" sz="2400" dirty="0" smtClean="0">
                <a:solidFill>
                  <a:schemeClr val="accent2">
                    <a:lumMod val="75000"/>
                  </a:schemeClr>
                </a:solidFill>
              </a:rPr>
              <a:t>structures</a:t>
            </a:r>
            <a:r>
              <a:rPr lang="fr-FR" sz="2400" dirty="0" smtClean="0"/>
              <a:t> des objets ou des classes </a:t>
            </a:r>
            <a:r>
              <a:rPr lang="fr-FR" sz="2400" dirty="0" smtClean="0">
                <a:solidFill>
                  <a:schemeClr val="accent2">
                    <a:lumMod val="75000"/>
                  </a:schemeClr>
                </a:solidFill>
              </a:rPr>
              <a:t>symptomatiques</a:t>
            </a:r>
            <a:r>
              <a:rPr lang="fr-FR" sz="2400" dirty="0" smtClean="0"/>
              <a:t>.</a:t>
            </a:r>
          </a:p>
          <a:p>
            <a:r>
              <a:rPr lang="fr-FR" dirty="0" smtClean="0"/>
              <a:t>Il peut inclure une liste de </a:t>
            </a:r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conditions</a:t>
            </a:r>
            <a:r>
              <a:rPr lang="fr-FR" dirty="0" smtClean="0"/>
              <a:t> qui doivent être rencontrées pour que l’</a:t>
            </a:r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application</a:t>
            </a:r>
            <a:r>
              <a:rPr lang="fr-FR" dirty="0" smtClean="0"/>
              <a:t> du pattern </a:t>
            </a:r>
            <a:r>
              <a:rPr lang="fr-FR" smtClean="0"/>
              <a:t>soit </a:t>
            </a:r>
            <a:r>
              <a:rPr lang="fr-FR" smtClean="0">
                <a:solidFill>
                  <a:schemeClr val="accent2">
                    <a:lumMod val="75000"/>
                  </a:schemeClr>
                </a:solidFill>
              </a:rPr>
              <a:t>pertinente</a:t>
            </a:r>
            <a:r>
              <a:rPr lang="fr-FR" smtClean="0"/>
              <a:t>.</a:t>
            </a:r>
            <a:endParaRPr lang="fr-FR" dirty="0" smtClean="0"/>
          </a:p>
          <a:p>
            <a:pPr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06455-E30C-434F-8395-BD66AECCAFDD}" type="slidenum">
              <a:rPr lang="fr-FR" smtClean="0"/>
              <a:pPr/>
              <a:t>14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solution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Décrit les </a:t>
            </a:r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éléments qui entrent en jeu dans la solution</a:t>
            </a:r>
            <a:r>
              <a:rPr lang="fr-FR" dirty="0" smtClean="0"/>
              <a:t> de conception, leurs </a:t>
            </a:r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relations</a:t>
            </a:r>
            <a:r>
              <a:rPr lang="fr-FR" dirty="0" smtClean="0"/>
              <a:t>, leurs </a:t>
            </a:r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responsabilités</a:t>
            </a:r>
            <a:r>
              <a:rPr lang="fr-FR" dirty="0" smtClean="0"/>
              <a:t> et leurs </a:t>
            </a:r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collaborations</a:t>
            </a:r>
            <a:r>
              <a:rPr lang="fr-FR" dirty="0" smtClean="0"/>
              <a:t>.</a:t>
            </a:r>
          </a:p>
          <a:p>
            <a:r>
              <a:rPr lang="fr-FR" dirty="0" smtClean="0"/>
              <a:t>Ne décrit pas un design ou une implémentation spécifique.</a:t>
            </a:r>
          </a:p>
          <a:p>
            <a:r>
              <a:rPr lang="fr-FR" dirty="0" smtClean="0"/>
              <a:t>C’est une description abstraite de la conception et de </a:t>
            </a:r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comment l’arrangement général des éléments permet de résoudre le problème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06455-E30C-434F-8395-BD66AECCAFDD}" type="slidenum">
              <a:rPr lang="fr-FR" smtClean="0"/>
              <a:pPr/>
              <a:t>15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conséquences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Sont les résultats et les compromis de l’application d’un design pattern.</a:t>
            </a:r>
          </a:p>
          <a:p>
            <a:r>
              <a:rPr lang="fr-FR" dirty="0" smtClean="0"/>
              <a:t>Elles sont importantes : </a:t>
            </a:r>
          </a:p>
          <a:p>
            <a:pPr lvl="1"/>
            <a:r>
              <a:rPr lang="fr-FR" sz="2400" dirty="0" smtClean="0"/>
              <a:t>pour </a:t>
            </a:r>
            <a:r>
              <a:rPr lang="fr-FR" sz="2400" dirty="0" smtClean="0">
                <a:solidFill>
                  <a:schemeClr val="accent2">
                    <a:lumMod val="75000"/>
                  </a:schemeClr>
                </a:solidFill>
              </a:rPr>
              <a:t>l’évaluation des différentes alternatives </a:t>
            </a:r>
            <a:r>
              <a:rPr lang="fr-FR" sz="2400" dirty="0" smtClean="0"/>
              <a:t>possibles pour résoudre un problème (et donc le choix);</a:t>
            </a:r>
          </a:p>
          <a:p>
            <a:pPr lvl="1"/>
            <a:r>
              <a:rPr lang="fr-FR" sz="2400" dirty="0" smtClean="0"/>
              <a:t>pour </a:t>
            </a:r>
            <a:r>
              <a:rPr lang="fr-FR" sz="2400" dirty="0" smtClean="0">
                <a:solidFill>
                  <a:schemeClr val="accent2">
                    <a:lumMod val="75000"/>
                  </a:schemeClr>
                </a:solidFill>
              </a:rPr>
              <a:t>l’évaluation des coûts </a:t>
            </a:r>
            <a:r>
              <a:rPr lang="fr-FR" sz="2400" dirty="0" smtClean="0"/>
              <a:t>induits par la réorganisation due à l’application du design pattern;</a:t>
            </a:r>
          </a:p>
          <a:p>
            <a:pPr lvl="1"/>
            <a:r>
              <a:rPr lang="fr-FR" sz="2400" dirty="0" smtClean="0"/>
              <a:t>pour </a:t>
            </a:r>
            <a:r>
              <a:rPr lang="fr-FR" sz="2400" dirty="0" smtClean="0">
                <a:solidFill>
                  <a:schemeClr val="accent2">
                    <a:lumMod val="75000"/>
                  </a:schemeClr>
                </a:solidFill>
              </a:rPr>
              <a:t>comprendre les bénéfices </a:t>
            </a:r>
            <a:r>
              <a:rPr lang="fr-FR" sz="2400" dirty="0" smtClean="0"/>
              <a:t>obtenus par l’application du design pattern;</a:t>
            </a:r>
          </a:p>
          <a:p>
            <a:pPr lvl="1"/>
            <a:r>
              <a:rPr lang="fr-FR" sz="2400" dirty="0" smtClean="0"/>
              <a:t>pour </a:t>
            </a:r>
            <a:r>
              <a:rPr lang="fr-FR" sz="2400" dirty="0" smtClean="0">
                <a:solidFill>
                  <a:schemeClr val="accent2">
                    <a:lumMod val="75000"/>
                  </a:schemeClr>
                </a:solidFill>
              </a:rPr>
              <a:t>confronter les coûts induits et les bénéfices</a:t>
            </a:r>
            <a:r>
              <a:rPr lang="fr-FR" sz="2400" dirty="0" smtClean="0"/>
              <a:t>…</a:t>
            </a:r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06455-E30C-434F-8395-BD66AECCAFDD}" type="slidenum">
              <a:rPr lang="fr-FR" smtClean="0"/>
              <a:pPr/>
              <a:t>16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et réutilisabilité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Construire l’architecture d’un logiciel orienté objet est difficile.</a:t>
            </a:r>
          </a:p>
          <a:p>
            <a:r>
              <a:rPr lang="fr-FR" dirty="0" smtClean="0"/>
              <a:t>Construire cette architecture de manière à ce que ses éléments soient les plus réutilisables possible est encore plus dur :</a:t>
            </a:r>
          </a:p>
          <a:p>
            <a:pPr lvl="1"/>
            <a:r>
              <a:rPr lang="fr-FR" dirty="0"/>
              <a:t>i</a:t>
            </a:r>
            <a:r>
              <a:rPr lang="fr-FR" sz="2400" dirty="0" smtClean="0"/>
              <a:t>l faut </a:t>
            </a:r>
            <a:r>
              <a:rPr lang="fr-FR" sz="2400" dirty="0" smtClean="0">
                <a:solidFill>
                  <a:schemeClr val="accent2">
                    <a:lumMod val="75000"/>
                  </a:schemeClr>
                </a:solidFill>
              </a:rPr>
              <a:t>trouver les objets pertinents </a:t>
            </a:r>
            <a:r>
              <a:rPr lang="fr-FR" sz="2400" dirty="0" smtClean="0"/>
              <a:t>à factoriser afin de les représenter sous forme de </a:t>
            </a:r>
            <a:r>
              <a:rPr lang="fr-FR" sz="2400" dirty="0" smtClean="0">
                <a:solidFill>
                  <a:schemeClr val="accent2">
                    <a:lumMod val="75000"/>
                  </a:schemeClr>
                </a:solidFill>
              </a:rPr>
              <a:t>classes de bonne granularité</a:t>
            </a:r>
            <a:r>
              <a:rPr lang="fr-FR" sz="2400" dirty="0" smtClean="0"/>
              <a:t> (pas trop spécifiques mais répondant au problème…) ;</a:t>
            </a:r>
          </a:p>
          <a:p>
            <a:pPr lvl="1"/>
            <a:r>
              <a:rPr lang="fr-FR" sz="2400" dirty="0" smtClean="0"/>
              <a:t>construire leur </a:t>
            </a:r>
            <a:r>
              <a:rPr lang="fr-FR" sz="2400" dirty="0" smtClean="0">
                <a:solidFill>
                  <a:schemeClr val="accent2">
                    <a:lumMod val="75000"/>
                  </a:schemeClr>
                </a:solidFill>
              </a:rPr>
              <a:t>interface</a:t>
            </a:r>
            <a:r>
              <a:rPr lang="fr-FR" sz="2400" dirty="0" smtClean="0"/>
              <a:t>;</a:t>
            </a:r>
          </a:p>
          <a:p>
            <a:pPr lvl="1"/>
            <a:r>
              <a:rPr lang="fr-FR"/>
              <a:t>é</a:t>
            </a:r>
            <a:r>
              <a:rPr lang="fr-FR" sz="2400" smtClean="0"/>
              <a:t>tablir </a:t>
            </a:r>
            <a:r>
              <a:rPr lang="fr-FR" sz="2400" dirty="0" smtClean="0"/>
              <a:t>la </a:t>
            </a:r>
            <a:r>
              <a:rPr lang="fr-FR" sz="2400" dirty="0" smtClean="0">
                <a:solidFill>
                  <a:schemeClr val="accent2">
                    <a:lumMod val="75000"/>
                  </a:schemeClr>
                </a:solidFill>
              </a:rPr>
              <a:t>hiérarchie</a:t>
            </a:r>
            <a:r>
              <a:rPr lang="fr-FR" sz="2400" dirty="0" smtClean="0"/>
              <a:t> et les </a:t>
            </a:r>
            <a:r>
              <a:rPr lang="fr-FR" sz="2400" dirty="0" smtClean="0">
                <a:solidFill>
                  <a:schemeClr val="accent2">
                    <a:lumMod val="75000"/>
                  </a:schemeClr>
                </a:solidFill>
              </a:rPr>
              <a:t>associations entre ces classes</a:t>
            </a:r>
            <a:r>
              <a:rPr lang="fr-FR" sz="2400" dirty="0" smtClean="0"/>
              <a:t>. </a:t>
            </a:r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06455-E30C-434F-8395-BD66AECCAFDD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et réutilisabilité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L’architecture construite doit être </a:t>
            </a:r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spécifique au problème </a:t>
            </a:r>
            <a:r>
              <a:rPr lang="fr-FR" dirty="0" smtClean="0"/>
              <a:t>à résoudre mais aussi </a:t>
            </a:r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suffisamment générale </a:t>
            </a:r>
            <a:r>
              <a:rPr lang="fr-FR" dirty="0" smtClean="0"/>
              <a:t>pour </a:t>
            </a:r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faciliter la résolution de futures problèmes</a:t>
            </a:r>
            <a:r>
              <a:rPr lang="fr-FR" dirty="0" smtClean="0"/>
              <a:t>.</a:t>
            </a:r>
          </a:p>
          <a:p>
            <a:r>
              <a:rPr lang="fr-FR" dirty="0" smtClean="0"/>
              <a:t>L’expérience montre qu’obtenir une architecture flexible et réutilisable est très difficile, voir impossible, à obtenir du premier coup.</a:t>
            </a:r>
          </a:p>
          <a:p>
            <a:r>
              <a:rPr lang="fr-FR" dirty="0" smtClean="0"/>
              <a:t>La conception orientée objet est avant tout une question d’expertise : les développeurs expérimentés </a:t>
            </a:r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réutilisent souvent les bonnes solutions qu’ils ont développés</a:t>
            </a:r>
            <a:r>
              <a:rPr lang="fr-FR" dirty="0" smtClean="0"/>
              <a:t>.</a:t>
            </a:r>
          </a:p>
          <a:p>
            <a:r>
              <a:rPr lang="fr-FR" dirty="0" smtClean="0"/>
              <a:t>C’est pourquoi on retrouve des </a:t>
            </a:r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architectures récurrentes </a:t>
            </a:r>
            <a:r>
              <a:rPr lang="fr-FR" dirty="0" smtClean="0"/>
              <a:t>dans beaucoup de systèmes.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06455-E30C-434F-8395-BD66AECCAFDD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E75B5-8596-4E10-A368-6BC86581F337}" type="slidenum">
              <a:rPr lang="fr-FR"/>
              <a:pPr/>
              <a:t>4</a:t>
            </a:fld>
            <a:endParaRPr lang="fr-FR"/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 smtClean="0"/>
              <a:t>Design patterns</a:t>
            </a:r>
            <a:endParaRPr lang="fr-FR" sz="28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10" y="1557338"/>
            <a:ext cx="8197878" cy="4824412"/>
          </a:xfrm>
        </p:spPr>
        <p:txBody>
          <a:bodyPr/>
          <a:lstStyle/>
          <a:p>
            <a:r>
              <a:rPr lang="fr-FR" dirty="0" smtClean="0"/>
              <a:t>1995 : Erich Gamma, Richard </a:t>
            </a:r>
            <a:r>
              <a:rPr lang="fr-FR" dirty="0" err="1" smtClean="0"/>
              <a:t>Helm</a:t>
            </a:r>
            <a:r>
              <a:rPr lang="fr-FR" dirty="0" smtClean="0"/>
              <a:t>, Ralph Johnson, John </a:t>
            </a:r>
            <a:r>
              <a:rPr lang="fr-FR" dirty="0" err="1" smtClean="0"/>
              <a:t>Vlissides</a:t>
            </a:r>
            <a:r>
              <a:rPr lang="fr-FR" dirty="0" smtClean="0"/>
              <a:t> (Gang of Four: </a:t>
            </a:r>
            <a:r>
              <a:rPr lang="fr-FR" dirty="0" err="1" smtClean="0"/>
              <a:t>GoF</a:t>
            </a:r>
            <a:r>
              <a:rPr lang="fr-FR" dirty="0" smtClean="0"/>
              <a:t>).</a:t>
            </a:r>
          </a:p>
          <a:p>
            <a:pPr>
              <a:buNone/>
            </a:pPr>
            <a:r>
              <a:rPr lang="fr-FR" dirty="0" smtClean="0"/>
              <a:t>	</a:t>
            </a:r>
            <a:r>
              <a:rPr lang="fr-FR" i="1" dirty="0" smtClean="0">
                <a:solidFill>
                  <a:schemeClr val="accent2">
                    <a:lumMod val="75000"/>
                  </a:schemeClr>
                </a:solidFill>
              </a:rPr>
              <a:t>Design patterns : </a:t>
            </a:r>
            <a:r>
              <a:rPr lang="fr-FR" i="1" dirty="0" err="1" smtClean="0">
                <a:solidFill>
                  <a:schemeClr val="accent2">
                    <a:lumMod val="75000"/>
                  </a:schemeClr>
                </a:solidFill>
              </a:rPr>
              <a:t>elements</a:t>
            </a:r>
            <a:r>
              <a:rPr lang="fr-FR" i="1" dirty="0" smtClean="0">
                <a:solidFill>
                  <a:schemeClr val="accent2">
                    <a:lumMod val="75000"/>
                  </a:schemeClr>
                </a:solidFill>
              </a:rPr>
              <a:t> of </a:t>
            </a:r>
            <a:r>
              <a:rPr lang="fr-FR" i="1" dirty="0" err="1" smtClean="0">
                <a:solidFill>
                  <a:schemeClr val="accent2">
                    <a:lumMod val="75000"/>
                  </a:schemeClr>
                </a:solidFill>
              </a:rPr>
              <a:t>reusable</a:t>
            </a:r>
            <a:r>
              <a:rPr lang="fr-FR" i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i="1" dirty="0" err="1" smtClean="0">
                <a:solidFill>
                  <a:schemeClr val="accent2">
                    <a:lumMod val="75000"/>
                  </a:schemeClr>
                </a:solidFill>
              </a:rPr>
              <a:t>object</a:t>
            </a:r>
            <a:r>
              <a:rPr lang="fr-FR" i="1" dirty="0" smtClean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fr-FR" i="1" dirty="0" err="1" smtClean="0">
                <a:solidFill>
                  <a:schemeClr val="accent2">
                    <a:lumMod val="75000"/>
                  </a:schemeClr>
                </a:solidFill>
              </a:rPr>
              <a:t>oriented</a:t>
            </a:r>
            <a:r>
              <a:rPr lang="fr-FR" i="1" dirty="0" smtClean="0">
                <a:solidFill>
                  <a:schemeClr val="accent2">
                    <a:lumMod val="75000"/>
                  </a:schemeClr>
                </a:solidFill>
              </a:rPr>
              <a:t> software</a:t>
            </a:r>
            <a:r>
              <a:rPr lang="fr-FR" dirty="0" smtClean="0"/>
              <a:t>, Addison-Wesley</a:t>
            </a:r>
          </a:p>
          <a:p>
            <a:endParaRPr lang="fr-FR" dirty="0" smtClean="0"/>
          </a:p>
          <a:p>
            <a:r>
              <a:rPr lang="fr-FR" dirty="0" smtClean="0"/>
              <a:t>Transposition de la pratique des design patterns architecturaux (bâtiment) dans l’univers du logiciel. </a:t>
            </a:r>
          </a:p>
          <a:p>
            <a:r>
              <a:rPr lang="fr-FR" dirty="0" smtClean="0"/>
              <a:t>Le but est de capitaliser l’expérience dans le domaine de la conception (architecturale) de logiciels orientés objet dans des «</a:t>
            </a:r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 patrons de conception </a:t>
            </a:r>
            <a:r>
              <a:rPr lang="fr-FR" dirty="0" smtClean="0"/>
              <a:t>».</a:t>
            </a:r>
          </a:p>
          <a:p>
            <a:endParaRPr lang="fr-FR" dirty="0" smtClean="0"/>
          </a:p>
          <a:p>
            <a:endParaRPr lang="fr-FR" dirty="0" smtClean="0"/>
          </a:p>
          <a:p>
            <a:pPr>
              <a:buNone/>
            </a:pP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E75B5-8596-4E10-A368-6BC86581F337}" type="slidenum">
              <a:rPr lang="fr-FR"/>
              <a:pPr/>
              <a:t>5</a:t>
            </a:fld>
            <a:endParaRPr lang="fr-FR"/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 smtClean="0"/>
              <a:t>Qu’est ce qu’un design pattern ?</a:t>
            </a:r>
            <a:endParaRPr lang="fr-FR" sz="28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 design pattern est une </a:t>
            </a:r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solution de conception </a:t>
            </a:r>
            <a:r>
              <a:rPr lang="fr-FR" dirty="0" smtClean="0"/>
              <a:t>commune </a:t>
            </a:r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à un problème récurrent </a:t>
            </a:r>
            <a:r>
              <a:rPr lang="fr-FR" dirty="0" smtClean="0"/>
              <a:t>dans un </a:t>
            </a:r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contexte</a:t>
            </a:r>
            <a:r>
              <a:rPr lang="fr-FR" dirty="0" smtClean="0"/>
              <a:t> donné.</a:t>
            </a:r>
          </a:p>
          <a:p>
            <a:r>
              <a:rPr lang="fr-FR" dirty="0" smtClean="0"/>
              <a:t>L'idée est la </a:t>
            </a:r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réutilisation d'une solution éprouvée</a:t>
            </a:r>
            <a:r>
              <a:rPr lang="fr-FR" dirty="0" smtClean="0"/>
              <a:t> à une problématique souvent rencontrée.</a:t>
            </a:r>
          </a:p>
          <a:p>
            <a:r>
              <a:rPr lang="fr-FR" dirty="0" smtClean="0"/>
              <a:t>Un design pattern propose une </a:t>
            </a:r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solution sous la forme d'un ensemble de classes</a:t>
            </a:r>
            <a:r>
              <a:rPr lang="fr-FR" dirty="0" smtClean="0"/>
              <a:t>.</a:t>
            </a:r>
          </a:p>
          <a:p>
            <a:r>
              <a:rPr lang="fr-FR" dirty="0" smtClean="0"/>
              <a:t>Un design pattern ne propose pas de code contenant la solution mais un </a:t>
            </a:r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plan de résolution</a:t>
            </a:r>
            <a:r>
              <a:rPr lang="fr-FR" dirty="0" smtClean="0"/>
              <a:t> exprimé dans un langage graphique de modélisation (</a:t>
            </a:r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UML</a:t>
            </a:r>
            <a:r>
              <a:rPr lang="fr-FR" dirty="0" smtClean="0"/>
              <a:t>). </a:t>
            </a:r>
          </a:p>
          <a:p>
            <a:r>
              <a:rPr lang="fr-FR" dirty="0" smtClean="0"/>
              <a:t>Permet de proposer les </a:t>
            </a:r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briques structurelles </a:t>
            </a:r>
            <a:r>
              <a:rPr lang="fr-FR" dirty="0" smtClean="0"/>
              <a:t>d’une </a:t>
            </a:r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solution élégante</a:t>
            </a:r>
            <a:r>
              <a:rPr lang="fr-FR" dirty="0" smtClean="0"/>
              <a:t>. </a:t>
            </a:r>
          </a:p>
          <a:p>
            <a:pPr>
              <a:buNone/>
            </a:pP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E75B5-8596-4E10-A368-6BC86581F337}" type="slidenum">
              <a:rPr lang="fr-FR"/>
              <a:pPr/>
              <a:t>6</a:t>
            </a:fld>
            <a:endParaRPr lang="fr-FR"/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 smtClean="0"/>
              <a:t>Design patterns</a:t>
            </a:r>
            <a:endParaRPr lang="fr-FR" sz="28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Ce sont donc des petites solutions d'architecture objet, adaptées à des problèmes de modélisation. </a:t>
            </a:r>
          </a:p>
          <a:p>
            <a:r>
              <a:rPr lang="fr-FR" dirty="0" smtClean="0"/>
              <a:t>Exemples :</a:t>
            </a:r>
          </a:p>
          <a:p>
            <a:pPr lvl="1"/>
            <a:r>
              <a:rPr lang="fr-FR" sz="2400" dirty="0" smtClean="0"/>
              <a:t>Comment construire un singleton, c'est à dire une classe qui garantit l'unicité de son instance ?</a:t>
            </a:r>
          </a:p>
          <a:p>
            <a:pPr lvl="1"/>
            <a:r>
              <a:rPr lang="fr-FR" sz="2400" dirty="0" smtClean="0"/>
              <a:t>Comment ajouter dynamiquement des responsabilités à des objets ?</a:t>
            </a:r>
          </a:p>
          <a:p>
            <a:pPr lvl="1"/>
            <a:r>
              <a:rPr lang="fr-FR" sz="2400" dirty="0" smtClean="0"/>
              <a:t>Comment programmer la fonction annuler (undo)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E75B5-8596-4E10-A368-6BC86581F337}" type="slidenum">
              <a:rPr lang="fr-FR"/>
              <a:pPr/>
              <a:t>7</a:t>
            </a:fld>
            <a:endParaRPr lang="fr-FR"/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 smtClean="0"/>
              <a:t>Design patterns</a:t>
            </a:r>
            <a:endParaRPr lang="fr-FR" sz="28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Ne pas confondre </a:t>
            </a:r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design pattern </a:t>
            </a:r>
            <a:r>
              <a:rPr lang="fr-FR" dirty="0" smtClean="0"/>
              <a:t>et </a:t>
            </a:r>
            <a:r>
              <a:rPr lang="fr-FR" dirty="0" err="1" smtClean="0">
                <a:solidFill>
                  <a:schemeClr val="accent2">
                    <a:lumMod val="75000"/>
                  </a:schemeClr>
                </a:solidFill>
              </a:rPr>
              <a:t>framework</a:t>
            </a:r>
            <a:r>
              <a:rPr lang="fr-FR" dirty="0" smtClean="0"/>
              <a:t>. Un design pattern ne décrit pas un ensemble architectural, il permet seulement de résoudre des problèmes de modélisation bien circonscrits et généralement limités à quelques classes.</a:t>
            </a:r>
          </a:p>
          <a:p>
            <a:endParaRPr lang="fr-FR" dirty="0" smtClean="0"/>
          </a:p>
          <a:p>
            <a:r>
              <a:rPr lang="fr-FR" dirty="0" smtClean="0"/>
              <a:t>Ces recettes techniquement éprouvées ont toujours été imaginées afin d'offrir une réutilisabilité et une évolutivité optimales. </a:t>
            </a:r>
          </a:p>
          <a:p>
            <a:r>
              <a:rPr lang="fr-FR" dirty="0" smtClean="0"/>
              <a:t>Souvent, lors d'une utilisation, </a:t>
            </a:r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un design pattern doit être adapté au contexte</a:t>
            </a:r>
            <a:r>
              <a:rPr lang="fr-FR" dirty="0" smtClean="0"/>
              <a:t>.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Avantages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Les design patterns permettent :</a:t>
            </a:r>
          </a:p>
          <a:p>
            <a:r>
              <a:rPr lang="fr-FR" dirty="0" smtClean="0"/>
              <a:t>de </a:t>
            </a:r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réutiliser</a:t>
            </a:r>
            <a:r>
              <a:rPr lang="fr-FR" dirty="0" smtClean="0"/>
              <a:t> plus </a:t>
            </a:r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facilement</a:t>
            </a:r>
            <a:r>
              <a:rPr lang="fr-FR" dirty="0" smtClean="0"/>
              <a:t> et plus </a:t>
            </a:r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rapidement</a:t>
            </a:r>
            <a:r>
              <a:rPr lang="fr-FR" dirty="0" smtClean="0"/>
              <a:t> les </a:t>
            </a:r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bonnes solutions </a:t>
            </a:r>
            <a:r>
              <a:rPr lang="fr-FR" dirty="0" smtClean="0"/>
              <a:t>d’architecture et de conception;</a:t>
            </a:r>
          </a:p>
          <a:p>
            <a:r>
              <a:rPr lang="fr-FR" dirty="0" smtClean="0"/>
              <a:t>de rendre ces </a:t>
            </a:r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solutions plus accessibles</a:t>
            </a:r>
            <a:r>
              <a:rPr lang="fr-FR" dirty="0" smtClean="0"/>
              <a:t> aux développeurs de nouveaux systèmes.</a:t>
            </a:r>
          </a:p>
          <a:p>
            <a:r>
              <a:rPr lang="fr-FR" dirty="0" smtClean="0"/>
              <a:t>de </a:t>
            </a:r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choisir parmi les différentes alternatives </a:t>
            </a:r>
            <a:r>
              <a:rPr lang="fr-FR" dirty="0" smtClean="0"/>
              <a:t>les solutions de conception qui rendent les systèmes </a:t>
            </a:r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réutilisables</a:t>
            </a:r>
            <a:r>
              <a:rPr lang="fr-FR" dirty="0" smtClean="0"/>
              <a:t> tout en éliminant celles qui compromettent cette réutilisabilité.</a:t>
            </a:r>
          </a:p>
          <a:p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d’améliorer la documentation et la maintenance </a:t>
            </a:r>
            <a:r>
              <a:rPr lang="fr-FR" dirty="0" smtClean="0"/>
              <a:t>d’un système en fournissant une documentation explicite des classes et de leurs interactions.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06455-E30C-434F-8395-BD66AECCAFDD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GoF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06455-E30C-434F-8395-BD66AECCAFDD}" type="slidenum">
              <a:rPr lang="fr-FR" smtClean="0"/>
              <a:pPr/>
              <a:t>9</a:t>
            </a:fld>
            <a:endParaRPr lang="fr-F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95713" y="1052736"/>
            <a:ext cx="2424759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11188" y="1412776"/>
            <a:ext cx="6193060" cy="4968006"/>
          </a:xfrm>
        </p:spPr>
        <p:txBody>
          <a:bodyPr/>
          <a:lstStyle/>
          <a:p>
            <a:r>
              <a:rPr lang="fr-FR" dirty="0" smtClean="0"/>
              <a:t>Le livre propose </a:t>
            </a:r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23 solutions </a:t>
            </a:r>
            <a:r>
              <a:rPr lang="fr-FR" dirty="0" smtClean="0"/>
              <a:t>à des problèmes récurrents dans les applications informatiques.</a:t>
            </a:r>
          </a:p>
          <a:p>
            <a:r>
              <a:rPr lang="fr-FR" dirty="0" smtClean="0"/>
              <a:t>Solutions réparties en </a:t>
            </a:r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3 catégories </a:t>
            </a:r>
            <a:r>
              <a:rPr lang="fr-FR" dirty="0" smtClean="0"/>
              <a:t>:</a:t>
            </a:r>
          </a:p>
          <a:p>
            <a:pPr lvl="1"/>
            <a:r>
              <a:rPr lang="fr-FR" sz="2400" dirty="0" err="1" smtClean="0">
                <a:solidFill>
                  <a:schemeClr val="accent2">
                    <a:lumMod val="75000"/>
                  </a:schemeClr>
                </a:solidFill>
              </a:rPr>
              <a:t>Créationnelles</a:t>
            </a:r>
            <a:r>
              <a:rPr lang="fr-FR" sz="2400" dirty="0" smtClean="0"/>
              <a:t> : centrées sur la problématique de construction d’objets.</a:t>
            </a:r>
          </a:p>
          <a:p>
            <a:pPr lvl="1"/>
            <a:r>
              <a:rPr lang="fr-FR" sz="2400" dirty="0" smtClean="0">
                <a:solidFill>
                  <a:schemeClr val="accent2">
                    <a:lumMod val="75000"/>
                  </a:schemeClr>
                </a:solidFill>
              </a:rPr>
              <a:t>Structurelles</a:t>
            </a:r>
            <a:r>
              <a:rPr lang="fr-FR" sz="2400" dirty="0" smtClean="0"/>
              <a:t> : ciblées sur les schémas associatifs entre les classes.</a:t>
            </a:r>
          </a:p>
          <a:p>
            <a:pPr lvl="1"/>
            <a:r>
              <a:rPr lang="fr-FR" sz="2400" dirty="0" smtClean="0">
                <a:solidFill>
                  <a:schemeClr val="accent2">
                    <a:lumMod val="75000"/>
                  </a:schemeClr>
                </a:solidFill>
              </a:rPr>
              <a:t>Comportementales</a:t>
            </a:r>
            <a:r>
              <a:rPr lang="fr-FR" sz="2400" dirty="0" smtClean="0"/>
              <a:t> : caractérisent les moyens utilisés par les classes (et les objets) pour interagir entre elles et se distribuer les responsabilités.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èle par défaut">
  <a:themeElements>
    <a:clrScheme name="Modèle par défaut 4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FFFFFF"/>
      </a:accent1>
      <a:accent2>
        <a:srgbClr val="8DC6FF"/>
      </a:accent2>
      <a:accent3>
        <a:srgbClr val="ECFAF7"/>
      </a:accent3>
      <a:accent4>
        <a:srgbClr val="000000"/>
      </a:accent4>
      <a:accent5>
        <a:srgbClr val="FFFFFF"/>
      </a:accent5>
      <a:accent6>
        <a:srgbClr val="7FB3E7"/>
      </a:accent6>
      <a:hlink>
        <a:srgbClr val="0066CC"/>
      </a:hlink>
      <a:folHlink>
        <a:srgbClr val="00A800"/>
      </a:folHlink>
    </a:clrScheme>
    <a:fontScheme name="Modèle par défau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33454</TotalTime>
  <Words>989</Words>
  <Application>Microsoft Office PowerPoint</Application>
  <PresentationFormat>Affichage à l'écran (4:3)</PresentationFormat>
  <Paragraphs>119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9" baseType="lpstr">
      <vt:lpstr>Arial</vt:lpstr>
      <vt:lpstr>Courier New</vt:lpstr>
      <vt:lpstr>Modèle par défaut</vt:lpstr>
      <vt:lpstr>Les patrons de conception (design patterns)</vt:lpstr>
      <vt:lpstr>Architecture et réutilisabilité</vt:lpstr>
      <vt:lpstr>Architecture et réutilisabilité</vt:lpstr>
      <vt:lpstr>Design patterns</vt:lpstr>
      <vt:lpstr>Qu’est ce qu’un design pattern ?</vt:lpstr>
      <vt:lpstr>Design patterns</vt:lpstr>
      <vt:lpstr>Design patterns</vt:lpstr>
      <vt:lpstr>Avantages</vt:lpstr>
      <vt:lpstr>GoF</vt:lpstr>
      <vt:lpstr>Présentation d’un design pattern</vt:lpstr>
      <vt:lpstr>Le nom</vt:lpstr>
      <vt:lpstr>Le nom</vt:lpstr>
      <vt:lpstr>Le nom</vt:lpstr>
      <vt:lpstr>Le problème</vt:lpstr>
      <vt:lpstr>La solution</vt:lpstr>
      <vt:lpstr>Les conséquences</vt:lpstr>
    </vt:vector>
  </TitlesOfParts>
  <Company>UTC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Antoine</dc:creator>
  <cp:lastModifiedBy>Antoine Jouglet</cp:lastModifiedBy>
  <cp:revision>418</cp:revision>
  <cp:lastPrinted>2015-03-18T09:43:43Z</cp:lastPrinted>
  <dcterms:created xsi:type="dcterms:W3CDTF">2008-02-04T10:53:03Z</dcterms:created>
  <dcterms:modified xsi:type="dcterms:W3CDTF">2017-08-26T07:39:13Z</dcterms:modified>
</cp:coreProperties>
</file>