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3399"/>
    <a:srgbClr val="FF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54" autoAdjust="0"/>
    <p:restoredTop sz="94660"/>
  </p:normalViewPr>
  <p:slideViewPr>
    <p:cSldViewPr>
      <p:cViewPr varScale="1">
        <p:scale>
          <a:sx n="95" d="100"/>
          <a:sy n="95" d="100"/>
        </p:scale>
        <p:origin x="13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272"/>
    </p:cViewPr>
  </p:sorterViewPr>
  <p:notesViewPr>
    <p:cSldViewPr>
      <p:cViewPr varScale="1">
        <p:scale>
          <a:sx n="85" d="100"/>
          <a:sy n="85" d="100"/>
        </p:scale>
        <p:origin x="-42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453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fr-F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fr-F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fr-F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51C3FD12-4971-4E9E-8CD5-A37FA64CC9DC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898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99592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85392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5EA00-67CC-44EE-9700-7F258220B0A0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C5B34E-FB69-4950-95BD-0FAD2ADBE6E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3388" y="96838"/>
            <a:ext cx="2057400" cy="6284912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11188" y="96838"/>
            <a:ext cx="6019800" cy="628491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ACFDEA-EF32-4A42-BE43-0AFCEE8583A9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188" y="96838"/>
            <a:ext cx="7129462" cy="73977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611188" y="1557338"/>
            <a:ext cx="4038600" cy="4824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02188" y="1557338"/>
            <a:ext cx="4038600" cy="4824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>
          <a:xfrm>
            <a:off x="153988" y="981075"/>
            <a:ext cx="685800" cy="457200"/>
          </a:xfrm>
        </p:spPr>
        <p:txBody>
          <a:bodyPr/>
          <a:lstStyle>
            <a:lvl1pPr>
              <a:defRPr/>
            </a:lvl1pPr>
          </a:lstStyle>
          <a:p>
            <a:fld id="{CE9A986D-4348-4A98-844F-1A3AA1CDDB97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>
                  <a:lumMod val="75000"/>
                </a:schemeClr>
              </a:buClr>
              <a:defRPr/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C06455-E30C-434F-8395-BD66AECCAFD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EC1133-3064-4F60-BC35-93F25C882326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11188" y="1557338"/>
            <a:ext cx="40386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02188" y="1557338"/>
            <a:ext cx="40386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80F0E6-1D71-492E-8685-B2A2D7A261EF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CB28B9-2694-41D1-8A77-9489D118DD01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BEC0F5-9905-475A-BC81-885CA92244F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E2C2FC-5915-42B1-851D-CCE6539518A9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9C0C54-3293-4046-B814-2658183FA655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97D20-E085-489E-A516-CF7783BD8BD4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alque_transparent_2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96838"/>
            <a:ext cx="83533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557338"/>
            <a:ext cx="8353300" cy="4968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037" name="Text Box 13"/>
          <p:cNvSpPr txBox="1">
            <a:spLocks noChangeArrowheads="1"/>
          </p:cNvSpPr>
          <p:nvPr userDrawn="1"/>
        </p:nvSpPr>
        <p:spPr bwMode="auto">
          <a:xfrm>
            <a:off x="683568" y="6532839"/>
            <a:ext cx="18192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1200" b="1" dirty="0">
                <a:solidFill>
                  <a:srgbClr val="FFFF00"/>
                </a:solidFill>
              </a:rPr>
              <a:t>antoine.jouglet@utc.fr</a:t>
            </a:r>
          </a:p>
        </p:txBody>
      </p:sp>
      <p:sp>
        <p:nvSpPr>
          <p:cNvPr id="1038" name="Text Box 14"/>
          <p:cNvSpPr txBox="1">
            <a:spLocks noChangeArrowheads="1"/>
          </p:cNvSpPr>
          <p:nvPr userDrawn="1"/>
        </p:nvSpPr>
        <p:spPr bwMode="auto">
          <a:xfrm>
            <a:off x="2685270" y="6552382"/>
            <a:ext cx="26828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1200" b="1" dirty="0"/>
              <a:t>Programmation Orientée Objet</a:t>
            </a:r>
            <a:endParaRPr lang="fr-FR" sz="1200" b="1" dirty="0">
              <a:solidFill>
                <a:srgbClr val="003399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3988" y="981075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2200" b="1">
                <a:solidFill>
                  <a:srgbClr val="FFFF00"/>
                </a:solidFill>
              </a:defRPr>
            </a:lvl1pPr>
          </a:lstStyle>
          <a:p>
            <a:fld id="{C14EF4AC-3777-4572-8120-0D9D149C019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>
            <a:lumMod val="75000"/>
          </a:schemeClr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66CC"/>
        </a:buClr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465C2-5A31-42CF-83E0-4A2B72EDED24}" type="slidenum">
              <a:rPr lang="fr-FR"/>
              <a:pPr/>
              <a:t>1</a:t>
            </a:fld>
            <a:endParaRPr lang="fr-FR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2" y="1466839"/>
            <a:ext cx="7458101" cy="2033599"/>
          </a:xfrm>
        </p:spPr>
        <p:txBody>
          <a:bodyPr/>
          <a:lstStyle/>
          <a:p>
            <a:pPr algn="l"/>
            <a:r>
              <a:rPr lang="fr-FR" sz="4400" dirty="0"/>
              <a:t>Design Pattern</a:t>
            </a:r>
            <a:br>
              <a:rPr lang="fr-FR" sz="4400" dirty="0"/>
            </a:br>
            <a:r>
              <a:rPr lang="fr-FR" sz="4400" dirty="0"/>
              <a:t>Singleton</a:t>
            </a:r>
            <a:endParaRPr lang="fr-FR" sz="4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Général d’Implémentation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188" y="1557338"/>
            <a:ext cx="8389968" cy="4824412"/>
          </a:xfrm>
        </p:spPr>
        <p:txBody>
          <a:bodyPr/>
          <a:lstStyle/>
          <a:p>
            <a:r>
              <a:rPr lang="fr-FR" dirty="0"/>
              <a:t>La méthode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donneInstance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dirty="0"/>
              <a:t> peut aussi être développée avec des paramètres : ces paramètres peuvent être transmis à un constructeur privé lors de la création de l’unique instance.</a:t>
            </a:r>
          </a:p>
          <a:p>
            <a:r>
              <a:rPr lang="fr-FR" dirty="0"/>
              <a:t>Si l’instance est déjà créée, il peut être décidé de remplacer l’instance par une nouvelle avec de nouveaux paramètres</a:t>
            </a:r>
          </a:p>
          <a:p>
            <a:r>
              <a:rPr lang="fr-FR" dirty="0"/>
              <a:t>On peut aussi gérer plusieurs instances en même temps, mais dont une seulement peut être active à un instant donné.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6455-E30C-434F-8395-BD66AECCAFDD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Singleton et héritage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188" y="1557338"/>
            <a:ext cx="8389968" cy="4824412"/>
          </a:xfrm>
        </p:spPr>
        <p:txBody>
          <a:bodyPr/>
          <a:lstStyle/>
          <a:p>
            <a:r>
              <a:rPr lang="fr-FR" dirty="0"/>
              <a:t>Il est possible de définir des classes dérivées d’une classe singleton.</a:t>
            </a:r>
          </a:p>
          <a:p>
            <a:r>
              <a:rPr lang="fr-FR" dirty="0"/>
              <a:t>Dans l’implémentation, on peut alors décider:</a:t>
            </a:r>
          </a:p>
          <a:p>
            <a:pPr lvl="1"/>
            <a:r>
              <a:rPr lang="fr-FR" sz="2400" dirty="0"/>
              <a:t>s’il doit y avoir un seul objet par classe dérivée; </a:t>
            </a:r>
          </a:p>
          <a:p>
            <a:pPr lvl="1"/>
            <a:r>
              <a:rPr lang="fr-FR" sz="2400" dirty="0"/>
              <a:t>s’il doit y avoir un seul objet pour toute la hiérarchie de classe.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6455-E30C-434F-8395-BD66AECCAFDD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Conséquences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188" y="1285860"/>
            <a:ext cx="8229600" cy="4824412"/>
          </a:xfrm>
        </p:spPr>
        <p:txBody>
          <a:bodyPr/>
          <a:lstStyle/>
          <a:p>
            <a:r>
              <a:rPr lang="fr-FR" dirty="0"/>
              <a:t>Un singleton résout le problème de l’instanciation unique d’une classe et fournit un moyen d’accès contrôlé à cette instance unique.</a:t>
            </a:r>
          </a:p>
          <a:p>
            <a:r>
              <a:rPr lang="fr-FR" sz="2400" dirty="0"/>
              <a:t>Il évite l’utilisation de variables globales pour le stockage d’instances uniques.</a:t>
            </a:r>
          </a:p>
          <a:p>
            <a:r>
              <a:rPr lang="fr-FR" dirty="0"/>
              <a:t>Il peut être étendu au « </a:t>
            </a:r>
            <a:r>
              <a:rPr lang="fr-FR" dirty="0" err="1"/>
              <a:t>doubleton</a:t>
            </a:r>
            <a:r>
              <a:rPr lang="fr-FR" dirty="0"/>
              <a:t> », « </a:t>
            </a:r>
            <a:r>
              <a:rPr lang="fr-FR" dirty="0" err="1"/>
              <a:t>tripleton</a:t>
            </a:r>
            <a:r>
              <a:rPr lang="fr-FR" dirty="0"/>
              <a:t> », etc., pour autoriser un nombre restreint d’instances.</a:t>
            </a:r>
          </a:p>
          <a:p>
            <a:pPr>
              <a:buNone/>
            </a:pP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6455-E30C-434F-8395-BD66AECCAFDD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Singleton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188" y="1462108"/>
            <a:ext cx="8229600" cy="4824412"/>
          </a:xfrm>
        </p:spPr>
        <p:txBody>
          <a:bodyPr/>
          <a:lstStyle/>
          <a:p>
            <a:r>
              <a:rPr lang="fr-FR" dirty="0"/>
              <a:t>Design pattern qui permet de faire en sorte qu’une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classe ne puisse instancier qu’un seul objet </a:t>
            </a:r>
            <a:r>
              <a:rPr lang="fr-FR" dirty="0"/>
              <a:t>et d’en fournir un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point d’accès global</a:t>
            </a:r>
            <a:r>
              <a:rPr lang="fr-FR" dirty="0"/>
              <a:t>.</a:t>
            </a:r>
          </a:p>
          <a:p>
            <a:r>
              <a:rPr lang="fr-FR" dirty="0"/>
              <a:t>Le modèle singleton permet une instanciation unique d'une classe de manière plus sûre que l'utilisation de variables globales.</a:t>
            </a:r>
          </a:p>
          <a:p>
            <a:r>
              <a:rPr lang="fr-FR" dirty="0"/>
              <a:t>Design pattern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créationnel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6455-E30C-434F-8395-BD66AECCAFDD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Applicabilité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42994" y="1142984"/>
            <a:ext cx="8229600" cy="4824412"/>
          </a:xfrm>
        </p:spPr>
        <p:txBody>
          <a:bodyPr/>
          <a:lstStyle/>
          <a:p>
            <a:pPr>
              <a:buNone/>
            </a:pPr>
            <a:r>
              <a:rPr lang="fr-FR" dirty="0"/>
              <a:t>le modèle « Singleton » est utilisé :</a:t>
            </a:r>
          </a:p>
          <a:p>
            <a:r>
              <a:rPr lang="fr-FR" dirty="0"/>
              <a:t>Quand il doit y avoir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exactement une instance </a:t>
            </a:r>
            <a:r>
              <a:rPr lang="fr-FR" dirty="0"/>
              <a:t>d’objet d’une classe et que cet objet doit être accessible à plusieurs clients à partir d’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un point d’accès connu</a:t>
            </a:r>
            <a:r>
              <a:rPr lang="fr-FR" dirty="0"/>
              <a:t>.</a:t>
            </a:r>
          </a:p>
          <a:p>
            <a:r>
              <a:rPr lang="fr-FR" dirty="0"/>
              <a:t>Quand cette unique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instance doit être extensible par héritage</a:t>
            </a:r>
            <a:r>
              <a:rPr lang="fr-FR" dirty="0"/>
              <a:t> et que les clients doivent pouvoir utiliser une instance étendue sans modifier leur code.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6455-E30C-434F-8395-BD66AECCAFDD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manager d’objets.</a:t>
            </a:r>
          </a:p>
          <a:p>
            <a:r>
              <a:rPr lang="fr-FR" dirty="0"/>
              <a:t>Une fabrique d’objets.</a:t>
            </a:r>
          </a:p>
          <a:p>
            <a:r>
              <a:rPr lang="fr-FR" dirty="0"/>
              <a:t>Un moteur de jeu.</a:t>
            </a:r>
          </a:p>
          <a:p>
            <a:r>
              <a:rPr lang="fr-FR" dirty="0"/>
              <a:t>Un pilote de périphérique.</a:t>
            </a:r>
          </a:p>
          <a:p>
            <a:r>
              <a:rPr lang="fr-FR" dirty="0"/>
              <a:t>etc.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6455-E30C-434F-8395-BD66AECCAFDD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Formalisation du modèle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6455-E30C-434F-8395-BD66AECCAFDD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348880"/>
            <a:ext cx="8243340" cy="24482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Participants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42994" y="1462108"/>
            <a:ext cx="8229600" cy="4824412"/>
          </a:xfrm>
        </p:spPr>
        <p:txBody>
          <a:bodyPr/>
          <a:lstStyle/>
          <a:p>
            <a:pPr>
              <a:buNone/>
            </a:pPr>
            <a:r>
              <a:rPr lang="fr-FR" dirty="0"/>
              <a:t>La classe 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Singleton</a:t>
            </a:r>
            <a:r>
              <a:rPr lang="fr-FR" dirty="0"/>
              <a:t> :</a:t>
            </a:r>
          </a:p>
          <a:p>
            <a:r>
              <a:rPr lang="fr-FR" dirty="0"/>
              <a:t>d</a:t>
            </a:r>
            <a:r>
              <a:rPr lang="fr-FR" sz="2400" dirty="0"/>
              <a:t>éfinit une opération statique qui permet aux clients d’accéder à l’unique instance.</a:t>
            </a:r>
          </a:p>
          <a:p>
            <a:r>
              <a:rPr lang="fr-FR" dirty="0"/>
              <a:t>est responsable de la création et de la destruction de cette instance unique</a:t>
            </a:r>
            <a:r>
              <a:rPr lang="fr-FR" sz="2400" dirty="0"/>
              <a:t>.</a:t>
            </a:r>
          </a:p>
          <a:p>
            <a:pPr lvl="1"/>
            <a:endParaRPr lang="fr-FR" sz="2400" dirty="0"/>
          </a:p>
          <a:p>
            <a:pPr lvl="1"/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6455-E30C-434F-8395-BD66AECCAFDD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Général d’Implémentation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57224" y="1000108"/>
            <a:ext cx="8286776" cy="5500726"/>
          </a:xfrm>
        </p:spPr>
        <p:txBody>
          <a:bodyPr/>
          <a:lstStyle/>
          <a:p>
            <a:pPr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class Singleton {</a:t>
            </a:r>
          </a:p>
          <a:p>
            <a:pPr>
              <a:buNone/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: // ou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protected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Singleton*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instanceUnique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		Singleton();</a:t>
            </a:r>
          </a:p>
          <a:p>
            <a:pPr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		Singleton(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Singleton&amp;);</a:t>
            </a:r>
          </a:p>
          <a:p>
            <a:pPr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virtual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~Singleton();</a:t>
            </a:r>
          </a:p>
          <a:p>
            <a:pPr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operator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=(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Singleton&amp;);</a:t>
            </a:r>
          </a:p>
          <a:p>
            <a:pPr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	public:</a:t>
            </a:r>
          </a:p>
          <a:p>
            <a:pPr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Singleton&amp;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donneInstance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libereInstance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		/*...*/</a:t>
            </a:r>
          </a:p>
          <a:p>
            <a:pPr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fr-FR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6455-E30C-434F-8395-BD66AECCAFDD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Général d’Implémentation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57224" y="1000108"/>
            <a:ext cx="8286776" cy="5500726"/>
          </a:xfrm>
        </p:spPr>
        <p:txBody>
          <a:bodyPr/>
          <a:lstStyle/>
          <a:p>
            <a:pPr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Singleton* Singleton::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instanceUnique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nullptr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fr-FR" sz="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Singleton&amp; Singleton::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donneInstance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	if (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instanceUnique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nullptr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instanceUnique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= new Singleton;</a:t>
            </a:r>
          </a:p>
          <a:p>
            <a:pPr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	return *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instanceUnique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fr-FR" sz="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Singleton::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libereInstance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buNone/>
            </a:pPr>
            <a:r>
              <a:rPr lang="fr-FR" sz="2000">
                <a:latin typeface="Courier New" pitchFamily="49" charset="0"/>
                <a:cs typeface="Courier New" pitchFamily="49" charset="0"/>
              </a:rPr>
              <a:t>	delete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instanceUnique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instanceUnique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nullptr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fr-FR" sz="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Singleton::~Singleton(){}</a:t>
            </a:r>
          </a:p>
          <a:p>
            <a:pPr>
              <a:buNone/>
            </a:pPr>
            <a:endParaRPr lang="fr-FR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6455-E30C-434F-8395-BD66AECCAFDD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Général d’Implémentation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188" y="1285860"/>
            <a:ext cx="8532812" cy="4824412"/>
          </a:xfrm>
        </p:spPr>
        <p:txBody>
          <a:bodyPr/>
          <a:lstStyle/>
          <a:p>
            <a:r>
              <a:rPr lang="fr-FR" dirty="0"/>
              <a:t>Les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constructeurs</a:t>
            </a:r>
            <a:r>
              <a:rPr lang="fr-FR" dirty="0"/>
              <a:t> définis par défaut sont déclarés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(ou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fr-FR" dirty="0"/>
              <a:t>. Ainsi si un utilisateur de la classe essaie d’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instancier</a:t>
            </a:r>
            <a:r>
              <a:rPr lang="fr-FR" dirty="0"/>
              <a:t> directement un objet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Singleton</a:t>
            </a:r>
            <a:r>
              <a:rPr lang="fr-FR" dirty="0"/>
              <a:t>, le compilateur signalera une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erreur</a:t>
            </a:r>
            <a:r>
              <a:rPr lang="fr-FR" dirty="0"/>
              <a:t>.</a:t>
            </a:r>
          </a:p>
          <a:p>
            <a:r>
              <a:rPr lang="fr-FR" dirty="0"/>
              <a:t>Les utilisateurs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accèdent</a:t>
            </a:r>
            <a:r>
              <a:rPr lang="fr-FR" dirty="0"/>
              <a:t> à l’objet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Singleton</a:t>
            </a:r>
            <a:r>
              <a:rPr lang="fr-FR" dirty="0"/>
              <a:t> par l’intermédiaire de la méthode statique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donneInstance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fr-FR" dirty="0"/>
              <a:t>.</a:t>
            </a:r>
          </a:p>
          <a:p>
            <a:r>
              <a:rPr lang="fr-FR" dirty="0"/>
              <a:t>Au premier appel, cette méthode crée l’objet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Singleton</a:t>
            </a:r>
            <a:r>
              <a:rPr lang="fr-FR" dirty="0"/>
              <a:t> et renvoie son adresse. Aux appels ultérieurs, elle se contente de renvoyer son adresse</a:t>
            </a:r>
            <a:r>
              <a:rPr lang="fr-FR"/>
              <a:t>. </a:t>
            </a:r>
          </a:p>
          <a:p>
            <a:r>
              <a:rPr lang="fr-FR"/>
              <a:t>L’instance </a:t>
            </a:r>
            <a:r>
              <a:rPr lang="fr-FR" dirty="0"/>
              <a:t>ne peut pas être détruite directement par l’utilisateur car le destructeur est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fr-FR" dirty="0"/>
              <a:t>. Ceci est fait par l’intermédiaire de la méthode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libereInstance</a:t>
            </a:r>
            <a:r>
              <a:rPr lang="fr-FR" dirty="0"/>
              <a:t> qui permet de remettre à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fr-FR" dirty="0"/>
              <a:t> le pointeur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uniqueInstance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6455-E30C-434F-8395-BD66AECCAFDD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33609</TotalTime>
  <Words>417</Words>
  <Application>Microsoft Office PowerPoint</Application>
  <PresentationFormat>Affichage à l'écran (4:3)</PresentationFormat>
  <Paragraphs>79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Courier New</vt:lpstr>
      <vt:lpstr>Modèle par défaut</vt:lpstr>
      <vt:lpstr>Design Pattern Singleton</vt:lpstr>
      <vt:lpstr>Singleton</vt:lpstr>
      <vt:lpstr>Applicabilité</vt:lpstr>
      <vt:lpstr>Exemple</vt:lpstr>
      <vt:lpstr>Formalisation du modèle</vt:lpstr>
      <vt:lpstr>Participants</vt:lpstr>
      <vt:lpstr>Modèle Général d’Implémentation</vt:lpstr>
      <vt:lpstr>Modèle Général d’Implémentation</vt:lpstr>
      <vt:lpstr>Modèle Général d’Implémentation</vt:lpstr>
      <vt:lpstr>Modèle Général d’Implémentation</vt:lpstr>
      <vt:lpstr>Singleton et héritage</vt:lpstr>
      <vt:lpstr>Conséquences</vt:lpstr>
    </vt:vector>
  </TitlesOfParts>
  <Company>UTC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Antoine</dc:creator>
  <cp:lastModifiedBy>Antoine Jouglet</cp:lastModifiedBy>
  <cp:revision>425</cp:revision>
  <cp:lastPrinted>2017-07-10T09:42:59Z</cp:lastPrinted>
  <dcterms:created xsi:type="dcterms:W3CDTF">2008-02-04T10:53:03Z</dcterms:created>
  <dcterms:modified xsi:type="dcterms:W3CDTF">2018-03-14T13:57:18Z</dcterms:modified>
</cp:coreProperties>
</file>