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8" r:id="rId2"/>
    <p:sldId id="260" r:id="rId3"/>
    <p:sldId id="287" r:id="rId4"/>
    <p:sldId id="288" r:id="rId5"/>
    <p:sldId id="293" r:id="rId6"/>
    <p:sldId id="297" r:id="rId7"/>
    <p:sldId id="298" r:id="rId8"/>
    <p:sldId id="299" r:id="rId9"/>
    <p:sldId id="259" r:id="rId10"/>
    <p:sldId id="315" r:id="rId11"/>
    <p:sldId id="267" r:id="rId12"/>
    <p:sldId id="262" r:id="rId13"/>
    <p:sldId id="274" r:id="rId14"/>
    <p:sldId id="300" r:id="rId15"/>
    <p:sldId id="263" r:id="rId16"/>
    <p:sldId id="278" r:id="rId17"/>
    <p:sldId id="290" r:id="rId18"/>
    <p:sldId id="301" r:id="rId19"/>
    <p:sldId id="279" r:id="rId20"/>
    <p:sldId id="275" r:id="rId21"/>
    <p:sldId id="289" r:id="rId22"/>
    <p:sldId id="264" r:id="rId23"/>
    <p:sldId id="280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BAC2AA4-F302-4DCB-B376-21414F2EE1B4}">
          <p14:sldIdLst>
            <p14:sldId id="258"/>
            <p14:sldId id="260"/>
            <p14:sldId id="287"/>
            <p14:sldId id="288"/>
            <p14:sldId id="293"/>
            <p14:sldId id="297"/>
            <p14:sldId id="298"/>
            <p14:sldId id="299"/>
            <p14:sldId id="259"/>
            <p14:sldId id="315"/>
            <p14:sldId id="267"/>
            <p14:sldId id="262"/>
            <p14:sldId id="274"/>
            <p14:sldId id="300"/>
            <p14:sldId id="263"/>
            <p14:sldId id="278"/>
            <p14:sldId id="290"/>
            <p14:sldId id="301"/>
            <p14:sldId id="279"/>
            <p14:sldId id="275"/>
            <p14:sldId id="289"/>
            <p14:sldId id="264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0" autoAdjust="0"/>
  </p:normalViewPr>
  <p:slideViewPr>
    <p:cSldViewPr snapToGrid="0" snapToObjects="1">
      <p:cViewPr varScale="1">
        <p:scale>
          <a:sx n="84" d="100"/>
          <a:sy n="84" d="100"/>
        </p:scale>
        <p:origin x="65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3-4E3D-A9E8-D7149988181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43-4E3D-A9E8-D7149988181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43-4E3D-A9E8-D714998818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48878288"/>
        <c:axId val="-2048900832"/>
      </c:barChart>
      <c:catAx>
        <c:axId val="-2048878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8900832"/>
        <c:crosses val="autoZero"/>
        <c:auto val="1"/>
        <c:lblAlgn val="ctr"/>
        <c:lblOffset val="100"/>
        <c:noMultiLvlLbl val="0"/>
      </c:catAx>
      <c:valAx>
        <c:axId val="-2048900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4887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1FC8B-25F7-4A7E-861E-07BEF08315F4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E51AB-37FF-4AE2-B9C7-B5872FA809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51AB-37FF-4AE2-B9C7-B5872FA8091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51AB-37FF-4AE2-B9C7-B5872FA8091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设计师原创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计算机学院计科专业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26297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实训设计答辩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试题库管理系统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5023995"/>
            <a:ext cx="398176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班级：计算机科学与技术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16-3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20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-99060"/>
            <a:ext cx="10925175" cy="6970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项目概述（后台流程）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2240280"/>
            <a:ext cx="9669780" cy="273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03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制作过程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WORKING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PROCESS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250442"/>
            <a:ext cx="12192000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290705" y="3098042"/>
            <a:ext cx="1742624" cy="1587500"/>
            <a:chOff x="290705" y="1828800"/>
            <a:chExt cx="1742624" cy="1587500"/>
          </a:xfrm>
        </p:grpSpPr>
        <p:sp>
          <p:nvSpPr>
            <p:cNvPr id="5" name="三角形 4"/>
            <p:cNvSpPr/>
            <p:nvPr/>
          </p:nvSpPr>
          <p:spPr>
            <a:xfrm>
              <a:off x="1723081" y="1828800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290705" y="1828800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507631" y="3094630"/>
            <a:ext cx="1485092" cy="569605"/>
            <a:chOff x="1507631" y="1825388"/>
            <a:chExt cx="1485092" cy="569605"/>
          </a:xfrm>
        </p:grpSpPr>
        <p:sp>
          <p:nvSpPr>
            <p:cNvPr id="8" name="三角形 7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757221" y="3087617"/>
            <a:ext cx="1485092" cy="569605"/>
            <a:chOff x="1507631" y="1825388"/>
            <a:chExt cx="1485092" cy="569605"/>
          </a:xfrm>
        </p:grpSpPr>
        <p:sp>
          <p:nvSpPr>
            <p:cNvPr id="19" name="三角形 1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三角形 2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006811" y="3094630"/>
            <a:ext cx="1485092" cy="569605"/>
            <a:chOff x="1507631" y="1825388"/>
            <a:chExt cx="1485092" cy="569605"/>
          </a:xfrm>
        </p:grpSpPr>
        <p:sp>
          <p:nvSpPr>
            <p:cNvPr id="23" name="三角形 22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三角形 24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256401" y="3087617"/>
            <a:ext cx="1485092" cy="569605"/>
            <a:chOff x="1507631" y="1825388"/>
            <a:chExt cx="1485092" cy="569605"/>
          </a:xfrm>
        </p:grpSpPr>
        <p:sp>
          <p:nvSpPr>
            <p:cNvPr id="27" name="三角形 26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505991" y="3098042"/>
            <a:ext cx="1485092" cy="569605"/>
            <a:chOff x="1507631" y="1825388"/>
            <a:chExt cx="1485092" cy="569605"/>
          </a:xfrm>
        </p:grpSpPr>
        <p:sp>
          <p:nvSpPr>
            <p:cNvPr id="31" name="三角形 30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7755581" y="3091029"/>
            <a:ext cx="1485092" cy="569605"/>
            <a:chOff x="1507631" y="1825388"/>
            <a:chExt cx="1485092" cy="569605"/>
          </a:xfrm>
        </p:grpSpPr>
        <p:sp>
          <p:nvSpPr>
            <p:cNvPr id="35" name="三角形 34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6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05171" y="3101454"/>
            <a:ext cx="1485092" cy="569605"/>
            <a:chOff x="1507631" y="1825388"/>
            <a:chExt cx="1485092" cy="569605"/>
          </a:xfrm>
        </p:grpSpPr>
        <p:sp>
          <p:nvSpPr>
            <p:cNvPr id="39" name="三角形 3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0254761" y="2076546"/>
            <a:ext cx="1739779" cy="1587500"/>
            <a:chOff x="10254761" y="807304"/>
            <a:chExt cx="1739779" cy="1587500"/>
          </a:xfrm>
        </p:grpSpPr>
        <p:sp>
          <p:nvSpPr>
            <p:cNvPr id="43" name="三角形 42"/>
            <p:cNvSpPr/>
            <p:nvPr/>
          </p:nvSpPr>
          <p:spPr>
            <a:xfrm rot="10800000">
              <a:off x="10254761" y="2242404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斜纹 45"/>
            <p:cNvSpPr/>
            <p:nvPr/>
          </p:nvSpPr>
          <p:spPr>
            <a:xfrm rot="10800000">
              <a:off x="10407040" y="807304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3500334" y="1943035"/>
            <a:ext cx="1992729" cy="1052596"/>
            <a:chOff x="441968" y="1803588"/>
            <a:chExt cx="1992729" cy="1052596"/>
          </a:xfrm>
        </p:grpSpPr>
        <p:sp>
          <p:nvSpPr>
            <p:cNvPr id="51" name="矩形 50"/>
            <p:cNvSpPr/>
            <p:nvPr/>
          </p:nvSpPr>
          <p:spPr>
            <a:xfrm>
              <a:off x="608556" y="1803588"/>
              <a:ext cx="1826141" cy="1052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合理分工并进</a:t>
              </a:r>
              <a:r>
                <a:rPr lang="zh-CN" altLang="en-US" sz="1600" b="1" kern="0" dirty="0">
                  <a:solidFill>
                    <a:srgbClr val="FF0000"/>
                  </a:solidFill>
                  <a:ea typeface="微软雅黑" panose="020B0503020204020204" charset="-122"/>
                </a:rPr>
                <a:t>行模</a:t>
              </a:r>
              <a:endParaRPr lang="en-US" altLang="zh-CN" sz="1600" b="1" kern="0" dirty="0">
                <a:solidFill>
                  <a:srgbClr val="FF0000"/>
                </a:solidFill>
                <a:ea typeface="微软雅黑" panose="020B0503020204020204" charset="-122"/>
              </a:endParaRPr>
            </a:p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rgbClr val="FF0000"/>
                  </a:solidFill>
                  <a:ea typeface="微软雅黑" panose="020B0503020204020204" charset="-122"/>
                </a:rPr>
                <a:t>块化设计</a:t>
              </a: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，设计出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程序基本框架结构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723081" y="3977393"/>
            <a:ext cx="2095322" cy="841031"/>
            <a:chOff x="441968" y="1803588"/>
            <a:chExt cx="2095322" cy="841031"/>
          </a:xfrm>
        </p:grpSpPr>
        <p:sp>
          <p:nvSpPr>
            <p:cNvPr id="63" name="矩形 62"/>
            <p:cNvSpPr/>
            <p:nvPr/>
          </p:nvSpPr>
          <p:spPr>
            <a:xfrm>
              <a:off x="505965" y="1803588"/>
              <a:ext cx="2031325" cy="732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设定开发计划，</a:t>
              </a:r>
              <a:r>
                <a:rPr lang="zh-CN" altLang="en-US" sz="1600" b="1" kern="0" dirty="0">
                  <a:solidFill>
                    <a:srgbClr val="FF0000"/>
                  </a:solidFill>
                  <a:ea typeface="微软雅黑" panose="020B0503020204020204" charset="-122"/>
                </a:rPr>
                <a:t>确</a:t>
              </a:r>
              <a:endParaRPr lang="en-US" altLang="zh-CN" sz="1600" b="1" kern="0" dirty="0">
                <a:solidFill>
                  <a:srgbClr val="FF0000"/>
                </a:solidFill>
                <a:ea typeface="微软雅黑" panose="020B0503020204020204" charset="-122"/>
              </a:endParaRPr>
            </a:p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rgbClr val="FF0000"/>
                  </a:solidFill>
                  <a:ea typeface="微软雅黑" panose="020B0503020204020204" charset="-122"/>
                </a:rPr>
                <a:t>定需求</a:t>
              </a: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，实现的功能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7242896" y="1911242"/>
            <a:ext cx="2095321" cy="1052596"/>
            <a:chOff x="441968" y="1803588"/>
            <a:chExt cx="2095321" cy="1052596"/>
          </a:xfrm>
        </p:grpSpPr>
        <p:sp>
          <p:nvSpPr>
            <p:cNvPr id="68" name="矩形 67"/>
            <p:cNvSpPr/>
            <p:nvPr/>
          </p:nvSpPr>
          <p:spPr>
            <a:xfrm>
              <a:off x="505964" y="1803588"/>
              <a:ext cx="2031325" cy="1052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将小组成员的程序整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合到一起并进行</a:t>
              </a:r>
              <a:r>
                <a:rPr lang="zh-CN" altLang="en-US" sz="1600" b="1" kern="0" dirty="0">
                  <a:solidFill>
                    <a:srgbClr val="FF0000"/>
                  </a:solidFill>
                  <a:ea typeface="微软雅黑" panose="020B0503020204020204" charset="-122"/>
                </a:rPr>
                <a:t>集成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测试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5433933" y="3977393"/>
            <a:ext cx="2095320" cy="841031"/>
            <a:chOff x="441968" y="1803588"/>
            <a:chExt cx="2095320" cy="841031"/>
          </a:xfrm>
        </p:grpSpPr>
        <p:sp>
          <p:nvSpPr>
            <p:cNvPr id="73" name="矩形 72"/>
            <p:cNvSpPr/>
            <p:nvPr/>
          </p:nvSpPr>
          <p:spPr>
            <a:xfrm>
              <a:off x="505963" y="1803588"/>
              <a:ext cx="2031325" cy="732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依据</a:t>
              </a:r>
              <a:r>
                <a:rPr lang="zh-CN" altLang="en-US" sz="1600" b="1" kern="0" dirty="0">
                  <a:solidFill>
                    <a:srgbClr val="FF0000"/>
                  </a:solidFill>
                  <a:ea typeface="微软雅黑" panose="020B0503020204020204" charset="-122"/>
                </a:rPr>
                <a:t>分工</a:t>
              </a: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大家开始编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实现各自的功能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8995429" y="4000006"/>
            <a:ext cx="2095322" cy="841031"/>
            <a:chOff x="441968" y="1803588"/>
            <a:chExt cx="2095322" cy="841031"/>
          </a:xfrm>
        </p:grpSpPr>
        <p:sp>
          <p:nvSpPr>
            <p:cNvPr id="83" name="矩形 82"/>
            <p:cNvSpPr/>
            <p:nvPr/>
          </p:nvSpPr>
          <p:spPr>
            <a:xfrm>
              <a:off x="505965" y="1803588"/>
              <a:ext cx="2031325" cy="732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进行各项测试并通过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后完成程序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关键问题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635573" y="1539240"/>
            <a:ext cx="1935480" cy="1889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a.</a:t>
            </a:r>
            <a:r>
              <a:rPr lang="zh-CN" altLang="en-US" b="1" dirty="0"/>
              <a:t>数据库是否设计成功</a:t>
            </a:r>
          </a:p>
        </p:txBody>
      </p:sp>
      <p:sp>
        <p:nvSpPr>
          <p:cNvPr id="10" name="椭圆 9"/>
          <p:cNvSpPr/>
          <p:nvPr/>
        </p:nvSpPr>
        <p:spPr>
          <a:xfrm>
            <a:off x="3380741" y="1539240"/>
            <a:ext cx="1935480" cy="18897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b.</a:t>
            </a:r>
            <a:r>
              <a:rPr lang="zh-CN" altLang="en-US" b="1" dirty="0"/>
              <a:t>是否完成指定功能模块</a:t>
            </a:r>
          </a:p>
        </p:txBody>
      </p:sp>
      <p:sp>
        <p:nvSpPr>
          <p:cNvPr id="11" name="椭圆 10"/>
          <p:cNvSpPr/>
          <p:nvPr/>
        </p:nvSpPr>
        <p:spPr>
          <a:xfrm>
            <a:off x="4617721" y="4043056"/>
            <a:ext cx="1935480" cy="188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c.</a:t>
            </a:r>
            <a:r>
              <a:rPr lang="zh-CN" altLang="en-US" b="1" dirty="0"/>
              <a:t>测试过程是否按质量完成</a:t>
            </a:r>
          </a:p>
        </p:txBody>
      </p:sp>
      <p:sp>
        <p:nvSpPr>
          <p:cNvPr id="12" name="椭圆 11"/>
          <p:cNvSpPr/>
          <p:nvPr/>
        </p:nvSpPr>
        <p:spPr>
          <a:xfrm>
            <a:off x="7650480" y="4043056"/>
            <a:ext cx="1935480" cy="18897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d.</a:t>
            </a:r>
            <a:r>
              <a:rPr lang="zh-CN" altLang="en-US" b="1" dirty="0"/>
              <a:t>工作安排是否合理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04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项目展示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DISPLAY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>
            <a:fillRect/>
          </a:stretch>
        </p:blipFill>
        <p:spPr>
          <a:xfrm>
            <a:off x="48349" y="-38170"/>
            <a:ext cx="12192000" cy="6858000"/>
          </a:xfrm>
          <a:prstGeom prst="rect">
            <a:avLst/>
          </a:prstGeom>
          <a:effectLst/>
        </p:spPr>
      </p:pic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dirty="0"/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87665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项目展示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65" y="150851"/>
            <a:ext cx="9249225" cy="530976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7920314" y="3258261"/>
            <a:ext cx="6066808" cy="60668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8802" y="5082107"/>
            <a:ext cx="3382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zh-CN" altLang="en-US" sz="4800" b="1" kern="0" dirty="0">
                <a:solidFill>
                  <a:schemeClr val="bg1"/>
                </a:solidFill>
                <a:ea typeface="微软雅黑" panose="020B0503020204020204" charset="-122"/>
              </a:rPr>
              <a:t>登录界面</a:t>
            </a:r>
            <a:endParaRPr lang="en-US" altLang="zh-CN" sz="48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>
            <a:fillRect/>
          </a:stretch>
        </p:blipFill>
        <p:spPr>
          <a:xfrm>
            <a:off x="48349" y="-38170"/>
            <a:ext cx="12192000" cy="6858000"/>
          </a:xfrm>
          <a:prstGeom prst="rect">
            <a:avLst/>
          </a:prstGeom>
          <a:effectLst/>
        </p:spPr>
      </p:pic>
      <p:sp>
        <p:nvSpPr>
          <p:cNvPr id="8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12"/>
          <p:cNvSpPr/>
          <p:nvPr/>
        </p:nvSpPr>
        <p:spPr>
          <a:xfrm rot="12600000" flipH="1" flipV="1">
            <a:off x="10423453" y="3587665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0" y="115422"/>
            <a:ext cx="9214885" cy="527653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7512767" y="3429000"/>
            <a:ext cx="6066808" cy="60668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28050" y="4950609"/>
            <a:ext cx="33829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zh-CN" altLang="en-US" sz="4800" b="1" kern="0" dirty="0">
                <a:solidFill>
                  <a:schemeClr val="bg1"/>
                </a:solidFill>
                <a:ea typeface="微软雅黑" panose="020B0503020204020204" charset="-122"/>
              </a:rPr>
              <a:t>管理员添加课程负责人</a:t>
            </a:r>
            <a:endParaRPr lang="en-US" altLang="zh-CN" sz="48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>
            <a:fillRect/>
          </a:stretch>
        </p:blipFill>
        <p:spPr>
          <a:xfrm>
            <a:off x="48349" y="-38170"/>
            <a:ext cx="12192000" cy="6858000"/>
          </a:xfrm>
          <a:prstGeom prst="rect">
            <a:avLst/>
          </a:prstGeom>
          <a:effectLst/>
        </p:spPr>
      </p:pic>
      <p:sp>
        <p:nvSpPr>
          <p:cNvPr id="8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12"/>
          <p:cNvSpPr/>
          <p:nvPr/>
        </p:nvSpPr>
        <p:spPr>
          <a:xfrm rot="12600000" flipH="1" flipV="1">
            <a:off x="10423453" y="3587665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96" y="166586"/>
            <a:ext cx="9239349" cy="533480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7512524" y="3403298"/>
            <a:ext cx="6066808" cy="60668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2173" y="4979114"/>
            <a:ext cx="33829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zh-CN" altLang="en-US" sz="4800" b="1" kern="0" dirty="0">
                <a:solidFill>
                  <a:schemeClr val="bg1"/>
                </a:solidFill>
                <a:ea typeface="微软雅黑" panose="020B0503020204020204" charset="-122"/>
              </a:rPr>
              <a:t>管理员查询课程负责人</a:t>
            </a:r>
            <a:endParaRPr lang="en-US" altLang="zh-CN" sz="48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1" t="1408" r="1212" b="54163"/>
          <a:stretch>
            <a:fillRect/>
          </a:stretch>
        </p:blipFill>
        <p:spPr>
          <a:xfrm>
            <a:off x="0" y="-1"/>
            <a:ext cx="8403771" cy="4859383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1059" y="631959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panose="020B0503020204020204" charset="-122"/>
              </a:rPr>
              <a:t>教师查询试题库中习题</a:t>
            </a:r>
            <a:endParaRPr lang="en-US" altLang="zh-CN" sz="2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" name="任意形状 3"/>
          <p:cNvSpPr/>
          <p:nvPr/>
        </p:nvSpPr>
        <p:spPr>
          <a:xfrm flipH="1" flipV="1">
            <a:off x="-1011131" y="6319599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bg1">
                  <a:alpha val="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" y="-1"/>
            <a:ext cx="10638972" cy="6154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529536" y="1629899"/>
            <a:ext cx="4610007" cy="1460518"/>
            <a:chOff x="1529536" y="1009740"/>
            <a:chExt cx="4610007" cy="1816892"/>
          </a:xfrm>
        </p:grpSpPr>
        <p:sp>
          <p:nvSpPr>
            <p:cNvPr id="3" name="文本框 2"/>
            <p:cNvSpPr txBox="1"/>
            <p:nvPr/>
          </p:nvSpPr>
          <p:spPr>
            <a:xfrm>
              <a:off x="1529536" y="1009740"/>
              <a:ext cx="1085555" cy="18168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>
                  <a:solidFill>
                    <a:schemeClr val="accent1"/>
                  </a:solidFill>
                  <a:latin typeface="Calibri" panose="020F0502020204030204"/>
                  <a:ea typeface="宋体" panose="02010600030101010101" pitchFamily="2" charset="-122"/>
                </a:rPr>
                <a:t>02</a:t>
              </a:r>
              <a:endParaRPr kumimoji="1" lang="zh-CN" altLang="en-US" sz="6935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71075" y="1414027"/>
              <a:ext cx="3468468" cy="1008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项目概述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PROJECT OVERVIEW</a:t>
              </a:r>
              <a:endParaRPr kumimoji="1"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543592" y="2992343"/>
            <a:ext cx="4610007" cy="1159228"/>
            <a:chOff x="1529536" y="2779875"/>
            <a:chExt cx="4610007" cy="2371130"/>
          </a:xfrm>
        </p:grpSpPr>
        <p:sp>
          <p:nvSpPr>
            <p:cNvPr id="11" name="文本框 10"/>
            <p:cNvSpPr txBox="1"/>
            <p:nvPr/>
          </p:nvSpPr>
          <p:spPr>
            <a:xfrm>
              <a:off x="1529536" y="2779875"/>
              <a:ext cx="1085555" cy="23711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>
                  <a:solidFill>
                    <a:schemeClr val="accent1"/>
                  </a:solidFill>
                  <a:latin typeface="Calibri" panose="020F0502020204030204"/>
                  <a:ea typeface="宋体" panose="02010600030101010101" pitchFamily="2" charset="-122"/>
                </a:rPr>
                <a:t>03</a:t>
              </a:r>
              <a:endParaRPr kumimoji="1" lang="zh-CN" altLang="en-US" sz="6935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075" y="3560169"/>
              <a:ext cx="3468468" cy="8105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制作过程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WORKING</a:t>
              </a:r>
              <a:r>
                <a:rPr lang="zh-CN" altLang="en-US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PROCESS</a:t>
              </a:r>
              <a:endParaRPr kumimoji="1"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543592" y="4208982"/>
            <a:ext cx="4610007" cy="1159228"/>
            <a:chOff x="1529536" y="4160112"/>
            <a:chExt cx="4610007" cy="1657913"/>
          </a:xfrm>
        </p:grpSpPr>
        <p:sp>
          <p:nvSpPr>
            <p:cNvPr id="14" name="文本框 13"/>
            <p:cNvSpPr txBox="1"/>
            <p:nvPr/>
          </p:nvSpPr>
          <p:spPr>
            <a:xfrm>
              <a:off x="1529536" y="4160112"/>
              <a:ext cx="1085555" cy="16579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>
                  <a:solidFill>
                    <a:schemeClr val="accent2">
                      <a:lumMod val="90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04</a:t>
              </a:r>
              <a:endParaRPr kumimoji="1" lang="zh-CN" altLang="en-US" sz="6935" b="1" dirty="0">
                <a:solidFill>
                  <a:schemeClr val="accent2">
                    <a:lumMod val="9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71075" y="4409454"/>
              <a:ext cx="3468468" cy="115922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9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项目展示</a:t>
              </a:r>
            </a:p>
            <a:p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DISPLAY</a:t>
              </a:r>
              <a:endParaRPr kumimoji="1"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84191" y="1710385"/>
            <a:ext cx="2103461" cy="4205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135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试题库管理系统</a:t>
            </a:r>
            <a:endParaRPr kumimoji="1" lang="en-US" altLang="zh-CN" sz="2135" b="1" dirty="0">
              <a:solidFill>
                <a:schemeClr val="accent2">
                  <a:lumMod val="9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84192" y="2800406"/>
            <a:ext cx="3372865" cy="54906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试题库管理系统包括查看试题及答案，添加、修改、删除试题信息</a:t>
            </a:r>
          </a:p>
        </p:txBody>
      </p:sp>
      <p:grpSp>
        <p:nvGrpSpPr>
          <p:cNvPr id="30" name="组 29"/>
          <p:cNvGrpSpPr/>
          <p:nvPr/>
        </p:nvGrpSpPr>
        <p:grpSpPr>
          <a:xfrm>
            <a:off x="1543592" y="5368210"/>
            <a:ext cx="4702206" cy="1159228"/>
            <a:chOff x="1541567" y="3136485"/>
            <a:chExt cx="4597976" cy="1657911"/>
          </a:xfrm>
        </p:grpSpPr>
        <p:sp>
          <p:nvSpPr>
            <p:cNvPr id="31" name="文本框 30"/>
            <p:cNvSpPr txBox="1"/>
            <p:nvPr/>
          </p:nvSpPr>
          <p:spPr>
            <a:xfrm>
              <a:off x="1541567" y="3136485"/>
              <a:ext cx="1061492" cy="165791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>
                  <a:solidFill>
                    <a:schemeClr val="accent1"/>
                  </a:solidFill>
                  <a:latin typeface="Calibri" panose="020F0502020204030204"/>
                  <a:ea typeface="宋体" panose="02010600030101010101" pitchFamily="2" charset="-122"/>
                </a:rPr>
                <a:t>05</a:t>
              </a:r>
              <a:endParaRPr kumimoji="1" lang="zh-CN" altLang="en-US" sz="6935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71075" y="3616942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总结回顾</a:t>
              </a:r>
            </a:p>
            <a:p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SUMMERY</a:t>
              </a:r>
              <a:endParaRPr kumimoji="1"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 20"/>
          <p:cNvGrpSpPr/>
          <p:nvPr/>
        </p:nvGrpSpPr>
        <p:grpSpPr>
          <a:xfrm>
            <a:off x="1529536" y="734445"/>
            <a:ext cx="4610007" cy="1159228"/>
            <a:chOff x="1529536" y="2077904"/>
            <a:chExt cx="4610007" cy="1727819"/>
          </a:xfrm>
        </p:grpSpPr>
        <p:sp>
          <p:nvSpPr>
            <p:cNvPr id="25" name="文本框 24"/>
            <p:cNvSpPr txBox="1"/>
            <p:nvPr/>
          </p:nvSpPr>
          <p:spPr>
            <a:xfrm>
              <a:off x="1529536" y="2077904"/>
              <a:ext cx="1085555" cy="17278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>
                  <a:solidFill>
                    <a:schemeClr val="accent2">
                      <a:lumMod val="90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01</a:t>
              </a:r>
              <a:endParaRPr kumimoji="1" lang="zh-CN" altLang="en-US" sz="6935" b="1" dirty="0">
                <a:solidFill>
                  <a:schemeClr val="accent2">
                    <a:lumMod val="9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71075" y="2337759"/>
              <a:ext cx="3468468" cy="1208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9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分组分工</a:t>
              </a:r>
              <a:endParaRPr lang="en-US" altLang="zh-CN" sz="28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DIVISION OF LABOUR</a:t>
              </a:r>
              <a:endParaRPr kumimoji="1"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1972596" y="5324637"/>
            <a:ext cx="8811519" cy="1533363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" name="组 8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三角形 6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1" name="矩形 10"/>
            <p:cNvSpPr/>
            <p:nvPr/>
          </p:nvSpPr>
          <p:spPr>
            <a:xfrm>
              <a:off x="1051155" y="4298594"/>
              <a:ext cx="563815" cy="821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生成试卷</a:t>
              </a:r>
              <a:endParaRPr lang="en-US" altLang="zh-CN" sz="24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 </a:t>
            </a:r>
            <a:r>
              <a:rPr kumimoji="1" lang="zh-CN" altLang="en-US" dirty="0"/>
              <a:t>项目展示</a:t>
            </a:r>
            <a:endParaRPr kumimoji="1"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96" y="116977"/>
            <a:ext cx="8811519" cy="517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3"/>
          <p:cNvGrpSpPr/>
          <p:nvPr/>
        </p:nvGrpSpPr>
        <p:grpSpPr>
          <a:xfrm>
            <a:off x="1165861" y="5319572"/>
            <a:ext cx="9062769" cy="1538428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8" name="组 14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1" name="组 18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" name="三角形 20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9" name="矩形 18"/>
            <p:cNvSpPr/>
            <p:nvPr/>
          </p:nvSpPr>
          <p:spPr>
            <a:xfrm>
              <a:off x="980982" y="4308281"/>
              <a:ext cx="786525" cy="8188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学生查看界面</a:t>
              </a:r>
              <a:endParaRPr lang="en-US" altLang="zh-CN" sz="24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项目展示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1" y="903167"/>
            <a:ext cx="9062770" cy="23892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1" y="3317994"/>
            <a:ext cx="9062769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05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总结回顾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SUMMERY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graphicFrame>
        <p:nvGraphicFramePr>
          <p:cNvPr id="3" name="图表 2"/>
          <p:cNvGraphicFramePr/>
          <p:nvPr/>
        </p:nvGraphicFramePr>
        <p:xfrm>
          <a:off x="0" y="4922196"/>
          <a:ext cx="12192000" cy="212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1344995" y="925184"/>
            <a:ext cx="8800487" cy="2218157"/>
            <a:chOff x="441968" y="1818052"/>
            <a:chExt cx="1317035" cy="2218157"/>
          </a:xfrm>
        </p:grpSpPr>
        <p:sp>
          <p:nvSpPr>
            <p:cNvPr id="14" name="矩形 13"/>
            <p:cNvSpPr/>
            <p:nvPr/>
          </p:nvSpPr>
          <p:spPr>
            <a:xfrm>
              <a:off x="486692" y="1819256"/>
              <a:ext cx="1272311" cy="1529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charset="-122"/>
                </a:rPr>
                <a:t>此次课程设计虽然很短，但在有限的时间内还是学到了不少东西。同时也是对之前Java基础知识的巩固，以及新的知识的学习，我们也认识到了小组分工合作的重要性，仅仅靠一个人是很难全面的完成一个具体的项目的。由于之前缺乏项目经验，开发过程遇到了很多问题，意识到了自己的很多不足，今后需要注重动手能力。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41968" y="1818052"/>
              <a:ext cx="28092" cy="2218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773183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试题库管理系统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4849824"/>
            <a:ext cx="394983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班级：计算机科学与技术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16-3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812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1659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分组分工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DIVISION OF LABOUR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成员介绍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0" t="885" r="20871" b="1288"/>
          <a:stretch>
            <a:fillRect/>
          </a:stretch>
        </p:blipFill>
        <p:spPr>
          <a:xfrm rot="16200000" flipH="1">
            <a:off x="6115995" y="781998"/>
            <a:ext cx="6858001" cy="5294008"/>
          </a:xfrm>
          <a:prstGeom prst="flowChartManualInput">
            <a:avLst/>
          </a:prstGeom>
        </p:spPr>
      </p:pic>
      <p:grpSp>
        <p:nvGrpSpPr>
          <p:cNvPr id="5" name="组 16"/>
          <p:cNvGrpSpPr/>
          <p:nvPr/>
        </p:nvGrpSpPr>
        <p:grpSpPr>
          <a:xfrm>
            <a:off x="1121331" y="3512270"/>
            <a:ext cx="4295343" cy="842825"/>
            <a:chOff x="1162876" y="1363493"/>
            <a:chExt cx="4275308" cy="842825"/>
          </a:xfrm>
        </p:grpSpPr>
        <p:sp>
          <p:nvSpPr>
            <p:cNvPr id="6" name="矩形 5"/>
            <p:cNvSpPr/>
            <p:nvPr/>
          </p:nvSpPr>
          <p:spPr>
            <a:xfrm>
              <a:off x="1237728" y="1897323"/>
              <a:ext cx="4200456" cy="3089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xxx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" name="组 9"/>
            <p:cNvGrpSpPr/>
            <p:nvPr/>
          </p:nvGrpSpPr>
          <p:grpSpPr>
            <a:xfrm>
              <a:off x="1162876" y="1363493"/>
              <a:ext cx="1862882" cy="460328"/>
              <a:chOff x="1162876" y="1363493"/>
              <a:chExt cx="1862882" cy="46032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616590" y="1363493"/>
                <a:ext cx="1409168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2">
                        <a:lumMod val="75000"/>
                      </a:schemeClr>
                    </a:solidFill>
                    <a:ea typeface="微软雅黑" panose="020B0503020204020204" charset="-122"/>
                  </a:rPr>
                  <a:t>试卷管理模块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panose="020B0503020204020204" charset="-122"/>
                </a:endParaRPr>
              </a:p>
            </p:txBody>
          </p:sp>
          <p:grpSp>
            <p:nvGrpSpPr>
              <p:cNvPr id="9" name="组 6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L 形 10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9" name="组 17"/>
          <p:cNvGrpSpPr/>
          <p:nvPr/>
        </p:nvGrpSpPr>
        <p:grpSpPr>
          <a:xfrm>
            <a:off x="1154641" y="1145448"/>
            <a:ext cx="4228725" cy="849432"/>
            <a:chOff x="1162876" y="3301233"/>
            <a:chExt cx="4200456" cy="849432"/>
          </a:xfrm>
        </p:grpSpPr>
        <p:sp>
          <p:nvSpPr>
            <p:cNvPr id="20" name="矩形 19"/>
            <p:cNvSpPr/>
            <p:nvPr/>
          </p:nvSpPr>
          <p:spPr>
            <a:xfrm>
              <a:off x="1162876" y="3841670"/>
              <a:ext cx="4200456" cy="308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numCol="1" spcCol="36000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" name="组 11"/>
            <p:cNvGrpSpPr/>
            <p:nvPr/>
          </p:nvGrpSpPr>
          <p:grpSpPr>
            <a:xfrm>
              <a:off x="1162876" y="3301233"/>
              <a:ext cx="1793404" cy="387096"/>
              <a:chOff x="1162876" y="1436725"/>
              <a:chExt cx="1793404" cy="38709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549972" y="1436725"/>
                <a:ext cx="1406308" cy="38048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1"/>
                    </a:solidFill>
                    <a:ea typeface="微软雅黑" panose="020B0503020204020204" charset="-122"/>
                  </a:rPr>
                  <a:t>用户管理模块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panose="020B0503020204020204" charset="-122"/>
                </a:endParaRPr>
              </a:p>
            </p:txBody>
          </p:sp>
          <p:grpSp>
            <p:nvGrpSpPr>
              <p:cNvPr id="23" name="组 13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L 形 24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26" name="组 18"/>
          <p:cNvGrpSpPr/>
          <p:nvPr/>
        </p:nvGrpSpPr>
        <p:grpSpPr>
          <a:xfrm>
            <a:off x="1163226" y="4650252"/>
            <a:ext cx="4220141" cy="849432"/>
            <a:chOff x="1162876" y="3301233"/>
            <a:chExt cx="4200456" cy="849432"/>
          </a:xfrm>
        </p:grpSpPr>
        <p:sp>
          <p:nvSpPr>
            <p:cNvPr id="27" name="矩形 26"/>
            <p:cNvSpPr/>
            <p:nvPr/>
          </p:nvSpPr>
          <p:spPr>
            <a:xfrm>
              <a:off x="1162876" y="3841670"/>
              <a:ext cx="4200456" cy="30899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numCol="1" spcCol="36000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xxx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8" name="组 20"/>
            <p:cNvGrpSpPr/>
            <p:nvPr/>
          </p:nvGrpSpPr>
          <p:grpSpPr>
            <a:xfrm>
              <a:off x="1162876" y="3301233"/>
              <a:ext cx="2613174" cy="387096"/>
              <a:chOff x="1162876" y="1436725"/>
              <a:chExt cx="2613174" cy="38709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549972" y="1436725"/>
                <a:ext cx="2226078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1"/>
                    </a:solidFill>
                    <a:ea typeface="微软雅黑" panose="020B0503020204020204" charset="-122"/>
                  </a:rPr>
                  <a:t>学生使用机能管理模块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panose="020B0503020204020204" charset="-122"/>
                </a:endParaRPr>
              </a:p>
            </p:txBody>
          </p:sp>
          <p:grpSp>
            <p:nvGrpSpPr>
              <p:cNvPr id="30" name="组 22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L 形 31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33" name="组 16"/>
          <p:cNvGrpSpPr/>
          <p:nvPr/>
        </p:nvGrpSpPr>
        <p:grpSpPr>
          <a:xfrm>
            <a:off x="1163227" y="2347676"/>
            <a:ext cx="4220140" cy="839883"/>
            <a:chOff x="1162876" y="1436725"/>
            <a:chExt cx="4200456" cy="839883"/>
          </a:xfrm>
        </p:grpSpPr>
        <p:sp>
          <p:nvSpPr>
            <p:cNvPr id="34" name="矩形 33"/>
            <p:cNvSpPr/>
            <p:nvPr/>
          </p:nvSpPr>
          <p:spPr>
            <a:xfrm>
              <a:off x="1162876" y="1967613"/>
              <a:ext cx="4200456" cy="3089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5" name="组 9"/>
            <p:cNvGrpSpPr/>
            <p:nvPr/>
          </p:nvGrpSpPr>
          <p:grpSpPr>
            <a:xfrm>
              <a:off x="1162876" y="1436725"/>
              <a:ext cx="1796265" cy="387096"/>
              <a:chOff x="1162876" y="1436725"/>
              <a:chExt cx="1796265" cy="38709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549972" y="1436725"/>
                <a:ext cx="1409169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2">
                        <a:lumMod val="75000"/>
                      </a:schemeClr>
                    </a:solidFill>
                    <a:ea typeface="微软雅黑" panose="020B0503020204020204" charset="-122"/>
                  </a:rPr>
                  <a:t>习题管理模块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panose="020B0503020204020204" charset="-122"/>
                </a:endParaRPr>
              </a:p>
            </p:txBody>
          </p:sp>
          <p:grpSp>
            <p:nvGrpSpPr>
              <p:cNvPr id="37" name="组 6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L 形 38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详细分工</a:t>
            </a:r>
          </a:p>
        </p:txBody>
      </p:sp>
      <p:grpSp>
        <p:nvGrpSpPr>
          <p:cNvPr id="21" name="组 11"/>
          <p:cNvGrpSpPr/>
          <p:nvPr/>
        </p:nvGrpSpPr>
        <p:grpSpPr>
          <a:xfrm>
            <a:off x="2571053" y="1340852"/>
            <a:ext cx="2323073" cy="510884"/>
            <a:chOff x="1162876" y="1436725"/>
            <a:chExt cx="1793404" cy="387096"/>
          </a:xfrm>
        </p:grpSpPr>
        <p:sp>
          <p:nvSpPr>
            <p:cNvPr id="22" name="矩形 21"/>
            <p:cNvSpPr/>
            <p:nvPr/>
          </p:nvSpPr>
          <p:spPr>
            <a:xfrm>
              <a:off x="1549972" y="1436725"/>
              <a:ext cx="1406308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用户管理模块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162876" y="1436725"/>
              <a:ext cx="387096" cy="387096"/>
              <a:chOff x="4851401" y="4754880"/>
              <a:chExt cx="459258" cy="45925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L 形 24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2336800" y="2148221"/>
            <a:ext cx="3352799" cy="316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54641" y="2062832"/>
            <a:ext cx="4228724" cy="3726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71053" y="2556028"/>
            <a:ext cx="5441031" cy="3033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创建用户：提供创建用户的功能</a:t>
            </a:r>
            <a:endParaRPr lang="en-US" altLang="zh-CN" sz="1600" b="1" kern="0" dirty="0">
              <a:solidFill>
                <a:schemeClr val="accent1"/>
              </a:solidFill>
              <a:ea typeface="微软雅黑" panose="020B0503020204020204" charset="-122"/>
            </a:endParaRP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  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创建学生用户：创建学生用户，学生权限为查看试卷及其答案</a:t>
            </a:r>
            <a:endParaRPr lang="en-US" altLang="zh-CN" sz="1600" b="1" kern="0" dirty="0">
              <a:solidFill>
                <a:schemeClr val="accent1"/>
              </a:solidFill>
              <a:ea typeface="微软雅黑" panose="020B0503020204020204" charset="-122"/>
            </a:endParaRP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  b.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创建课程负责人用户：创建课程负责人用户，权限包括增加习、删除习、修改、查询习题和试卷</a:t>
            </a:r>
            <a:endParaRPr lang="en-US" altLang="zh-CN" sz="1600" b="1" kern="0" dirty="0">
              <a:solidFill>
                <a:schemeClr val="accent1"/>
              </a:solidFill>
              <a:ea typeface="微软雅黑" panose="020B0503020204020204" charset="-122"/>
            </a:endParaRP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B.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用户验证：对登录用户的身份进行验证，并赋予相应权限</a:t>
            </a:r>
            <a:endParaRPr lang="en-US" altLang="zh-CN" sz="1600" b="1" kern="0" dirty="0">
              <a:solidFill>
                <a:schemeClr val="accent1"/>
              </a:solidFill>
              <a:ea typeface="微软雅黑" panose="020B0503020204020204" charset="-122"/>
            </a:endParaRP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C.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数据库管理：对数据进行管理和维护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详细分工</a:t>
            </a:r>
          </a:p>
        </p:txBody>
      </p:sp>
      <p:grpSp>
        <p:nvGrpSpPr>
          <p:cNvPr id="21" name="组 11"/>
          <p:cNvGrpSpPr/>
          <p:nvPr/>
        </p:nvGrpSpPr>
        <p:grpSpPr>
          <a:xfrm>
            <a:off x="2571053" y="1340852"/>
            <a:ext cx="1917193" cy="510884"/>
            <a:chOff x="1162876" y="1436725"/>
            <a:chExt cx="1480066" cy="387096"/>
          </a:xfrm>
        </p:grpSpPr>
        <p:sp>
          <p:nvSpPr>
            <p:cNvPr id="22" name="矩形 21"/>
            <p:cNvSpPr/>
            <p:nvPr/>
          </p:nvSpPr>
          <p:spPr>
            <a:xfrm>
              <a:off x="1549972" y="1436725"/>
              <a:ext cx="1092970" cy="2882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习题管理模块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162876" y="1436725"/>
              <a:ext cx="387096" cy="387096"/>
              <a:chOff x="4851401" y="4754880"/>
              <a:chExt cx="459258" cy="45925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L 形 24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2336800" y="2148221"/>
            <a:ext cx="3352799" cy="316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54641" y="2062832"/>
            <a:ext cx="4228724" cy="3726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71053" y="2556028"/>
            <a:ext cx="5441031" cy="3033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 </a:t>
            </a:r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习题管理：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  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录入习题：将新的习题录入到系统中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  b.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修改习题：修改已存在的习题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  c.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删除习题：删除不必要的习题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B.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习题查询：查询系统中的习题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  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分页显示：对查询结果进行分页显示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详细分工</a:t>
            </a:r>
          </a:p>
        </p:txBody>
      </p:sp>
      <p:grpSp>
        <p:nvGrpSpPr>
          <p:cNvPr id="21" name="组 11"/>
          <p:cNvGrpSpPr/>
          <p:nvPr/>
        </p:nvGrpSpPr>
        <p:grpSpPr>
          <a:xfrm>
            <a:off x="2571053" y="1340852"/>
            <a:ext cx="1917193" cy="510884"/>
            <a:chOff x="1162876" y="1436725"/>
            <a:chExt cx="1480066" cy="387096"/>
          </a:xfrm>
        </p:grpSpPr>
        <p:sp>
          <p:nvSpPr>
            <p:cNvPr id="22" name="矩形 21"/>
            <p:cNvSpPr/>
            <p:nvPr/>
          </p:nvSpPr>
          <p:spPr>
            <a:xfrm>
              <a:off x="1549972" y="1436725"/>
              <a:ext cx="1092970" cy="2882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试卷管理模块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162876" y="1436725"/>
              <a:ext cx="387096" cy="387096"/>
              <a:chOff x="4851401" y="4754880"/>
              <a:chExt cx="459258" cy="45925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L 形 24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2336800" y="2148221"/>
            <a:ext cx="3352799" cy="316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54641" y="2062832"/>
            <a:ext cx="4228724" cy="3726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71053" y="2556028"/>
            <a:ext cx="5441031" cy="3033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试卷管理：对试卷进行管理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试卷生成：根据条件生成试卷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b.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试卷调整：对生成试卷中的题目进行手动的调整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c.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答案生成：生成试卷的答案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详细分工</a:t>
            </a:r>
          </a:p>
        </p:txBody>
      </p:sp>
      <p:grpSp>
        <p:nvGrpSpPr>
          <p:cNvPr id="21" name="组 11"/>
          <p:cNvGrpSpPr/>
          <p:nvPr/>
        </p:nvGrpSpPr>
        <p:grpSpPr>
          <a:xfrm>
            <a:off x="2571053" y="1340853"/>
            <a:ext cx="2737931" cy="510884"/>
            <a:chOff x="1162876" y="1436725"/>
            <a:chExt cx="2113673" cy="387096"/>
          </a:xfrm>
        </p:grpSpPr>
        <p:sp>
          <p:nvSpPr>
            <p:cNvPr id="22" name="矩形 21"/>
            <p:cNvSpPr/>
            <p:nvPr/>
          </p:nvSpPr>
          <p:spPr>
            <a:xfrm>
              <a:off x="1549972" y="1436725"/>
              <a:ext cx="1726577" cy="2882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学生使用机能管理模块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162876" y="1436725"/>
              <a:ext cx="387096" cy="387096"/>
              <a:chOff x="4851401" y="4754880"/>
              <a:chExt cx="459258" cy="45925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L 形 24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2336800" y="2148221"/>
            <a:ext cx="3352799" cy="316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54641" y="2062832"/>
            <a:ext cx="4228724" cy="3726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71053" y="2556028"/>
            <a:ext cx="5441031" cy="3033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A.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查看试卷：提供学生查看试卷的功能</a:t>
            </a:r>
          </a:p>
          <a:p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B.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查看答案</a:t>
            </a:r>
            <a:r>
              <a: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: </a:t>
            </a: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提供学生查看答案的功能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02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613978"/>
            <a:ext cx="3468468" cy="16300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项目概述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后台流程）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PROJECT OVERVIEW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000000"/>
    </a:dk2>
    <a:lt2>
      <a:srgbClr val="FFFDFD"/>
    </a:lt2>
    <a:accent1>
      <a:srgbClr val="5B32AB"/>
    </a:accent1>
    <a:accent2>
      <a:srgbClr val="D0E9CE"/>
    </a:accent2>
    <a:accent3>
      <a:srgbClr val="D2D2D2"/>
    </a:accent3>
    <a:accent4>
      <a:srgbClr val="F8F8F8"/>
    </a:accent4>
    <a:accent5>
      <a:srgbClr val="E4DBCD"/>
    </a:accent5>
    <a:accent6>
      <a:srgbClr val="51515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580</Words>
  <Application>Microsoft Office PowerPoint</Application>
  <PresentationFormat>宽屏</PresentationFormat>
  <Paragraphs>109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Administrator</cp:lastModifiedBy>
  <cp:revision>217</cp:revision>
  <dcterms:created xsi:type="dcterms:W3CDTF">2015-08-18T02:51:00Z</dcterms:created>
  <dcterms:modified xsi:type="dcterms:W3CDTF">2019-09-20T12:40:31Z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