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10/9/2024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EB4DCC-9164-BB91-04C6-5A142868FEED}"/>
              </a:ext>
            </a:extLst>
          </p:cNvPr>
          <p:cNvSpPr>
            <a:spLocks noGrp="1"/>
          </p:cNvSpPr>
          <p:nvPr>
            <p:ph type="ctrTitle"/>
          </p:nvPr>
        </p:nvSpPr>
        <p:spPr>
          <a:xfrm>
            <a:off x="4381500" y="3690937"/>
            <a:ext cx="7197726" cy="2147356"/>
          </a:xfrm>
        </p:spPr>
        <p:txBody>
          <a:bodyPr/>
          <a:lstStyle/>
          <a:p>
            <a:r>
              <a:rPr lang="en-US" b="1" dirty="0"/>
              <a:t>Looking back; </a:t>
            </a:r>
            <a:br>
              <a:rPr lang="en-US" b="1" dirty="0"/>
            </a:br>
            <a:r>
              <a:rPr lang="en-US" b="1" dirty="0"/>
              <a:t>Bengal to Bangladesh </a:t>
            </a:r>
          </a:p>
        </p:txBody>
      </p:sp>
    </p:spTree>
    <p:extLst>
      <p:ext uri="{BB962C8B-B14F-4D97-AF65-F5344CB8AC3E}">
        <p14:creationId xmlns:p14="http://schemas.microsoft.com/office/powerpoint/2010/main" val="2014959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D9D86-2539-907E-4D24-800D57712534}"/>
              </a:ext>
            </a:extLst>
          </p:cNvPr>
          <p:cNvSpPr>
            <a:spLocks noGrp="1"/>
          </p:cNvSpPr>
          <p:nvPr>
            <p:ph type="title"/>
          </p:nvPr>
        </p:nvSpPr>
        <p:spPr/>
        <p:txBody>
          <a:bodyPr/>
          <a:lstStyle/>
          <a:p>
            <a:endParaRPr lang="en-US" b="1" dirty="0"/>
          </a:p>
        </p:txBody>
      </p:sp>
      <p:pic>
        <p:nvPicPr>
          <p:cNvPr id="4" name="Content Placeholder 3">
            <a:extLst>
              <a:ext uri="{FF2B5EF4-FFF2-40B4-BE49-F238E27FC236}">
                <a16:creationId xmlns:a16="http://schemas.microsoft.com/office/drawing/2014/main" id="{1C5E042A-214F-8C51-9D91-71310113F3AA}"/>
              </a:ext>
            </a:extLst>
          </p:cNvPr>
          <p:cNvPicPr>
            <a:picLocks noGrp="1" noChangeAspect="1"/>
          </p:cNvPicPr>
          <p:nvPr>
            <p:ph idx="1"/>
          </p:nvPr>
        </p:nvPicPr>
        <p:blipFill>
          <a:blip r:embed="rId2"/>
          <a:stretch>
            <a:fillRect/>
          </a:stretch>
        </p:blipFill>
        <p:spPr>
          <a:xfrm>
            <a:off x="3078758" y="609600"/>
            <a:ext cx="5145355" cy="5061744"/>
          </a:xfrm>
        </p:spPr>
      </p:pic>
    </p:spTree>
    <p:extLst>
      <p:ext uri="{BB962C8B-B14F-4D97-AF65-F5344CB8AC3E}">
        <p14:creationId xmlns:p14="http://schemas.microsoft.com/office/powerpoint/2010/main" val="53216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391E-E988-47C2-AB6C-560AD3DF85FC}"/>
              </a:ext>
            </a:extLst>
          </p:cNvPr>
          <p:cNvSpPr>
            <a:spLocks noGrp="1"/>
          </p:cNvSpPr>
          <p:nvPr>
            <p:ph type="title"/>
          </p:nvPr>
        </p:nvSpPr>
        <p:spPr/>
        <p:txBody>
          <a:bodyPr/>
          <a:lstStyle/>
          <a:p>
            <a:r>
              <a:rPr lang="en-US" b="1" dirty="0"/>
              <a:t>Language movement</a:t>
            </a:r>
          </a:p>
        </p:txBody>
      </p:sp>
      <p:sp>
        <p:nvSpPr>
          <p:cNvPr id="3" name="Content Placeholder 2">
            <a:extLst>
              <a:ext uri="{FF2B5EF4-FFF2-40B4-BE49-F238E27FC236}">
                <a16:creationId xmlns:a16="http://schemas.microsoft.com/office/drawing/2014/main" id="{E5BE951D-7F87-DC97-090D-6032B4519FAA}"/>
              </a:ext>
            </a:extLst>
          </p:cNvPr>
          <p:cNvSpPr>
            <a:spLocks noGrp="1"/>
          </p:cNvSpPr>
          <p:nvPr>
            <p:ph idx="1"/>
          </p:nvPr>
        </p:nvSpPr>
        <p:spPr/>
        <p:txBody>
          <a:bodyPr/>
          <a:lstStyle/>
          <a:p>
            <a:pPr marL="0" indent="0">
              <a:buNone/>
            </a:pPr>
            <a:r>
              <a:rPr lang="en-US" dirty="0"/>
              <a:t>The language movement is one of the most important cultural and political movements in Bengali history. 21 February 1952 </a:t>
            </a:r>
            <a:r>
              <a:rPr lang="en-US" dirty="0" err="1"/>
              <a:t>Rafiq</a:t>
            </a:r>
            <a:r>
              <a:rPr lang="en-US" dirty="0"/>
              <a:t> </a:t>
            </a:r>
            <a:r>
              <a:rPr lang="en-US" dirty="0" err="1"/>
              <a:t>uddin</a:t>
            </a:r>
            <a:r>
              <a:rPr lang="en-US" dirty="0"/>
              <a:t> Ahmed, Abdul </a:t>
            </a:r>
            <a:r>
              <a:rPr lang="en-US" dirty="0" err="1"/>
              <a:t>jabbar</a:t>
            </a:r>
            <a:r>
              <a:rPr lang="en-US" dirty="0"/>
              <a:t>, Abdul </a:t>
            </a:r>
            <a:r>
              <a:rPr lang="en-US" dirty="0" err="1"/>
              <a:t>Barkat</a:t>
            </a:r>
            <a:r>
              <a:rPr lang="en-US" dirty="0"/>
              <a:t>, Salam died in the shooting for their language movement.</a:t>
            </a:r>
          </a:p>
        </p:txBody>
      </p:sp>
    </p:spTree>
    <p:extLst>
      <p:ext uri="{BB962C8B-B14F-4D97-AF65-F5344CB8AC3E}">
        <p14:creationId xmlns:p14="http://schemas.microsoft.com/office/powerpoint/2010/main" val="1378913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FFA55-A607-A5C5-CE0A-2AE61E77211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9A017A5-F9D8-F4DA-E9E5-136CBA3546F8}"/>
              </a:ext>
            </a:extLst>
          </p:cNvPr>
          <p:cNvPicPr>
            <a:picLocks noGrp="1" noChangeAspect="1"/>
          </p:cNvPicPr>
          <p:nvPr>
            <p:ph idx="1"/>
          </p:nvPr>
        </p:nvPicPr>
        <p:blipFill>
          <a:blip r:embed="rId2"/>
          <a:stretch>
            <a:fillRect/>
          </a:stretch>
        </p:blipFill>
        <p:spPr>
          <a:xfrm>
            <a:off x="1646287" y="1023144"/>
            <a:ext cx="8721228" cy="4811712"/>
          </a:xfrm>
        </p:spPr>
      </p:pic>
    </p:spTree>
    <p:extLst>
      <p:ext uri="{BB962C8B-B14F-4D97-AF65-F5344CB8AC3E}">
        <p14:creationId xmlns:p14="http://schemas.microsoft.com/office/powerpoint/2010/main" val="3520525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8407-F1E8-232B-AE35-4BB062F11669}"/>
              </a:ext>
            </a:extLst>
          </p:cNvPr>
          <p:cNvSpPr>
            <a:spLocks noGrp="1"/>
          </p:cNvSpPr>
          <p:nvPr>
            <p:ph type="title"/>
          </p:nvPr>
        </p:nvSpPr>
        <p:spPr/>
        <p:txBody>
          <a:bodyPr/>
          <a:lstStyle/>
          <a:p>
            <a:r>
              <a:rPr lang="en-US" b="1" dirty="0"/>
              <a:t>Six points movement</a:t>
            </a:r>
          </a:p>
        </p:txBody>
      </p:sp>
      <p:sp>
        <p:nvSpPr>
          <p:cNvPr id="3" name="Content Placeholder 2">
            <a:extLst>
              <a:ext uri="{FF2B5EF4-FFF2-40B4-BE49-F238E27FC236}">
                <a16:creationId xmlns:a16="http://schemas.microsoft.com/office/drawing/2014/main" id="{92A195D4-0CFD-168D-0BE6-B2D914408F68}"/>
              </a:ext>
            </a:extLst>
          </p:cNvPr>
          <p:cNvSpPr>
            <a:spLocks noGrp="1"/>
          </p:cNvSpPr>
          <p:nvPr>
            <p:ph idx="1"/>
          </p:nvPr>
        </p:nvSpPr>
        <p:spPr/>
        <p:txBody>
          <a:bodyPr/>
          <a:lstStyle/>
          <a:p>
            <a:pPr marL="342900" indent="-342900">
              <a:buFont typeface="+mj-lt"/>
              <a:buAutoNum type="arabicPeriod"/>
            </a:pPr>
            <a:r>
              <a:rPr lang="en-US" b="1" dirty="0"/>
              <a:t>Constitutional structure and nature of the state</a:t>
            </a:r>
          </a:p>
          <a:p>
            <a:pPr marL="342900" indent="-342900">
              <a:buFont typeface="+mj-lt"/>
              <a:buAutoNum type="arabicPeriod"/>
            </a:pPr>
            <a:r>
              <a:rPr lang="en-US" b="1" dirty="0"/>
              <a:t>Powers of Central Government</a:t>
            </a:r>
          </a:p>
          <a:p>
            <a:pPr marL="342900" indent="-342900">
              <a:buFont typeface="+mj-lt"/>
              <a:buAutoNum type="arabicPeriod"/>
            </a:pPr>
            <a:r>
              <a:rPr lang="en-US" b="1" dirty="0"/>
              <a:t>Power in respect of currency or money</a:t>
            </a:r>
          </a:p>
          <a:p>
            <a:pPr marL="342900" indent="-342900">
              <a:buFont typeface="+mj-lt"/>
              <a:buAutoNum type="arabicPeriod"/>
            </a:pPr>
            <a:r>
              <a:rPr lang="en-US" b="1" dirty="0"/>
              <a:t>Power of relating to revenue taxes or duties</a:t>
            </a:r>
          </a:p>
          <a:p>
            <a:pPr marL="342900" indent="-342900">
              <a:buFont typeface="+mj-lt"/>
              <a:buAutoNum type="arabicPeriod"/>
            </a:pPr>
            <a:r>
              <a:rPr lang="en-US" b="1" dirty="0"/>
              <a:t>Foreign Trade Power</a:t>
            </a:r>
          </a:p>
          <a:p>
            <a:pPr marL="342900" indent="-342900">
              <a:buFont typeface="+mj-lt"/>
              <a:buAutoNum type="arabicPeriod"/>
            </a:pPr>
            <a:r>
              <a:rPr lang="en-US" b="1" dirty="0"/>
              <a:t>Power to form regional armies</a:t>
            </a:r>
          </a:p>
        </p:txBody>
      </p:sp>
    </p:spTree>
    <p:extLst>
      <p:ext uri="{BB962C8B-B14F-4D97-AF65-F5344CB8AC3E}">
        <p14:creationId xmlns:p14="http://schemas.microsoft.com/office/powerpoint/2010/main" val="1138665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82461-F551-87D3-FA9B-B625099FDAEE}"/>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98B5FF7-0D41-7393-A79B-828D95151041}"/>
              </a:ext>
            </a:extLst>
          </p:cNvPr>
          <p:cNvPicPr>
            <a:picLocks noGrp="1" noChangeAspect="1"/>
          </p:cNvPicPr>
          <p:nvPr>
            <p:ph idx="1"/>
          </p:nvPr>
        </p:nvPicPr>
        <p:blipFill>
          <a:blip r:embed="rId2"/>
          <a:stretch>
            <a:fillRect/>
          </a:stretch>
        </p:blipFill>
        <p:spPr>
          <a:xfrm>
            <a:off x="2384778" y="725487"/>
            <a:ext cx="7422444" cy="5407025"/>
          </a:xfrm>
        </p:spPr>
      </p:pic>
    </p:spTree>
    <p:extLst>
      <p:ext uri="{BB962C8B-B14F-4D97-AF65-F5344CB8AC3E}">
        <p14:creationId xmlns:p14="http://schemas.microsoft.com/office/powerpoint/2010/main" val="4032804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26418-6069-F660-E42F-B679096D64CE}"/>
              </a:ext>
            </a:extLst>
          </p:cNvPr>
          <p:cNvSpPr>
            <a:spLocks noGrp="1"/>
          </p:cNvSpPr>
          <p:nvPr>
            <p:ph type="title"/>
          </p:nvPr>
        </p:nvSpPr>
        <p:spPr/>
        <p:txBody>
          <a:bodyPr/>
          <a:lstStyle/>
          <a:p>
            <a:r>
              <a:rPr lang="en-US" b="1" dirty="0"/>
              <a:t>Mass Uprising </a:t>
            </a:r>
          </a:p>
        </p:txBody>
      </p:sp>
      <p:sp>
        <p:nvSpPr>
          <p:cNvPr id="3" name="Content Placeholder 2">
            <a:extLst>
              <a:ext uri="{FF2B5EF4-FFF2-40B4-BE49-F238E27FC236}">
                <a16:creationId xmlns:a16="http://schemas.microsoft.com/office/drawing/2014/main" id="{BCE9C230-66FF-FF36-20A7-7F972F5563A0}"/>
              </a:ext>
            </a:extLst>
          </p:cNvPr>
          <p:cNvSpPr>
            <a:spLocks noGrp="1"/>
          </p:cNvSpPr>
          <p:nvPr>
            <p:ph idx="1"/>
          </p:nvPr>
        </p:nvSpPr>
        <p:spPr/>
        <p:txBody>
          <a:bodyPr/>
          <a:lstStyle/>
          <a:p>
            <a:pPr marL="342900" indent="-342900">
              <a:buFont typeface="+mj-lt"/>
              <a:buAutoNum type="arabicPeriod"/>
            </a:pPr>
            <a:r>
              <a:rPr lang="en-US" dirty="0"/>
              <a:t>1968 </a:t>
            </a:r>
            <a:r>
              <a:rPr lang="en-US" dirty="0" err="1"/>
              <a:t>Agartala</a:t>
            </a:r>
            <a:r>
              <a:rPr lang="en-US" dirty="0"/>
              <a:t> Conspiracy Case</a:t>
            </a:r>
          </a:p>
          <a:p>
            <a:pPr marL="342900" indent="-342900">
              <a:buFont typeface="+mj-lt"/>
              <a:buAutoNum type="arabicPeriod"/>
            </a:pPr>
            <a:r>
              <a:rPr lang="en-US" dirty="0"/>
              <a:t>11 points of student leadership of 1969</a:t>
            </a:r>
          </a:p>
          <a:p>
            <a:pPr marL="342900" indent="-342900">
              <a:buFont typeface="+mj-lt"/>
              <a:buAutoNum type="arabicPeriod"/>
            </a:pPr>
            <a:r>
              <a:rPr lang="en-US" dirty="0" err="1"/>
              <a:t>Asaduzzaman</a:t>
            </a:r>
            <a:r>
              <a:rPr lang="en-US" dirty="0"/>
              <a:t>, a student of Dhaka University, was killed on January 20, 1969</a:t>
            </a:r>
          </a:p>
          <a:p>
            <a:pPr marL="342900" indent="-342900">
              <a:buFont typeface="+mj-lt"/>
              <a:buAutoNum type="arabicPeriod"/>
            </a:pPr>
            <a:r>
              <a:rPr lang="en-US" dirty="0"/>
              <a:t>Police crackdown on 24 January 1969 </a:t>
            </a:r>
          </a:p>
        </p:txBody>
      </p:sp>
    </p:spTree>
    <p:extLst>
      <p:ext uri="{BB962C8B-B14F-4D97-AF65-F5344CB8AC3E}">
        <p14:creationId xmlns:p14="http://schemas.microsoft.com/office/powerpoint/2010/main" val="1679553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17618-F7C5-0540-5600-C35A643E1974}"/>
              </a:ext>
            </a:extLst>
          </p:cNvPr>
          <p:cNvSpPr>
            <a:spLocks noGrp="1"/>
          </p:cNvSpPr>
          <p:nvPr>
            <p:ph type="title"/>
          </p:nvPr>
        </p:nvSpPr>
        <p:spPr/>
        <p:txBody>
          <a:bodyPr/>
          <a:lstStyle/>
          <a:p>
            <a:r>
              <a:rPr lang="en-US" b="1" dirty="0"/>
              <a:t> election of 1970</a:t>
            </a:r>
          </a:p>
        </p:txBody>
      </p:sp>
      <p:pic>
        <p:nvPicPr>
          <p:cNvPr id="8" name="Content Placeholder 7">
            <a:extLst>
              <a:ext uri="{FF2B5EF4-FFF2-40B4-BE49-F238E27FC236}">
                <a16:creationId xmlns:a16="http://schemas.microsoft.com/office/drawing/2014/main" id="{306768DD-5E12-877E-D228-70D3908AAF81}"/>
              </a:ext>
            </a:extLst>
          </p:cNvPr>
          <p:cNvPicPr>
            <a:picLocks noGrp="1" noChangeAspect="1"/>
          </p:cNvPicPr>
          <p:nvPr>
            <p:ph idx="1"/>
          </p:nvPr>
        </p:nvPicPr>
        <p:blipFill>
          <a:blip r:embed="rId2"/>
          <a:stretch>
            <a:fillRect/>
          </a:stretch>
        </p:blipFill>
        <p:spPr>
          <a:xfrm>
            <a:off x="1446644" y="1744399"/>
            <a:ext cx="8609738" cy="4649258"/>
          </a:xfrm>
        </p:spPr>
      </p:pic>
    </p:spTree>
    <p:extLst>
      <p:ext uri="{BB962C8B-B14F-4D97-AF65-F5344CB8AC3E}">
        <p14:creationId xmlns:p14="http://schemas.microsoft.com/office/powerpoint/2010/main" val="3207718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D679-5E2B-33AA-B704-7A59417A2339}"/>
              </a:ext>
            </a:extLst>
          </p:cNvPr>
          <p:cNvSpPr>
            <a:spLocks noGrp="1"/>
          </p:cNvSpPr>
          <p:nvPr>
            <p:ph type="title"/>
          </p:nvPr>
        </p:nvSpPr>
        <p:spPr/>
        <p:txBody>
          <a:bodyPr/>
          <a:lstStyle/>
          <a:p>
            <a:r>
              <a:rPr lang="en-US" b="1" dirty="0"/>
              <a:t>Born of Bangladesh</a:t>
            </a:r>
          </a:p>
        </p:txBody>
      </p:sp>
      <p:sp>
        <p:nvSpPr>
          <p:cNvPr id="3" name="Content Placeholder 2">
            <a:extLst>
              <a:ext uri="{FF2B5EF4-FFF2-40B4-BE49-F238E27FC236}">
                <a16:creationId xmlns:a16="http://schemas.microsoft.com/office/drawing/2014/main" id="{8F4C1B34-3352-971C-6AA4-2CB3CD3868DB}"/>
              </a:ext>
            </a:extLst>
          </p:cNvPr>
          <p:cNvSpPr>
            <a:spLocks noGrp="1"/>
          </p:cNvSpPr>
          <p:nvPr>
            <p:ph idx="1"/>
          </p:nvPr>
        </p:nvSpPr>
        <p:spPr/>
        <p:txBody>
          <a:bodyPr/>
          <a:lstStyle/>
          <a:p>
            <a:pPr marL="0" indent="0">
              <a:buNone/>
            </a:pPr>
            <a:r>
              <a:rPr lang="en-US" dirty="0"/>
              <a:t>On the dark night of March 25, 1971, the Pakistani occupation forces attacked the unarmed Bengalis. And this is the continuation of the Great War of Liberation. Bangladesh in return  was achieved Independence  on 16</a:t>
            </a:r>
            <a:r>
              <a:rPr lang="en-US" baseline="30000" dirty="0"/>
              <a:t>th</a:t>
            </a:r>
            <a:r>
              <a:rPr lang="en-US" dirty="0"/>
              <a:t> December 1971 For 9 months of bloodshed war. </a:t>
            </a:r>
          </a:p>
        </p:txBody>
      </p:sp>
    </p:spTree>
    <p:extLst>
      <p:ext uri="{BB962C8B-B14F-4D97-AF65-F5344CB8AC3E}">
        <p14:creationId xmlns:p14="http://schemas.microsoft.com/office/powerpoint/2010/main" val="267555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E1CE25E-9A63-585B-15A6-2E5DA6E1BBC4}"/>
              </a:ext>
            </a:extLst>
          </p:cNvPr>
          <p:cNvPicPr>
            <a:picLocks noGrp="1" noChangeAspect="1"/>
          </p:cNvPicPr>
          <p:nvPr>
            <p:ph idx="1"/>
          </p:nvPr>
        </p:nvPicPr>
        <p:blipFill>
          <a:blip r:embed="rId2"/>
          <a:stretch>
            <a:fillRect/>
          </a:stretch>
        </p:blipFill>
        <p:spPr>
          <a:xfrm>
            <a:off x="250824" y="233362"/>
            <a:ext cx="6734548" cy="3767138"/>
          </a:xfrm>
          <a:effectLst/>
        </p:spPr>
      </p:pic>
      <p:pic>
        <p:nvPicPr>
          <p:cNvPr id="6" name="Picture 5">
            <a:extLst>
              <a:ext uri="{FF2B5EF4-FFF2-40B4-BE49-F238E27FC236}">
                <a16:creationId xmlns:a16="http://schemas.microsoft.com/office/drawing/2014/main" id="{5DCE315F-56D6-A6A3-CF02-3A5CAA5D14F6}"/>
              </a:ext>
            </a:extLst>
          </p:cNvPr>
          <p:cNvPicPr>
            <a:picLocks noChangeAspect="1"/>
          </p:cNvPicPr>
          <p:nvPr/>
        </p:nvPicPr>
        <p:blipFill>
          <a:blip r:embed="rId3"/>
          <a:stretch>
            <a:fillRect/>
          </a:stretch>
        </p:blipFill>
        <p:spPr>
          <a:xfrm>
            <a:off x="6985372" y="3655218"/>
            <a:ext cx="4286251" cy="2857501"/>
          </a:xfrm>
          <a:prstGeom prst="rect">
            <a:avLst/>
          </a:prstGeom>
        </p:spPr>
      </p:pic>
    </p:spTree>
    <p:extLst>
      <p:ext uri="{BB962C8B-B14F-4D97-AF65-F5344CB8AC3E}">
        <p14:creationId xmlns:p14="http://schemas.microsoft.com/office/powerpoint/2010/main" val="1967783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8D48-ABE6-FA9C-9BF2-E65734709778}"/>
              </a:ext>
            </a:extLst>
          </p:cNvPr>
          <p:cNvSpPr>
            <a:spLocks noGrp="1"/>
          </p:cNvSpPr>
          <p:nvPr>
            <p:ph type="title"/>
          </p:nvPr>
        </p:nvSpPr>
        <p:spPr/>
        <p:txBody>
          <a:bodyPr/>
          <a:lstStyle/>
          <a:p>
            <a:r>
              <a:rPr lang="en-US" b="1" dirty="0"/>
              <a:t>Conclusion </a:t>
            </a:r>
          </a:p>
        </p:txBody>
      </p:sp>
      <p:sp>
        <p:nvSpPr>
          <p:cNvPr id="3" name="Content Placeholder 2">
            <a:extLst>
              <a:ext uri="{FF2B5EF4-FFF2-40B4-BE49-F238E27FC236}">
                <a16:creationId xmlns:a16="http://schemas.microsoft.com/office/drawing/2014/main" id="{5A8AC10A-4B30-3DEF-68F6-B34821DFE3B6}"/>
              </a:ext>
            </a:extLst>
          </p:cNvPr>
          <p:cNvSpPr>
            <a:spLocks noGrp="1"/>
          </p:cNvSpPr>
          <p:nvPr>
            <p:ph idx="1"/>
          </p:nvPr>
        </p:nvSpPr>
        <p:spPr/>
        <p:txBody>
          <a:bodyPr/>
          <a:lstStyle/>
          <a:p>
            <a:pPr marL="0" indent="0">
              <a:buNone/>
            </a:pPr>
            <a:r>
              <a:rPr lang="en-US" dirty="0"/>
              <a:t>This history of change from Bengal to Bangladesh has taught us that the struggle to preserve language culture and human rights is always important. </a:t>
            </a:r>
            <a:r>
              <a:rPr lang="en-US"/>
              <a:t>Through </a:t>
            </a:r>
            <a:r>
              <a:rPr lang="en-US" dirty="0"/>
              <a:t>these changes Bengali language and culture not only survived but attained new </a:t>
            </a:r>
            <a:r>
              <a:rPr lang="en-US" dirty="0" err="1"/>
              <a:t>dimensions.This</a:t>
            </a:r>
            <a:r>
              <a:rPr lang="en-US" dirty="0"/>
              <a:t> journey of Bengal inspires us to be proud of our cultural and linguistic identity and protect it.</a:t>
            </a:r>
          </a:p>
        </p:txBody>
      </p:sp>
    </p:spTree>
    <p:extLst>
      <p:ext uri="{BB962C8B-B14F-4D97-AF65-F5344CB8AC3E}">
        <p14:creationId xmlns:p14="http://schemas.microsoft.com/office/powerpoint/2010/main" val="2693795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FF6DA-61CA-FAC8-5A23-DF9C31CB1059}"/>
              </a:ext>
            </a:extLst>
          </p:cNvPr>
          <p:cNvSpPr>
            <a:spLocks noGrp="1"/>
          </p:cNvSpPr>
          <p:nvPr>
            <p:ph type="title"/>
          </p:nvPr>
        </p:nvSpPr>
        <p:spPr/>
        <p:txBody>
          <a:bodyPr/>
          <a:lstStyle/>
          <a:p>
            <a:r>
              <a:rPr lang="en-US" b="1" dirty="0"/>
              <a:t>Ancient </a:t>
            </a:r>
            <a:r>
              <a:rPr lang="en-US" b="1" dirty="0" err="1"/>
              <a:t>janapadh</a:t>
            </a:r>
            <a:endParaRPr lang="en-US" b="1" dirty="0"/>
          </a:p>
        </p:txBody>
      </p:sp>
      <p:pic>
        <p:nvPicPr>
          <p:cNvPr id="4" name="Content Placeholder 3">
            <a:extLst>
              <a:ext uri="{FF2B5EF4-FFF2-40B4-BE49-F238E27FC236}">
                <a16:creationId xmlns:a16="http://schemas.microsoft.com/office/drawing/2014/main" id="{1A8AEDC9-39FE-519B-062D-851FCE6C1B02}"/>
              </a:ext>
            </a:extLst>
          </p:cNvPr>
          <p:cNvPicPr>
            <a:picLocks noGrp="1" noChangeAspect="1"/>
          </p:cNvPicPr>
          <p:nvPr>
            <p:ph idx="1"/>
          </p:nvPr>
        </p:nvPicPr>
        <p:blipFill>
          <a:blip r:embed="rId2"/>
          <a:stretch>
            <a:fillRect/>
          </a:stretch>
        </p:blipFill>
        <p:spPr>
          <a:xfrm>
            <a:off x="3565228" y="2065867"/>
            <a:ext cx="4372569" cy="4506383"/>
          </a:xfrm>
        </p:spPr>
      </p:pic>
    </p:spTree>
    <p:extLst>
      <p:ext uri="{BB962C8B-B14F-4D97-AF65-F5344CB8AC3E}">
        <p14:creationId xmlns:p14="http://schemas.microsoft.com/office/powerpoint/2010/main" val="4179711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F410-1324-DA7F-F375-7D47FC012B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BC7FFC-FA03-EC65-0909-EC9CD077BE87}"/>
              </a:ext>
            </a:extLst>
          </p:cNvPr>
          <p:cNvSpPr>
            <a:spLocks noGrp="1"/>
          </p:cNvSpPr>
          <p:nvPr>
            <p:ph idx="1"/>
          </p:nvPr>
        </p:nvSpPr>
        <p:spPr>
          <a:xfrm>
            <a:off x="685801" y="2065867"/>
            <a:ext cx="10131425" cy="3649133"/>
          </a:xfrm>
        </p:spPr>
        <p:txBody>
          <a:bodyPr/>
          <a:lstStyle/>
          <a:p>
            <a:pPr marL="342900" indent="-342900">
              <a:buFont typeface="+mj-lt"/>
              <a:buAutoNum type="arabicPeriod"/>
            </a:pPr>
            <a:r>
              <a:rPr lang="en-US" b="1" dirty="0" err="1"/>
              <a:t>Banga</a:t>
            </a:r>
            <a:endParaRPr lang="en-US" b="1" dirty="0"/>
          </a:p>
          <a:p>
            <a:pPr marL="342900" indent="-342900">
              <a:buFont typeface="+mj-lt"/>
              <a:buAutoNum type="arabicPeriod"/>
            </a:pPr>
            <a:r>
              <a:rPr lang="en-US" b="1" dirty="0" err="1"/>
              <a:t>Pundra</a:t>
            </a:r>
            <a:endParaRPr lang="en-US" b="1" dirty="0"/>
          </a:p>
          <a:p>
            <a:pPr marL="342900" indent="-342900">
              <a:buFont typeface="+mj-lt"/>
              <a:buAutoNum type="arabicPeriod"/>
            </a:pPr>
            <a:r>
              <a:rPr lang="en-US" b="1" dirty="0" err="1"/>
              <a:t>Goura</a:t>
            </a:r>
            <a:endParaRPr lang="en-US" b="1" dirty="0"/>
          </a:p>
          <a:p>
            <a:pPr marL="342900" indent="-342900">
              <a:buFont typeface="+mj-lt"/>
              <a:buAutoNum type="arabicPeriod"/>
            </a:pPr>
            <a:r>
              <a:rPr lang="en-US" b="1" dirty="0" err="1"/>
              <a:t>Varendra</a:t>
            </a:r>
            <a:endParaRPr lang="en-US" b="1" dirty="0"/>
          </a:p>
          <a:p>
            <a:pPr marL="342900" indent="-342900">
              <a:buFont typeface="+mj-lt"/>
              <a:buAutoNum type="arabicPeriod"/>
            </a:pPr>
            <a:r>
              <a:rPr lang="en-US" b="1" dirty="0" err="1"/>
              <a:t>Samatate</a:t>
            </a:r>
            <a:endParaRPr lang="en-US" b="1" dirty="0"/>
          </a:p>
          <a:p>
            <a:pPr marL="342900" indent="-342900">
              <a:buFont typeface="+mj-lt"/>
              <a:buAutoNum type="arabicPeriod"/>
            </a:pPr>
            <a:r>
              <a:rPr lang="en-US" b="1" dirty="0" err="1"/>
              <a:t>Harkele</a:t>
            </a:r>
            <a:endParaRPr lang="en-US" b="1" dirty="0"/>
          </a:p>
          <a:p>
            <a:pPr marL="342900" indent="-342900">
              <a:buFont typeface="+mj-lt"/>
              <a:buAutoNum type="arabicPeriod"/>
            </a:pPr>
            <a:r>
              <a:rPr lang="en-US" b="1" dirty="0" err="1"/>
              <a:t>Chandradip</a:t>
            </a:r>
            <a:endParaRPr lang="en-US" b="1" dirty="0"/>
          </a:p>
        </p:txBody>
      </p:sp>
    </p:spTree>
    <p:extLst>
      <p:ext uri="{BB962C8B-B14F-4D97-AF65-F5344CB8AC3E}">
        <p14:creationId xmlns:p14="http://schemas.microsoft.com/office/powerpoint/2010/main" val="1690231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86572-284E-F746-0F58-2FD45DB1BC81}"/>
              </a:ext>
            </a:extLst>
          </p:cNvPr>
          <p:cNvSpPr>
            <a:spLocks noGrp="1"/>
          </p:cNvSpPr>
          <p:nvPr>
            <p:ph type="title"/>
          </p:nvPr>
        </p:nvSpPr>
        <p:spPr/>
        <p:txBody>
          <a:bodyPr/>
          <a:lstStyle/>
          <a:p>
            <a:r>
              <a:rPr lang="en-US" b="1" dirty="0"/>
              <a:t>Ancient </a:t>
            </a:r>
            <a:r>
              <a:rPr lang="en-US" b="1" dirty="0" err="1"/>
              <a:t>dynatities</a:t>
            </a:r>
            <a:endParaRPr lang="en-US" b="1" dirty="0"/>
          </a:p>
        </p:txBody>
      </p:sp>
      <p:sp>
        <p:nvSpPr>
          <p:cNvPr id="3" name="Content Placeholder 2">
            <a:extLst>
              <a:ext uri="{FF2B5EF4-FFF2-40B4-BE49-F238E27FC236}">
                <a16:creationId xmlns:a16="http://schemas.microsoft.com/office/drawing/2014/main" id="{A2A146D0-0326-C9EE-867B-D1FA499BDA5F}"/>
              </a:ext>
            </a:extLst>
          </p:cNvPr>
          <p:cNvSpPr>
            <a:spLocks noGrp="1"/>
          </p:cNvSpPr>
          <p:nvPr>
            <p:ph idx="1"/>
          </p:nvPr>
        </p:nvSpPr>
        <p:spPr/>
        <p:txBody>
          <a:bodyPr/>
          <a:lstStyle/>
          <a:p>
            <a:pPr marL="0" indent="0">
              <a:buNone/>
            </a:pPr>
            <a:r>
              <a:rPr lang="en-US" b="1" dirty="0"/>
              <a:t>The </a:t>
            </a:r>
            <a:r>
              <a:rPr lang="en-US" b="1" dirty="0" err="1"/>
              <a:t>maurya</a:t>
            </a:r>
            <a:r>
              <a:rPr lang="en-US" b="1" dirty="0"/>
              <a:t> Empire : </a:t>
            </a:r>
            <a:r>
              <a:rPr lang="en-US" dirty="0"/>
              <a:t>This empire was founded by </a:t>
            </a:r>
            <a:r>
              <a:rPr lang="en-US" b="1" i="1" dirty="0" err="1"/>
              <a:t>chandragupta</a:t>
            </a:r>
            <a:r>
              <a:rPr lang="en-US" b="1" i="1" dirty="0"/>
              <a:t> </a:t>
            </a:r>
            <a:r>
              <a:rPr lang="en-US" b="1" i="1" dirty="0" err="1"/>
              <a:t>Maurya</a:t>
            </a:r>
            <a:r>
              <a:rPr lang="en-US" b="1" i="1" dirty="0"/>
              <a:t>. </a:t>
            </a:r>
            <a:r>
              <a:rPr lang="en-US" dirty="0"/>
              <a:t>But </a:t>
            </a:r>
            <a:r>
              <a:rPr lang="en-US" b="1" i="1" dirty="0"/>
              <a:t>Asoka </a:t>
            </a:r>
            <a:r>
              <a:rPr lang="en-US" dirty="0"/>
              <a:t>was one of the greatest empires of </a:t>
            </a:r>
            <a:r>
              <a:rPr lang="en-US" dirty="0" err="1"/>
              <a:t>mauriya</a:t>
            </a:r>
            <a:r>
              <a:rPr lang="en-US" dirty="0"/>
              <a:t>. He was also </a:t>
            </a:r>
            <a:r>
              <a:rPr lang="en-US" dirty="0" err="1"/>
              <a:t>femous</a:t>
            </a:r>
            <a:r>
              <a:rPr lang="en-US" dirty="0"/>
              <a:t> for ‘</a:t>
            </a:r>
            <a:r>
              <a:rPr lang="en-US" i="1" dirty="0"/>
              <a:t>BRAHMILIPI’.</a:t>
            </a:r>
          </a:p>
          <a:p>
            <a:pPr marL="0" indent="0">
              <a:buNone/>
            </a:pPr>
            <a:endParaRPr lang="en-US" b="1" dirty="0"/>
          </a:p>
        </p:txBody>
      </p:sp>
    </p:spTree>
    <p:extLst>
      <p:ext uri="{BB962C8B-B14F-4D97-AF65-F5344CB8AC3E}">
        <p14:creationId xmlns:p14="http://schemas.microsoft.com/office/powerpoint/2010/main" val="3085580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A1148-4B4C-3AC8-F8D3-2157CBD75D2B}"/>
              </a:ext>
            </a:extLst>
          </p:cNvPr>
          <p:cNvSpPr>
            <a:spLocks noGrp="1"/>
          </p:cNvSpPr>
          <p:nvPr>
            <p:ph type="title"/>
          </p:nvPr>
        </p:nvSpPr>
        <p:spPr/>
        <p:txBody>
          <a:bodyPr/>
          <a:lstStyle/>
          <a:p>
            <a:r>
              <a:rPr lang="en-US" b="1" dirty="0"/>
              <a:t>                          </a:t>
            </a:r>
            <a:r>
              <a:rPr lang="en-US" b="1" dirty="0" err="1"/>
              <a:t>Brahmilipi</a:t>
            </a:r>
            <a:r>
              <a:rPr lang="en-US" b="1" dirty="0"/>
              <a:t> of </a:t>
            </a:r>
            <a:r>
              <a:rPr lang="en-US" b="1" dirty="0" err="1"/>
              <a:t>asoka</a:t>
            </a:r>
            <a:endParaRPr lang="en-US" b="1" dirty="0"/>
          </a:p>
        </p:txBody>
      </p:sp>
      <p:pic>
        <p:nvPicPr>
          <p:cNvPr id="4" name="Content Placeholder 3">
            <a:extLst>
              <a:ext uri="{FF2B5EF4-FFF2-40B4-BE49-F238E27FC236}">
                <a16:creationId xmlns:a16="http://schemas.microsoft.com/office/drawing/2014/main" id="{E4AF2EA2-1626-AFA3-4081-8AAC4544FE6E}"/>
              </a:ext>
            </a:extLst>
          </p:cNvPr>
          <p:cNvPicPr>
            <a:picLocks noGrp="1" noChangeAspect="1"/>
          </p:cNvPicPr>
          <p:nvPr>
            <p:ph idx="1"/>
          </p:nvPr>
        </p:nvPicPr>
        <p:blipFill>
          <a:blip r:embed="rId2"/>
          <a:stretch>
            <a:fillRect/>
          </a:stretch>
        </p:blipFill>
        <p:spPr>
          <a:xfrm>
            <a:off x="3167854" y="2411413"/>
            <a:ext cx="5130801" cy="3963544"/>
          </a:xfrm>
        </p:spPr>
      </p:pic>
    </p:spTree>
    <p:extLst>
      <p:ext uri="{BB962C8B-B14F-4D97-AF65-F5344CB8AC3E}">
        <p14:creationId xmlns:p14="http://schemas.microsoft.com/office/powerpoint/2010/main" val="682848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ED4E3-6FF8-14A2-AB85-2EBC4A1FF0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71D95E-ED19-A2CD-7E05-D616333CA097}"/>
              </a:ext>
            </a:extLst>
          </p:cNvPr>
          <p:cNvSpPr>
            <a:spLocks noGrp="1"/>
          </p:cNvSpPr>
          <p:nvPr>
            <p:ph idx="1"/>
          </p:nvPr>
        </p:nvSpPr>
        <p:spPr/>
        <p:txBody>
          <a:bodyPr/>
          <a:lstStyle/>
          <a:p>
            <a:pPr marL="0" indent="0">
              <a:buNone/>
            </a:pPr>
            <a:r>
              <a:rPr lang="en-US" b="1" dirty="0"/>
              <a:t>The Gupta Empire : This empire was an </a:t>
            </a:r>
            <a:r>
              <a:rPr lang="en-US" b="1" dirty="0" err="1"/>
              <a:t>encient</a:t>
            </a:r>
            <a:r>
              <a:rPr lang="en-US" b="1" dirty="0"/>
              <a:t> Empire in Indian subcontinent . Which existed from the mid third century .</a:t>
            </a:r>
          </a:p>
          <a:p>
            <a:pPr marL="0" indent="0">
              <a:buNone/>
            </a:pPr>
            <a:endParaRPr lang="en-US" b="1" dirty="0"/>
          </a:p>
          <a:p>
            <a:pPr marL="0" indent="0">
              <a:buNone/>
            </a:pPr>
            <a:endParaRPr lang="en-US" b="1" dirty="0"/>
          </a:p>
          <a:p>
            <a:pPr marL="0" indent="0">
              <a:buNone/>
            </a:pPr>
            <a:r>
              <a:rPr lang="en-US" b="1" dirty="0"/>
              <a:t>The Pala Empire : This Empire established by </a:t>
            </a:r>
            <a:r>
              <a:rPr lang="en-US" b="1" i="1" dirty="0"/>
              <a:t>Gopala </a:t>
            </a:r>
            <a:r>
              <a:rPr lang="en-US" b="1" dirty="0"/>
              <a:t>in the 8</a:t>
            </a:r>
            <a:r>
              <a:rPr lang="en-US" b="1" baseline="30000" dirty="0"/>
              <a:t>th</a:t>
            </a:r>
            <a:r>
              <a:rPr lang="en-US" b="1" dirty="0"/>
              <a:t> century and the greatest ruler of this Empire was </a:t>
            </a:r>
            <a:r>
              <a:rPr lang="en-US" b="1" i="1" dirty="0"/>
              <a:t>Chandragupta. </a:t>
            </a:r>
            <a:endParaRPr lang="en-US" b="1" dirty="0"/>
          </a:p>
        </p:txBody>
      </p:sp>
    </p:spTree>
    <p:extLst>
      <p:ext uri="{BB962C8B-B14F-4D97-AF65-F5344CB8AC3E}">
        <p14:creationId xmlns:p14="http://schemas.microsoft.com/office/powerpoint/2010/main" val="712019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8FF7C-18C4-FA8C-AD2B-902F56C333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E24E33-9F05-F8AE-D9DE-1B7D2427BEF7}"/>
              </a:ext>
            </a:extLst>
          </p:cNvPr>
          <p:cNvSpPr>
            <a:spLocks noGrp="1"/>
          </p:cNvSpPr>
          <p:nvPr>
            <p:ph idx="1"/>
          </p:nvPr>
        </p:nvSpPr>
        <p:spPr/>
        <p:txBody>
          <a:bodyPr/>
          <a:lstStyle/>
          <a:p>
            <a:pPr marL="0" indent="0">
              <a:buNone/>
            </a:pPr>
            <a:r>
              <a:rPr lang="en-US" b="1" dirty="0"/>
              <a:t>The Sen </a:t>
            </a:r>
            <a:r>
              <a:rPr lang="en-US" b="1" dirty="0" err="1"/>
              <a:t>Empir</a:t>
            </a:r>
            <a:r>
              <a:rPr lang="en-US" b="1" dirty="0"/>
              <a:t> : This Empire was founded by King </a:t>
            </a:r>
            <a:r>
              <a:rPr lang="en-US" b="1" dirty="0" err="1"/>
              <a:t>vallal</a:t>
            </a:r>
            <a:r>
              <a:rPr lang="en-US" b="1" dirty="0"/>
              <a:t> Sen and the last king was </a:t>
            </a:r>
            <a:r>
              <a:rPr lang="en-US" b="1" dirty="0" err="1"/>
              <a:t>Laxman</a:t>
            </a:r>
            <a:r>
              <a:rPr lang="en-US" b="1" dirty="0"/>
              <a:t> Sen .</a:t>
            </a:r>
          </a:p>
        </p:txBody>
      </p:sp>
    </p:spTree>
    <p:extLst>
      <p:ext uri="{BB962C8B-B14F-4D97-AF65-F5344CB8AC3E}">
        <p14:creationId xmlns:p14="http://schemas.microsoft.com/office/powerpoint/2010/main" val="264680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D965-2519-7DBC-1B9D-0E46F0637498}"/>
              </a:ext>
            </a:extLst>
          </p:cNvPr>
          <p:cNvSpPr>
            <a:spLocks noGrp="1"/>
          </p:cNvSpPr>
          <p:nvPr>
            <p:ph type="title"/>
          </p:nvPr>
        </p:nvSpPr>
        <p:spPr/>
        <p:txBody>
          <a:bodyPr/>
          <a:lstStyle/>
          <a:p>
            <a:r>
              <a:rPr lang="en-US" b="1" dirty="0"/>
              <a:t>Muslim </a:t>
            </a:r>
            <a:r>
              <a:rPr lang="en-US" b="1" dirty="0" err="1"/>
              <a:t>dynasities</a:t>
            </a:r>
            <a:r>
              <a:rPr lang="en-US" b="1" dirty="0"/>
              <a:t> </a:t>
            </a:r>
          </a:p>
        </p:txBody>
      </p:sp>
      <p:sp>
        <p:nvSpPr>
          <p:cNvPr id="3" name="Content Placeholder 2">
            <a:extLst>
              <a:ext uri="{FF2B5EF4-FFF2-40B4-BE49-F238E27FC236}">
                <a16:creationId xmlns:a16="http://schemas.microsoft.com/office/drawing/2014/main" id="{2914A0BD-7393-51AC-6BE6-CB100F27B031}"/>
              </a:ext>
            </a:extLst>
          </p:cNvPr>
          <p:cNvSpPr>
            <a:spLocks noGrp="1"/>
          </p:cNvSpPr>
          <p:nvPr>
            <p:ph idx="1"/>
          </p:nvPr>
        </p:nvSpPr>
        <p:spPr/>
        <p:txBody>
          <a:bodyPr/>
          <a:lstStyle/>
          <a:p>
            <a:pPr marL="342900" indent="-342900">
              <a:buFont typeface="+mj-lt"/>
              <a:buAutoNum type="arabicPeriod"/>
            </a:pPr>
            <a:r>
              <a:rPr lang="en-US" dirty="0"/>
              <a:t> </a:t>
            </a:r>
            <a:r>
              <a:rPr lang="en-US" b="1" dirty="0" err="1"/>
              <a:t>Khilji</a:t>
            </a:r>
            <a:r>
              <a:rPr lang="en-US" b="1" dirty="0"/>
              <a:t> rule </a:t>
            </a:r>
          </a:p>
          <a:p>
            <a:pPr marL="342900" indent="-342900">
              <a:buFont typeface="+mj-lt"/>
              <a:buAutoNum type="arabicPeriod"/>
            </a:pPr>
            <a:r>
              <a:rPr lang="en-US" b="1" dirty="0"/>
              <a:t>Independent Sultanate period</a:t>
            </a:r>
          </a:p>
          <a:p>
            <a:pPr marL="342900" indent="-342900">
              <a:buFont typeface="+mj-lt"/>
              <a:buAutoNum type="arabicPeriod"/>
            </a:pPr>
            <a:r>
              <a:rPr lang="en-US" b="1" dirty="0" err="1"/>
              <a:t>Nawabi</a:t>
            </a:r>
            <a:r>
              <a:rPr lang="en-US" b="1" dirty="0"/>
              <a:t> period</a:t>
            </a:r>
          </a:p>
          <a:p>
            <a:pPr marL="342900" indent="-342900">
              <a:buFont typeface="+mj-lt"/>
              <a:buAutoNum type="arabicPeriod"/>
            </a:pPr>
            <a:r>
              <a:rPr lang="en-US" b="1" dirty="0"/>
              <a:t>British period</a:t>
            </a:r>
          </a:p>
        </p:txBody>
      </p:sp>
    </p:spTree>
    <p:extLst>
      <p:ext uri="{BB962C8B-B14F-4D97-AF65-F5344CB8AC3E}">
        <p14:creationId xmlns:p14="http://schemas.microsoft.com/office/powerpoint/2010/main" val="3264262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EFCAA-1AF8-F20D-D17A-CCD429F34357}"/>
              </a:ext>
            </a:extLst>
          </p:cNvPr>
          <p:cNvSpPr>
            <a:spLocks noGrp="1"/>
          </p:cNvSpPr>
          <p:nvPr>
            <p:ph type="title"/>
          </p:nvPr>
        </p:nvSpPr>
        <p:spPr/>
        <p:txBody>
          <a:bodyPr/>
          <a:lstStyle/>
          <a:p>
            <a:r>
              <a:rPr lang="en-US" dirty="0"/>
              <a:t>Partition of 1947 </a:t>
            </a:r>
          </a:p>
        </p:txBody>
      </p:sp>
      <p:sp>
        <p:nvSpPr>
          <p:cNvPr id="3" name="Content Placeholder 2">
            <a:extLst>
              <a:ext uri="{FF2B5EF4-FFF2-40B4-BE49-F238E27FC236}">
                <a16:creationId xmlns:a16="http://schemas.microsoft.com/office/drawing/2014/main" id="{45F7EE44-37C6-B2A8-35CE-2D0B9E173CC1}"/>
              </a:ext>
            </a:extLst>
          </p:cNvPr>
          <p:cNvSpPr>
            <a:spLocks noGrp="1"/>
          </p:cNvSpPr>
          <p:nvPr>
            <p:ph idx="1"/>
          </p:nvPr>
        </p:nvSpPr>
        <p:spPr/>
        <p:txBody>
          <a:bodyPr/>
          <a:lstStyle/>
          <a:p>
            <a:pPr marL="0" indent="0">
              <a:buNone/>
            </a:pPr>
            <a:r>
              <a:rPr lang="en-US" dirty="0"/>
              <a:t>In 1947, the Indian subcontinent was divided into two countries. </a:t>
            </a:r>
          </a:p>
          <a:p>
            <a:pPr marL="342900" indent="-342900">
              <a:buFont typeface="+mj-lt"/>
              <a:buAutoNum type="arabicPeriod"/>
            </a:pPr>
            <a:r>
              <a:rPr lang="en-US" b="1" dirty="0"/>
              <a:t>India</a:t>
            </a:r>
          </a:p>
          <a:p>
            <a:pPr marL="342900" indent="-342900">
              <a:buFont typeface="+mj-lt"/>
              <a:buAutoNum type="arabicPeriod"/>
            </a:pPr>
            <a:r>
              <a:rPr lang="en-US" b="1" dirty="0"/>
              <a:t>Pakistan</a:t>
            </a:r>
          </a:p>
          <a:p>
            <a:pPr marL="0" indent="0">
              <a:buNone/>
            </a:pPr>
            <a:r>
              <a:rPr lang="en-US" b="1" dirty="0"/>
              <a:t> Pakistan was again divided into two parts. </a:t>
            </a:r>
          </a:p>
          <a:p>
            <a:pPr marL="0" indent="0">
              <a:buNone/>
            </a:pPr>
            <a:r>
              <a:rPr lang="en-US" b="1" dirty="0"/>
              <a:t>East Pakistan and West Pakistan</a:t>
            </a:r>
          </a:p>
          <a:p>
            <a:pPr marL="0" indent="0">
              <a:buNone/>
            </a:pPr>
            <a:endParaRPr lang="en-US" b="1" dirty="0"/>
          </a:p>
        </p:txBody>
      </p:sp>
    </p:spTree>
    <p:extLst>
      <p:ext uri="{BB962C8B-B14F-4D97-AF65-F5344CB8AC3E}">
        <p14:creationId xmlns:p14="http://schemas.microsoft.com/office/powerpoint/2010/main" val="1915135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Celestial</vt:lpstr>
      <vt:lpstr>Looking back;  Bengal to Bangladesh </vt:lpstr>
      <vt:lpstr>Ancient janapadh</vt:lpstr>
      <vt:lpstr>PowerPoint Presentation</vt:lpstr>
      <vt:lpstr>Ancient dynatities</vt:lpstr>
      <vt:lpstr>                          Brahmilipi of asoka</vt:lpstr>
      <vt:lpstr>PowerPoint Presentation</vt:lpstr>
      <vt:lpstr>PowerPoint Presentation</vt:lpstr>
      <vt:lpstr>Muslim dynasities </vt:lpstr>
      <vt:lpstr>Partition of 1947 </vt:lpstr>
      <vt:lpstr>PowerPoint Presentation</vt:lpstr>
      <vt:lpstr>Language movement</vt:lpstr>
      <vt:lpstr>PowerPoint Presentation</vt:lpstr>
      <vt:lpstr>Six points movement</vt:lpstr>
      <vt:lpstr>PowerPoint Presentation</vt:lpstr>
      <vt:lpstr>Mass Uprising </vt:lpstr>
      <vt:lpstr> election of 1970</vt:lpstr>
      <vt:lpstr>Born of Bangladesh</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Looking back; Bengal to Bangladesh </dc:title>
  <dc:creator>Guest User</dc:creator>
  <cp:lastModifiedBy>Guest User</cp:lastModifiedBy>
  <cp:revision>4</cp:revision>
  <dcterms:created xsi:type="dcterms:W3CDTF">2024-10-08T15:57:05Z</dcterms:created>
  <dcterms:modified xsi:type="dcterms:W3CDTF">2024-10-08T18:22:40Z</dcterms:modified>
</cp:coreProperties>
</file>