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5143500" cx="9144000"/>
  <p:notesSz cx="6858000" cy="9144000"/>
  <p:embeddedFontLst>
    <p:embeddedFont>
      <p:font typeface="PT Sans Narrow"/>
      <p:regular r:id="rId33"/>
      <p:bold r:id="rId34"/>
    </p:embeddedFont>
    <p:embeddedFont>
      <p:font typeface="Lato"/>
      <p:regular r:id="rId35"/>
      <p:bold r:id="rId36"/>
      <p:italic r:id="rId37"/>
      <p:boldItalic r:id="rId38"/>
    </p:embeddedFont>
    <p:embeddedFont>
      <p:font typeface="Open Sans"/>
      <p:regular r:id="rId39"/>
      <p:bold r:id="rId40"/>
      <p:italic r:id="rId41"/>
      <p:boldItalic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2E42D84-B644-41A8-B573-59FC2FEC3C6C}">
  <a:tblStyle styleId="{72E42D84-B644-41A8-B573-59FC2FEC3C6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OpenSans-bold.fntdata"/><Relationship Id="rId20" Type="http://schemas.openxmlformats.org/officeDocument/2006/relationships/slide" Target="slides/slide15.xml"/><Relationship Id="rId42" Type="http://schemas.openxmlformats.org/officeDocument/2006/relationships/font" Target="fonts/OpenSans-boldItalic.fntdata"/><Relationship Id="rId41" Type="http://schemas.openxmlformats.org/officeDocument/2006/relationships/font" Target="fonts/OpenSans-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PTSansNarrow-regular.fntdata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Lato-regular.fntdata"/><Relationship Id="rId12" Type="http://schemas.openxmlformats.org/officeDocument/2006/relationships/slide" Target="slides/slide7.xml"/><Relationship Id="rId34" Type="http://schemas.openxmlformats.org/officeDocument/2006/relationships/font" Target="fonts/PTSansNarrow-bold.fntdata"/><Relationship Id="rId15" Type="http://schemas.openxmlformats.org/officeDocument/2006/relationships/slide" Target="slides/slide10.xml"/><Relationship Id="rId37" Type="http://schemas.openxmlformats.org/officeDocument/2006/relationships/font" Target="fonts/Lato-italic.fntdata"/><Relationship Id="rId14" Type="http://schemas.openxmlformats.org/officeDocument/2006/relationships/slide" Target="slides/slide9.xml"/><Relationship Id="rId36" Type="http://schemas.openxmlformats.org/officeDocument/2006/relationships/font" Target="fonts/Lato-bold.fntdata"/><Relationship Id="rId17" Type="http://schemas.openxmlformats.org/officeDocument/2006/relationships/slide" Target="slides/slide12.xml"/><Relationship Id="rId39" Type="http://schemas.openxmlformats.org/officeDocument/2006/relationships/font" Target="fonts/OpenSans-regular.fntdata"/><Relationship Id="rId16" Type="http://schemas.openxmlformats.org/officeDocument/2006/relationships/slide" Target="slides/slide11.xml"/><Relationship Id="rId38" Type="http://schemas.openxmlformats.org/officeDocument/2006/relationships/font" Target="fonts/Lato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7443ea04f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7443ea04f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7443ea04f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7443ea04f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7443ea04f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7443ea04f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7443ea04f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7443ea04f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7443ea04f_0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37443ea04f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7443ea04f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37443ea04f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7443ea04f_0_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37443ea04f_0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7443ea04f_0_2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37443ea04f_0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7443ea04f_0_2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37443ea04f_0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7443ea04f_0_2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37443ea04f_0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7443ea04f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7443ea04f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77d47978b0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77d47978b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37443ea04f_0_2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37443ea04f_0_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7443ea04f_0_2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37443ea04f_0_2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37443ea04f_0_2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37443ea04f_0_2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7443ea04f_0_3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37443ea04f_0_3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37443ea04f_0_2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37443ea04f_0_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37443ea04f_0_3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37443ea04f_0_3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77d47978b0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77d47978b0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7443ea04f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7443ea04f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7443ea04f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7443ea04f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7443ea04f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7443ea04f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7443ea04f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7443ea04f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7443ea04f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7443ea04f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7443ea04f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7443ea04f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7443ea04f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7443ea04f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0" name="Google Shape;60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1" name="Google Shape;61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30" name="Google Shape;30;p4"/>
          <p:cNvSpPr txBox="1"/>
          <p:nvPr/>
        </p:nvSpPr>
        <p:spPr>
          <a:xfrm>
            <a:off x="6649800" y="0"/>
            <a:ext cx="24942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Open Sans"/>
                <a:ea typeface="Open Sans"/>
                <a:cs typeface="Open Sans"/>
                <a:sym typeface="Open Sans"/>
              </a:rPr>
              <a:t>Mg. Flor Elizabeth Cerdán León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39" name="Google Shape;39;p6"/>
          <p:cNvSpPr txBox="1"/>
          <p:nvPr/>
        </p:nvSpPr>
        <p:spPr>
          <a:xfrm>
            <a:off x="6649800" y="0"/>
            <a:ext cx="24942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Open Sans"/>
                <a:ea typeface="Open Sans"/>
                <a:cs typeface="Open Sans"/>
                <a:sym typeface="Open Sans"/>
              </a:rPr>
              <a:t>Mg. Flor Elizabeth Cerdán León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9" name="Google Shape;49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0" name="Google Shape;50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1" name="Google Shape;51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2" name="Google Shape;52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3" name="Google Shape;53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docs.google.com/document/d/1-CCD9KViTIcrlq04aS6fk50TjpNMkFXM/edit#heading=h.gjdgxs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0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5.png"/><Relationship Id="rId4" Type="http://schemas.openxmlformats.org/officeDocument/2006/relationships/image" Target="../media/image14.png"/><Relationship Id="rId5" Type="http://schemas.openxmlformats.org/officeDocument/2006/relationships/image" Target="../media/image1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Git y GitHub</a:t>
            </a:r>
            <a:endParaRPr/>
          </a:p>
        </p:txBody>
      </p:sp>
      <p:sp>
        <p:nvSpPr>
          <p:cNvPr id="69" name="Google Shape;69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Mg. Flor Cerdán León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Mg. Daniel Lévano Rodriguez</a:t>
            </a:r>
            <a:endParaRPr/>
          </a:p>
        </p:txBody>
      </p:sp>
      <p:sp>
        <p:nvSpPr>
          <p:cNvPr id="70" name="Google Shape;70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025" y="1565400"/>
            <a:ext cx="3721725" cy="1803075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cxnSp>
        <p:nvCxnSpPr>
          <p:cNvPr id="134" name="Google Shape;134;p22"/>
          <p:cNvCxnSpPr/>
          <p:nvPr/>
        </p:nvCxnSpPr>
        <p:spPr>
          <a:xfrm>
            <a:off x="4272525" y="2466938"/>
            <a:ext cx="14358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5" name="Google Shape;135;p22"/>
          <p:cNvSpPr txBox="1"/>
          <p:nvPr/>
        </p:nvSpPr>
        <p:spPr>
          <a:xfrm>
            <a:off x="5806900" y="1319300"/>
            <a:ext cx="3195000" cy="22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600"/>
              <a:t>Sistema de Control de Versiones Distribuido</a:t>
            </a:r>
            <a:endParaRPr b="1" sz="36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2. Beneficios de usar Git</a:t>
            </a:r>
            <a:endParaRPr/>
          </a:p>
        </p:txBody>
      </p:sp>
      <p:sp>
        <p:nvSpPr>
          <p:cNvPr id="141" name="Google Shape;141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Otros VCS</a:t>
            </a:r>
            <a:endParaRPr/>
          </a:p>
        </p:txBody>
      </p:sp>
      <p:sp>
        <p:nvSpPr>
          <p:cNvPr id="147" name="Google Shape;147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148" name="Google Shape;14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4313" y="1387250"/>
            <a:ext cx="7155375" cy="319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Git</a:t>
            </a:r>
            <a:endParaRPr/>
          </a:p>
        </p:txBody>
      </p:sp>
      <p:sp>
        <p:nvSpPr>
          <p:cNvPr id="154" name="Google Shape;154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155" name="Google Shape;15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8150" y="1399000"/>
            <a:ext cx="7187675" cy="319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6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Los 3 estados de Git</a:t>
            </a:r>
            <a:endParaRPr/>
          </a:p>
        </p:txBody>
      </p:sp>
      <p:sp>
        <p:nvSpPr>
          <p:cNvPr id="161" name="Google Shape;161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</p:txBody>
      </p:sp>
      <p:sp>
        <p:nvSpPr>
          <p:cNvPr id="168" name="Google Shape;168;p2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9" name="Google Shape;16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0650" y="216225"/>
            <a:ext cx="4984725" cy="458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8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GitHub</a:t>
            </a:r>
            <a:endParaRPr/>
          </a:p>
        </p:txBody>
      </p:sp>
      <p:sp>
        <p:nvSpPr>
          <p:cNvPr id="175" name="Google Shape;175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pic>
        <p:nvPicPr>
          <p:cNvPr id="176" name="Google Shape;17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2275" y="2999897"/>
            <a:ext cx="5179425" cy="172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182" name="Google Shape;18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2813" y="1118250"/>
            <a:ext cx="6458375" cy="304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88" name="Google Shape;188;p3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Diferencias</a:t>
            </a:r>
            <a:endParaRPr/>
          </a:p>
        </p:txBody>
      </p:sp>
      <p:sp>
        <p:nvSpPr>
          <p:cNvPr id="189" name="Google Shape;189;p3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Git </a:t>
            </a:r>
            <a:r>
              <a:rPr lang="es"/>
              <a:t>es software que registra las versiones de tu proyecto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s"/>
              <a:t>GitHub </a:t>
            </a:r>
            <a:r>
              <a:rPr lang="es"/>
              <a:t>es la red social que nos ayuda a distribuir nuestro código.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1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Instalación y Configuración de Git</a:t>
            </a:r>
            <a:endParaRPr/>
          </a:p>
        </p:txBody>
      </p:sp>
      <p:sp>
        <p:nvSpPr>
          <p:cNvPr id="195" name="Google Shape;195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Agenda</a:t>
            </a:r>
            <a:endParaRPr/>
          </a:p>
        </p:txBody>
      </p:sp>
      <p:sp>
        <p:nvSpPr>
          <p:cNvPr id="76" name="Google Shape;76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</p:txBody>
      </p:sp>
      <p:sp>
        <p:nvSpPr>
          <p:cNvPr id="77" name="Google Shape;77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/>
              <a:t>Version Control System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/>
              <a:t>Beneficios de Git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/>
              <a:t>Los 3 Estados de Git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/>
              <a:t>GitHub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/>
              <a:t>Instalación y Configuración de Git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Guía de instalación</a:t>
            </a:r>
            <a:endParaRPr/>
          </a:p>
        </p:txBody>
      </p:sp>
      <p:sp>
        <p:nvSpPr>
          <p:cNvPr id="201" name="Google Shape;201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</p:txBody>
      </p:sp>
      <p:sp>
        <p:nvSpPr>
          <p:cNvPr id="202" name="Google Shape;202;p3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27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https://docs.google.com/document/d/1-CCD9KViTIcrlq04aS6fk50TjpNMkFXM/edit#heading=h.gjdgxs</a:t>
            </a:r>
            <a:endParaRPr sz="34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208" name="Google Shape;208;p33"/>
          <p:cNvPicPr preferRelativeResize="0"/>
          <p:nvPr/>
        </p:nvPicPr>
        <p:blipFill rotWithShape="1">
          <a:blip r:embed="rId3">
            <a:alphaModFix/>
          </a:blip>
          <a:srcRect b="42732" l="0" r="84777" t="0"/>
          <a:stretch/>
        </p:blipFill>
        <p:spPr>
          <a:xfrm>
            <a:off x="2260150" y="0"/>
            <a:ext cx="4089797" cy="505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214" name="Google Shape;21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2488" y="387725"/>
            <a:ext cx="6859025" cy="436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220" name="Google Shape;220;p3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Configuración inicial de Git</a:t>
            </a:r>
            <a:endParaRPr/>
          </a:p>
        </p:txBody>
      </p:sp>
      <p:pic>
        <p:nvPicPr>
          <p:cNvPr id="221" name="Google Shape;22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4500" y="1152425"/>
            <a:ext cx="4644707" cy="368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227" name="Google Shape;227;p3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Configuración inicial de Git</a:t>
            </a:r>
            <a:endParaRPr/>
          </a:p>
        </p:txBody>
      </p:sp>
      <p:pic>
        <p:nvPicPr>
          <p:cNvPr id="228" name="Google Shape;22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6000" y="1468400"/>
            <a:ext cx="4019550" cy="135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234" name="Google Shape;234;p37"/>
          <p:cNvSpPr txBox="1"/>
          <p:nvPr>
            <p:ph type="title"/>
          </p:nvPr>
        </p:nvSpPr>
        <p:spPr>
          <a:xfrm>
            <a:off x="152625" y="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Comandos útiles de la terminal</a:t>
            </a:r>
            <a:endParaRPr/>
          </a:p>
        </p:txBody>
      </p:sp>
      <p:sp>
        <p:nvSpPr>
          <p:cNvPr id="235" name="Google Shape;235;p37"/>
          <p:cNvSpPr txBox="1"/>
          <p:nvPr>
            <p:ph idx="1" type="body"/>
          </p:nvPr>
        </p:nvSpPr>
        <p:spPr>
          <a:xfrm>
            <a:off x="152625" y="583275"/>
            <a:ext cx="8868600" cy="45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533400" marR="76200" rtl="0" algn="l">
              <a:spcBef>
                <a:spcPts val="600"/>
              </a:spcBef>
              <a:spcAft>
                <a:spcPts val="0"/>
              </a:spcAft>
              <a:buClr>
                <a:srgbClr val="273B47"/>
              </a:buClr>
              <a:buSzPts val="1800"/>
              <a:buFont typeface="Lato"/>
              <a:buChar char="●"/>
            </a:pPr>
            <a:r>
              <a:rPr b="1" i="1" lang="es">
                <a:solidFill>
                  <a:srgbClr val="273B47"/>
                </a:solidFill>
                <a:latin typeface="Lato"/>
                <a:ea typeface="Lato"/>
                <a:cs typeface="Lato"/>
                <a:sym typeface="Lato"/>
              </a:rPr>
              <a:t>cd</a:t>
            </a:r>
            <a:r>
              <a:rPr b="1" lang="es">
                <a:solidFill>
                  <a:srgbClr val="273B47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s">
                <a:solidFill>
                  <a:srgbClr val="273B47"/>
                </a:solidFill>
                <a:latin typeface="Lato"/>
                <a:ea typeface="Lato"/>
                <a:cs typeface="Lato"/>
                <a:sym typeface="Lato"/>
              </a:rPr>
              <a:t>que nos permite movernos dentro de carpetas. </a:t>
            </a:r>
            <a:endParaRPr>
              <a:solidFill>
                <a:srgbClr val="273B47"/>
              </a:solidFill>
              <a:latin typeface="Lato"/>
              <a:ea typeface="Lato"/>
              <a:cs typeface="Lato"/>
              <a:sym typeface="Lato"/>
            </a:endParaRPr>
          </a:p>
          <a:p>
            <a:pPr indent="457200" lvl="0" marL="0" marR="76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273B47"/>
                </a:solidFill>
                <a:latin typeface="Lato"/>
                <a:ea typeface="Lato"/>
                <a:cs typeface="Lato"/>
                <a:sym typeface="Lato"/>
              </a:rPr>
              <a:t>cd .. </a:t>
            </a:r>
            <a:r>
              <a:rPr lang="es">
                <a:solidFill>
                  <a:srgbClr val="273B47"/>
                </a:solidFill>
                <a:latin typeface="Lato"/>
                <a:ea typeface="Lato"/>
                <a:cs typeface="Lato"/>
                <a:sym typeface="Lato"/>
              </a:rPr>
              <a:t>podemos salir de las carpetas.</a:t>
            </a:r>
            <a:endParaRPr>
              <a:solidFill>
                <a:srgbClr val="273B47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533400" marR="76200" rtl="0" algn="l">
              <a:spcBef>
                <a:spcPts val="600"/>
              </a:spcBef>
              <a:spcAft>
                <a:spcPts val="0"/>
              </a:spcAft>
              <a:buClr>
                <a:srgbClr val="273B47"/>
              </a:buClr>
              <a:buSzPts val="1800"/>
              <a:buFont typeface="Lato"/>
              <a:buChar char="●"/>
            </a:pPr>
            <a:r>
              <a:rPr b="1" i="1" lang="es">
                <a:solidFill>
                  <a:srgbClr val="273B47"/>
                </a:solidFill>
                <a:latin typeface="Lato"/>
                <a:ea typeface="Lato"/>
                <a:cs typeface="Lato"/>
                <a:sym typeface="Lato"/>
              </a:rPr>
              <a:t>mkdir</a:t>
            </a:r>
            <a:r>
              <a:rPr lang="es">
                <a:solidFill>
                  <a:srgbClr val="273B47"/>
                </a:solidFill>
                <a:latin typeface="Lato"/>
                <a:ea typeface="Lato"/>
                <a:cs typeface="Lato"/>
                <a:sym typeface="Lato"/>
              </a:rPr>
              <a:t> p</a:t>
            </a:r>
            <a:r>
              <a:rPr lang="es">
                <a:solidFill>
                  <a:srgbClr val="273B47"/>
                </a:solidFill>
                <a:latin typeface="Lato"/>
                <a:ea typeface="Lato"/>
                <a:cs typeface="Lato"/>
                <a:sym typeface="Lato"/>
              </a:rPr>
              <a:t>ara crear carpetas </a:t>
            </a:r>
            <a:endParaRPr>
              <a:solidFill>
                <a:srgbClr val="273B47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533400" marR="76200" rtl="0" algn="l">
              <a:spcBef>
                <a:spcPts val="0"/>
              </a:spcBef>
              <a:spcAft>
                <a:spcPts val="0"/>
              </a:spcAft>
              <a:buClr>
                <a:srgbClr val="273B47"/>
              </a:buClr>
              <a:buSzPts val="1800"/>
              <a:buFont typeface="Lato"/>
              <a:buChar char="●"/>
            </a:pPr>
            <a:r>
              <a:rPr b="1" i="1" lang="es">
                <a:solidFill>
                  <a:srgbClr val="273B47"/>
                </a:solidFill>
                <a:latin typeface="Lato"/>
                <a:ea typeface="Lato"/>
                <a:cs typeface="Lato"/>
                <a:sym typeface="Lato"/>
              </a:rPr>
              <a:t>ls</a:t>
            </a:r>
            <a:r>
              <a:rPr lang="es">
                <a:solidFill>
                  <a:srgbClr val="273B47"/>
                </a:solidFill>
                <a:latin typeface="Lato"/>
                <a:ea typeface="Lato"/>
                <a:cs typeface="Lato"/>
                <a:sym typeface="Lato"/>
              </a:rPr>
              <a:t> vamos a ver las carpetas que tenemos creadas.</a:t>
            </a:r>
            <a:endParaRPr>
              <a:solidFill>
                <a:srgbClr val="273B47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533400" marR="76200" rtl="0" algn="l">
              <a:spcBef>
                <a:spcPts val="0"/>
              </a:spcBef>
              <a:spcAft>
                <a:spcPts val="0"/>
              </a:spcAft>
              <a:buClr>
                <a:srgbClr val="273B47"/>
              </a:buClr>
              <a:buSzPts val="1800"/>
              <a:buFont typeface="Lato"/>
              <a:buChar char="●"/>
            </a:pPr>
            <a:r>
              <a:rPr b="1" i="1" lang="es">
                <a:solidFill>
                  <a:srgbClr val="273B47"/>
                </a:solidFill>
                <a:latin typeface="Lato"/>
                <a:ea typeface="Lato"/>
                <a:cs typeface="Lato"/>
                <a:sym typeface="Lato"/>
              </a:rPr>
              <a:t>clear </a:t>
            </a:r>
            <a:r>
              <a:rPr lang="es">
                <a:solidFill>
                  <a:srgbClr val="273B47"/>
                </a:solidFill>
                <a:latin typeface="Lato"/>
                <a:ea typeface="Lato"/>
                <a:cs typeface="Lato"/>
                <a:sym typeface="Lato"/>
              </a:rPr>
              <a:t>p</a:t>
            </a:r>
            <a:r>
              <a:rPr lang="es">
                <a:solidFill>
                  <a:srgbClr val="273B47"/>
                </a:solidFill>
                <a:latin typeface="Lato"/>
                <a:ea typeface="Lato"/>
                <a:cs typeface="Lato"/>
                <a:sym typeface="Lato"/>
              </a:rPr>
              <a:t>ara limpiar la terminal </a:t>
            </a:r>
            <a:r>
              <a:rPr lang="es">
                <a:solidFill>
                  <a:srgbClr val="273B47"/>
                </a:solidFill>
                <a:latin typeface="Lato"/>
                <a:ea typeface="Lato"/>
                <a:cs typeface="Lato"/>
                <a:sym typeface="Lato"/>
              </a:rPr>
              <a:t>. </a:t>
            </a:r>
            <a:endParaRPr>
              <a:solidFill>
                <a:srgbClr val="273B47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533400" marR="76200" rtl="0" algn="l">
              <a:spcBef>
                <a:spcPts val="0"/>
              </a:spcBef>
              <a:spcAft>
                <a:spcPts val="0"/>
              </a:spcAft>
              <a:buClr>
                <a:srgbClr val="273B47"/>
              </a:buClr>
              <a:buSzPts val="1800"/>
              <a:buFont typeface="Lato"/>
              <a:buChar char="●"/>
            </a:pPr>
            <a:r>
              <a:rPr b="1" i="1" lang="es">
                <a:solidFill>
                  <a:srgbClr val="273B47"/>
                </a:solidFill>
                <a:latin typeface="Lato"/>
                <a:ea typeface="Lato"/>
                <a:cs typeface="Lato"/>
                <a:sym typeface="Lato"/>
              </a:rPr>
              <a:t>touch</a:t>
            </a:r>
            <a:r>
              <a:rPr lang="es">
                <a:solidFill>
                  <a:srgbClr val="273B47"/>
                </a:solidFill>
                <a:latin typeface="Lato"/>
                <a:ea typeface="Lato"/>
                <a:cs typeface="Lato"/>
                <a:sym typeface="Lato"/>
              </a:rPr>
              <a:t> nos permite crear archivos.</a:t>
            </a:r>
            <a:endParaRPr>
              <a:solidFill>
                <a:srgbClr val="273B47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533400" marR="76200" rtl="0" algn="l">
              <a:spcBef>
                <a:spcPts val="0"/>
              </a:spcBef>
              <a:spcAft>
                <a:spcPts val="0"/>
              </a:spcAft>
              <a:buClr>
                <a:srgbClr val="273B47"/>
              </a:buClr>
              <a:buSzPts val="1800"/>
              <a:buFont typeface="Lato"/>
              <a:buChar char="●"/>
            </a:pPr>
            <a:r>
              <a:rPr b="1" i="1" lang="es">
                <a:solidFill>
                  <a:srgbClr val="273B47"/>
                </a:solidFill>
                <a:latin typeface="Lato"/>
                <a:ea typeface="Lato"/>
                <a:cs typeface="Lato"/>
                <a:sym typeface="Lato"/>
              </a:rPr>
              <a:t>rm</a:t>
            </a:r>
            <a:r>
              <a:rPr lang="es">
                <a:solidFill>
                  <a:srgbClr val="273B47"/>
                </a:solidFill>
                <a:latin typeface="Lato"/>
                <a:ea typeface="Lato"/>
                <a:cs typeface="Lato"/>
                <a:sym typeface="Lato"/>
              </a:rPr>
              <a:t> p</a:t>
            </a:r>
            <a:r>
              <a:rPr lang="es">
                <a:solidFill>
                  <a:srgbClr val="273B47"/>
                </a:solidFill>
                <a:latin typeface="Lato"/>
                <a:ea typeface="Lato"/>
                <a:cs typeface="Lato"/>
                <a:sym typeface="Lato"/>
              </a:rPr>
              <a:t>ara borrar archivos</a:t>
            </a:r>
            <a:r>
              <a:rPr lang="es">
                <a:solidFill>
                  <a:srgbClr val="273B47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>
              <a:solidFill>
                <a:srgbClr val="273B47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533400" marR="76200" rtl="0" algn="l">
              <a:spcBef>
                <a:spcPts val="0"/>
              </a:spcBef>
              <a:spcAft>
                <a:spcPts val="0"/>
              </a:spcAft>
              <a:buClr>
                <a:srgbClr val="273B47"/>
              </a:buClr>
              <a:buSzPts val="1800"/>
              <a:buFont typeface="Lato"/>
              <a:buChar char="●"/>
            </a:pPr>
            <a:r>
              <a:rPr b="1" i="1" lang="es">
                <a:solidFill>
                  <a:srgbClr val="273B47"/>
                </a:solidFill>
                <a:latin typeface="Lato"/>
                <a:ea typeface="Lato"/>
                <a:cs typeface="Lato"/>
                <a:sym typeface="Lato"/>
              </a:rPr>
              <a:t>rm -rf</a:t>
            </a:r>
            <a:r>
              <a:rPr lang="es">
                <a:solidFill>
                  <a:srgbClr val="273B47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b="1" lang="es">
                <a:solidFill>
                  <a:srgbClr val="273B47"/>
                </a:solidFill>
                <a:latin typeface="Lato"/>
                <a:ea typeface="Lato"/>
                <a:cs typeface="Lato"/>
                <a:sym typeface="Lato"/>
              </a:rPr>
              <a:t>y el nombre de la carpeta</a:t>
            </a:r>
            <a:r>
              <a:rPr lang="es">
                <a:solidFill>
                  <a:srgbClr val="273B47"/>
                </a:solidFill>
                <a:latin typeface="Lato"/>
                <a:ea typeface="Lato"/>
                <a:cs typeface="Lato"/>
                <a:sym typeface="Lato"/>
              </a:rPr>
              <a:t> para borrar carpetas</a:t>
            </a:r>
            <a:endParaRPr>
              <a:solidFill>
                <a:srgbClr val="273B47"/>
              </a:solidFill>
              <a:latin typeface="Lato"/>
              <a:ea typeface="Lato"/>
              <a:cs typeface="Lato"/>
              <a:sym typeface="Lato"/>
            </a:endParaRPr>
          </a:p>
          <a:p>
            <a:pPr indent="457200" lvl="0" marL="0" marR="76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VIM</a:t>
            </a:r>
            <a:r>
              <a:rPr lang="es" sz="24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 </a:t>
            </a:r>
            <a:r>
              <a:rPr lang="es" sz="2400">
                <a:solidFill>
                  <a:srgbClr val="273B47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(Editor de Archivos)</a:t>
            </a:r>
            <a:endParaRPr sz="2400">
              <a:solidFill>
                <a:srgbClr val="273B47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1" marL="914400" marR="7620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○"/>
            </a:pPr>
            <a:r>
              <a:rPr b="1" lang="es" sz="1800">
                <a:solidFill>
                  <a:srgbClr val="273B47"/>
                </a:solidFill>
                <a:latin typeface="Lato"/>
                <a:ea typeface="Lato"/>
                <a:cs typeface="Lato"/>
                <a:sym typeface="Lato"/>
              </a:rPr>
              <a:t>i </a:t>
            </a:r>
            <a:r>
              <a:rPr lang="es" sz="1800">
                <a:solidFill>
                  <a:srgbClr val="273B47"/>
                </a:solidFill>
                <a:latin typeface="Lato"/>
                <a:ea typeface="Lato"/>
                <a:cs typeface="Lato"/>
                <a:sym typeface="Lato"/>
              </a:rPr>
              <a:t>para poder insertar</a:t>
            </a:r>
            <a:endParaRPr sz="1800">
              <a:solidFill>
                <a:srgbClr val="273B47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1" marL="914400" marR="76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○"/>
            </a:pPr>
            <a:r>
              <a:rPr b="1" lang="es" sz="1800">
                <a:solidFill>
                  <a:srgbClr val="273B47"/>
                </a:solidFill>
                <a:latin typeface="Lato"/>
                <a:ea typeface="Lato"/>
                <a:cs typeface="Lato"/>
                <a:sym typeface="Lato"/>
              </a:rPr>
              <a:t>:wq </a:t>
            </a:r>
            <a:r>
              <a:rPr lang="es" sz="1800">
                <a:solidFill>
                  <a:srgbClr val="273B47"/>
                </a:solidFill>
                <a:latin typeface="Lato"/>
                <a:ea typeface="Lato"/>
                <a:cs typeface="Lato"/>
                <a:sym typeface="Lato"/>
              </a:rPr>
              <a:t>para guardar y salir</a:t>
            </a:r>
            <a:endParaRPr b="1" sz="1800">
              <a:solidFill>
                <a:srgbClr val="273B47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1" marL="914400" marR="76200" rtl="0" algn="l">
              <a:spcBef>
                <a:spcPts val="0"/>
              </a:spcBef>
              <a:spcAft>
                <a:spcPts val="0"/>
              </a:spcAft>
              <a:buClr>
                <a:srgbClr val="273B47"/>
              </a:buClr>
              <a:buSzPts val="1800"/>
              <a:buFont typeface="Lato"/>
              <a:buChar char="○"/>
            </a:pPr>
            <a:r>
              <a:rPr b="1" lang="es" sz="1800">
                <a:solidFill>
                  <a:srgbClr val="273B47"/>
                </a:solidFill>
                <a:latin typeface="Lato"/>
                <a:ea typeface="Lato"/>
                <a:cs typeface="Lato"/>
                <a:sym typeface="Lato"/>
              </a:rPr>
              <a:t>:q!</a:t>
            </a:r>
            <a:r>
              <a:rPr lang="es" sz="1800">
                <a:solidFill>
                  <a:srgbClr val="273B47"/>
                </a:solidFill>
                <a:latin typeface="Lato"/>
                <a:ea typeface="Lato"/>
                <a:cs typeface="Lato"/>
                <a:sym typeface="Lato"/>
              </a:rPr>
              <a:t> para salir sin guardar</a:t>
            </a:r>
            <a:endParaRPr sz="1800">
              <a:solidFill>
                <a:srgbClr val="273B47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Ejercicio 01</a:t>
            </a:r>
            <a:endParaRPr/>
          </a:p>
        </p:txBody>
      </p:sp>
      <p:sp>
        <p:nvSpPr>
          <p:cNvPr id="241" name="Google Shape;241;p38"/>
          <p:cNvSpPr txBox="1"/>
          <p:nvPr>
            <p:ph idx="1" type="body"/>
          </p:nvPr>
        </p:nvSpPr>
        <p:spPr>
          <a:xfrm>
            <a:off x="311700" y="1266325"/>
            <a:ext cx="8520600" cy="47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/>
              <a:t>Crear el siguiente esquema de directorios utilizando comandos de Git</a:t>
            </a:r>
            <a:endParaRPr/>
          </a:p>
        </p:txBody>
      </p:sp>
      <p:sp>
        <p:nvSpPr>
          <p:cNvPr id="242" name="Google Shape;242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243" name="Google Shape;243;p38"/>
          <p:cNvPicPr preferRelativeResize="0"/>
          <p:nvPr/>
        </p:nvPicPr>
        <p:blipFill rotWithShape="1">
          <a:blip r:embed="rId3">
            <a:alphaModFix/>
          </a:blip>
          <a:srcRect b="65857" l="7495" r="81572" t="23213"/>
          <a:stretch/>
        </p:blipFill>
        <p:spPr>
          <a:xfrm>
            <a:off x="311700" y="2636075"/>
            <a:ext cx="2236050" cy="1191399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44" name="Google Shape;244;p38"/>
          <p:cNvPicPr preferRelativeResize="0"/>
          <p:nvPr/>
        </p:nvPicPr>
        <p:blipFill rotWithShape="1">
          <a:blip r:embed="rId4">
            <a:alphaModFix/>
          </a:blip>
          <a:srcRect b="18368" l="16395" r="12226" t="41568"/>
          <a:stretch/>
        </p:blipFill>
        <p:spPr>
          <a:xfrm>
            <a:off x="3115750" y="1736725"/>
            <a:ext cx="4228325" cy="13918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45" name="Google Shape;245;p38"/>
          <p:cNvPicPr preferRelativeResize="0"/>
          <p:nvPr/>
        </p:nvPicPr>
        <p:blipFill rotWithShape="1">
          <a:blip r:embed="rId5">
            <a:alphaModFix/>
          </a:blip>
          <a:srcRect b="12746" l="13309" r="11451" t="42277"/>
          <a:stretch/>
        </p:blipFill>
        <p:spPr>
          <a:xfrm>
            <a:off x="3043700" y="3460250"/>
            <a:ext cx="4228325" cy="14822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Ejercicio02</a:t>
            </a:r>
            <a:endParaRPr/>
          </a:p>
        </p:txBody>
      </p:sp>
      <p:sp>
        <p:nvSpPr>
          <p:cNvPr id="251" name="Google Shape;251;p39"/>
          <p:cNvSpPr txBox="1"/>
          <p:nvPr>
            <p:ph idx="1" type="body"/>
          </p:nvPr>
        </p:nvSpPr>
        <p:spPr>
          <a:xfrm>
            <a:off x="311700" y="1266325"/>
            <a:ext cx="8520600" cy="157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Ingresa al portal de la UNTELS, identifica por lo menos 6 carpetas y 15 archivos (Respeta las extensiones)  y crealos en git utilizando los comandos aprendidos en una carpeta llamada: UNTELS_Tuapellido.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"/>
              <a:t>Por ejemplo: UNTELS_Cerdan</a:t>
            </a:r>
            <a:endParaRPr/>
          </a:p>
        </p:txBody>
      </p:sp>
      <p:sp>
        <p:nvSpPr>
          <p:cNvPr id="252" name="Google Shape;252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graphicFrame>
        <p:nvGraphicFramePr>
          <p:cNvPr id="253" name="Google Shape;253;p39"/>
          <p:cNvGraphicFramePr/>
          <p:nvPr/>
        </p:nvGraphicFramePr>
        <p:xfrm>
          <a:off x="952500" y="2935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{72E42D84-B644-41A8-B573-59FC2FEC3C6C}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Carpeta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Archivos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portalAlumno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login.aspx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menu.aspx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aulavirual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login.php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menu.php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…..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….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457200" lvl="0" marL="457200" rtl="0" algn="ctr">
              <a:spcBef>
                <a:spcPts val="0"/>
              </a:spcBef>
              <a:spcAft>
                <a:spcPts val="0"/>
              </a:spcAft>
              <a:buSzPts val="3600"/>
              <a:buAutoNum type="arabicPeriod"/>
            </a:pPr>
            <a:r>
              <a:rPr lang="es"/>
              <a:t>Version Control System</a:t>
            </a:r>
            <a:endParaRPr/>
          </a:p>
        </p:txBody>
      </p:sp>
      <p:sp>
        <p:nvSpPr>
          <p:cNvPr id="83" name="Google Shape;83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5775" y="1282925"/>
            <a:ext cx="3721725" cy="1803075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AutoNum type="arabicPeriod"/>
            </a:pPr>
            <a:r>
              <a:rPr lang="es"/>
              <a:t>¿Qué es un VCS?</a:t>
            </a:r>
            <a:endParaRPr/>
          </a:p>
        </p:txBody>
      </p:sp>
      <p:sp>
        <p:nvSpPr>
          <p:cNvPr id="95" name="Google Shape;95;p1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s" sz="2400"/>
              <a:t>(Español) Sistema Control de Versiones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s" sz="2400"/>
              <a:t>Es un </a:t>
            </a:r>
            <a:r>
              <a:rPr b="1" lang="es" sz="2400"/>
              <a:t>Sistema </a:t>
            </a:r>
            <a:r>
              <a:rPr lang="es" sz="2400"/>
              <a:t>que registra los cambios realizados sobre un archivo o conjunto de archivos a lo largo del tiempo.</a:t>
            </a:r>
            <a:endParaRPr sz="2400"/>
          </a:p>
        </p:txBody>
      </p:sp>
      <p:sp>
        <p:nvSpPr>
          <p:cNvPr id="96" name="Google Shape;96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Tipos VCS</a:t>
            </a:r>
            <a:endParaRPr/>
          </a:p>
        </p:txBody>
      </p:sp>
      <p:sp>
        <p:nvSpPr>
          <p:cNvPr id="102" name="Google Shape;102;p1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b="1" lang="es" sz="2400"/>
              <a:t>Local</a:t>
            </a:r>
            <a:endParaRPr b="1"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b="1" lang="es" sz="2400"/>
              <a:t>Centralizado</a:t>
            </a:r>
            <a:endParaRPr b="1"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b="1" lang="es" sz="2400"/>
              <a:t>Distribuido</a:t>
            </a:r>
            <a:endParaRPr b="1"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400"/>
          </a:p>
        </p:txBody>
      </p:sp>
      <p:sp>
        <p:nvSpPr>
          <p:cNvPr id="103" name="Google Shape;103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Tipos VCS</a:t>
            </a:r>
            <a:endParaRPr/>
          </a:p>
        </p:txBody>
      </p:sp>
      <p:sp>
        <p:nvSpPr>
          <p:cNvPr id="109" name="Google Shape;109;p19"/>
          <p:cNvSpPr txBox="1"/>
          <p:nvPr>
            <p:ph idx="1" type="body"/>
          </p:nvPr>
        </p:nvSpPr>
        <p:spPr>
          <a:xfrm>
            <a:off x="311700" y="1266325"/>
            <a:ext cx="21012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s" sz="2400"/>
              <a:t>Local</a:t>
            </a:r>
            <a:endParaRPr b="1" sz="2400"/>
          </a:p>
        </p:txBody>
      </p:sp>
      <p:sp>
        <p:nvSpPr>
          <p:cNvPr id="110" name="Google Shape;110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111" name="Google Shape;11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32225" y="1266325"/>
            <a:ext cx="4111250" cy="345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Tipos VCS</a:t>
            </a:r>
            <a:endParaRPr/>
          </a:p>
        </p:txBody>
      </p:sp>
      <p:sp>
        <p:nvSpPr>
          <p:cNvPr id="117" name="Google Shape;117;p20"/>
          <p:cNvSpPr txBox="1"/>
          <p:nvPr>
            <p:ph idx="1" type="body"/>
          </p:nvPr>
        </p:nvSpPr>
        <p:spPr>
          <a:xfrm>
            <a:off x="311700" y="1266325"/>
            <a:ext cx="25368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s" sz="2400"/>
              <a:t>Centralizado</a:t>
            </a:r>
            <a:endParaRPr b="1" sz="2400"/>
          </a:p>
        </p:txBody>
      </p:sp>
      <p:sp>
        <p:nvSpPr>
          <p:cNvPr id="118" name="Google Shape;118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119" name="Google Shape;11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54075" y="1266325"/>
            <a:ext cx="4701881" cy="368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 txBox="1"/>
          <p:nvPr>
            <p:ph type="title"/>
          </p:nvPr>
        </p:nvSpPr>
        <p:spPr>
          <a:xfrm>
            <a:off x="-3865075" y="338240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Tipos VCS</a:t>
            </a:r>
            <a:endParaRPr/>
          </a:p>
        </p:txBody>
      </p:sp>
      <p:sp>
        <p:nvSpPr>
          <p:cNvPr id="125" name="Google Shape;125;p21"/>
          <p:cNvSpPr txBox="1"/>
          <p:nvPr>
            <p:ph idx="1" type="body"/>
          </p:nvPr>
        </p:nvSpPr>
        <p:spPr>
          <a:xfrm>
            <a:off x="311700" y="1266325"/>
            <a:ext cx="25368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s" sz="2400"/>
              <a:t>Distribuido</a:t>
            </a:r>
            <a:endParaRPr b="1" sz="2400"/>
          </a:p>
        </p:txBody>
      </p:sp>
      <p:sp>
        <p:nvSpPr>
          <p:cNvPr id="126" name="Google Shape;126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127" name="Google Shape;12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4125" y="445025"/>
            <a:ext cx="4683538" cy="452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