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697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62" y="-90"/>
      </p:cViewPr>
      <p:guideLst>
        <p:guide orient="horz" pos="2160"/>
        <p:guide pos="3833"/>
      </p:guideLst>
    </p:cSldViewPr>
  </p:slid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1" Type="http://schemas.openxmlformats.org/officeDocument/2006/relationships/theme" Target="theme/theme1.xml" /><Relationship Id="rId20" Type="http://schemas.openxmlformats.org/officeDocument/2006/relationships/viewProps" Target="viewProps.xml" /><Relationship Id="rId1" Type="http://schemas.openxmlformats.org/officeDocument/2006/relationships/slideMaster" Target="slideMasters/slideMaster1.xml" /><Relationship Id="rId19" Type="http://schemas.openxmlformats.org/officeDocument/2006/relationships/presProps" Target="presProps.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734" y="2130429"/>
            <a:ext cx="10344309"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5467" y="3886200"/>
            <a:ext cx="851884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23087" y="274642"/>
            <a:ext cx="2738199"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8489" y="274642"/>
            <a:ext cx="8011769"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1330" y="4406904"/>
            <a:ext cx="10344309"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1330" y="2906713"/>
            <a:ext cx="1034430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490" y="1600204"/>
            <a:ext cx="537498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6302" y="1600204"/>
            <a:ext cx="537498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8490" y="1535113"/>
            <a:ext cx="53770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8490" y="2174875"/>
            <a:ext cx="53770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2079" y="1535113"/>
            <a:ext cx="537921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2079" y="2174875"/>
            <a:ext cx="537921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491" y="273050"/>
            <a:ext cx="400377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58045" y="273054"/>
            <a:ext cx="68032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491" y="1435103"/>
            <a:ext cx="400377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5361" y="4800600"/>
            <a:ext cx="730186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5361" y="612775"/>
            <a:ext cx="730186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5361" y="5367338"/>
            <a:ext cx="730186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490" y="274638"/>
            <a:ext cx="10952798"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8490" y="1600204"/>
            <a:ext cx="10952798"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8489" y="6356354"/>
            <a:ext cx="28396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5/24/2020</a:t>
            </a:fld>
            <a:endParaRPr lang="en-US"/>
          </a:p>
        </p:txBody>
      </p:sp>
      <p:sp>
        <p:nvSpPr>
          <p:cNvPr id="5" name="Footer Placeholder 4"/>
          <p:cNvSpPr>
            <a:spLocks noGrp="1"/>
          </p:cNvSpPr>
          <p:nvPr>
            <p:ph type="ftr" sz="quarter" idx="3"/>
          </p:nvPr>
        </p:nvSpPr>
        <p:spPr>
          <a:xfrm>
            <a:off x="4158007" y="6356354"/>
            <a:ext cx="38537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21672" y="6356354"/>
            <a:ext cx="28396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734" y="2130429"/>
            <a:ext cx="10344309" cy="1470025"/>
          </a:xfrm>
        </p:spPr>
        <p:txBody>
          <a:bodyPr/>
          <a:lstStyle/>
          <a:p>
            <a:pPr lvl="0" marL="0" indent="0">
              <a:buNone/>
            </a:pPr>
            <a:r>
              <a:rPr/>
              <a:t>Google</a:t>
            </a:r>
            <a:r>
              <a:rPr/>
              <a:t> </a:t>
            </a:r>
            <a:r>
              <a:rPr/>
              <a:t>Trends</a:t>
            </a:r>
            <a:r>
              <a:rPr/>
              <a:t> </a:t>
            </a:r>
            <a:r>
              <a:rPr/>
              <a:t>Analysis</a:t>
            </a:r>
          </a:p>
        </p:txBody>
      </p:sp>
      <p:sp>
        <p:nvSpPr>
          <p:cNvPr id="3" name="Subtitle 2"/>
          <p:cNvSpPr>
            <a:spLocks noGrp="1"/>
          </p:cNvSpPr>
          <p:nvPr>
            <p:ph type="subTitle" idx="1"/>
          </p:nvPr>
        </p:nvSpPr>
        <p:spPr>
          <a:xfrm>
            <a:off x="1825467" y="3886200"/>
            <a:ext cx="8518843" cy="1752600"/>
          </a:xfrm>
        </p:spPr>
        <p:txBody>
          <a:bodyPr/>
          <a:lstStyle/>
          <a:p>
            <a:pPr lvl="0" marL="0" indent="0">
              <a:buNone/>
            </a:pPr>
            <a:r>
              <a:rPr/>
              <a:t>Pepsi</a:t>
            </a:r>
            <a:r>
              <a:rPr/>
              <a:t> </a:t>
            </a:r>
            <a:r>
              <a:rPr/>
              <a:t>VS</a:t>
            </a:r>
            <a:r>
              <a:rPr/>
              <a:t> </a:t>
            </a:r>
            <a:r>
              <a:rPr/>
              <a:t>Coca</a:t>
            </a:r>
            <a:r>
              <a:rPr/>
              <a:t> </a:t>
            </a:r>
            <a:r>
              <a:rPr/>
              <a:t>Cola</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RELATED</a:t>
            </a:r>
            <a:r>
              <a:rPr/>
              <a:t> </a:t>
            </a:r>
            <a:r>
              <a:rPr/>
              <a:t>TERMS</a:t>
            </a:r>
          </a:p>
        </p:txBody>
      </p:sp>
      <p:sp>
        <p:nvSpPr>
          <p:cNvPr id="3" name="Content Placeholder 2"/>
          <p:cNvSpPr>
            <a:spLocks noGrp="1"/>
          </p:cNvSpPr>
          <p:nvPr>
            <p:ph idx="1"/>
          </p:nvPr>
        </p:nvSpPr>
        <p:spPr/>
        <p:txBody>
          <a:bodyPr/>
          <a:lstStyle/>
          <a:p>
            <a:pPr lvl="0" marL="0" indent="0">
              <a:buNone/>
            </a:pPr>
            <a:r>
              <a:rPr/>
              <a:t>Is used to find NEW keyword ideas (AND even STEAL business from your competitors) Google Trends can reveal the queries people also search for when they search for your term. For example, people searching for “sneakers” also tend to search for “Nike” and “Adidas.”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RELATED</a:t>
            </a:r>
            <a:r>
              <a:rPr/>
              <a:t> </a:t>
            </a:r>
            <a:r>
              <a:rPr/>
              <a:t>TERMS</a:t>
            </a:r>
            <a:r>
              <a:rPr/>
              <a:t> </a:t>
            </a:r>
            <a:r>
              <a:rPr/>
              <a:t>GRAPH</a:t>
            </a:r>
          </a:p>
        </p:txBody>
      </p:sp>
      <p:pic>
        <p:nvPicPr>
          <p:cNvPr descr="Simple_Slides_files/figure-pptx/Top_terms_final_20-1.png" id="0" name="Picture 1"/>
          <p:cNvPicPr>
            <a:picLocks noGrp="1" noChangeAspect="1"/>
          </p:cNvPicPr>
          <p:nvPr/>
        </p:nvPicPr>
        <p:blipFill>
          <a:blip r:embed="rId2"/>
          <a:stretch>
            <a:fillRect/>
          </a:stretch>
        </p:blipFill>
        <p:spPr bwMode="auto">
          <a:xfrm>
            <a:off x="2679700" y="1600200"/>
            <a:ext cx="67818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RISING</a:t>
            </a:r>
            <a:r>
              <a:rPr/>
              <a:t> </a:t>
            </a:r>
            <a:r>
              <a:rPr/>
              <a:t>TERMS</a:t>
            </a:r>
          </a:p>
        </p:txBody>
      </p:sp>
      <p:sp>
        <p:nvSpPr>
          <p:cNvPr id="3" name="Content Placeholder 2"/>
          <p:cNvSpPr>
            <a:spLocks noGrp="1"/>
          </p:cNvSpPr>
          <p:nvPr>
            <p:ph idx="1"/>
          </p:nvPr>
        </p:nvSpPr>
        <p:spPr/>
        <p:txBody>
          <a:bodyPr/>
          <a:lstStyle/>
          <a:p>
            <a:pPr lvl="0" marL="0" indent="0">
              <a:buNone/>
            </a:pPr>
            <a:r>
              <a:rPr/>
              <a:t>Rising queries are a bit more interesting. Instead of including an index number, there is a percentage or “breakout” associated with each query. This percentage indicates the increase in searches for this query in the time period you’ve defined, compared against the previous time period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RISING</a:t>
            </a:r>
            <a:r>
              <a:rPr/>
              <a:t> </a:t>
            </a:r>
            <a:r>
              <a:rPr/>
              <a:t>TEMRS</a:t>
            </a:r>
            <a:r>
              <a:rPr/>
              <a:t> </a:t>
            </a:r>
            <a:r>
              <a:rPr/>
              <a:t>FOR</a:t>
            </a:r>
            <a:r>
              <a:rPr/>
              <a:t> </a:t>
            </a:r>
            <a:r>
              <a:rPr/>
              <a:t>PEPSI</a:t>
            </a:r>
          </a:p>
        </p:txBody>
      </p:sp>
      <p:graphicFrame>
        <p:nvGraphicFramePr>
          <p:cNvPr id="6" name="Content Placeholder 5"/>
          <p:cNvGraphicFramePr>
            <a:graphicFrameLocks noGrp="1"/>
          </p:cNvGraphicFramePr>
          <p:nvPr>
            <p:ph idx="1"/>
          </p:nvPr>
        </p:nvGraphicFramePr>
        <p:xfrm>
          <a:off x="596900" y="1600200"/>
          <a:ext cx="10947400" cy="4521200"/>
        </p:xfrm>
        <a:graphic>
          <a:graphicData uri="http://schemas.openxmlformats.org/drawingml/2006/table">
            <a:tbl>
              <a:tblPr firstRow="1" bandRow="1">
                <a:tableStyleId>{5C22544A-7EE6-4342-B048-85BDC9FD1C3A}</a:tableStyleId>
              </a:tblPr>
              <a:tblGrid>
                <a:gridCol w="5473700"/>
                <a:gridCol w="5473700"/>
              </a:tblGrid>
              <a:tr h="0">
                <a:tc>
                  <a:txBody>
                    <a:bodyPr/>
                    <a:lstStyle/>
                    <a:p>
                      <a:pPr lvl="0" marL="0" indent="0" algn="l">
                        <a:buNone/>
                      </a:pPr>
                      <a:r>
                        <a:rPr/>
                        <a:t>value</a:t>
                      </a:r>
                    </a:p>
                  </a:txBody>
                  <a:tcPr/>
                </a:tc>
                <a:tc>
                  <a:txBody>
                    <a:bodyPr/>
                    <a:lstStyle/>
                    <a:p>
                      <a:pPr lvl="0" marL="0" indent="0" algn="l">
                        <a:buNone/>
                      </a:pPr>
                      <a:r>
                        <a:rPr/>
                        <a:t>keyword</a:t>
                      </a:r>
                    </a:p>
                  </a:txBody>
                  <a:tcPr/>
                </a:tc>
              </a:tr>
              <a:tr h="0">
                <a:tc>
                  <a:txBody>
                    <a:bodyPr/>
                    <a:lstStyle/>
                    <a:p>
                      <a:pPr lvl="0" marL="0" indent="0" algn="l">
                        <a:buNone/>
                      </a:pPr>
                      <a:r>
                        <a:rPr/>
                        <a:t>kendall</a:t>
                      </a:r>
                      <a:r>
                        <a:rPr/>
                        <a:t> </a:t>
                      </a:r>
                      <a:r>
                        <a:rPr/>
                        <a:t>pepsi</a:t>
                      </a:r>
                      <a:r>
                        <a:rPr/>
                        <a:t> </a:t>
                      </a:r>
                      <a:r>
                        <a:rPr/>
                        <a:t>ad</a:t>
                      </a:r>
                    </a:p>
                  </a:txBody>
                </a:tc>
                <a:tc>
                  <a:txBody>
                    <a:bodyPr/>
                    <a:lstStyle/>
                    <a:p>
                      <a:pPr lvl="0" marL="0" indent="0" algn="l">
                        <a:buNone/>
                      </a:pPr>
                      <a:r>
                        <a:rPr/>
                        <a:t>Pepsi</a:t>
                      </a:r>
                    </a:p>
                  </a:txBody>
                </a:tc>
              </a:tr>
              <a:tr h="0">
                <a:tc>
                  <a:txBody>
                    <a:bodyPr/>
                    <a:lstStyle/>
                    <a:p>
                      <a:pPr lvl="0" marL="0" indent="0" algn="l">
                        <a:buNone/>
                      </a:pPr>
                      <a:r>
                        <a:rPr/>
                        <a:t>kendall</a:t>
                      </a:r>
                      <a:r>
                        <a:rPr/>
                        <a:t> </a:t>
                      </a:r>
                      <a:r>
                        <a:rPr/>
                        <a:t>jenner</a:t>
                      </a:r>
                      <a:r>
                        <a:rPr/>
                        <a:t> </a:t>
                      </a:r>
                      <a:r>
                        <a:rPr/>
                        <a:t>pepsi</a:t>
                      </a:r>
                      <a:r>
                        <a:rPr/>
                        <a:t> </a:t>
                      </a:r>
                      <a:r>
                        <a:rPr/>
                        <a:t>ad</a:t>
                      </a:r>
                    </a:p>
                  </a:txBody>
                </a:tc>
                <a:tc>
                  <a:txBody>
                    <a:bodyPr/>
                    <a:lstStyle/>
                    <a:p>
                      <a:pPr lvl="0" marL="0" indent="0" algn="l">
                        <a:buNone/>
                      </a:pPr>
                      <a:r>
                        <a:rPr/>
                        <a:t>Pepsi</a:t>
                      </a:r>
                    </a:p>
                  </a:txBody>
                </a:tc>
              </a:tr>
              <a:tr h="0">
                <a:tc>
                  <a:txBody>
                    <a:bodyPr/>
                    <a:lstStyle/>
                    <a:p>
                      <a:pPr lvl="0" marL="0" indent="0" algn="l">
                        <a:buNone/>
                      </a:pPr>
                      <a:r>
                        <a:rPr/>
                        <a:t>kendall</a:t>
                      </a:r>
                      <a:r>
                        <a:rPr/>
                        <a:t> </a:t>
                      </a:r>
                      <a:r>
                        <a:rPr/>
                        <a:t>jenner</a:t>
                      </a:r>
                      <a:r>
                        <a:rPr/>
                        <a:t> </a:t>
                      </a:r>
                      <a:r>
                        <a:rPr/>
                        <a:t>pepsi</a:t>
                      </a:r>
                    </a:p>
                  </a:txBody>
                </a:tc>
                <a:tc>
                  <a:txBody>
                    <a:bodyPr/>
                    <a:lstStyle/>
                    <a:p>
                      <a:pPr lvl="0" marL="0" indent="0" algn="l">
                        <a:buNone/>
                      </a:pPr>
                      <a:r>
                        <a:rPr/>
                        <a:t>Pepsi</a:t>
                      </a:r>
                    </a:p>
                  </a:txBody>
                </a:tc>
              </a:tr>
              <a:tr h="0">
                <a:tc>
                  <a:txBody>
                    <a:bodyPr/>
                    <a:lstStyle/>
                    <a:p>
                      <a:pPr lvl="0" marL="0" indent="0" algn="l">
                        <a:buNone/>
                      </a:pPr>
                      <a:r>
                        <a:rPr/>
                        <a:t>zula</a:t>
                      </a:r>
                    </a:p>
                  </a:txBody>
                </a:tc>
                <a:tc>
                  <a:txBody>
                    <a:bodyPr/>
                    <a:lstStyle/>
                    <a:p>
                      <a:pPr lvl="0" marL="0" indent="0" algn="l">
                        <a:buNone/>
                      </a:pPr>
                      <a:r>
                        <a:rPr/>
                        <a:t>Pepsi</a:t>
                      </a:r>
                    </a:p>
                  </a:txBody>
                </a:tc>
              </a:tr>
              <a:tr h="0">
                <a:tc>
                  <a:txBody>
                    <a:bodyPr/>
                    <a:lstStyle/>
                    <a:p>
                      <a:pPr lvl="0" marL="0" indent="0" algn="l">
                        <a:buNone/>
                      </a:pPr>
                      <a:r>
                        <a:rPr/>
                        <a:t>kendall</a:t>
                      </a:r>
                      <a:r>
                        <a:rPr/>
                        <a:t> </a:t>
                      </a:r>
                      <a:r>
                        <a:rPr/>
                        <a:t>jenner</a:t>
                      </a:r>
                    </a:p>
                  </a:txBody>
                </a:tc>
                <a:tc>
                  <a:txBody>
                    <a:bodyPr/>
                    <a:lstStyle/>
                    <a:p>
                      <a:pPr lvl="0" marL="0" indent="0" algn="l">
                        <a:buNone/>
                      </a:pPr>
                      <a:r>
                        <a:rPr/>
                        <a:t>Pepsi</a:t>
                      </a:r>
                    </a:p>
                  </a:txBody>
                </a:tc>
              </a:tr>
              <a:tr h="0">
                <a:tc>
                  <a:txBody>
                    <a:bodyPr/>
                    <a:lstStyle/>
                    <a:p>
                      <a:pPr lvl="0" marL="0" indent="0" algn="l">
                        <a:buNone/>
                      </a:pPr>
                      <a:r>
                        <a:rPr/>
                        <a:t>pepsi</a:t>
                      </a:r>
                      <a:r>
                        <a:rPr/>
                        <a:t> </a:t>
                      </a:r>
                      <a:r>
                        <a:rPr/>
                        <a:t>zula</a:t>
                      </a:r>
                    </a:p>
                  </a:txBody>
                </a:tc>
                <a:tc>
                  <a:txBody>
                    <a:bodyPr/>
                    <a:lstStyle/>
                    <a:p>
                      <a:pPr lvl="0" marL="0" indent="0" algn="l">
                        <a:buNone/>
                      </a:pPr>
                      <a:r>
                        <a:rPr/>
                        <a:t>Pepsi</a:t>
                      </a:r>
                    </a:p>
                  </a:txBody>
                </a:tc>
              </a:tr>
              <a:tr h="0">
                <a:tc>
                  <a:txBody>
                    <a:bodyPr/>
                    <a:lstStyle/>
                    <a:p>
                      <a:pPr lvl="0" marL="0" indent="0" algn="l">
                        <a:buNone/>
                      </a:pPr>
                      <a:r>
                        <a:rPr/>
                        <a:t>jenner</a:t>
                      </a:r>
                      <a:r>
                        <a:rPr/>
                        <a:t> </a:t>
                      </a:r>
                      <a:r>
                        <a:rPr/>
                        <a:t>pepsi</a:t>
                      </a:r>
                      <a:r>
                        <a:rPr/>
                        <a:t> </a:t>
                      </a:r>
                      <a:r>
                        <a:rPr/>
                        <a:t>ad</a:t>
                      </a:r>
                    </a:p>
                  </a:txBody>
                </a:tc>
                <a:tc>
                  <a:txBody>
                    <a:bodyPr/>
                    <a:lstStyle/>
                    <a:p>
                      <a:pPr lvl="0" marL="0" indent="0" algn="l">
                        <a:buNone/>
                      </a:pPr>
                      <a:r>
                        <a:rPr/>
                        <a:t>Pepsi</a:t>
                      </a:r>
                    </a:p>
                  </a:txBody>
                </a:tc>
              </a:tr>
              <a:tr h="0">
                <a:tc>
                  <a:txBody>
                    <a:bodyPr/>
                    <a:lstStyle/>
                    <a:p>
                      <a:pPr lvl="0" marL="0" indent="0" algn="l">
                        <a:buNone/>
                      </a:pPr>
                      <a:r>
                        <a:rPr/>
                        <a:t>jenner</a:t>
                      </a:r>
                      <a:r>
                        <a:rPr/>
                        <a:t> </a:t>
                      </a:r>
                      <a:r>
                        <a:rPr/>
                        <a:t>pepsi</a:t>
                      </a:r>
                    </a:p>
                  </a:txBody>
                </a:tc>
                <a:tc>
                  <a:txBody>
                    <a:bodyPr/>
                    <a:lstStyle/>
                    <a:p>
                      <a:pPr lvl="0" marL="0" indent="0" algn="l">
                        <a:buNone/>
                      </a:pPr>
                      <a:r>
                        <a:rPr/>
                        <a:t>Pepsi</a:t>
                      </a:r>
                    </a:p>
                  </a:txBody>
                </a:tc>
              </a:tr>
              <a:tr h="0">
                <a:tc>
                  <a:txBody>
                    <a:bodyPr/>
                    <a:lstStyle/>
                    <a:p>
                      <a:pPr lvl="0" marL="0" indent="0" algn="l">
                        <a:buNone/>
                      </a:pPr>
                      <a:r>
                        <a:rPr/>
                        <a:t>kendall</a:t>
                      </a:r>
                      <a:r>
                        <a:rPr/>
                        <a:t> </a:t>
                      </a:r>
                      <a:r>
                        <a:rPr/>
                        <a:t>jenner</a:t>
                      </a:r>
                      <a:r>
                        <a:rPr/>
                        <a:t> </a:t>
                      </a:r>
                      <a:r>
                        <a:rPr/>
                        <a:t>pepsi</a:t>
                      </a:r>
                      <a:r>
                        <a:rPr/>
                        <a:t> </a:t>
                      </a:r>
                      <a:r>
                        <a:rPr/>
                        <a:t>commercial</a:t>
                      </a:r>
                    </a:p>
                  </a:txBody>
                </a:tc>
                <a:tc>
                  <a:txBody>
                    <a:bodyPr/>
                    <a:lstStyle/>
                    <a:p>
                      <a:pPr lvl="0" marL="0" indent="0" algn="l">
                        <a:buNone/>
                      </a:pPr>
                      <a:r>
                        <a:rPr/>
                        <a:t>Pepsi</a:t>
                      </a:r>
                    </a:p>
                  </a:txBody>
                </a:tc>
              </a:tr>
              <a:tr h="0">
                <a:tc>
                  <a:txBody>
                    <a:bodyPr/>
                    <a:lstStyle/>
                    <a:p>
                      <a:pPr lvl="0" marL="0" indent="0" algn="l">
                        <a:buNone/>
                      </a:pPr>
                      <a:r>
                        <a:rPr/>
                        <a:t>kendall</a:t>
                      </a:r>
                      <a:r>
                        <a:rPr/>
                        <a:t> </a:t>
                      </a:r>
                      <a:r>
                        <a:rPr/>
                        <a:t>pepsi</a:t>
                      </a:r>
                    </a:p>
                  </a:txBody>
                </a:tc>
                <a:tc>
                  <a:txBody>
                    <a:bodyPr/>
                    <a:lstStyle/>
                    <a:p>
                      <a:pPr lvl="0" marL="0" indent="0" algn="l">
                        <a:buNone/>
                      </a:pPr>
                      <a:r>
                        <a:rPr/>
                        <a:t>Pepsi</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596900" y="1600200"/>
          <a:ext cx="10947400" cy="4521200"/>
        </p:xfrm>
        <a:graphic>
          <a:graphicData uri="http://schemas.openxmlformats.org/drawingml/2006/table">
            <a:tbl>
              <a:tblPr firstRow="1" bandRow="1">
                <a:tableStyleId>{5C22544A-7EE6-4342-B048-85BDC9FD1C3A}</a:tableStyleId>
              </a:tblPr>
              <a:tblGrid>
                <a:gridCol w="5473700"/>
                <a:gridCol w="5473700"/>
              </a:tblGrid>
              <a:tr h="0">
                <a:tc>
                  <a:txBody>
                    <a:bodyPr/>
                    <a:lstStyle/>
                    <a:p>
                      <a:pPr lvl="0" marL="0" indent="0" algn="l">
                        <a:buNone/>
                      </a:pPr>
                      <a:r>
                        <a:rPr/>
                        <a:t>value</a:t>
                      </a:r>
                    </a:p>
                  </a:txBody>
                  <a:tcPr/>
                </a:tc>
                <a:tc>
                  <a:txBody>
                    <a:bodyPr/>
                    <a:lstStyle/>
                    <a:p>
                      <a:pPr lvl="0" marL="0" indent="0" algn="l">
                        <a:buNone/>
                      </a:pPr>
                      <a:r>
                        <a:rPr/>
                        <a:t>keyword</a:t>
                      </a:r>
                    </a:p>
                  </a:txBody>
                  <a:tcPr/>
                </a:tc>
              </a:tr>
              <a:tr h="0">
                <a:tc>
                  <a:txBody>
                    <a:bodyPr/>
                    <a:lstStyle/>
                    <a:p>
                      <a:pPr lvl="0" marL="0" indent="0" algn="l">
                        <a:buNone/>
                      </a:pPr>
                      <a:r>
                        <a:rPr/>
                        <a:t>pepsi</a:t>
                      </a:r>
                      <a:r>
                        <a:rPr/>
                        <a:t> </a:t>
                      </a:r>
                      <a:r>
                        <a:rPr/>
                        <a:t>commercial</a:t>
                      </a:r>
                      <a:r>
                        <a:rPr/>
                        <a:t> </a:t>
                      </a:r>
                      <a:r>
                        <a:rPr/>
                        <a:t>jenner</a:t>
                      </a:r>
                    </a:p>
                  </a:txBody>
                </a:tc>
                <a:tc>
                  <a:txBody>
                    <a:bodyPr/>
                    <a:lstStyle/>
                    <a:p>
                      <a:pPr lvl="0" marL="0" indent="0" algn="l">
                        <a:buNone/>
                      </a:pPr>
                      <a:r>
                        <a:rPr/>
                        <a:t>Pepsi</a:t>
                      </a:r>
                    </a:p>
                  </a:txBody>
                </a:tc>
              </a:tr>
              <a:tr h="0">
                <a:tc>
                  <a:txBody>
                    <a:bodyPr/>
                    <a:lstStyle/>
                    <a:p>
                      <a:pPr lvl="0" marL="0" indent="0" algn="l">
                        <a:buNone/>
                      </a:pPr>
                      <a:r>
                        <a:rPr/>
                        <a:t>zula</a:t>
                      </a:r>
                      <a:r>
                        <a:rPr/>
                        <a:t> </a:t>
                      </a:r>
                      <a:r>
                        <a:rPr/>
                        <a:t>pepsi</a:t>
                      </a:r>
                      <a:r>
                        <a:rPr/>
                        <a:t> </a:t>
                      </a:r>
                      <a:r>
                        <a:rPr/>
                        <a:t>kodu</a:t>
                      </a:r>
                    </a:p>
                  </a:txBody>
                </a:tc>
                <a:tc>
                  <a:txBody>
                    <a:bodyPr/>
                    <a:lstStyle/>
                    <a:p>
                      <a:pPr lvl="0" marL="0" indent="0" algn="l">
                        <a:buNone/>
                      </a:pPr>
                      <a:r>
                        <a:rPr/>
                        <a:t>Pepsi</a:t>
                      </a:r>
                    </a:p>
                  </a:txBody>
                </a:tc>
              </a:tr>
              <a:tr h="0">
                <a:tc>
                  <a:txBody>
                    <a:bodyPr/>
                    <a:lstStyle/>
                    <a:p>
                      <a:pPr lvl="0" marL="0" indent="0" algn="l">
                        <a:buNone/>
                      </a:pPr>
                      <a:r>
                        <a:rPr/>
                        <a:t>pepsi</a:t>
                      </a:r>
                      <a:r>
                        <a:rPr/>
                        <a:t> </a:t>
                      </a:r>
                      <a:r>
                        <a:rPr/>
                        <a:t>1893</a:t>
                      </a:r>
                    </a:p>
                  </a:txBody>
                </a:tc>
                <a:tc>
                  <a:txBody>
                    <a:bodyPr/>
                    <a:lstStyle/>
                    <a:p>
                      <a:pPr lvl="0" marL="0" indent="0" algn="l">
                        <a:buNone/>
                      </a:pPr>
                      <a:r>
                        <a:rPr/>
                        <a:t>Pepsi</a:t>
                      </a:r>
                    </a:p>
                  </a:txBody>
                </a:tc>
              </a:tr>
              <a:tr h="0">
                <a:tc>
                  <a:txBody>
                    <a:bodyPr/>
                    <a:lstStyle/>
                    <a:p>
                      <a:pPr lvl="0" marL="0" indent="0" algn="l">
                        <a:buNone/>
                      </a:pPr>
                      <a:r>
                        <a:rPr/>
                        <a:t>kendall</a:t>
                      </a:r>
                      <a:r>
                        <a:rPr/>
                        <a:t> </a:t>
                      </a:r>
                      <a:r>
                        <a:rPr/>
                        <a:t>pepsi</a:t>
                      </a:r>
                      <a:r>
                        <a:rPr/>
                        <a:t> </a:t>
                      </a:r>
                      <a:r>
                        <a:rPr/>
                        <a:t>commercial</a:t>
                      </a:r>
                    </a:p>
                  </a:txBody>
                </a:tc>
                <a:tc>
                  <a:txBody>
                    <a:bodyPr/>
                    <a:lstStyle/>
                    <a:p>
                      <a:pPr lvl="0" marL="0" indent="0" algn="l">
                        <a:buNone/>
                      </a:pPr>
                      <a:r>
                        <a:rPr/>
                        <a:t>Pepsi</a:t>
                      </a:r>
                    </a:p>
                  </a:txBody>
                </a:tc>
              </a:tr>
              <a:tr h="0">
                <a:tc>
                  <a:txBody>
                    <a:bodyPr/>
                    <a:lstStyle/>
                    <a:p>
                      <a:pPr lvl="0" marL="0" indent="0" algn="l">
                        <a:buNone/>
                      </a:pPr>
                      <a:r>
                        <a:rPr/>
                        <a:t>cardi</a:t>
                      </a:r>
                      <a:r>
                        <a:rPr/>
                        <a:t> </a:t>
                      </a:r>
                      <a:r>
                        <a:rPr/>
                        <a:t>b</a:t>
                      </a:r>
                      <a:r>
                        <a:rPr/>
                        <a:t> </a:t>
                      </a:r>
                      <a:r>
                        <a:rPr/>
                        <a:t>pepsi</a:t>
                      </a:r>
                      <a:r>
                        <a:rPr/>
                        <a:t> </a:t>
                      </a:r>
                      <a:r>
                        <a:rPr/>
                        <a:t>commercial</a:t>
                      </a:r>
                    </a:p>
                  </a:txBody>
                </a:tc>
                <a:tc>
                  <a:txBody>
                    <a:bodyPr/>
                    <a:lstStyle/>
                    <a:p>
                      <a:pPr lvl="0" marL="0" indent="0" algn="l">
                        <a:buNone/>
                      </a:pPr>
                      <a:r>
                        <a:rPr/>
                        <a:t>Pepsi</a:t>
                      </a:r>
                    </a:p>
                  </a:txBody>
                </a:tc>
              </a:tr>
              <a:tr h="0">
                <a:tc>
                  <a:txBody>
                    <a:bodyPr/>
                    <a:lstStyle/>
                    <a:p>
                      <a:pPr lvl="0" marL="0" indent="0" algn="l">
                        <a:buNone/>
                      </a:pPr>
                      <a:r>
                        <a:rPr/>
                        <a:t>pepsi</a:t>
                      </a:r>
                      <a:r>
                        <a:rPr/>
                        <a:t> </a:t>
                      </a:r>
                      <a:r>
                        <a:rPr/>
                        <a:t>p1s</a:t>
                      </a:r>
                    </a:p>
                  </a:txBody>
                </a:tc>
                <a:tc>
                  <a:txBody>
                    <a:bodyPr/>
                    <a:lstStyle/>
                    <a:p>
                      <a:pPr lvl="0" marL="0" indent="0" algn="l">
                        <a:buNone/>
                      </a:pPr>
                      <a:r>
                        <a:rPr/>
                        <a:t>Pepsi</a:t>
                      </a:r>
                    </a:p>
                  </a:txBody>
                </a:tc>
              </a:tr>
              <a:tr h="0">
                <a:tc>
                  <a:txBody>
                    <a:bodyPr/>
                    <a:lstStyle/>
                    <a:p>
                      <a:pPr lvl="0" marL="0" indent="0" algn="l">
                        <a:buNone/>
                      </a:pPr>
                      <a:r>
                        <a:rPr/>
                        <a:t>promoÃ§Ã£o</a:t>
                      </a:r>
                      <a:r>
                        <a:rPr/>
                        <a:t> </a:t>
                      </a:r>
                      <a:r>
                        <a:rPr/>
                        <a:t>pepsi</a:t>
                      </a:r>
                      <a:r>
                        <a:rPr/>
                        <a:t> </a:t>
                      </a:r>
                      <a:r>
                        <a:rPr/>
                        <a:t>2016</a:t>
                      </a:r>
                    </a:p>
                  </a:txBody>
                </a:tc>
                <a:tc>
                  <a:txBody>
                    <a:bodyPr/>
                    <a:lstStyle/>
                    <a:p>
                      <a:pPr lvl="0" marL="0" indent="0" algn="l">
                        <a:buNone/>
                      </a:pPr>
                      <a:r>
                        <a:rPr/>
                        <a:t>Pepsi</a:t>
                      </a:r>
                    </a:p>
                  </a:txBody>
                </a:tc>
              </a:tr>
              <a:tr h="0">
                <a:tc>
                  <a:txBody>
                    <a:bodyPr/>
                    <a:lstStyle/>
                    <a:p>
                      <a:pPr lvl="0" marL="0" indent="0" algn="l">
                        <a:buNone/>
                      </a:pPr>
                      <a:r>
                        <a:rPr/>
                        <a:t>pepsi</a:t>
                      </a:r>
                      <a:r>
                        <a:rPr/>
                        <a:t> </a:t>
                      </a:r>
                      <a:r>
                        <a:rPr/>
                        <a:t>commercial</a:t>
                      </a:r>
                      <a:r>
                        <a:rPr/>
                        <a:t> </a:t>
                      </a:r>
                      <a:r>
                        <a:rPr/>
                        <a:t>2017</a:t>
                      </a:r>
                    </a:p>
                  </a:txBody>
                </a:tc>
                <a:tc>
                  <a:txBody>
                    <a:bodyPr/>
                    <a:lstStyle/>
                    <a:p>
                      <a:pPr lvl="0" marL="0" indent="0" algn="l">
                        <a:buNone/>
                      </a:pPr>
                      <a:r>
                        <a:rPr/>
                        <a:t>Pepsi</a:t>
                      </a:r>
                    </a:p>
                  </a:txBody>
                </a:tc>
              </a:tr>
              <a:tr h="0">
                <a:tc>
                  <a:txBody>
                    <a:bodyPr/>
                    <a:lstStyle/>
                    <a:p>
                      <a:pPr lvl="0" marL="0" indent="0" algn="l">
                        <a:buNone/>
                      </a:pPr>
                      <a:r>
                        <a:rPr/>
                        <a:t>pepsi</a:t>
                      </a:r>
                      <a:r>
                        <a:rPr/>
                        <a:t> </a:t>
                      </a:r>
                      <a:r>
                        <a:rPr/>
                        <a:t>battle</a:t>
                      </a:r>
                      <a:r>
                        <a:rPr/>
                        <a:t> </a:t>
                      </a:r>
                      <a:r>
                        <a:rPr/>
                        <a:t>of</a:t>
                      </a:r>
                      <a:r>
                        <a:rPr/>
                        <a:t> </a:t>
                      </a:r>
                      <a:r>
                        <a:rPr/>
                        <a:t>the</a:t>
                      </a:r>
                      <a:r>
                        <a:rPr/>
                        <a:t> </a:t>
                      </a:r>
                      <a:r>
                        <a:rPr/>
                        <a:t>bands</a:t>
                      </a:r>
                    </a:p>
                  </a:txBody>
                </a:tc>
                <a:tc>
                  <a:txBody>
                    <a:bodyPr/>
                    <a:lstStyle/>
                    <a:p>
                      <a:pPr lvl="0" marL="0" indent="0" algn="l">
                        <a:buNone/>
                      </a:pPr>
                      <a:r>
                        <a:rPr/>
                        <a:t>Pepsi</a:t>
                      </a:r>
                    </a:p>
                  </a:txBody>
                </a:tc>
              </a:tr>
              <a:tr h="0">
                <a:tc>
                  <a:txBody>
                    <a:bodyPr/>
                    <a:lstStyle/>
                    <a:p>
                      <a:pPr lvl="0" marL="0" indent="0" algn="l">
                        <a:buNone/>
                      </a:pPr>
                      <a:r>
                        <a:rPr/>
                        <a:t>NA</a:t>
                      </a:r>
                    </a:p>
                  </a:txBody>
                </a:tc>
                <a:tc>
                  <a:txBody>
                    <a:bodyPr/>
                    <a:lstStyle/>
                    <a:p>
                      <a:pPr lvl="0" marL="0" indent="0" algn="l">
                        <a:buNone/>
                      </a:pPr>
                      <a:r>
                        <a:rPr/>
                        <a:t>NA</a:t>
                      </a:r>
                    </a:p>
                  </a:txBody>
                </a:tc>
              </a:tr>
            </a:tbl>
          </a:graphicData>
        </a:graphic>
      </p:graphicFrame>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ANY</a:t>
            </a:r>
            <a:r>
              <a:rPr/>
              <a:t> </a:t>
            </a:r>
            <a:r>
              <a:rPr/>
              <a:t>QUESTIONS?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Slide</a:t>
            </a:r>
            <a:r>
              <a:rPr/>
              <a:t> </a:t>
            </a:r>
            <a:r>
              <a:rPr/>
              <a:t>with</a:t>
            </a:r>
            <a:r>
              <a:rPr/>
              <a:t> </a:t>
            </a:r>
            <a:r>
              <a:rPr/>
              <a:t>R</a:t>
            </a:r>
            <a:r>
              <a:rPr/>
              <a:t> </a:t>
            </a:r>
            <a:r>
              <a:rPr/>
              <a:t>Output</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(cars)</a:t>
            </a:r>
          </a:p>
          <a:p>
            <a:pPr lvl="0" marL="1270000" indent="0">
              <a:buNone/>
            </a:pPr>
            <a:r>
              <a:rPr sz="1800">
                <a:latin typeface="Courier"/>
              </a:rPr>
              <a:t>##      speed           dist       
##  Min.   : 4.0   Min.   :  2.00  
##  1st Qu.:12.0   1st Qu.: 26.00  
##  Median :15.0   Median : 36.00  
##  Mean   :15.4   Mean   : 42.98  
##  3rd Qu.:19.0   3rd Qu.: 56.00  
##  Max.   :25.0   Max.   :120.00</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Slide</a:t>
            </a:r>
            <a:r>
              <a:rPr/>
              <a:t> </a:t>
            </a:r>
            <a:r>
              <a:rPr/>
              <a:t>with</a:t>
            </a:r>
            <a:r>
              <a:rPr/>
              <a:t> </a:t>
            </a:r>
            <a:r>
              <a:rPr/>
              <a:t>Plot</a:t>
            </a:r>
          </a:p>
        </p:txBody>
      </p:sp>
      <p:pic>
        <p:nvPicPr>
          <p:cNvPr descr="Simple_Slides_files/figure-pptx/pressure-1.png" id="0" name="Picture 1"/>
          <p:cNvPicPr>
            <a:picLocks noGrp="1" noChangeAspect="1"/>
          </p:cNvPicPr>
          <p:nvPr/>
        </p:nvPicPr>
        <p:blipFill>
          <a:blip r:embed="rId2"/>
          <a:stretch>
            <a:fillRect/>
          </a:stretch>
        </p:blipFill>
        <p:spPr bwMode="auto">
          <a:xfrm>
            <a:off x="3251200" y="1600200"/>
            <a:ext cx="5651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b="1"/>
              <a:t>WHAT</a:t>
            </a:r>
            <a:r>
              <a:rPr b="1"/>
              <a:t> </a:t>
            </a:r>
            <a:r>
              <a:rPr b="1"/>
              <a:t>IS</a:t>
            </a:r>
            <a:r>
              <a:rPr b="1"/>
              <a:t> </a:t>
            </a:r>
            <a:r>
              <a:rPr b="1"/>
              <a:t>GOOGLE</a:t>
            </a:r>
            <a:r>
              <a:rPr b="1"/>
              <a:t> </a:t>
            </a:r>
            <a:r>
              <a:rPr b="1"/>
              <a:t>TRENDS?</a:t>
            </a:r>
          </a:p>
        </p:txBody>
      </p:sp>
      <p:sp>
        <p:nvSpPr>
          <p:cNvPr id="3" name="Content Placeholder 2"/>
          <p:cNvSpPr>
            <a:spLocks noGrp="1"/>
          </p:cNvSpPr>
          <p:nvPr>
            <p:ph idx="1"/>
          </p:nvPr>
        </p:nvSpPr>
        <p:spPr/>
        <p:txBody>
          <a:bodyPr/>
          <a:lstStyle/>
          <a:p>
            <a:pPr lvl="0" marL="0" indent="0">
              <a:buNone/>
            </a:pPr>
            <a:r>
              <a:rPr/>
              <a:t>Google Trends is a very useful service for finding what’s popular among users of the Search engine and generating insights. Trending searches by Google users can be used as an information source that could perhaps improve the forecasts. In Google Trends, Google compiles and aggregates its search data, reflecting the interestin certain keywords or concepts.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b="1"/>
              <a:t>WHY</a:t>
            </a:r>
            <a:r>
              <a:rPr b="1"/>
              <a:t> </a:t>
            </a:r>
            <a:r>
              <a:rPr b="1"/>
              <a:t>IT</a:t>
            </a:r>
            <a:r>
              <a:rPr b="1"/>
              <a:t> </a:t>
            </a:r>
            <a:r>
              <a:rPr b="1"/>
              <a:t>IS</a:t>
            </a:r>
            <a:r>
              <a:rPr b="1"/>
              <a:t> </a:t>
            </a:r>
            <a:r>
              <a:rPr b="1"/>
              <a:t>USEFUL?</a:t>
            </a:r>
          </a:p>
        </p:txBody>
      </p:sp>
      <p:sp>
        <p:nvSpPr>
          <p:cNvPr id="3" name="Content Placeholder 2"/>
          <p:cNvSpPr>
            <a:spLocks noGrp="1"/>
          </p:cNvSpPr>
          <p:nvPr>
            <p:ph idx="1"/>
          </p:nvPr>
        </p:nvSpPr>
        <p:spPr/>
        <p:txBody>
          <a:bodyPr/>
          <a:lstStyle/>
          <a:p>
            <a:pPr lvl="0" marL="0" indent="0">
              <a:buNone/>
            </a:pPr>
            <a:r>
              <a:rPr/>
              <a:t>In the marketing industry, the volume of queries made by users about the products via the search engine could reflect the potential volume of sales of these products. These data could therefore be considered as indicators of consumer purchase intention, both for manufactured goods and for services.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b="1"/>
              <a:t>WHY</a:t>
            </a:r>
            <a:r>
              <a:rPr b="1"/>
              <a:t> </a:t>
            </a:r>
            <a:r>
              <a:rPr b="1"/>
              <a:t>WE</a:t>
            </a:r>
            <a:r>
              <a:rPr b="1"/>
              <a:t> </a:t>
            </a:r>
            <a:r>
              <a:rPr b="1"/>
              <a:t>USING</a:t>
            </a:r>
            <a:r>
              <a:rPr b="1"/>
              <a:t> </a:t>
            </a:r>
            <a:r>
              <a:rPr b="1"/>
              <a:t>R?</a:t>
            </a:r>
          </a:p>
        </p:txBody>
      </p:sp>
      <p:sp>
        <p:nvSpPr>
          <p:cNvPr id="3" name="Content Placeholder 2"/>
          <p:cNvSpPr>
            <a:spLocks noGrp="1"/>
          </p:cNvSpPr>
          <p:nvPr>
            <p:ph idx="1"/>
          </p:nvPr>
        </p:nvSpPr>
        <p:spPr/>
        <p:txBody>
          <a:bodyPr/>
          <a:lstStyle/>
          <a:p>
            <a:pPr lvl="0" marL="0" indent="0">
              <a:buNone/>
            </a:pPr>
            <a:r>
              <a:rPr/>
              <a:t>Using Google Trends manually is fun. However, it could be time-consuming and tedious if you would like to compare different search terms over different time frames.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b="1"/>
              <a:t>Pepsi</a:t>
            </a:r>
            <a:r>
              <a:rPr b="1"/>
              <a:t> </a:t>
            </a:r>
            <a:r>
              <a:rPr b="1"/>
              <a:t>VS</a:t>
            </a:r>
            <a:r>
              <a:rPr b="1"/>
              <a:t> </a:t>
            </a:r>
            <a:r>
              <a:rPr b="1"/>
              <a:t>Coca-Cola</a:t>
            </a:r>
            <a:r>
              <a:rPr b="1"/>
              <a:t> </a:t>
            </a:r>
          </a:p>
        </p:txBody>
      </p:sp>
      <p:sp>
        <p:nvSpPr>
          <p:cNvPr id="3" name="Content Placeholder 2"/>
          <p:cNvSpPr>
            <a:spLocks noGrp="1"/>
          </p:cNvSpPr>
          <p:nvPr>
            <p:ph idx="1"/>
          </p:nvPr>
        </p:nvSpPr>
        <p:spPr/>
        <p:txBody>
          <a:bodyPr/>
          <a:lstStyle/>
          <a:p>
            <a:pPr lvl="1"/>
            <a:r>
              <a:rPr/>
              <a:t>Interest Over Time</a:t>
            </a:r>
          </a:p>
          <a:p>
            <a:pPr lvl="1"/>
            <a:r>
              <a:rPr/>
              <a:t>Interest By Country</a:t>
            </a:r>
          </a:p>
          <a:p>
            <a:pPr lvl="1"/>
            <a:r>
              <a:rPr/>
              <a:t>Interest By City</a:t>
            </a:r>
          </a:p>
          <a:p>
            <a:pPr lvl="1"/>
            <a:r>
              <a:rPr/>
              <a:t>Related Queries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INTEREST</a:t>
            </a:r>
            <a:r>
              <a:rPr/>
              <a:t> </a:t>
            </a:r>
            <a:r>
              <a:rPr/>
              <a:t>OVER</a:t>
            </a:r>
            <a:r>
              <a:rPr/>
              <a:t> </a:t>
            </a:r>
            <a:r>
              <a:rPr/>
              <a:t>TIME?</a:t>
            </a:r>
          </a:p>
        </p:txBody>
      </p:sp>
      <p:sp>
        <p:nvSpPr>
          <p:cNvPr id="3" name="Content Placeholder 2"/>
          <p:cNvSpPr>
            <a:spLocks noGrp="1"/>
          </p:cNvSpPr>
          <p:nvPr>
            <p:ph idx="1"/>
          </p:nvPr>
        </p:nvSpPr>
        <p:spPr/>
        <p:txBody>
          <a:bodyPr/>
          <a:lstStyle/>
          <a:p>
            <a:pPr lvl="0" marL="0" indent="0">
              <a:buNone/>
            </a:pPr>
            <a:r>
              <a:rPr/>
              <a:t>The scores awarded by Google Trends on the “interest over time” line graph express the popularity of that term over a specified time range. Google Trends scores are based on the absolute search volume for a term, relative to the number of searches received by Google.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INTEREST</a:t>
            </a:r>
            <a:r>
              <a:rPr/>
              <a:t> </a:t>
            </a:r>
            <a:r>
              <a:rPr/>
              <a:t>OVER</a:t>
            </a:r>
            <a:r>
              <a:rPr/>
              <a:t> </a:t>
            </a:r>
            <a:r>
              <a:rPr/>
              <a:t>TIME</a:t>
            </a:r>
            <a:r>
              <a:rPr/>
              <a:t> </a:t>
            </a:r>
            <a:r>
              <a:rPr/>
              <a:t>GRAPH</a:t>
            </a:r>
          </a:p>
        </p:txBody>
      </p:sp>
      <p:pic>
        <p:nvPicPr>
          <p:cNvPr descr="Simple_Slides_files/figure-pptx/iot-1.png" id="0" name="Picture 1"/>
          <p:cNvPicPr>
            <a:picLocks noGrp="1" noChangeAspect="1"/>
          </p:cNvPicPr>
          <p:nvPr/>
        </p:nvPicPr>
        <p:blipFill>
          <a:blip r:embed="rId2"/>
          <a:stretch>
            <a:fillRect/>
          </a:stretch>
        </p:blipFill>
        <p:spPr bwMode="auto">
          <a:xfrm>
            <a:off x="2679700" y="1600200"/>
            <a:ext cx="67818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INTEREST</a:t>
            </a:r>
            <a:r>
              <a:rPr/>
              <a:t> </a:t>
            </a:r>
            <a:r>
              <a:rPr/>
              <a:t>BY</a:t>
            </a:r>
            <a:r>
              <a:rPr/>
              <a:t> </a:t>
            </a:r>
            <a:r>
              <a:rPr/>
              <a:t>COUNTRY?</a:t>
            </a:r>
          </a:p>
        </p:txBody>
      </p:sp>
      <p:sp>
        <p:nvSpPr>
          <p:cNvPr id="3" name="Content Placeholder 2"/>
          <p:cNvSpPr>
            <a:spLocks noGrp="1"/>
          </p:cNvSpPr>
          <p:nvPr>
            <p:ph idx="1"/>
          </p:nvPr>
        </p:nvSpPr>
        <p:spPr/>
        <p:txBody>
          <a:bodyPr/>
          <a:lstStyle/>
          <a:p>
            <a:pPr lvl="0" marL="0" indent="0">
              <a:buNone/>
            </a:pPr>
            <a:r>
              <a:rPr/>
              <a:t>The scores awarded by Google Trends on the “INTEREST BY COUNTRY” Bar graph express the popularity of that term in different Countries.shows you the score of that keyword in a specific contries. The Bar Graph shows the Top 20 Contries with Highest Score for that term.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INTEREST</a:t>
            </a:r>
            <a:r>
              <a:rPr/>
              <a:t> </a:t>
            </a:r>
            <a:r>
              <a:rPr/>
              <a:t>BY</a:t>
            </a:r>
            <a:r>
              <a:rPr/>
              <a:t> </a:t>
            </a:r>
            <a:r>
              <a:rPr/>
              <a:t>COUNTRY</a:t>
            </a:r>
            <a:r>
              <a:rPr/>
              <a:t> </a:t>
            </a:r>
            <a:r>
              <a:rPr/>
              <a:t>GRAPH</a:t>
            </a:r>
          </a:p>
        </p:txBody>
      </p:sp>
      <p:pic>
        <p:nvPicPr>
          <p:cNvPr descr="Simple_Slides_files/figure-pptx/ibcfinal_new-1.png" id="0" name="Picture 1"/>
          <p:cNvPicPr>
            <a:picLocks noGrp="1" noChangeAspect="1"/>
          </p:cNvPicPr>
          <p:nvPr/>
        </p:nvPicPr>
        <p:blipFill>
          <a:blip r:embed="rId2"/>
          <a:stretch>
            <a:fillRect/>
          </a:stretch>
        </p:blipFill>
        <p:spPr bwMode="auto">
          <a:xfrm>
            <a:off x="2679700" y="1600200"/>
            <a:ext cx="67818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Custom</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Trends Analysis</dc:title>
  <dc:creator/>
  <cp:keywords/>
  <dcterms:created xsi:type="dcterms:W3CDTF">2020-05-26T13:22:28Z</dcterms:created>
  <dcterms:modified xsi:type="dcterms:W3CDTF">2020-05-26T13:22:28Z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y fmtid="{D5CDD505-2E9C-101B-9397-08002B2CF9AE}" pid="3" name="subtitle">
    <vt:lpwstr>Pepsi VS Coca Cola</vt:lpwstr>
  </property>
</Properties>
</file>