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3" r:id="rId4"/>
    <p:sldId id="274" r:id="rId5"/>
    <p:sldId id="276" r:id="rId6"/>
    <p:sldId id="277" r:id="rId7"/>
    <p:sldId id="281" r:id="rId8"/>
    <p:sldId id="282" r:id="rId9"/>
    <p:sldId id="283" r:id="rId10"/>
    <p:sldId id="258" r:id="rId11"/>
    <p:sldId id="259" r:id="rId12"/>
    <p:sldId id="261" r:id="rId13"/>
    <p:sldId id="262" r:id="rId14"/>
    <p:sldId id="271"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F2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p:scale>
          <a:sx n="81" d="100"/>
          <a:sy n="81" d="100"/>
        </p:scale>
        <p:origin x="-30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t>1/21/2019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1/21/2019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1/21/2019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1/21/2019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1/21/2019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0560" y="914400"/>
            <a:ext cx="6829946" cy="5203065"/>
          </a:xfrm>
        </p:spPr>
        <p:txBody>
          <a:bodyPr/>
          <a:lstStyle/>
          <a:p>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endParaRPr lang="en-IN" sz="2400" dirty="0"/>
          </a:p>
        </p:txBody>
      </p:sp>
      <p:sp>
        <p:nvSpPr>
          <p:cNvPr id="5" name="TextBox 4"/>
          <p:cNvSpPr txBox="1"/>
          <p:nvPr/>
        </p:nvSpPr>
        <p:spPr>
          <a:xfrm>
            <a:off x="10676586" y="545068"/>
            <a:ext cx="312906" cy="369332"/>
          </a:xfrm>
          <a:prstGeom prst="rect">
            <a:avLst/>
          </a:prstGeom>
          <a:noFill/>
        </p:spPr>
        <p:txBody>
          <a:bodyPr wrap="none" rtlCol="0">
            <a:spAutoFit/>
          </a:bodyPr>
          <a:lstStyle/>
          <a:p>
            <a:r>
              <a:rPr lang="en-IN" dirty="0" smtClean="0"/>
              <a:t>1</a:t>
            </a:r>
            <a:endParaRPr lang="en-IN" dirty="0"/>
          </a:p>
        </p:txBody>
      </p:sp>
      <p:pic>
        <p:nvPicPr>
          <p:cNvPr id="3" name="Picture 2" descr="logo"/>
          <p:cNvPicPr>
            <a:picLocks noChangeAspect="1"/>
          </p:cNvPicPr>
          <p:nvPr/>
        </p:nvPicPr>
        <p:blipFill>
          <a:blip r:embed="rId2"/>
          <a:stretch>
            <a:fillRect/>
          </a:stretch>
        </p:blipFill>
        <p:spPr>
          <a:xfrm>
            <a:off x="2343785" y="1404620"/>
            <a:ext cx="6933565" cy="2719705"/>
          </a:xfrm>
          <a:prstGeom prst="rect">
            <a:avLst/>
          </a:prstGeom>
          <a:effectLst>
            <a:innerShdw blurRad="63500" dist="50800" dir="5400000">
              <a:prstClr val="black">
                <a:alpha val="50000"/>
              </a:prstClr>
            </a:innerShdw>
          </a:effectLst>
        </p:spPr>
      </p:pic>
      <p:sp>
        <p:nvSpPr>
          <p:cNvPr id="7" name="Text Box 6"/>
          <p:cNvSpPr txBox="1"/>
          <p:nvPr/>
        </p:nvSpPr>
        <p:spPr>
          <a:xfrm>
            <a:off x="6873875" y="5074920"/>
            <a:ext cx="4456430" cy="707886"/>
          </a:xfrm>
          <a:prstGeom prst="rect">
            <a:avLst/>
          </a:prstGeom>
          <a:noFill/>
        </p:spPr>
        <p:txBody>
          <a:bodyPr wrap="square" rtlCol="0">
            <a:spAutoFit/>
          </a:bodyPr>
          <a:lstStyle/>
          <a:p>
            <a:pPr algn="ctr"/>
            <a:r>
              <a:rPr lang="en-US" sz="2000" b="1" dirty="0" smtClean="0">
                <a:solidFill>
                  <a:schemeClr val="bg1"/>
                </a:solidFill>
              </a:rPr>
              <a:t>Presented By:- </a:t>
            </a:r>
            <a:r>
              <a:rPr lang="en-US" sz="2000" b="1" dirty="0" err="1" smtClean="0">
                <a:solidFill>
                  <a:schemeClr val="bg1"/>
                </a:solidFill>
              </a:rPr>
              <a:t>Shantam</a:t>
            </a:r>
            <a:r>
              <a:rPr lang="en-US" sz="2000" b="1" dirty="0" smtClean="0">
                <a:solidFill>
                  <a:schemeClr val="bg1"/>
                </a:solidFill>
              </a:rPr>
              <a:t> </a:t>
            </a:r>
            <a:r>
              <a:rPr lang="en-US" sz="2000" b="1" dirty="0" err="1" smtClean="0">
                <a:solidFill>
                  <a:schemeClr val="bg1"/>
                </a:solidFill>
              </a:rPr>
              <a:t>Malgaonkar</a:t>
            </a:r>
            <a:r>
              <a:rPr lang="en-US" sz="2000" b="1" dirty="0" smtClean="0">
                <a:solidFill>
                  <a:schemeClr val="bg1"/>
                </a:solidFill>
              </a:rPr>
              <a:t>.</a:t>
            </a:r>
            <a:endParaRPr lang="en-US" sz="20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075555" y="656590"/>
            <a:ext cx="2085340" cy="592455"/>
          </a:xfrm>
        </p:spPr>
        <p:txBody>
          <a:bodyPr/>
          <a:lstStyle/>
          <a:p>
            <a:r>
              <a:rPr lang="en-US" altLang="en-IN" sz="2400" b="1" i="1" dirty="0"/>
              <a:t>PYTHON</a:t>
            </a:r>
          </a:p>
        </p:txBody>
      </p:sp>
      <p:sp>
        <p:nvSpPr>
          <p:cNvPr id="4" name="Subtitle 3"/>
          <p:cNvSpPr>
            <a:spLocks noGrp="1"/>
          </p:cNvSpPr>
          <p:nvPr>
            <p:ph type="subTitle" idx="1"/>
          </p:nvPr>
        </p:nvSpPr>
        <p:spPr>
          <a:xfrm>
            <a:off x="708338" y="1390918"/>
            <a:ext cx="10419008" cy="4893972"/>
          </a:xfrm>
        </p:spPr>
        <p:txBody>
          <a:bodyPr>
            <a:normAutofit/>
          </a:bodyPr>
          <a:lstStyle/>
          <a:p>
            <a:endParaRPr lang="en-IN" dirty="0">
              <a:solidFill>
                <a:schemeClr val="accent4">
                  <a:lumMod val="40000"/>
                  <a:lumOff val="60000"/>
                </a:schemeClr>
              </a:solidFill>
            </a:endParaRPr>
          </a:p>
          <a:p>
            <a:endParaRPr lang="en-IN" dirty="0"/>
          </a:p>
        </p:txBody>
      </p:sp>
      <p:sp>
        <p:nvSpPr>
          <p:cNvPr id="5" name="TextBox 4"/>
          <p:cNvSpPr txBox="1"/>
          <p:nvPr/>
        </p:nvSpPr>
        <p:spPr>
          <a:xfrm>
            <a:off x="10612191" y="545068"/>
            <a:ext cx="441146" cy="369332"/>
          </a:xfrm>
          <a:prstGeom prst="rect">
            <a:avLst/>
          </a:prstGeom>
          <a:noFill/>
        </p:spPr>
        <p:txBody>
          <a:bodyPr wrap="none" rtlCol="0">
            <a:spAutoFit/>
          </a:bodyPr>
          <a:lstStyle/>
          <a:p>
            <a:r>
              <a:rPr lang="en-IN" dirty="0" smtClean="0"/>
              <a:t>13</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146" y="1340287"/>
            <a:ext cx="9147002" cy="4787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9701" y="1236372"/>
            <a:ext cx="10818254" cy="5009881"/>
          </a:xfrm>
        </p:spPr>
        <p:txBody>
          <a:bodyPr/>
          <a:lstStyle/>
          <a:p>
            <a:r>
              <a:rPr lang="en-IN" sz="2000" dirty="0" smtClean="0"/>
              <a:t>                                                             </a:t>
            </a:r>
            <a:endParaRPr lang="en-IN" sz="2000" dirty="0"/>
          </a:p>
        </p:txBody>
      </p:sp>
      <p:sp>
        <p:nvSpPr>
          <p:cNvPr id="8" name="TextBox 7"/>
          <p:cNvSpPr txBox="1"/>
          <p:nvPr/>
        </p:nvSpPr>
        <p:spPr>
          <a:xfrm>
            <a:off x="10586434" y="347730"/>
            <a:ext cx="476518" cy="369332"/>
          </a:xfrm>
          <a:prstGeom prst="rect">
            <a:avLst/>
          </a:prstGeom>
          <a:noFill/>
        </p:spPr>
        <p:txBody>
          <a:bodyPr wrap="square" rtlCol="0">
            <a:spAutoFit/>
          </a:bodyPr>
          <a:lstStyle/>
          <a:p>
            <a:r>
              <a:rPr lang="en-IN" dirty="0" smtClean="0"/>
              <a:t>14</a:t>
            </a:r>
            <a:endParaRPr lang="en-IN" dirty="0"/>
          </a:p>
        </p:txBody>
      </p:sp>
      <p:sp>
        <p:nvSpPr>
          <p:cNvPr id="3" name="Text Box 2"/>
          <p:cNvSpPr txBox="1"/>
          <p:nvPr/>
        </p:nvSpPr>
        <p:spPr>
          <a:xfrm>
            <a:off x="858520" y="670560"/>
            <a:ext cx="3761105" cy="706755"/>
          </a:xfrm>
          <a:prstGeom prst="rect">
            <a:avLst/>
          </a:prstGeom>
          <a:noFill/>
        </p:spPr>
        <p:txBody>
          <a:bodyPr wrap="square" rtlCol="0">
            <a:spAutoFit/>
          </a:bodyPr>
          <a:lstStyle/>
          <a:p>
            <a:r>
              <a:rPr lang="en-IN" sz="2000" b="1" dirty="0" smtClean="0">
                <a:solidFill>
                  <a:schemeClr val="bg1"/>
                </a:solidFill>
                <a:sym typeface="+mn-ea"/>
              </a:rPr>
              <a:t>CONTINUE…</a:t>
            </a:r>
            <a:endParaRPr lang="en-IN" sz="2000" b="1" dirty="0">
              <a:solidFill>
                <a:schemeClr val="bg1"/>
              </a:solidFill>
            </a:endParaRPr>
          </a:p>
          <a:p>
            <a:endParaRPr lang="en-IN" sz="2000" b="1"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30" y="1352464"/>
            <a:ext cx="10595578" cy="478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8187" y="579549"/>
            <a:ext cx="3155324" cy="463640"/>
          </a:xfrm>
        </p:spPr>
        <p:txBody>
          <a:bodyPr/>
          <a:lstStyle/>
          <a:p>
            <a:r>
              <a:rPr lang="en-IN" sz="2000" b="1" i="1" dirty="0" smtClean="0"/>
              <a:t>CONTINUE…</a:t>
            </a:r>
            <a:endParaRPr lang="en-IN" sz="2000" b="1" i="1" dirty="0"/>
          </a:p>
        </p:txBody>
      </p:sp>
      <p:sp>
        <p:nvSpPr>
          <p:cNvPr id="5" name="Subtitle 4"/>
          <p:cNvSpPr>
            <a:spLocks noGrp="1"/>
          </p:cNvSpPr>
          <p:nvPr>
            <p:ph type="subTitle" idx="1"/>
          </p:nvPr>
        </p:nvSpPr>
        <p:spPr>
          <a:xfrm>
            <a:off x="618187" y="1133341"/>
            <a:ext cx="10805374" cy="4868213"/>
          </a:xfrm>
        </p:spPr>
        <p:txBody>
          <a:bodyPr/>
          <a:lstStyle/>
          <a:p>
            <a:r>
              <a:rPr lang="en-US" b="1" dirty="0" smtClean="0"/>
              <a:t>                                                        </a:t>
            </a:r>
            <a:endParaRPr lang="en-IN" dirty="0"/>
          </a:p>
        </p:txBody>
      </p:sp>
      <p:sp>
        <p:nvSpPr>
          <p:cNvPr id="7" name="TextBox 6"/>
          <p:cNvSpPr txBox="1"/>
          <p:nvPr/>
        </p:nvSpPr>
        <p:spPr>
          <a:xfrm>
            <a:off x="10483404" y="309093"/>
            <a:ext cx="437882" cy="369332"/>
          </a:xfrm>
          <a:prstGeom prst="rect">
            <a:avLst/>
          </a:prstGeom>
          <a:noFill/>
        </p:spPr>
        <p:txBody>
          <a:bodyPr wrap="square" rtlCol="0">
            <a:spAutoFit/>
          </a:bodyPr>
          <a:lstStyle/>
          <a:p>
            <a:r>
              <a:rPr lang="en-IN" dirty="0" smtClean="0"/>
              <a:t>16</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870" y="1305062"/>
            <a:ext cx="10753016" cy="492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947285" y="636905"/>
            <a:ext cx="2042795" cy="564515"/>
          </a:xfrm>
        </p:spPr>
        <p:txBody>
          <a:bodyPr/>
          <a:lstStyle/>
          <a:p>
            <a:r>
              <a:rPr lang="en-US" altLang="en-IN" sz="2400" b="1" dirty="0"/>
              <a:t>TABLEAU</a:t>
            </a:r>
          </a:p>
        </p:txBody>
      </p:sp>
      <p:sp>
        <p:nvSpPr>
          <p:cNvPr id="5" name="Subtitle 4"/>
          <p:cNvSpPr>
            <a:spLocks noGrp="1"/>
          </p:cNvSpPr>
          <p:nvPr>
            <p:ph type="subTitle" idx="1"/>
          </p:nvPr>
        </p:nvSpPr>
        <p:spPr>
          <a:xfrm>
            <a:off x="789779" y="1533042"/>
            <a:ext cx="10612192" cy="4610637"/>
          </a:xfrm>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sz="2000" b="1" dirty="0" smtClean="0">
                <a:solidFill>
                  <a:schemeClr val="accent4">
                    <a:lumMod val="40000"/>
                    <a:lumOff val="60000"/>
                  </a:schemeClr>
                </a:solidFill>
              </a:rPr>
              <a:t>                          </a:t>
            </a:r>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
        <p:nvSpPr>
          <p:cNvPr id="6" name="TextBox 5"/>
          <p:cNvSpPr txBox="1"/>
          <p:nvPr/>
        </p:nvSpPr>
        <p:spPr>
          <a:xfrm>
            <a:off x="10496282" y="386366"/>
            <a:ext cx="476518" cy="369332"/>
          </a:xfrm>
          <a:prstGeom prst="rect">
            <a:avLst/>
          </a:prstGeom>
          <a:noFill/>
        </p:spPr>
        <p:txBody>
          <a:bodyPr wrap="square" rtlCol="0">
            <a:spAutoFit/>
          </a:bodyPr>
          <a:lstStyle/>
          <a:p>
            <a:r>
              <a:rPr lang="en-IN" dirty="0" smtClean="0"/>
              <a:t>17</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354" y="1458856"/>
            <a:ext cx="9682438" cy="473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54955" y="605307"/>
            <a:ext cx="8825658" cy="489397"/>
          </a:xfrm>
        </p:spPr>
        <p:txBody>
          <a:bodyPr/>
          <a:lstStyle/>
          <a:p>
            <a:pPr algn="ctr"/>
            <a:r>
              <a:rPr lang="en-IN" sz="3600" b="1" i="1" dirty="0" smtClean="0"/>
              <a:t>CONCLUSION</a:t>
            </a:r>
            <a:endParaRPr lang="en-IN" sz="3600" b="1" i="1" dirty="0"/>
          </a:p>
        </p:txBody>
      </p:sp>
      <p:sp>
        <p:nvSpPr>
          <p:cNvPr id="5" name="Subtitle 4"/>
          <p:cNvSpPr>
            <a:spLocks noGrp="1"/>
          </p:cNvSpPr>
          <p:nvPr>
            <p:ph type="subTitle" idx="1"/>
          </p:nvPr>
        </p:nvSpPr>
        <p:spPr/>
        <p:txBody>
          <a:bodyPr>
            <a:normAutofit fontScale="32500" lnSpcReduction="20000"/>
          </a:bodyPr>
          <a:lstStyle/>
          <a:p>
            <a:r>
              <a:rPr lang="en-IN" sz="3600" dirty="0" smtClean="0"/>
              <a:t>          </a:t>
            </a:r>
          </a:p>
          <a:p>
            <a:r>
              <a:rPr lang="en-IN" sz="3600" dirty="0"/>
              <a:t> </a:t>
            </a:r>
            <a:r>
              <a:rPr lang="en-IN" sz="3600" dirty="0" smtClean="0"/>
              <a:t>                 </a:t>
            </a:r>
          </a:p>
          <a:p>
            <a:r>
              <a:rPr lang="en-IN" sz="4000" b="1" i="1" dirty="0"/>
              <a:t> </a:t>
            </a:r>
            <a:r>
              <a:rPr lang="en-IN" sz="4000" b="1" i="1" dirty="0" smtClean="0"/>
              <a:t>                   </a:t>
            </a:r>
            <a:endParaRPr lang="en-IN" sz="4000" b="1" i="1" dirty="0"/>
          </a:p>
        </p:txBody>
      </p:sp>
      <p:sp>
        <p:nvSpPr>
          <p:cNvPr id="6" name="TextBox 5"/>
          <p:cNvSpPr txBox="1"/>
          <p:nvPr/>
        </p:nvSpPr>
        <p:spPr>
          <a:xfrm>
            <a:off x="10534918" y="347730"/>
            <a:ext cx="553792" cy="369332"/>
          </a:xfrm>
          <a:prstGeom prst="rect">
            <a:avLst/>
          </a:prstGeom>
          <a:noFill/>
        </p:spPr>
        <p:txBody>
          <a:bodyPr wrap="square" rtlCol="0">
            <a:spAutoFit/>
          </a:bodyPr>
          <a:lstStyle/>
          <a:p>
            <a:r>
              <a:rPr lang="en-IN" dirty="0" smtClean="0"/>
              <a:t>29</a:t>
            </a:r>
            <a:endParaRPr lang="en-IN" dirty="0"/>
          </a:p>
        </p:txBody>
      </p:sp>
      <p:sp>
        <p:nvSpPr>
          <p:cNvPr id="4" name="Rectangle 3"/>
          <p:cNvSpPr/>
          <p:nvPr/>
        </p:nvSpPr>
        <p:spPr>
          <a:xfrm>
            <a:off x="1154955" y="1915058"/>
            <a:ext cx="9689056" cy="2861310"/>
          </a:xfrm>
          <a:prstGeom prst="rect">
            <a:avLst/>
          </a:prstGeom>
        </p:spPr>
        <p:txBody>
          <a:bodyPr wrap="square">
            <a:spAutoFit/>
          </a:bodyPr>
          <a:lstStyle/>
          <a:p>
            <a:pPr indent="0" algn="just">
              <a:buFont typeface="+mj-lt"/>
              <a:buNone/>
            </a:pPr>
            <a:r>
              <a:rPr lang="en-US" dirty="0">
                <a:solidFill>
                  <a:srgbClr val="000000"/>
                </a:solidFill>
                <a:highlight>
                  <a:srgbClr val="FFFFFF"/>
                </a:highlight>
                <a:latin typeface="Calibri" panose="020F0502020204030204" pitchFamily="34" charset="0"/>
                <a:ea typeface="Times New Roman" panose="02020603050405020304" pitchFamily="18" charset="0"/>
                <a:cs typeface="Calibri" panose="020F0502020204030204" pitchFamily="34" charset="0"/>
              </a:rPr>
              <a:t> </a:t>
            </a:r>
            <a:r>
              <a:rPr lang="en-US" sz="2000" dirty="0" smtClean="0">
                <a:solidFill>
                  <a:schemeClr val="bg1"/>
                </a:solidFill>
              </a:rPr>
              <a:t>The assignment helps me to understand and learn the pandas library</a:t>
            </a:r>
            <a:r>
              <a:rPr lang="en-IN" sz="2000" dirty="0" smtClean="0">
                <a:solidFill>
                  <a:schemeClr val="bg1"/>
                </a:solidFill>
              </a:rPr>
              <a:t>. It helped me improving my various analytical skills and enhanced my knowledge in areas of </a:t>
            </a:r>
            <a:r>
              <a:rPr lang="en-US" altLang="en-IN" sz="2000" dirty="0" smtClean="0">
                <a:solidFill>
                  <a:schemeClr val="bg1"/>
                </a:solidFill>
              </a:rPr>
              <a:t>Data Science .We can do various oprations by using pandas(</a:t>
            </a:r>
            <a:r>
              <a:rPr lang="en-US" altLang="en-IN" sz="2000" dirty="0" smtClean="0">
                <a:solidFill>
                  <a:schemeClr val="bg1"/>
                </a:solidFill>
                <a:sym typeface="+mn-ea"/>
              </a:rPr>
              <a:t>data prepration,</a:t>
            </a:r>
            <a:r>
              <a:rPr lang="en-US" altLang="en-IN" sz="2000" dirty="0" smtClean="0">
                <a:solidFill>
                  <a:schemeClr val="bg1"/>
                </a:solidFill>
              </a:rPr>
              <a:t>data exploration,data manipulation),matplotlib (for visualization in python).I have gone through the various notes and sites which helped me to go with the syntax and related information of that. It would be very greateful to work with data scienc team in servify and get the guideline as well as exposure in terms of related field . </a:t>
            </a:r>
            <a:endParaRPr lang="en-IN" sz="2000" dirty="0" smtClean="0">
              <a:solidFill>
                <a:schemeClr val="bg1"/>
              </a:solidFill>
            </a:endParaRPr>
          </a:p>
          <a:p>
            <a:pPr indent="0" algn="just">
              <a:buFont typeface="+mj-lt"/>
              <a:buNone/>
            </a:pPr>
            <a:endParaRPr lang="en-IN" sz="20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154955" y="1429556"/>
            <a:ext cx="8825658" cy="4209244"/>
          </a:xfrm>
        </p:spPr>
        <p:txBody>
          <a:bodyPr>
            <a:normAutofit/>
          </a:bodyPr>
          <a:lstStyle/>
          <a:p>
            <a:r>
              <a:rPr lang="en-IN" sz="3600" dirty="0" smtClean="0"/>
              <a:t>          </a:t>
            </a:r>
          </a:p>
          <a:p>
            <a:r>
              <a:rPr lang="en-IN" sz="3600" dirty="0"/>
              <a:t> </a:t>
            </a:r>
            <a:r>
              <a:rPr lang="en-IN" sz="3600" dirty="0" smtClean="0"/>
              <a:t>                 </a:t>
            </a:r>
          </a:p>
          <a:p>
            <a:r>
              <a:rPr lang="en-IN" sz="4000" b="1" i="1" dirty="0"/>
              <a:t> </a:t>
            </a:r>
            <a:r>
              <a:rPr lang="en-IN" sz="4000" b="1" i="1" dirty="0" smtClean="0"/>
              <a:t>                   </a:t>
            </a:r>
            <a:r>
              <a:rPr lang="en-IN" sz="4000" b="1" i="1" dirty="0" err="1" smtClean="0"/>
              <a:t>tHank</a:t>
            </a:r>
            <a:r>
              <a:rPr lang="en-IN" sz="4000" b="1" i="1" dirty="0" smtClean="0"/>
              <a:t> you !!!!!!!!</a:t>
            </a:r>
            <a:endParaRPr lang="en-IN" sz="4000" b="1" i="1" dirty="0"/>
          </a:p>
        </p:txBody>
      </p:sp>
      <p:sp>
        <p:nvSpPr>
          <p:cNvPr id="6" name="TextBox 5"/>
          <p:cNvSpPr txBox="1"/>
          <p:nvPr/>
        </p:nvSpPr>
        <p:spPr>
          <a:xfrm>
            <a:off x="10534918" y="347730"/>
            <a:ext cx="553792" cy="369332"/>
          </a:xfrm>
          <a:prstGeom prst="rect">
            <a:avLst/>
          </a:prstGeom>
          <a:noFill/>
        </p:spPr>
        <p:txBody>
          <a:bodyPr wrap="square" rtlCol="0">
            <a:spAutoFit/>
          </a:bodyPr>
          <a:lstStyle/>
          <a:p>
            <a:r>
              <a:rPr lang="en-IN" dirty="0" smtClean="0"/>
              <a:t>30</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9870" y="914401"/>
            <a:ext cx="4829578" cy="476518"/>
          </a:xfrm>
        </p:spPr>
        <p:txBody>
          <a:bodyPr/>
          <a:lstStyle/>
          <a:p>
            <a:pPr algn="ct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b="1" i="1" dirty="0" smtClean="0"/>
              <a:t>INDEX</a:t>
            </a:r>
            <a:endParaRPr lang="en-IN" sz="2400" b="1" i="1" dirty="0"/>
          </a:p>
        </p:txBody>
      </p:sp>
      <p:sp>
        <p:nvSpPr>
          <p:cNvPr id="5" name="TextBox 4"/>
          <p:cNvSpPr txBox="1"/>
          <p:nvPr/>
        </p:nvSpPr>
        <p:spPr>
          <a:xfrm>
            <a:off x="10676586" y="545068"/>
            <a:ext cx="312906" cy="369332"/>
          </a:xfrm>
          <a:prstGeom prst="rect">
            <a:avLst/>
          </a:prstGeom>
          <a:noFill/>
        </p:spPr>
        <p:txBody>
          <a:bodyPr wrap="none" rtlCol="0">
            <a:spAutoFit/>
          </a:bodyPr>
          <a:lstStyle/>
          <a:p>
            <a:r>
              <a:rPr lang="en-IN" dirty="0" smtClean="0"/>
              <a:t>2</a:t>
            </a:r>
            <a:endParaRPr lang="en-IN" dirty="0"/>
          </a:p>
        </p:txBody>
      </p:sp>
      <p:graphicFrame>
        <p:nvGraphicFramePr>
          <p:cNvPr id="3" name="Table 2"/>
          <p:cNvGraphicFramePr>
            <a:graphicFrameLocks noGrp="1"/>
          </p:cNvGraphicFramePr>
          <p:nvPr/>
        </p:nvGraphicFramePr>
        <p:xfrm>
          <a:off x="1090561" y="1609858"/>
          <a:ext cx="10075422" cy="4507608"/>
        </p:xfrm>
        <a:graphic>
          <a:graphicData uri="http://schemas.openxmlformats.org/drawingml/2006/table">
            <a:tbl>
              <a:tblPr firstRow="1" bandRow="1">
                <a:tableStyleId>{5C22544A-7EE6-4342-B048-85BDC9FD1C3A}</a:tableStyleId>
              </a:tblPr>
              <a:tblGrid>
                <a:gridCol w="3358474"/>
                <a:gridCol w="3358474"/>
                <a:gridCol w="3358474"/>
              </a:tblGrid>
              <a:tr h="751268">
                <a:tc>
                  <a:txBody>
                    <a:bodyPr/>
                    <a:lstStyle/>
                    <a:p>
                      <a:r>
                        <a:rPr lang="en-IN" dirty="0" smtClean="0"/>
                        <a:t>SR.NO</a:t>
                      </a:r>
                      <a:endParaRPr lang="en-IN" dirty="0"/>
                    </a:p>
                  </a:txBody>
                  <a:tcPr/>
                </a:tc>
                <a:tc>
                  <a:txBody>
                    <a:bodyPr/>
                    <a:lstStyle/>
                    <a:p>
                      <a:r>
                        <a:rPr lang="en-IN" dirty="0" smtClean="0"/>
                        <a:t>TOPICS</a:t>
                      </a:r>
                      <a:endParaRPr lang="en-IN" dirty="0"/>
                    </a:p>
                  </a:txBody>
                  <a:tcPr/>
                </a:tc>
                <a:tc>
                  <a:txBody>
                    <a:bodyPr/>
                    <a:lstStyle/>
                    <a:p>
                      <a:r>
                        <a:rPr lang="en-IN" dirty="0" smtClean="0"/>
                        <a:t>PAGE</a:t>
                      </a:r>
                      <a:endParaRPr lang="en-IN" dirty="0"/>
                    </a:p>
                  </a:txBody>
                  <a:tcPr/>
                </a:tc>
              </a:tr>
              <a:tr h="751268">
                <a:tc>
                  <a:txBody>
                    <a:bodyPr/>
                    <a:lstStyle/>
                    <a:p>
                      <a:r>
                        <a:rPr lang="en-IN" dirty="0" smtClean="0"/>
                        <a:t>1</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INTRODUCTION</a:t>
                      </a:r>
                    </a:p>
                    <a:p>
                      <a:endParaRPr lang="en-IN" dirty="0"/>
                    </a:p>
                  </a:txBody>
                  <a:tcPr/>
                </a:tc>
                <a:tc>
                  <a:txBody>
                    <a:bodyPr/>
                    <a:lstStyle/>
                    <a:p>
                      <a:pPr algn="ctr"/>
                      <a:r>
                        <a:rPr lang="en-US" altLang="en-IN" dirty="0"/>
                        <a:t>3</a:t>
                      </a:r>
                    </a:p>
                  </a:txBody>
                  <a:tcPr/>
                </a:tc>
              </a:tr>
              <a:tr h="751268">
                <a:tc>
                  <a:txBody>
                    <a:bodyPr/>
                    <a:lstStyle/>
                    <a:p>
                      <a:r>
                        <a:rPr lang="en-IN" dirty="0" smtClean="0"/>
                        <a:t>2</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OVERVIEW</a:t>
                      </a:r>
                    </a:p>
                    <a:p>
                      <a:endParaRPr lang="en-IN" dirty="0"/>
                    </a:p>
                  </a:txBody>
                  <a:tcPr/>
                </a:tc>
                <a:tc>
                  <a:txBody>
                    <a:bodyPr/>
                    <a:lstStyle/>
                    <a:p>
                      <a:pPr algn="ctr"/>
                      <a:r>
                        <a:rPr lang="en-US" altLang="en-IN" dirty="0"/>
                        <a:t>5</a:t>
                      </a:r>
                    </a:p>
                  </a:txBody>
                  <a:tcPr/>
                </a:tc>
              </a:tr>
              <a:tr h="751268">
                <a:tc>
                  <a:txBody>
                    <a:bodyPr/>
                    <a:lstStyle/>
                    <a:p>
                      <a:r>
                        <a:rPr lang="en-IN" dirty="0" smtClean="0"/>
                        <a:t>3</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en-IN" dirty="0"/>
                        <a:t>TECHNOLOGY USED</a:t>
                      </a:r>
                    </a:p>
                  </a:txBody>
                  <a:tcPr/>
                </a:tc>
                <a:tc>
                  <a:txBody>
                    <a:bodyPr/>
                    <a:lstStyle/>
                    <a:p>
                      <a:pPr algn="ctr"/>
                      <a:r>
                        <a:rPr lang="en-US" altLang="en-IN" dirty="0"/>
                        <a:t>6</a:t>
                      </a:r>
                    </a:p>
                  </a:txBody>
                  <a:tcPr/>
                </a:tc>
              </a:tr>
              <a:tr h="751268">
                <a:tc>
                  <a:txBody>
                    <a:bodyPr/>
                    <a:lstStyle/>
                    <a:p>
                      <a:r>
                        <a:rPr lang="en-IN" dirty="0" smtClean="0"/>
                        <a:t>4</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SOLUTION APPROACH</a:t>
                      </a:r>
                    </a:p>
                    <a:p>
                      <a:endParaRPr lang="en-IN" dirty="0"/>
                    </a:p>
                  </a:txBody>
                  <a:tcPr/>
                </a:tc>
                <a:tc>
                  <a:txBody>
                    <a:bodyPr/>
                    <a:lstStyle/>
                    <a:p>
                      <a:pPr algn="ctr"/>
                      <a:r>
                        <a:rPr lang="en-US" altLang="en-IN" dirty="0"/>
                        <a:t>8</a:t>
                      </a:r>
                    </a:p>
                  </a:txBody>
                  <a:tcPr/>
                </a:tc>
              </a:tr>
              <a:tr h="751268">
                <a:tc>
                  <a:txBody>
                    <a:bodyPr/>
                    <a:lstStyle/>
                    <a:p>
                      <a:r>
                        <a:rPr lang="en-IN" dirty="0" smtClean="0"/>
                        <a:t>5</a:t>
                      </a:r>
                      <a:endParaRPr lang="en-IN" dirty="0"/>
                    </a:p>
                  </a:txBody>
                  <a:tcPr/>
                </a:tc>
                <a:tc>
                  <a:txBody>
                    <a:bodyPr/>
                    <a:lstStyle/>
                    <a:p>
                      <a:r>
                        <a:rPr lang="en-US" altLang="en-IN" dirty="0"/>
                        <a:t>CONCLUSION</a:t>
                      </a:r>
                    </a:p>
                  </a:txBody>
                  <a:tcPr/>
                </a:tc>
                <a:tc>
                  <a:txBody>
                    <a:bodyPr/>
                    <a:lstStyle/>
                    <a:p>
                      <a:pPr algn="ctr"/>
                      <a:r>
                        <a:rPr lang="en-US" altLang="en-IN" dirty="0"/>
                        <a:t>17</a:t>
                      </a: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9870" y="914401"/>
            <a:ext cx="4829578" cy="476518"/>
          </a:xfrm>
        </p:spPr>
        <p:txBody>
          <a:bodyPr/>
          <a:lstStyle/>
          <a:p>
            <a:pPr algn="ct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smtClean="0"/>
              <a:t>I</a:t>
            </a:r>
            <a:r>
              <a:rPr lang="en-US" altLang="en-IN" sz="2400" dirty="0" smtClean="0"/>
              <a:t>NTRODUCTION</a:t>
            </a:r>
            <a:endParaRPr lang="en-US" altLang="en-IN" sz="2400" b="1" i="1" dirty="0" smtClean="0"/>
          </a:p>
        </p:txBody>
      </p:sp>
      <p:sp>
        <p:nvSpPr>
          <p:cNvPr id="5" name="TextBox 4"/>
          <p:cNvSpPr txBox="1"/>
          <p:nvPr/>
        </p:nvSpPr>
        <p:spPr>
          <a:xfrm>
            <a:off x="10676586" y="545068"/>
            <a:ext cx="312906" cy="369332"/>
          </a:xfrm>
          <a:prstGeom prst="rect">
            <a:avLst/>
          </a:prstGeom>
          <a:noFill/>
        </p:spPr>
        <p:txBody>
          <a:bodyPr wrap="none" rtlCol="0">
            <a:spAutoFit/>
          </a:bodyPr>
          <a:lstStyle/>
          <a:p>
            <a:r>
              <a:rPr lang="en-IN" dirty="0" smtClean="0"/>
              <a:t>3</a:t>
            </a:r>
            <a:endParaRPr lang="en-IN" dirty="0"/>
          </a:p>
        </p:txBody>
      </p:sp>
      <p:sp>
        <p:nvSpPr>
          <p:cNvPr id="4" name="Rectangle 3"/>
          <p:cNvSpPr/>
          <p:nvPr/>
        </p:nvSpPr>
        <p:spPr>
          <a:xfrm>
            <a:off x="1262130" y="2284136"/>
            <a:ext cx="9994005" cy="3476625"/>
          </a:xfrm>
          <a:prstGeom prst="rect">
            <a:avLst/>
          </a:prstGeom>
        </p:spPr>
        <p:txBody>
          <a:bodyPr wrap="square">
            <a:spAutoFit/>
          </a:bodyPr>
          <a:lstStyle/>
          <a:p>
            <a:pPr marL="342900" indent="-342900">
              <a:buFont typeface="Wingdings" panose="05000000000000000000" pitchFamily="2" charset="2"/>
              <a:buChar char="Ø"/>
            </a:pPr>
            <a:r>
              <a:rPr lang="en-US" sz="2000" b="1" dirty="0" smtClean="0">
                <a:solidFill>
                  <a:schemeClr val="bg1"/>
                </a:solidFill>
                <a:latin typeface="Calibri" panose="020F0502020204030204" pitchFamily="34" charset="0"/>
                <a:ea typeface="Times New Roman" panose="02020603050405020304" pitchFamily="18" charset="0"/>
                <a:cs typeface="Arial" panose="020B0604020202020204" pitchFamily="34" charset="0"/>
              </a:rPr>
              <a:t> </a:t>
            </a:r>
            <a:r>
              <a:rPr lang="en-US" sz="2000" b="1" smtClean="0">
                <a:solidFill>
                  <a:schemeClr val="bg1"/>
                </a:solidFill>
                <a:latin typeface="Calibri" panose="020F0502020204030204" pitchFamily="34" charset="0"/>
                <a:ea typeface="Times New Roman" panose="02020603050405020304" pitchFamily="18" charset="0"/>
                <a:cs typeface="Arial" panose="020B0604020202020204" pitchFamily="34" charset="0"/>
              </a:rPr>
              <a:t>Servify</a:t>
            </a:r>
            <a:r>
              <a:rPr lang="en-US" sz="2000" smtClean="0">
                <a:solidFill>
                  <a:schemeClr val="bg1"/>
                </a:solidFill>
                <a:latin typeface="Calibri" panose="020F0502020204030204" pitchFamily="34" charset="0"/>
                <a:ea typeface="Times New Roman" panose="02020603050405020304" pitchFamily="18" charset="0"/>
                <a:cs typeface="Arial" panose="020B0604020202020204" pitchFamily="34" charset="0"/>
              </a:rPr>
              <a:t> enhances the device ownership experience for consumers, and connects the disintegrated ecosystem of brands, retailers and service providers. </a:t>
            </a:r>
          </a:p>
          <a:p>
            <a:pPr marL="342900" indent="-342900">
              <a:buFont typeface="Wingdings" panose="05000000000000000000" pitchFamily="2" charset="2"/>
              <a:buChar char="Ø"/>
            </a:pPr>
            <a:r>
              <a:rPr lang="en-US" altLang="en-IN" sz="2000" dirty="0">
                <a:solidFill>
                  <a:schemeClr val="bg1"/>
                </a:solidFill>
                <a:latin typeface="Calibri" panose="020F0502020204030204" pitchFamily="34" charset="0"/>
                <a:cs typeface="Calibri" panose="020F0502020204030204" pitchFamily="34" charset="0"/>
              </a:rPr>
              <a:t>Servify </a:t>
            </a:r>
            <a:r>
              <a:rPr lang="en-IN" sz="2000" dirty="0">
                <a:solidFill>
                  <a:schemeClr val="bg1"/>
                </a:solidFill>
                <a:latin typeface="Calibri" panose="020F0502020204030204" pitchFamily="34" charset="0"/>
                <a:cs typeface="Calibri" panose="020F0502020204030204" pitchFamily="34" charset="0"/>
              </a:rPr>
              <a:t>launched its mobile app-based solution that aims to work as a personal assistant for all electronic gadgets and appliances owned by consumers in a household. The app, in addition to helping consumers store their bills and warranty on cloud, also connects with brand authorized service ecosystem when consumers need a reliable repair.</a:t>
            </a:r>
          </a:p>
          <a:p>
            <a:pPr marL="342900" indent="-342900">
              <a:buFont typeface="Wingdings" panose="05000000000000000000" pitchFamily="2" charset="2"/>
              <a:buChar char="Ø"/>
            </a:pPr>
            <a:r>
              <a:rPr lang="en-IN" sz="2000" dirty="0">
                <a:solidFill>
                  <a:schemeClr val="bg1"/>
                </a:solidFill>
                <a:latin typeface="Calibri" panose="020F0502020204030204" pitchFamily="34" charset="0"/>
                <a:cs typeface="Calibri" panose="020F0502020204030204" pitchFamily="34" charset="0"/>
              </a:rPr>
              <a:t>The app boasts of being the first-of-its-kind, enabling service during warranty and out of warranty as it connects the brand authorized service ecosystem.</a:t>
            </a:r>
          </a:p>
          <a:p>
            <a:pPr marL="342900" indent="-342900">
              <a:buFont typeface="Wingdings" panose="05000000000000000000" pitchFamily="2" charset="2"/>
              <a:buChar char="Ø"/>
            </a:pPr>
            <a:r>
              <a:rPr lang="en-IN" sz="2000" dirty="0">
                <a:solidFill>
                  <a:schemeClr val="bg1"/>
                </a:solidFill>
                <a:latin typeface="Calibri" panose="020F0502020204030204" pitchFamily="34" charset="0"/>
                <a:cs typeface="Calibri" panose="020F0502020204030204" pitchFamily="34" charset="0"/>
              </a:rPr>
              <a:t>The app helps consumers track the status of service request real-time including, showing the distance of a service center on Google Maps within the app when the consumer has to carry the device to the nearest service center.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09870" y="914401"/>
            <a:ext cx="4829578" cy="476518"/>
          </a:xfrm>
        </p:spPr>
        <p:txBody>
          <a:bodyPr/>
          <a:lstStyle/>
          <a:p>
            <a:pPr algn="ct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endParaRPr lang="en-IN" sz="2400" b="1" i="1" dirty="0"/>
          </a:p>
        </p:txBody>
      </p:sp>
      <p:sp>
        <p:nvSpPr>
          <p:cNvPr id="5" name="TextBox 4"/>
          <p:cNvSpPr txBox="1"/>
          <p:nvPr/>
        </p:nvSpPr>
        <p:spPr>
          <a:xfrm>
            <a:off x="10676586" y="545068"/>
            <a:ext cx="312906" cy="369332"/>
          </a:xfrm>
          <a:prstGeom prst="rect">
            <a:avLst/>
          </a:prstGeom>
          <a:noFill/>
        </p:spPr>
        <p:txBody>
          <a:bodyPr wrap="none" rtlCol="0">
            <a:spAutoFit/>
          </a:bodyPr>
          <a:lstStyle/>
          <a:p>
            <a:r>
              <a:rPr lang="en-IN" dirty="0" smtClean="0"/>
              <a:t>4</a:t>
            </a:r>
            <a:endParaRPr lang="en-IN" dirty="0"/>
          </a:p>
        </p:txBody>
      </p:sp>
      <p:sp>
        <p:nvSpPr>
          <p:cNvPr id="4" name="Rectangle 3"/>
          <p:cNvSpPr/>
          <p:nvPr/>
        </p:nvSpPr>
        <p:spPr>
          <a:xfrm>
            <a:off x="1184856" y="1768981"/>
            <a:ext cx="9994005" cy="3169285"/>
          </a:xfrm>
          <a:prstGeom prst="rect">
            <a:avLst/>
          </a:prstGeom>
        </p:spPr>
        <p:txBody>
          <a:bodyPr wrap="square">
            <a:spAutoFit/>
          </a:bodyPr>
          <a:lstStyle/>
          <a:p>
            <a:pPr marL="342900" indent="-342900" fontAlgn="base">
              <a:buFont typeface="Wingdings" panose="05000000000000000000" pitchFamily="2" charset="2"/>
              <a:buChar char="Ø"/>
            </a:pPr>
            <a:r>
              <a:rPr lang="en-US" sz="2000" b="1" dirty="0" smtClean="0">
                <a:solidFill>
                  <a:schemeClr val="bg1"/>
                </a:solidFill>
                <a:latin typeface="Calibri" panose="020F0502020204030204" pitchFamily="34" charset="0"/>
                <a:ea typeface="Times New Roman" panose="02020603050405020304" pitchFamily="18" charset="0"/>
                <a:cs typeface="Arial" panose="020B0604020202020204" pitchFamily="34" charset="0"/>
              </a:rPr>
              <a:t>OBJECTIVES OF SERVIFY:</a:t>
            </a:r>
          </a:p>
          <a:p>
            <a:pPr indent="0" fontAlgn="base">
              <a:buFont typeface="Wingdings" panose="05000000000000000000" pitchFamily="2" charset="2"/>
              <a:buNone/>
            </a:pPr>
            <a:r>
              <a:rPr lang="en-US" sz="2000" dirty="0" smtClean="0">
                <a:solidFill>
                  <a:schemeClr val="bg1"/>
                </a:solidFill>
                <a:latin typeface="Calibri" panose="020F0502020204030204" pitchFamily="34" charset="0"/>
                <a:ea typeface="Times New Roman" panose="02020603050405020304" pitchFamily="18" charset="0"/>
                <a:cs typeface="Arial" panose="020B0604020202020204" pitchFamily="34" charset="0"/>
              </a:rPr>
              <a:t>             </a:t>
            </a:r>
            <a:r>
              <a:rPr lang="en-US" sz="2000"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1.Protect y</a:t>
            </a:r>
            <a:r>
              <a:rPr lang="en-IN" sz="2000" dirty="0">
                <a:solidFill>
                  <a:schemeClr val="bg1"/>
                </a:solidFill>
                <a:latin typeface="Calibri" panose="020F0502020204030204" pitchFamily="34" charset="0"/>
                <a:cs typeface="Calibri" panose="020F0502020204030204" pitchFamily="34" charset="0"/>
              </a:rPr>
              <a:t>our </a:t>
            </a:r>
            <a:r>
              <a:rPr lang="en-US" altLang="en-IN" sz="2000" dirty="0">
                <a:solidFill>
                  <a:schemeClr val="bg1"/>
                </a:solidFill>
                <a:latin typeface="Calibri" panose="020F0502020204030204" pitchFamily="34" charset="0"/>
                <a:cs typeface="Calibri" panose="020F0502020204030204" pitchFamily="34" charset="0"/>
              </a:rPr>
              <a:t>d</a:t>
            </a:r>
            <a:r>
              <a:rPr lang="en-IN" sz="2000" dirty="0">
                <a:solidFill>
                  <a:schemeClr val="bg1"/>
                </a:solidFill>
                <a:latin typeface="Calibri" panose="020F0502020204030204" pitchFamily="34" charset="0"/>
                <a:cs typeface="Calibri" panose="020F0502020204030204" pitchFamily="34" charset="0"/>
              </a:rPr>
              <a:t>evice</a:t>
            </a:r>
          </a:p>
          <a:p>
            <a:pPr indent="0" fontAlgn="base">
              <a:buFont typeface="Wingdings" panose="05000000000000000000" pitchFamily="2" charset="2"/>
              <a:buNone/>
            </a:pPr>
            <a:r>
              <a:rPr lang="en-IN" sz="2000" dirty="0">
                <a:solidFill>
                  <a:schemeClr val="bg1"/>
                </a:solidFill>
                <a:latin typeface="Calibri" panose="020F0502020204030204" pitchFamily="34" charset="0"/>
                <a:cs typeface="Calibri" panose="020F0502020204030204" pitchFamily="34" charset="0"/>
              </a:rPr>
              <a:t>             </a:t>
            </a:r>
            <a:r>
              <a:rPr lang="en-US" altLang="en-IN" sz="2000" dirty="0">
                <a:solidFill>
                  <a:schemeClr val="bg1"/>
                </a:solidFill>
                <a:latin typeface="Calibri" panose="020F0502020204030204" pitchFamily="34" charset="0"/>
                <a:cs typeface="Calibri" panose="020F0502020204030204" pitchFamily="34" charset="0"/>
              </a:rPr>
              <a:t>2.Proactive alerts</a:t>
            </a:r>
          </a:p>
          <a:p>
            <a:pPr indent="0" fontAlgn="base">
              <a:buFont typeface="Wingdings" panose="05000000000000000000" pitchFamily="2" charset="2"/>
              <a:buNone/>
            </a:pPr>
            <a:r>
              <a:rPr lang="en-US" altLang="en-IN" sz="2000" dirty="0">
                <a:solidFill>
                  <a:schemeClr val="bg1"/>
                </a:solidFill>
                <a:latin typeface="Calibri" panose="020F0502020204030204" pitchFamily="34" charset="0"/>
                <a:cs typeface="Calibri" panose="020F0502020204030204" pitchFamily="34" charset="0"/>
              </a:rPr>
              <a:t>             3.Keep bills and warranties safe</a:t>
            </a:r>
          </a:p>
          <a:p>
            <a:pPr indent="0" fontAlgn="base">
              <a:buFont typeface="Wingdings" panose="05000000000000000000" pitchFamily="2" charset="2"/>
              <a:buNone/>
            </a:pPr>
            <a:r>
              <a:rPr lang="en-US" altLang="en-IN" sz="2000" dirty="0">
                <a:solidFill>
                  <a:schemeClr val="bg1"/>
                </a:solidFill>
                <a:latin typeface="Calibri" panose="020F0502020204030204" pitchFamily="34" charset="0"/>
                <a:cs typeface="Calibri" panose="020F0502020204030204" pitchFamily="34" charset="0"/>
              </a:rPr>
              <a:t>             4.Brand authorized service</a:t>
            </a:r>
          </a:p>
          <a:p>
            <a:pPr indent="0" fontAlgn="base">
              <a:buFont typeface="Wingdings" panose="05000000000000000000" pitchFamily="2" charset="2"/>
              <a:buNone/>
            </a:pPr>
            <a:r>
              <a:rPr lang="en-US" altLang="en-IN" sz="2000" dirty="0">
                <a:solidFill>
                  <a:schemeClr val="bg1"/>
                </a:solidFill>
                <a:latin typeface="Calibri" panose="020F0502020204030204" pitchFamily="34" charset="0"/>
                <a:cs typeface="Calibri" panose="020F0502020204030204" pitchFamily="34" charset="0"/>
              </a:rPr>
              <a:t>             5.</a:t>
            </a:r>
            <a:r>
              <a:rPr lang="en-US" altLang="en-IN" sz="2000" dirty="0">
                <a:solidFill>
                  <a:schemeClr val="bg1"/>
                </a:solidFill>
                <a:latin typeface="Calibri" panose="020F0502020204030204" pitchFamily="34" charset="0"/>
                <a:cs typeface="Calibri" panose="020F0502020204030204" pitchFamily="34" charset="0"/>
                <a:sym typeface="+mn-ea"/>
              </a:rPr>
              <a:t>Brand authorized rates</a:t>
            </a:r>
            <a:endParaRPr lang="en-US" altLang="en-IN" sz="2000" dirty="0">
              <a:solidFill>
                <a:schemeClr val="bg1"/>
              </a:solidFill>
              <a:latin typeface="Calibri" panose="020F0502020204030204" pitchFamily="34" charset="0"/>
              <a:cs typeface="Calibri" panose="020F0502020204030204" pitchFamily="34" charset="0"/>
            </a:endParaRPr>
          </a:p>
          <a:p>
            <a:pPr indent="0" fontAlgn="base">
              <a:buFont typeface="Wingdings" panose="05000000000000000000" pitchFamily="2" charset="2"/>
              <a:buNone/>
            </a:pPr>
            <a:r>
              <a:rPr lang="en-US" altLang="en-IN" sz="2000" dirty="0">
                <a:solidFill>
                  <a:schemeClr val="bg1"/>
                </a:solidFill>
                <a:latin typeface="Calibri" panose="020F0502020204030204" pitchFamily="34" charset="0"/>
                <a:cs typeface="Calibri" panose="020F0502020204030204" pitchFamily="34" charset="0"/>
              </a:rPr>
              <a:t>             6.Real-Time status</a:t>
            </a:r>
          </a:p>
          <a:p>
            <a:pPr indent="0" fontAlgn="base">
              <a:buFont typeface="Wingdings" panose="05000000000000000000" pitchFamily="2" charset="2"/>
              <a:buNone/>
            </a:pPr>
            <a:r>
              <a:rPr lang="en-US" altLang="en-IN" sz="2000" dirty="0">
                <a:solidFill>
                  <a:schemeClr val="bg1"/>
                </a:solidFill>
                <a:latin typeface="Calibri" panose="020F0502020204030204" pitchFamily="34" charset="0"/>
                <a:cs typeface="Calibri" panose="020F0502020204030204" pitchFamily="34" charset="0"/>
              </a:rPr>
              <a:t>             7.Pick up and drop services</a:t>
            </a:r>
          </a:p>
          <a:p>
            <a:pPr indent="0" fontAlgn="base">
              <a:buFont typeface="Wingdings" panose="05000000000000000000" pitchFamily="2" charset="2"/>
              <a:buNone/>
            </a:pPr>
            <a:r>
              <a:rPr lang="en-US" altLang="en-IN" sz="2000" dirty="0">
                <a:solidFill>
                  <a:schemeClr val="bg1"/>
                </a:solidFill>
                <a:latin typeface="Calibri" panose="020F0502020204030204" pitchFamily="34" charset="0"/>
                <a:cs typeface="Calibri" panose="020F0502020204030204" pitchFamily="34" charset="0"/>
              </a:rPr>
              <a:t>             8.Jump the queue by pre-booking</a:t>
            </a:r>
          </a:p>
          <a:p>
            <a:pPr indent="0" fontAlgn="base">
              <a:buFont typeface="Wingdings" panose="05000000000000000000" pitchFamily="2" charset="2"/>
              <a:buNone/>
            </a:pPr>
            <a:r>
              <a:rPr lang="en-US" altLang="en-IN" sz="2000" dirty="0">
                <a:solidFill>
                  <a:schemeClr val="bg1"/>
                </a:solidFill>
                <a:latin typeface="Calibri" panose="020F0502020204030204" pitchFamily="34" charset="0"/>
                <a:cs typeface="Calibri" panose="020F0502020204030204" pitchFamily="34" charset="0"/>
              </a:rPr>
              <a:t>             </a:t>
            </a:r>
          </a:p>
        </p:txBody>
      </p:sp>
      <p:pic>
        <p:nvPicPr>
          <p:cNvPr id="3" name="Picture 2" descr="1-big"/>
          <p:cNvPicPr>
            <a:picLocks noChangeAspect="1"/>
          </p:cNvPicPr>
          <p:nvPr/>
        </p:nvPicPr>
        <p:blipFill>
          <a:blip r:embed="rId2"/>
          <a:stretch>
            <a:fillRect/>
          </a:stretch>
        </p:blipFill>
        <p:spPr>
          <a:xfrm>
            <a:off x="8677275" y="3284220"/>
            <a:ext cx="2312670" cy="2495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25930" y="666750"/>
            <a:ext cx="9208135" cy="600075"/>
          </a:xfrm>
        </p:spPr>
        <p:txBody>
          <a:bodyPr/>
          <a:lstStyle/>
          <a:p>
            <a:pPr algn="ctr"/>
            <a:r>
              <a:rPr lang="en-US" altLang="en-IN" sz="2400" dirty="0"/>
              <a:t>OVERVIEW</a:t>
            </a:r>
          </a:p>
        </p:txBody>
      </p:sp>
      <p:sp>
        <p:nvSpPr>
          <p:cNvPr id="5" name="Subtitle 4"/>
          <p:cNvSpPr>
            <a:spLocks noGrp="1"/>
          </p:cNvSpPr>
          <p:nvPr>
            <p:ph type="subTitle" idx="1"/>
          </p:nvPr>
        </p:nvSpPr>
        <p:spPr>
          <a:xfrm>
            <a:off x="1154954" y="1493949"/>
            <a:ext cx="9933755" cy="4546243"/>
          </a:xfrm>
        </p:spPr>
        <p:txBody>
          <a:bodyPr/>
          <a:lstStyle/>
          <a:p>
            <a:r>
              <a:rPr lang="en-US" cap="none" dirty="0" smtClean="0">
                <a:solidFill>
                  <a:schemeClr val="bg1"/>
                </a:solidFill>
              </a:rPr>
              <a:t> </a:t>
            </a:r>
            <a:endParaRPr lang="en-IN" cap="none" dirty="0" smtClean="0">
              <a:solidFill>
                <a:schemeClr val="bg1"/>
              </a:solidFill>
            </a:endParaRPr>
          </a:p>
          <a:p>
            <a:r>
              <a:rPr lang="en-US" altLang="en-IN" b="1" cap="none" dirty="0">
                <a:solidFill>
                  <a:schemeClr val="bg1"/>
                </a:solidFill>
              </a:rPr>
              <a:t>DATABASE DETAILS:</a:t>
            </a:r>
          </a:p>
          <a:p>
            <a:r>
              <a:rPr lang="en-US" altLang="en-IN" sz="2000" cap="none" dirty="0">
                <a:solidFill>
                  <a:schemeClr val="bg1"/>
                </a:solidFill>
                <a:latin typeface="Calibri" panose="020F0502020204030204" pitchFamily="34" charset="0"/>
                <a:cs typeface="Calibri" panose="020F0502020204030204" pitchFamily="34" charset="0"/>
              </a:rPr>
              <a:t>1.Consumer Table- All the entries related to consumers.</a:t>
            </a:r>
          </a:p>
          <a:p>
            <a:r>
              <a:rPr lang="en-US" altLang="en-IN" sz="2000" cap="none" dirty="0">
                <a:solidFill>
                  <a:schemeClr val="bg1"/>
                </a:solidFill>
                <a:latin typeface="Calibri" panose="020F0502020204030204" pitchFamily="34" charset="0"/>
                <a:cs typeface="Calibri" panose="020F0502020204030204" pitchFamily="34" charset="0"/>
              </a:rPr>
              <a:t>2.Consumer Product Table- Details about consumer brands,warranty of device etc.</a:t>
            </a:r>
          </a:p>
          <a:p>
            <a:r>
              <a:rPr lang="en-US" altLang="en-IN" sz="2000" cap="none" dirty="0">
                <a:solidFill>
                  <a:schemeClr val="bg1"/>
                </a:solidFill>
                <a:latin typeface="Calibri" panose="020F0502020204030204" pitchFamily="34" charset="0"/>
                <a:cs typeface="Calibri" panose="020F0502020204030204" pitchFamily="34" charset="0"/>
              </a:rPr>
              <a:t>3.Consumer Service Request Table- Details of requested service by consumer.</a:t>
            </a:r>
          </a:p>
          <a:p>
            <a:r>
              <a:rPr lang="en-US" altLang="en-IN" sz="2000" cap="none" dirty="0">
                <a:solidFill>
                  <a:schemeClr val="bg1"/>
                </a:solidFill>
                <a:latin typeface="Calibri" panose="020F0502020204030204" pitchFamily="34" charset="0"/>
                <a:cs typeface="Calibri" panose="020F0502020204030204" pitchFamily="34" charset="0"/>
              </a:rPr>
              <a:t>4.Sold Plan Table- Information about servify plans which is taken by consumer.</a:t>
            </a:r>
          </a:p>
          <a:p>
            <a:endParaRPr lang="en-US" altLang="en-IN" sz="2000" cap="none" dirty="0">
              <a:solidFill>
                <a:schemeClr val="bg1"/>
              </a:solidFill>
              <a:latin typeface="Calibri" panose="020F0502020204030204" pitchFamily="34" charset="0"/>
              <a:cs typeface="Calibri" panose="020F0502020204030204" pitchFamily="34" charset="0"/>
            </a:endParaRPr>
          </a:p>
        </p:txBody>
      </p:sp>
      <p:sp>
        <p:nvSpPr>
          <p:cNvPr id="6" name="TextBox 5"/>
          <p:cNvSpPr txBox="1"/>
          <p:nvPr/>
        </p:nvSpPr>
        <p:spPr>
          <a:xfrm>
            <a:off x="10676586" y="545068"/>
            <a:ext cx="312906" cy="369332"/>
          </a:xfrm>
          <a:prstGeom prst="rect">
            <a:avLst/>
          </a:prstGeom>
          <a:noFill/>
        </p:spPr>
        <p:txBody>
          <a:bodyPr wrap="none" rtlCol="0">
            <a:spAutoFit/>
          </a:bodyPr>
          <a:lstStyle/>
          <a:p>
            <a:r>
              <a:rPr lang="en-IN" dirty="0" smtClean="0"/>
              <a:t>6</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154954" y="1493949"/>
            <a:ext cx="9933755" cy="4546243"/>
          </a:xfrm>
        </p:spPr>
        <p:txBody>
          <a:bodyPr/>
          <a:lstStyle/>
          <a:p>
            <a:pPr lvl="0" fontAlgn="base"/>
            <a:r>
              <a:rPr lang="en-US" sz="2000" b="1" cap="none" dirty="0" smtClean="0">
                <a:solidFill>
                  <a:schemeClr val="bg1"/>
                </a:solidFill>
              </a:rPr>
              <a:t>About Python-Pandas:</a:t>
            </a:r>
          </a:p>
          <a:p>
            <a:pPr lvl="0" fontAlgn="base"/>
            <a:r>
              <a:rPr lang="en-US" sz="2000" cap="none" dirty="0" smtClean="0">
                <a:solidFill>
                  <a:schemeClr val="bg1"/>
                </a:solidFill>
              </a:rPr>
              <a:t>1.</a:t>
            </a:r>
            <a:r>
              <a:rPr lang="en-US" sz="2000" cap="none" dirty="0" smtClean="0">
                <a:solidFill>
                  <a:schemeClr val="bg1"/>
                </a:solidFill>
                <a:latin typeface="Calibri" panose="020F0502020204030204" pitchFamily="34" charset="0"/>
                <a:cs typeface="Calibri" panose="020F0502020204030204" pitchFamily="34" charset="0"/>
              </a:rPr>
              <a:t>Pandas being one of the most popular package in Python is widely used for data manipulation,data preprocessing. It is a very powerful and versatile package which makes data cleaning and wrangling much easier and pleasant. </a:t>
            </a:r>
            <a:endParaRPr lang="en-IN" sz="2000" cap="none" dirty="0" smtClean="0">
              <a:solidFill>
                <a:schemeClr val="bg1"/>
              </a:solidFill>
              <a:latin typeface="Calibri" panose="020F0502020204030204" pitchFamily="34" charset="0"/>
              <a:cs typeface="Calibri" panose="020F0502020204030204" pitchFamily="34" charset="0"/>
            </a:endParaRPr>
          </a:p>
          <a:p>
            <a:pPr fontAlgn="base"/>
            <a:r>
              <a:rPr lang="en-US" sz="2000" cap="none" dirty="0" smtClean="0">
                <a:solidFill>
                  <a:schemeClr val="bg1"/>
                </a:solidFill>
                <a:latin typeface="Calibri" panose="020F0502020204030204" pitchFamily="34" charset="0"/>
                <a:cs typeface="Calibri" panose="020F0502020204030204" pitchFamily="34" charset="0"/>
              </a:rPr>
              <a:t> 2.Pandas is an open-source, BSD-licensed Python library providing high-performance, easy-to-use data structures and data analysis tools for the Python programming language.</a:t>
            </a:r>
          </a:p>
          <a:p>
            <a:pPr fontAlgn="base"/>
            <a:r>
              <a:rPr lang="en-US" sz="2000" cap="none" dirty="0" smtClean="0">
                <a:solidFill>
                  <a:schemeClr val="bg1"/>
                </a:solidFill>
                <a:latin typeface="Calibri" panose="020F0502020204030204" pitchFamily="34" charset="0"/>
                <a:cs typeface="Calibri" panose="020F0502020204030204" pitchFamily="34" charset="0"/>
              </a:rPr>
              <a:t>3.In 2008, developer Wes McKinney started developing pandas when in need of high performance, flexible tool for analysis of data.</a:t>
            </a:r>
          </a:p>
          <a:p>
            <a:pPr fontAlgn="base"/>
            <a:r>
              <a:rPr lang="en-US" sz="2000" cap="none" dirty="0" smtClean="0">
                <a:solidFill>
                  <a:schemeClr val="bg1"/>
                </a:solidFill>
                <a:latin typeface="Calibri" panose="020F0502020204030204" pitchFamily="34" charset="0"/>
                <a:cs typeface="Calibri" panose="020F0502020204030204" pitchFamily="34" charset="0"/>
              </a:rPr>
              <a:t>4.Pandas, we can accomplish five typical steps in the processing and analysis of data, regardless of the origin of data — load, prepare, manipulate, model, and analyze.</a:t>
            </a:r>
          </a:p>
          <a:p>
            <a:endParaRPr lang="en-IN" sz="2000" cap="none" dirty="0">
              <a:solidFill>
                <a:schemeClr val="bg1"/>
              </a:solidFill>
              <a:latin typeface="Calibri" panose="020F0502020204030204" pitchFamily="34" charset="0"/>
              <a:cs typeface="Calibri" panose="020F0502020204030204" pitchFamily="34" charset="0"/>
            </a:endParaRPr>
          </a:p>
        </p:txBody>
      </p:sp>
      <p:sp>
        <p:nvSpPr>
          <p:cNvPr id="6" name="TextBox 5"/>
          <p:cNvSpPr txBox="1"/>
          <p:nvPr/>
        </p:nvSpPr>
        <p:spPr>
          <a:xfrm>
            <a:off x="10676586" y="545068"/>
            <a:ext cx="312906" cy="369332"/>
          </a:xfrm>
          <a:prstGeom prst="rect">
            <a:avLst/>
          </a:prstGeom>
          <a:noFill/>
        </p:spPr>
        <p:txBody>
          <a:bodyPr wrap="none" rtlCol="0">
            <a:spAutoFit/>
          </a:bodyPr>
          <a:lstStyle/>
          <a:p>
            <a:r>
              <a:rPr lang="en-IN" dirty="0" smtClean="0"/>
              <a:t>7</a:t>
            </a:r>
            <a:endParaRPr lang="en-IN" dirty="0"/>
          </a:p>
        </p:txBody>
      </p:sp>
      <p:sp>
        <p:nvSpPr>
          <p:cNvPr id="2" name="Text Box 1"/>
          <p:cNvSpPr txBox="1"/>
          <p:nvPr/>
        </p:nvSpPr>
        <p:spPr>
          <a:xfrm>
            <a:off x="1461770" y="678180"/>
            <a:ext cx="8942070" cy="460375"/>
          </a:xfrm>
          <a:prstGeom prst="rect">
            <a:avLst/>
          </a:prstGeom>
          <a:noFill/>
        </p:spPr>
        <p:txBody>
          <a:bodyPr wrap="square" rtlCol="0">
            <a:spAutoFit/>
          </a:bodyPr>
          <a:lstStyle/>
          <a:p>
            <a:pPr algn="ctr"/>
            <a:r>
              <a:rPr lang="en-US" sz="2400">
                <a:solidFill>
                  <a:schemeClr val="bg1"/>
                </a:solidFill>
              </a:rPr>
              <a:t>TECHNOLOGIES USED</a:t>
            </a:r>
          </a:p>
        </p:txBody>
      </p:sp>
      <p:pic>
        <p:nvPicPr>
          <p:cNvPr id="3" name="Picture 2" descr="download"/>
          <p:cNvPicPr>
            <a:picLocks noChangeAspect="1"/>
          </p:cNvPicPr>
          <p:nvPr/>
        </p:nvPicPr>
        <p:blipFill>
          <a:blip r:embed="rId2"/>
          <a:stretch>
            <a:fillRect/>
          </a:stretch>
        </p:blipFill>
        <p:spPr>
          <a:xfrm>
            <a:off x="8236585" y="5116830"/>
            <a:ext cx="3410585" cy="11791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155065" y="1555115"/>
            <a:ext cx="8825865" cy="4548505"/>
          </a:xfrm>
        </p:spPr>
        <p:txBody>
          <a:bodyPr>
            <a:normAutofit/>
          </a:bodyPr>
          <a:lstStyle/>
          <a:p>
            <a:r>
              <a:rPr lang="en-US" altLang="en-IN" b="1" u="sng" cap="none" dirty="0">
                <a:solidFill>
                  <a:schemeClr val="bg1"/>
                </a:solidFill>
              </a:rPr>
              <a:t>Problem statement 1</a:t>
            </a:r>
            <a:r>
              <a:rPr lang="en-US" altLang="en-IN" cap="none" dirty="0">
                <a:solidFill>
                  <a:schemeClr val="bg1"/>
                </a:solidFill>
              </a:rPr>
              <a:t>: The average number of plans sold per week.</a:t>
            </a:r>
          </a:p>
          <a:p>
            <a:r>
              <a:rPr lang="en-US" altLang="en-IN" b="1" i="1" cap="none" dirty="0">
                <a:solidFill>
                  <a:schemeClr val="bg1"/>
                </a:solidFill>
              </a:rPr>
              <a:t>Solution</a:t>
            </a:r>
            <a:r>
              <a:rPr lang="en-US" altLang="en-IN" cap="none" dirty="0">
                <a:solidFill>
                  <a:schemeClr val="bg1"/>
                </a:solidFill>
              </a:rPr>
              <a:t>: By starting with the coding part in the </a:t>
            </a:r>
            <a:r>
              <a:rPr lang="en-US" altLang="en-IN" cap="none" dirty="0" smtClean="0">
                <a:solidFill>
                  <a:schemeClr val="bg1"/>
                </a:solidFill>
              </a:rPr>
              <a:t>python I have imported pandas for data manipulation and </a:t>
            </a:r>
            <a:r>
              <a:rPr lang="en-US" altLang="en-IN" cap="none" dirty="0" err="1" smtClean="0">
                <a:solidFill>
                  <a:schemeClr val="bg1"/>
                </a:solidFill>
              </a:rPr>
              <a:t>seaborn,matplotlib</a:t>
            </a:r>
            <a:r>
              <a:rPr lang="en-US" altLang="en-IN" cap="none" dirty="0" smtClean="0">
                <a:solidFill>
                  <a:schemeClr val="bg1"/>
                </a:solidFill>
              </a:rPr>
              <a:t> for visualization and </a:t>
            </a:r>
            <a:r>
              <a:rPr lang="en-US" altLang="en-IN" cap="none" dirty="0" err="1" smtClean="0">
                <a:solidFill>
                  <a:schemeClr val="bg1"/>
                </a:solidFill>
              </a:rPr>
              <a:t>pymysql</a:t>
            </a:r>
            <a:r>
              <a:rPr lang="en-US" altLang="en-IN" cap="none" dirty="0" smtClean="0">
                <a:solidFill>
                  <a:schemeClr val="bg1"/>
                </a:solidFill>
              </a:rPr>
              <a:t> for accessing the data.so I used the pivot table to for summary and to get the average number of plans sold per week.</a:t>
            </a:r>
            <a:endParaRPr lang="en-US" altLang="en-IN" cap="none" dirty="0">
              <a:solidFill>
                <a:schemeClr val="bg1"/>
              </a:solidFill>
            </a:endParaRPr>
          </a:p>
          <a:p>
            <a:endParaRPr lang="en-US" altLang="en-IN" cap="none" dirty="0">
              <a:solidFill>
                <a:schemeClr val="bg1"/>
              </a:solidFill>
            </a:endParaRPr>
          </a:p>
          <a:p>
            <a:r>
              <a:rPr lang="en-US" altLang="en-IN" b="1" u="sng" cap="none" dirty="0">
                <a:solidFill>
                  <a:schemeClr val="bg1"/>
                </a:solidFill>
                <a:sym typeface="+mn-ea"/>
              </a:rPr>
              <a:t>Problem statement 2:</a:t>
            </a:r>
            <a:r>
              <a:rPr lang="en-US" altLang="en-IN" cap="none" dirty="0">
                <a:solidFill>
                  <a:schemeClr val="bg1"/>
                </a:solidFill>
                <a:sym typeface="+mn-ea"/>
              </a:rPr>
              <a:t>  The brand (BrandID) with the highest number of plans bought by customers.</a:t>
            </a:r>
          </a:p>
          <a:p>
            <a:r>
              <a:rPr lang="en-US" altLang="en-IN" b="1" i="1" cap="none" dirty="0">
                <a:solidFill>
                  <a:schemeClr val="bg1"/>
                </a:solidFill>
                <a:sym typeface="+mn-ea"/>
              </a:rPr>
              <a:t>Solution: </a:t>
            </a:r>
            <a:r>
              <a:rPr lang="en-US" altLang="en-IN" cap="none" dirty="0">
                <a:solidFill>
                  <a:schemeClr val="bg1"/>
                </a:solidFill>
                <a:sym typeface="+mn-ea"/>
              </a:rPr>
              <a:t>Same as the above problem, firstly I have joined the two tables to get all values then ,I  have </a:t>
            </a:r>
            <a:r>
              <a:rPr lang="en-US" altLang="en-IN" cap="none" dirty="0" smtClean="0">
                <a:solidFill>
                  <a:schemeClr val="bg1"/>
                </a:solidFill>
                <a:sym typeface="+mn-ea"/>
              </a:rPr>
              <a:t>taken the </a:t>
            </a:r>
            <a:r>
              <a:rPr lang="en-US" altLang="en-IN" cap="none" dirty="0" err="1" smtClean="0">
                <a:solidFill>
                  <a:schemeClr val="bg1"/>
                </a:solidFill>
                <a:sym typeface="+mn-ea"/>
              </a:rPr>
              <a:t>brandID</a:t>
            </a:r>
            <a:r>
              <a:rPr lang="en-US" altLang="en-IN" cap="none" dirty="0" smtClean="0">
                <a:solidFill>
                  <a:schemeClr val="bg1"/>
                </a:solidFill>
                <a:sym typeface="+mn-ea"/>
              </a:rPr>
              <a:t> in rows and </a:t>
            </a:r>
            <a:r>
              <a:rPr lang="en-US" altLang="en-IN" cap="none" dirty="0" err="1" smtClean="0">
                <a:solidFill>
                  <a:schemeClr val="bg1"/>
                </a:solidFill>
                <a:sym typeface="+mn-ea"/>
              </a:rPr>
              <a:t>SoldplanID</a:t>
            </a:r>
            <a:r>
              <a:rPr lang="en-US" altLang="en-IN" cap="none" dirty="0" smtClean="0">
                <a:solidFill>
                  <a:schemeClr val="bg1"/>
                </a:solidFill>
                <a:sym typeface="+mn-ea"/>
              </a:rPr>
              <a:t> in values and taken the count and sorted the </a:t>
            </a:r>
            <a:r>
              <a:rPr lang="en-US" altLang="en-IN" cap="none" dirty="0" err="1" smtClean="0">
                <a:solidFill>
                  <a:schemeClr val="bg1"/>
                </a:solidFill>
                <a:sym typeface="+mn-ea"/>
              </a:rPr>
              <a:t>SoldPlanID</a:t>
            </a:r>
            <a:r>
              <a:rPr lang="en-US" altLang="en-IN" cap="none" dirty="0" smtClean="0">
                <a:solidFill>
                  <a:schemeClr val="bg1"/>
                </a:solidFill>
                <a:sym typeface="+mn-ea"/>
              </a:rPr>
              <a:t> by highest value</a:t>
            </a:r>
            <a:r>
              <a:rPr lang="en-US" altLang="en-IN" cap="none" dirty="0" smtClean="0">
                <a:solidFill>
                  <a:schemeClr val="bg1"/>
                </a:solidFill>
                <a:sym typeface="+mn-ea"/>
              </a:rPr>
              <a:t>.</a:t>
            </a:r>
            <a:endParaRPr lang="en-US" altLang="en-IN" cap="none" dirty="0">
              <a:solidFill>
                <a:schemeClr val="bg1"/>
              </a:solidFill>
              <a:sym typeface="+mn-ea"/>
            </a:endParaRPr>
          </a:p>
          <a:p>
            <a:endParaRPr lang="en-US" altLang="en-IN" cap="none" dirty="0">
              <a:solidFill>
                <a:schemeClr val="bg1"/>
              </a:solidFill>
              <a:sym typeface="+mn-ea"/>
            </a:endParaRPr>
          </a:p>
        </p:txBody>
      </p:sp>
      <p:sp>
        <p:nvSpPr>
          <p:cNvPr id="4" name="TextBox 3"/>
          <p:cNvSpPr txBox="1"/>
          <p:nvPr/>
        </p:nvSpPr>
        <p:spPr>
          <a:xfrm>
            <a:off x="10676586" y="545068"/>
            <a:ext cx="312906" cy="369332"/>
          </a:xfrm>
          <a:prstGeom prst="rect">
            <a:avLst/>
          </a:prstGeom>
          <a:noFill/>
        </p:spPr>
        <p:txBody>
          <a:bodyPr wrap="none" rtlCol="0">
            <a:spAutoFit/>
          </a:bodyPr>
          <a:lstStyle/>
          <a:p>
            <a:r>
              <a:rPr lang="en-IN" dirty="0" smtClean="0"/>
              <a:t>9</a:t>
            </a:r>
            <a:endParaRPr lang="en-IN" dirty="0"/>
          </a:p>
        </p:txBody>
      </p:sp>
      <p:sp>
        <p:nvSpPr>
          <p:cNvPr id="2" name="Text Box 1"/>
          <p:cNvSpPr txBox="1"/>
          <p:nvPr/>
        </p:nvSpPr>
        <p:spPr>
          <a:xfrm>
            <a:off x="2307590" y="809625"/>
            <a:ext cx="6751320" cy="460375"/>
          </a:xfrm>
          <a:prstGeom prst="rect">
            <a:avLst/>
          </a:prstGeom>
          <a:noFill/>
        </p:spPr>
        <p:txBody>
          <a:bodyPr wrap="square" rtlCol="0">
            <a:spAutoFit/>
          </a:bodyPr>
          <a:lstStyle/>
          <a:p>
            <a:pPr algn="ctr"/>
            <a:r>
              <a:rPr lang="en-US" sz="2400">
                <a:solidFill>
                  <a:schemeClr val="bg1"/>
                </a:solidFill>
              </a:rPr>
              <a:t>SOLUTION APPROACH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155065" y="1355725"/>
            <a:ext cx="9585960" cy="4826000"/>
          </a:xfrm>
        </p:spPr>
        <p:txBody>
          <a:bodyPr>
            <a:normAutofit/>
          </a:bodyPr>
          <a:lstStyle/>
          <a:p>
            <a:r>
              <a:rPr lang="en-US" altLang="en-IN" b="1" u="sng" cap="none" dirty="0">
                <a:solidFill>
                  <a:schemeClr val="bg1"/>
                </a:solidFill>
                <a:sym typeface="+mn-ea"/>
              </a:rPr>
              <a:t>Problem statement </a:t>
            </a:r>
            <a:r>
              <a:rPr lang="en-US" altLang="en-IN" b="1" u="sng" cap="none" dirty="0" smtClean="0">
                <a:solidFill>
                  <a:schemeClr val="bg1"/>
                </a:solidFill>
                <a:sym typeface="+mn-ea"/>
              </a:rPr>
              <a:t>3</a:t>
            </a:r>
            <a:r>
              <a:rPr lang="en-US" altLang="en-IN" cap="none" dirty="0" smtClean="0">
                <a:solidFill>
                  <a:schemeClr val="bg1"/>
                </a:solidFill>
                <a:sym typeface="+mn-ea"/>
              </a:rPr>
              <a:t>:-</a:t>
            </a:r>
          </a:p>
          <a:p>
            <a:r>
              <a:rPr lang="en-IN" dirty="0" smtClean="0">
                <a:solidFill>
                  <a:schemeClr val="bg1"/>
                </a:solidFill>
                <a:latin typeface="Calibri" pitchFamily="34" charset="0"/>
                <a:cs typeface="Calibri" pitchFamily="34" charset="0"/>
              </a:rPr>
              <a:t>The percentage of service requests raised under a plan of the total number of requests raised</a:t>
            </a:r>
            <a:r>
              <a:rPr lang="en-US" altLang="en-IN" cap="none" dirty="0" smtClean="0">
                <a:solidFill>
                  <a:schemeClr val="bg1"/>
                </a:solidFill>
                <a:latin typeface="Calibri" pitchFamily="34" charset="0"/>
                <a:cs typeface="Calibri" pitchFamily="34" charset="0"/>
                <a:sym typeface="+mn-ea"/>
              </a:rPr>
              <a:t> </a:t>
            </a:r>
            <a:endParaRPr lang="en-US" altLang="en-IN" cap="none" dirty="0">
              <a:solidFill>
                <a:schemeClr val="bg1"/>
              </a:solidFill>
              <a:latin typeface="Calibri" pitchFamily="34" charset="0"/>
              <a:cs typeface="Calibri" pitchFamily="34" charset="0"/>
              <a:sym typeface="+mn-ea"/>
            </a:endParaRPr>
          </a:p>
          <a:p>
            <a:r>
              <a:rPr lang="en-US" altLang="en-IN" cap="none" dirty="0" smtClean="0">
                <a:solidFill>
                  <a:schemeClr val="bg1"/>
                </a:solidFill>
                <a:latin typeface="Calibri" pitchFamily="34" charset="0"/>
                <a:cs typeface="Calibri" pitchFamily="34" charset="0"/>
                <a:sym typeface="+mn-ea"/>
              </a:rPr>
              <a:t>Solution :- firstly joined the two datasets which are </a:t>
            </a:r>
            <a:r>
              <a:rPr lang="en-US" altLang="en-IN" cap="none" dirty="0" err="1" smtClean="0">
                <a:solidFill>
                  <a:schemeClr val="bg1"/>
                </a:solidFill>
                <a:latin typeface="Calibri" pitchFamily="34" charset="0"/>
                <a:cs typeface="Calibri" pitchFamily="34" charset="0"/>
                <a:sym typeface="+mn-ea"/>
              </a:rPr>
              <a:t>sold_plan</a:t>
            </a:r>
            <a:r>
              <a:rPr lang="en-US" altLang="en-IN" cap="none" dirty="0" smtClean="0">
                <a:solidFill>
                  <a:schemeClr val="bg1"/>
                </a:solidFill>
                <a:latin typeface="Calibri" pitchFamily="34" charset="0"/>
                <a:cs typeface="Calibri" pitchFamily="34" charset="0"/>
                <a:sym typeface="+mn-ea"/>
              </a:rPr>
              <a:t> and the Consumer </a:t>
            </a:r>
            <a:r>
              <a:rPr lang="en-US" altLang="en-IN" cap="none" dirty="0" err="1" smtClean="0">
                <a:solidFill>
                  <a:schemeClr val="bg1"/>
                </a:solidFill>
                <a:latin typeface="Calibri" pitchFamily="34" charset="0"/>
                <a:cs typeface="Calibri" pitchFamily="34" charset="0"/>
                <a:sym typeface="+mn-ea"/>
              </a:rPr>
              <a:t>servicerequest</a:t>
            </a:r>
            <a:r>
              <a:rPr lang="en-US" altLang="en-IN" cap="none" dirty="0" smtClean="0">
                <a:solidFill>
                  <a:schemeClr val="bg1"/>
                </a:solidFill>
                <a:latin typeface="Calibri" pitchFamily="34" charset="0"/>
                <a:cs typeface="Calibri" pitchFamily="34" charset="0"/>
                <a:sym typeface="+mn-ea"/>
              </a:rPr>
              <a:t> and then taken the pivot table  and  in rows taken the </a:t>
            </a:r>
            <a:r>
              <a:rPr lang="en-US" altLang="en-IN" cap="none" dirty="0" err="1" smtClean="0">
                <a:solidFill>
                  <a:schemeClr val="bg1"/>
                </a:solidFill>
                <a:latin typeface="Calibri" pitchFamily="34" charset="0"/>
                <a:cs typeface="Calibri" pitchFamily="34" charset="0"/>
                <a:sym typeface="+mn-ea"/>
              </a:rPr>
              <a:t>planID</a:t>
            </a:r>
            <a:r>
              <a:rPr lang="en-US" altLang="en-IN" cap="none" dirty="0" smtClean="0">
                <a:solidFill>
                  <a:schemeClr val="bg1"/>
                </a:solidFill>
                <a:latin typeface="Calibri" pitchFamily="34" charset="0"/>
                <a:cs typeface="Calibri" pitchFamily="34" charset="0"/>
                <a:sym typeface="+mn-ea"/>
              </a:rPr>
              <a:t> and in values taken the count of  </a:t>
            </a:r>
            <a:r>
              <a:rPr lang="en-US" altLang="en-IN" cap="none" dirty="0" err="1" smtClean="0">
                <a:solidFill>
                  <a:schemeClr val="bg1"/>
                </a:solidFill>
                <a:latin typeface="Calibri" pitchFamily="34" charset="0"/>
                <a:cs typeface="Calibri" pitchFamily="34" charset="0"/>
                <a:sym typeface="+mn-ea"/>
              </a:rPr>
              <a:t>ConsumerservicerequestID</a:t>
            </a:r>
            <a:r>
              <a:rPr lang="en-US" altLang="en-IN" cap="none" dirty="0" smtClean="0">
                <a:solidFill>
                  <a:schemeClr val="bg1"/>
                </a:solidFill>
                <a:latin typeface="Calibri" pitchFamily="34" charset="0"/>
                <a:cs typeface="Calibri" pitchFamily="34" charset="0"/>
                <a:sym typeface="+mn-ea"/>
              </a:rPr>
              <a:t> and then taken the percentage of it.</a:t>
            </a:r>
          </a:p>
        </p:txBody>
      </p:sp>
      <p:sp>
        <p:nvSpPr>
          <p:cNvPr id="4" name="TextBox 3"/>
          <p:cNvSpPr txBox="1"/>
          <p:nvPr/>
        </p:nvSpPr>
        <p:spPr>
          <a:xfrm>
            <a:off x="10676586" y="545068"/>
            <a:ext cx="441146" cy="369332"/>
          </a:xfrm>
          <a:prstGeom prst="rect">
            <a:avLst/>
          </a:prstGeom>
          <a:noFill/>
        </p:spPr>
        <p:txBody>
          <a:bodyPr wrap="none" rtlCol="0">
            <a:spAutoFit/>
          </a:bodyPr>
          <a:lstStyle/>
          <a:p>
            <a:r>
              <a:rPr lang="en-IN" dirty="0" smtClean="0"/>
              <a:t>10</a:t>
            </a:r>
            <a:endParaRPr lang="en-IN" dirty="0"/>
          </a:p>
        </p:txBody>
      </p:sp>
      <p:sp>
        <p:nvSpPr>
          <p:cNvPr id="2" name="Text Box 1"/>
          <p:cNvSpPr txBox="1"/>
          <p:nvPr/>
        </p:nvSpPr>
        <p:spPr>
          <a:xfrm>
            <a:off x="1137920" y="769620"/>
            <a:ext cx="3947160" cy="460375"/>
          </a:xfrm>
          <a:prstGeom prst="rect">
            <a:avLst/>
          </a:prstGeom>
          <a:noFill/>
        </p:spPr>
        <p:txBody>
          <a:bodyPr wrap="square" rtlCol="0">
            <a:spAutoFit/>
          </a:bodyPr>
          <a:lstStyle/>
          <a:p>
            <a:r>
              <a:rPr lang="en-US" sz="2400" b="1">
                <a:solidFill>
                  <a:schemeClr val="bg1"/>
                </a:solidFill>
              </a:rPr>
              <a:t>Continue......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1155700" y="1700213"/>
            <a:ext cx="8824913" cy="3938587"/>
          </a:xfrm>
        </p:spPr>
        <p:txBody>
          <a:bodyPr/>
          <a:lstStyle/>
          <a:p>
            <a:pPr algn="ctr"/>
            <a:endParaRPr lang="en-US" dirty="0" smtClean="0"/>
          </a:p>
          <a:p>
            <a:pPr algn="ctr"/>
            <a:endParaRPr lang="en-US" dirty="0"/>
          </a:p>
          <a:p>
            <a:pPr algn="ctr"/>
            <a:endParaRPr lang="en-US" dirty="0" smtClean="0"/>
          </a:p>
          <a:p>
            <a:pPr algn="ctr"/>
            <a:r>
              <a:rPr lang="en-US" sz="3600" b="1" i="1" dirty="0" smtClean="0">
                <a:solidFill>
                  <a:schemeClr val="bg1"/>
                </a:solidFill>
              </a:rPr>
              <a:t>Screenshots</a:t>
            </a:r>
            <a:endParaRPr lang="en-IN" sz="3600" b="1" i="1" dirty="0">
              <a:solidFill>
                <a:schemeClr val="bg1"/>
              </a:solidFill>
            </a:endParaRPr>
          </a:p>
        </p:txBody>
      </p:sp>
      <p:sp>
        <p:nvSpPr>
          <p:cNvPr id="6" name="TextBox 5"/>
          <p:cNvSpPr txBox="1"/>
          <p:nvPr/>
        </p:nvSpPr>
        <p:spPr>
          <a:xfrm>
            <a:off x="10676586" y="545068"/>
            <a:ext cx="441146" cy="369332"/>
          </a:xfrm>
          <a:prstGeom prst="rect">
            <a:avLst/>
          </a:prstGeom>
          <a:noFill/>
        </p:spPr>
        <p:txBody>
          <a:bodyPr wrap="none" rtlCol="0">
            <a:spAutoFit/>
          </a:bodyPr>
          <a:lstStyle/>
          <a:p>
            <a:r>
              <a:rPr lang="en-IN" dirty="0" smtClean="0"/>
              <a:t>12</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TotalTime>
  <Words>582</Words>
  <Application>Microsoft Office PowerPoint</Application>
  <PresentationFormat>Custom</PresentationFormat>
  <Paragraphs>109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               </vt:lpstr>
      <vt:lpstr>             INDEX</vt:lpstr>
      <vt:lpstr>             INTRODUCTION</vt:lpstr>
      <vt:lpstr>             </vt:lpstr>
      <vt:lpstr>OVERVIEW</vt:lpstr>
      <vt:lpstr>PowerPoint Presentation</vt:lpstr>
      <vt:lpstr>PowerPoint Presentation</vt:lpstr>
      <vt:lpstr>PowerPoint Presentation</vt:lpstr>
      <vt:lpstr>PowerPoint Presentation</vt:lpstr>
      <vt:lpstr>PYTHON</vt:lpstr>
      <vt:lpstr>                                                             </vt:lpstr>
      <vt:lpstr>CONTINUE…</vt:lpstr>
      <vt:lpstr>TABLEAU</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Bhagyashri M.Masurkar  Class: m.S</dc:title>
  <dc:creator>RASIKA</dc:creator>
  <cp:lastModifiedBy>ismail - [2010]</cp:lastModifiedBy>
  <cp:revision>199</cp:revision>
  <dcterms:created xsi:type="dcterms:W3CDTF">2018-05-17T12:30:00Z</dcterms:created>
  <dcterms:modified xsi:type="dcterms:W3CDTF">2019-01-21T14:24:39Z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