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63" r:id="rId6"/>
    <p:sldId id="264" r:id="rId7"/>
    <p:sldId id="291" r:id="rId8"/>
    <p:sldId id="265" r:id="rId9"/>
    <p:sldId id="284" r:id="rId10"/>
    <p:sldId id="295" r:id="rId11"/>
    <p:sldId id="266" r:id="rId12"/>
    <p:sldId id="267" r:id="rId13"/>
    <p:sldId id="285" r:id="rId14"/>
    <p:sldId id="292" r:id="rId15"/>
    <p:sldId id="268" r:id="rId16"/>
    <p:sldId id="269" r:id="rId17"/>
    <p:sldId id="286" r:id="rId18"/>
    <p:sldId id="294" r:id="rId19"/>
    <p:sldId id="293" r:id="rId20"/>
    <p:sldId id="283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90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078FF-8009-487E-9590-CA81ABEB70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282B-6DB1-4491-82A2-9E25A1DF0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7282B-6DB1-4491-82A2-9E25A1DF00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318634"/>
            <a:ext cx="8374549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0499" y="926427"/>
            <a:ext cx="6463000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4875" y="1781599"/>
            <a:ext cx="4320540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user\OneDrive\Desktop\SCM%20project%20presentation%20video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3299" y="2030731"/>
            <a:ext cx="7498701" cy="6172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30"/>
              </a:spcBef>
            </a:pPr>
            <a:r>
              <a:rPr lang="en-IN" b="1" spc="150" dirty="0" smtClean="0"/>
              <a:t>Smart  Contact  Manager</a:t>
            </a:r>
            <a:endParaRPr b="1" spc="1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238428"/>
            <a:ext cx="837827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45" dirty="0" smtClean="0">
                <a:solidFill>
                  <a:srgbClr val="2A3890"/>
                </a:solidFill>
              </a:rPr>
              <a:t>Authorization </a:t>
            </a:r>
            <a:r>
              <a:rPr lang="en-IN" sz="2700" spc="-20" dirty="0" smtClean="0">
                <a:solidFill>
                  <a:srgbClr val="2A3890"/>
                </a:solidFill>
              </a:rPr>
              <a:t>Microservice </a:t>
            </a:r>
            <a:r>
              <a:rPr lang="en-IN" sz="2700" spc="-45" dirty="0" smtClean="0">
                <a:solidFill>
                  <a:srgbClr val="2A3890"/>
                </a:solidFill>
              </a:rPr>
              <a:t>– Unit Testing</a:t>
            </a:r>
            <a:endParaRPr sz="27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42950"/>
            <a:ext cx="8305800" cy="392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35572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15" dirty="0" smtClean="0">
                <a:solidFill>
                  <a:srgbClr val="2A3890"/>
                </a:solidFill>
              </a:rPr>
              <a:t>Contact </a:t>
            </a:r>
            <a:r>
              <a:rPr sz="2700" spc="-20" smtClean="0">
                <a:solidFill>
                  <a:srgbClr val="2A3890"/>
                </a:solidFill>
              </a:rPr>
              <a:t>Microservice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91124" y="1160660"/>
            <a:ext cx="8249920" cy="2862322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15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spc="-15" dirty="0" smtClean="0">
                <a:latin typeface="Roboto"/>
                <a:cs typeface="Roboto"/>
              </a:rPr>
              <a:t>Contact </a:t>
            </a:r>
            <a:r>
              <a:rPr sz="1750" spc="-15" smtClean="0">
                <a:latin typeface="Roboto"/>
                <a:cs typeface="Roboto"/>
              </a:rPr>
              <a:t>microservice</a:t>
            </a:r>
            <a:r>
              <a:rPr sz="1750" spc="-5" smtClean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will</a:t>
            </a:r>
            <a:r>
              <a:rPr sz="1750" spc="-5" dirty="0">
                <a:latin typeface="Roboto"/>
                <a:cs typeface="Roboto"/>
              </a:rPr>
              <a:t> performs</a:t>
            </a:r>
            <a:r>
              <a:rPr sz="1750" spc="20" dirty="0">
                <a:latin typeface="Roboto"/>
                <a:cs typeface="Roboto"/>
              </a:rPr>
              <a:t> </a:t>
            </a:r>
            <a:r>
              <a:rPr sz="1750" b="1" spc="-5" dirty="0">
                <a:latin typeface="Roboto"/>
                <a:cs typeface="Roboto"/>
              </a:rPr>
              <a:t>operations like </a:t>
            </a:r>
            <a:r>
              <a:rPr sz="1750" spc="-20" dirty="0">
                <a:latin typeface="Roboto"/>
                <a:cs typeface="Roboto"/>
              </a:rPr>
              <a:t>:</a:t>
            </a:r>
            <a:endParaRPr sz="175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lang="en-US" sz="1750" spc="-15" dirty="0" smtClean="0">
                <a:latin typeface="Roboto"/>
                <a:cs typeface="Roboto"/>
              </a:rPr>
              <a:t>Add Contact</a:t>
            </a: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lang="en-IN" sz="1750" spc="-20" dirty="0" smtClean="0">
                <a:latin typeface="Roboto"/>
                <a:cs typeface="Roboto"/>
              </a:rPr>
              <a:t>Update Contact</a:t>
            </a:r>
            <a:endParaRPr sz="1750" smtClean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lang="en-IN" sz="1750" spc="-20" dirty="0" smtClean="0">
                <a:latin typeface="Roboto"/>
                <a:cs typeface="Roboto"/>
              </a:rPr>
              <a:t>Delete Contact</a:t>
            </a: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lang="en-IN" sz="1750" spc="-20" dirty="0" smtClean="0">
                <a:latin typeface="Roboto"/>
                <a:cs typeface="Roboto"/>
              </a:rPr>
              <a:t>Fetch Contacts</a:t>
            </a:r>
            <a:endParaRPr sz="175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Microsoft Sans Serif"/>
              <a:buChar char="●"/>
            </a:pPr>
            <a:endParaRPr sz="2600">
              <a:latin typeface="Roboto"/>
              <a:cs typeface="Roboto"/>
            </a:endParaRPr>
          </a:p>
          <a:p>
            <a:pPr marL="462915" marR="5080" indent="-450850">
              <a:lnSpc>
                <a:spcPct val="15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>
                <a:latin typeface="Roboto"/>
                <a:cs typeface="Roboto"/>
              </a:rPr>
              <a:t>It</a:t>
            </a:r>
            <a:r>
              <a:rPr sz="1750" spc="-5">
                <a:latin typeface="Roboto"/>
                <a:cs typeface="Roboto"/>
              </a:rPr>
              <a:t> </a:t>
            </a:r>
            <a:r>
              <a:rPr sz="1750" spc="-25" smtClean="0">
                <a:latin typeface="Roboto"/>
                <a:cs typeface="Roboto"/>
              </a:rPr>
              <a:t>interacts</a:t>
            </a:r>
            <a:r>
              <a:rPr sz="1750" spc="-5" smtClean="0">
                <a:latin typeface="Roboto"/>
                <a:cs typeface="Roboto"/>
              </a:rPr>
              <a:t> </a:t>
            </a:r>
            <a:r>
              <a:rPr sz="1750" spc="-25">
                <a:latin typeface="Roboto"/>
                <a:cs typeface="Roboto"/>
              </a:rPr>
              <a:t>with</a:t>
            </a:r>
            <a:r>
              <a:rPr sz="1750" spc="5">
                <a:latin typeface="Roboto"/>
                <a:cs typeface="Roboto"/>
              </a:rPr>
              <a:t> </a:t>
            </a:r>
            <a:r>
              <a:rPr lang="en-US" sz="1750" b="1" spc="-10" dirty="0" smtClean="0">
                <a:solidFill>
                  <a:srgbClr val="08090A"/>
                </a:solidFill>
                <a:latin typeface="Roboto"/>
                <a:cs typeface="Roboto"/>
              </a:rPr>
              <a:t>authorization </a:t>
            </a:r>
            <a:r>
              <a:rPr sz="1750" smtClean="0">
                <a:latin typeface="Roboto"/>
                <a:cs typeface="Roboto"/>
              </a:rPr>
              <a:t>for </a:t>
            </a:r>
            <a:r>
              <a:rPr sz="1750" spc="-20" dirty="0">
                <a:latin typeface="Roboto"/>
                <a:cs typeface="Roboto"/>
              </a:rPr>
              <a:t>the</a:t>
            </a:r>
            <a:r>
              <a:rPr sz="1750" spc="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purpose </a:t>
            </a:r>
            <a:r>
              <a:rPr sz="1750" spc="-420" dirty="0">
                <a:latin typeface="Roboto"/>
                <a:cs typeface="Roboto"/>
              </a:rPr>
              <a:t> </a:t>
            </a:r>
            <a:r>
              <a:rPr sz="1750" spc="15">
                <a:latin typeface="Roboto"/>
                <a:cs typeface="Roboto"/>
              </a:rPr>
              <a:t>of</a:t>
            </a:r>
            <a:r>
              <a:rPr sz="1750" spc="-10">
                <a:latin typeface="Roboto"/>
                <a:cs typeface="Roboto"/>
              </a:rPr>
              <a:t> </a:t>
            </a:r>
            <a:r>
              <a:rPr lang="en-IN" sz="1750" spc="-25" dirty="0" smtClean="0">
                <a:latin typeface="Roboto"/>
                <a:cs typeface="Roboto"/>
              </a:rPr>
              <a:t>token validation.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61988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15" dirty="0" smtClean="0">
                <a:solidFill>
                  <a:srgbClr val="2A3890"/>
                </a:solidFill>
              </a:rPr>
              <a:t>Contact </a:t>
            </a:r>
            <a:r>
              <a:rPr sz="2700" spc="-20" smtClean="0">
                <a:solidFill>
                  <a:srgbClr val="2A3890"/>
                </a:solidFill>
              </a:rPr>
              <a:t>Microservice</a:t>
            </a:r>
            <a:r>
              <a:rPr sz="2700" spc="-10" smtClean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5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request</a:t>
            </a:r>
            <a:endParaRPr sz="27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95350"/>
            <a:ext cx="8229600" cy="371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238428"/>
            <a:ext cx="837827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45" dirty="0" smtClean="0">
                <a:solidFill>
                  <a:srgbClr val="2A3890"/>
                </a:solidFill>
              </a:rPr>
              <a:t>Contact </a:t>
            </a:r>
            <a:r>
              <a:rPr sz="2700" spc="-20" smtClean="0">
                <a:solidFill>
                  <a:srgbClr val="2A3890"/>
                </a:solidFill>
              </a:rPr>
              <a:t>Microservice</a:t>
            </a:r>
            <a:r>
              <a:rPr sz="2700" spc="-5" smtClean="0">
                <a:solidFill>
                  <a:srgbClr val="2A3890"/>
                </a:solidFill>
              </a:rPr>
              <a:t> </a:t>
            </a:r>
            <a:r>
              <a:rPr lang="en-US" sz="2700" spc="-475" dirty="0" smtClean="0">
                <a:solidFill>
                  <a:srgbClr val="2A3890"/>
                </a:solidFill>
              </a:rPr>
              <a:t>–</a:t>
            </a:r>
            <a:r>
              <a:rPr sz="2700" smtClean="0">
                <a:solidFill>
                  <a:srgbClr val="2A3890"/>
                </a:solidFill>
              </a:rPr>
              <a:t> </a:t>
            </a:r>
            <a:r>
              <a:rPr lang="en-IN" sz="2700" spc="-20" dirty="0" smtClean="0">
                <a:solidFill>
                  <a:srgbClr val="2A3890"/>
                </a:solidFill>
              </a:rPr>
              <a:t>Swagger</a:t>
            </a:r>
            <a:r>
              <a:rPr lang="en-IN" sz="2700" spc="-25" dirty="0" smtClean="0">
                <a:solidFill>
                  <a:srgbClr val="2A3890"/>
                </a:solidFill>
              </a:rPr>
              <a:t> Documentation</a:t>
            </a:r>
            <a:endParaRPr sz="27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19150"/>
            <a:ext cx="8229600" cy="374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238428"/>
            <a:ext cx="837827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45" dirty="0" smtClean="0">
                <a:solidFill>
                  <a:srgbClr val="2A3890"/>
                </a:solidFill>
              </a:rPr>
              <a:t>Contact </a:t>
            </a:r>
            <a:r>
              <a:rPr lang="en-IN" sz="2700" spc="-20" dirty="0" smtClean="0">
                <a:solidFill>
                  <a:srgbClr val="2A3890"/>
                </a:solidFill>
              </a:rPr>
              <a:t>Microservice </a:t>
            </a:r>
            <a:r>
              <a:rPr lang="en-IN" sz="2700" spc="-45" dirty="0" smtClean="0">
                <a:solidFill>
                  <a:srgbClr val="2A3890"/>
                </a:solidFill>
              </a:rPr>
              <a:t>– Unit Testing</a:t>
            </a:r>
            <a:endParaRPr sz="27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78783"/>
            <a:ext cx="8534400" cy="382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33343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15" dirty="0" smtClean="0">
                <a:solidFill>
                  <a:srgbClr val="2A3890"/>
                </a:solidFill>
              </a:rPr>
              <a:t>User </a:t>
            </a:r>
            <a:r>
              <a:rPr sz="2700" spc="-20" smtClean="0">
                <a:solidFill>
                  <a:srgbClr val="2A3890"/>
                </a:solidFill>
              </a:rPr>
              <a:t>Microservice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91124" y="1160660"/>
            <a:ext cx="8600476" cy="203645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15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spc="-10" dirty="0" smtClean="0">
                <a:solidFill>
                  <a:srgbClr val="08090A"/>
                </a:solidFill>
                <a:latin typeface="Roboto"/>
                <a:cs typeface="Roboto"/>
              </a:rPr>
              <a:t>User </a:t>
            </a:r>
            <a:r>
              <a:rPr sz="1750" spc="-15" smtClean="0">
                <a:solidFill>
                  <a:srgbClr val="08090A"/>
                </a:solidFill>
                <a:latin typeface="Roboto"/>
                <a:cs typeface="Roboto"/>
              </a:rPr>
              <a:t>Microservice</a:t>
            </a:r>
            <a:r>
              <a:rPr sz="1750" smtClean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perform</a:t>
            </a:r>
            <a:r>
              <a:rPr sz="1750" spc="2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following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operations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:</a:t>
            </a:r>
            <a:endParaRPr sz="175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lang="en-US" sz="1750" b="1" dirty="0" smtClean="0">
                <a:solidFill>
                  <a:srgbClr val="08090A"/>
                </a:solidFill>
                <a:latin typeface="Roboto"/>
                <a:cs typeface="Roboto"/>
              </a:rPr>
              <a:t>Add user</a:t>
            </a: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lang="en-US" sz="1750" b="1" spc="-10" dirty="0" smtClean="0">
                <a:solidFill>
                  <a:srgbClr val="08090A"/>
                </a:solidFill>
                <a:latin typeface="Roboto"/>
                <a:cs typeface="Roboto"/>
              </a:rPr>
              <a:t>Fetch user</a:t>
            </a: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tabLst>
                <a:tab pos="920115" algn="l"/>
                <a:tab pos="920750" algn="l"/>
              </a:tabLst>
            </a:pPr>
            <a:endParaRPr sz="1650">
              <a:latin typeface="Roboto"/>
              <a:cs typeface="Roboto"/>
            </a:endParaRPr>
          </a:p>
          <a:p>
            <a:pPr marL="462915" marR="5080" indent="-450850">
              <a:lnSpc>
                <a:spcPct val="15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10">
                <a:solidFill>
                  <a:srgbClr val="08090A"/>
                </a:solidFill>
                <a:latin typeface="Roboto"/>
                <a:cs typeface="Roboto"/>
              </a:rPr>
              <a:t>Interacts</a:t>
            </a:r>
            <a:r>
              <a:rPr sz="1750" b="1" spc="5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lang="en-IN" sz="1750" spc="-25" dirty="0" smtClean="0">
                <a:solidFill>
                  <a:srgbClr val="08090A"/>
                </a:solidFill>
                <a:latin typeface="Roboto"/>
                <a:cs typeface="Roboto"/>
              </a:rPr>
              <a:t>with </a:t>
            </a:r>
            <a:r>
              <a:rPr lang="en-IN" sz="1750" b="1" spc="-5" dirty="0" smtClean="0">
                <a:solidFill>
                  <a:srgbClr val="08090A"/>
                </a:solidFill>
                <a:latin typeface="Roboto"/>
                <a:cs typeface="Roboto"/>
              </a:rPr>
              <a:t>Authorization </a:t>
            </a:r>
            <a:r>
              <a:rPr lang="en-US" sz="1750" b="1" dirty="0" err="1" smtClean="0">
                <a:solidFill>
                  <a:srgbClr val="08090A"/>
                </a:solidFill>
                <a:latin typeface="Roboto"/>
                <a:cs typeface="Roboto"/>
              </a:rPr>
              <a:t>microservice</a:t>
            </a:r>
            <a:r>
              <a:rPr lang="en-US" sz="1750" b="1" spc="10" dirty="0" smtClean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lang="en-IN" sz="1750" b="1" spc="-5" dirty="0" smtClean="0">
                <a:solidFill>
                  <a:srgbClr val="08090A"/>
                </a:solidFill>
                <a:latin typeface="Roboto"/>
                <a:cs typeface="Roboto"/>
              </a:rPr>
              <a:t>for token validation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59759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15" dirty="0" smtClean="0">
                <a:solidFill>
                  <a:srgbClr val="2A3890"/>
                </a:solidFill>
              </a:rPr>
              <a:t>User </a:t>
            </a:r>
            <a:r>
              <a:rPr sz="2700" spc="-20" smtClean="0">
                <a:solidFill>
                  <a:srgbClr val="2A3890"/>
                </a:solidFill>
              </a:rPr>
              <a:t>Microservice</a:t>
            </a:r>
            <a:r>
              <a:rPr sz="2700" spc="-10" smtClean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request</a:t>
            </a:r>
            <a:endParaRPr sz="27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42950"/>
            <a:ext cx="8153400" cy="395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238428"/>
            <a:ext cx="837827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45" dirty="0" smtClean="0">
                <a:solidFill>
                  <a:srgbClr val="2A3890"/>
                </a:solidFill>
              </a:rPr>
              <a:t>User </a:t>
            </a:r>
            <a:r>
              <a:rPr sz="2700" spc="-20" smtClean="0">
                <a:solidFill>
                  <a:srgbClr val="2A3890"/>
                </a:solidFill>
              </a:rPr>
              <a:t>Microservice</a:t>
            </a:r>
            <a:r>
              <a:rPr sz="2700" spc="-5" smtClean="0">
                <a:solidFill>
                  <a:srgbClr val="2A3890"/>
                </a:solidFill>
              </a:rPr>
              <a:t> </a:t>
            </a:r>
            <a:r>
              <a:rPr lang="en-US" sz="2700" spc="-475" dirty="0" smtClean="0">
                <a:solidFill>
                  <a:srgbClr val="2A3890"/>
                </a:solidFill>
              </a:rPr>
              <a:t>–</a:t>
            </a:r>
            <a:r>
              <a:rPr sz="2700" smtClean="0">
                <a:solidFill>
                  <a:srgbClr val="2A3890"/>
                </a:solidFill>
              </a:rPr>
              <a:t> </a:t>
            </a:r>
            <a:r>
              <a:rPr lang="en-IN" sz="2700" spc="-20" dirty="0" smtClean="0">
                <a:solidFill>
                  <a:srgbClr val="2A3890"/>
                </a:solidFill>
              </a:rPr>
              <a:t>Swagger</a:t>
            </a:r>
            <a:r>
              <a:rPr lang="en-IN" sz="2700" spc="-25" dirty="0" smtClean="0">
                <a:solidFill>
                  <a:srgbClr val="2A3890"/>
                </a:solidFill>
              </a:rPr>
              <a:t> Documentation</a:t>
            </a:r>
            <a:endParaRPr sz="27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71550"/>
            <a:ext cx="8229600" cy="336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238428"/>
            <a:ext cx="837827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45" dirty="0" smtClean="0">
                <a:solidFill>
                  <a:srgbClr val="2A3890"/>
                </a:solidFill>
              </a:rPr>
              <a:t>User </a:t>
            </a:r>
            <a:r>
              <a:rPr lang="en-IN" sz="2700" spc="-20" dirty="0" smtClean="0">
                <a:solidFill>
                  <a:srgbClr val="2A3890"/>
                </a:solidFill>
              </a:rPr>
              <a:t>Microservice </a:t>
            </a:r>
            <a:r>
              <a:rPr lang="en-IN" sz="2700" spc="-45" dirty="0" smtClean="0">
                <a:solidFill>
                  <a:srgbClr val="2A3890"/>
                </a:solidFill>
              </a:rPr>
              <a:t>– Unit Testing</a:t>
            </a:r>
            <a:endParaRPr sz="27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080" y="742950"/>
            <a:ext cx="835992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9828"/>
            <a:ext cx="837827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700" spc="-45" dirty="0" smtClean="0">
                <a:solidFill>
                  <a:srgbClr val="2A3890"/>
                </a:solidFill>
              </a:rPr>
              <a:t> Video</a:t>
            </a:r>
            <a:endParaRPr sz="2700"/>
          </a:p>
        </p:txBody>
      </p:sp>
      <p:pic>
        <p:nvPicPr>
          <p:cNvPr id="4" name="SCM project presentation 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514350"/>
            <a:ext cx="81534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8681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5" dirty="0">
                <a:solidFill>
                  <a:srgbClr val="2A3890"/>
                </a:solidFill>
              </a:rPr>
              <a:t>Introduction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482980" y="1207389"/>
            <a:ext cx="7060820" cy="2895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sz="17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700" spc="-15">
                <a:solidFill>
                  <a:srgbClr val="434343"/>
                </a:solidFill>
                <a:latin typeface="Roboto"/>
                <a:cs typeface="Roboto"/>
              </a:rPr>
              <a:t>	</a:t>
            </a:r>
            <a:r>
              <a:rPr lang="en-IN" sz="1700" spc="-20" dirty="0" smtClean="0">
                <a:solidFill>
                  <a:srgbClr val="434343"/>
                </a:solidFill>
                <a:latin typeface="Roboto"/>
                <a:cs typeface="Roboto"/>
              </a:rPr>
              <a:t>Smart Contact Manager </a:t>
            </a:r>
            <a:r>
              <a:rPr sz="1700" spc="-20" smtClean="0">
                <a:solidFill>
                  <a:srgbClr val="434343"/>
                </a:solidFill>
                <a:latin typeface="Roboto"/>
                <a:cs typeface="Roboto"/>
              </a:rPr>
              <a:t>provides</a:t>
            </a:r>
            <a:r>
              <a:rPr lang="en-IN" sz="1700" spc="-20" dirty="0" smtClean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mtClean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r>
              <a:rPr lang="en-IN" sz="1700" b="1" dirty="0" smtClean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mtClean="0">
                <a:solidFill>
                  <a:srgbClr val="434343"/>
                </a:solidFill>
                <a:latin typeface="Roboto"/>
                <a:cs typeface="Roboto"/>
              </a:rPr>
              <a:t>Architecture</a:t>
            </a:r>
            <a:endParaRPr sz="1700" smtClean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icrosoft Sans Serif"/>
              <a:buChar char="●"/>
            </a:pPr>
            <a:endParaRPr sz="1650">
              <a:latin typeface="Roboto"/>
              <a:cs typeface="Roboto"/>
            </a:endParaRPr>
          </a:p>
          <a:p>
            <a:pPr marL="371475">
              <a:lnSpc>
                <a:spcPct val="100000"/>
              </a:lnSpc>
              <a:spcBef>
                <a:spcPts val="5"/>
              </a:spcBef>
            </a:pPr>
            <a:r>
              <a:rPr sz="1700" b="1" smtClean="0">
                <a:solidFill>
                  <a:srgbClr val="434343"/>
                </a:solidFill>
                <a:latin typeface="Roboto"/>
                <a:cs typeface="Roboto"/>
              </a:rPr>
              <a:t>based</a:t>
            </a:r>
            <a:r>
              <a:rPr sz="1700" b="1" spc="-25" smtClean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smtClean="0">
                <a:solidFill>
                  <a:srgbClr val="434343"/>
                </a:solidFill>
                <a:latin typeface="Roboto"/>
                <a:cs typeface="Roboto"/>
              </a:rPr>
              <a:t>software</a:t>
            </a:r>
            <a:r>
              <a:rPr sz="1700" b="1" spc="-20" smtClean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smtClean="0">
                <a:solidFill>
                  <a:srgbClr val="434343"/>
                </a:solidFill>
                <a:latin typeface="Roboto"/>
                <a:cs typeface="Roboto"/>
              </a:rPr>
              <a:t>solution.</a:t>
            </a:r>
            <a:endParaRPr sz="1700" smtClean="0">
              <a:latin typeface="Roboto"/>
              <a:cs typeface="Roboto"/>
            </a:endParaRPr>
          </a:p>
          <a:p>
            <a:pPr marL="371475" marR="33655" indent="-359410">
              <a:lnSpc>
                <a:spcPct val="200000"/>
              </a:lnSpc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spc="-25" smtClean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700" spc="155" smtClean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provides</a:t>
            </a:r>
            <a:r>
              <a:rPr sz="1700" spc="1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high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Availability</a:t>
            </a:r>
            <a:r>
              <a:rPr sz="1700" b="1" spc="1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operations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700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their</a:t>
            </a:r>
            <a:r>
              <a:rPr sz="1700" spc="1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client</a:t>
            </a:r>
            <a:r>
              <a:rPr sz="1700" b="1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>
                <a:solidFill>
                  <a:srgbClr val="434343"/>
                </a:solidFill>
                <a:latin typeface="Roboto"/>
                <a:cs typeface="Roboto"/>
              </a:rPr>
              <a:t>&amp;</a:t>
            </a:r>
            <a:r>
              <a:rPr sz="1700" b="1" spc="14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IN" sz="1700" b="1" spc="-10" dirty="0" smtClean="0">
                <a:solidFill>
                  <a:srgbClr val="434343"/>
                </a:solidFill>
                <a:latin typeface="Roboto"/>
                <a:cs typeface="Roboto"/>
              </a:rPr>
              <a:t>server </a:t>
            </a:r>
            <a:r>
              <a:rPr sz="1700" spc="-25" smtClean="0">
                <a:solidFill>
                  <a:srgbClr val="434343"/>
                </a:solidFill>
                <a:latin typeface="Roboto"/>
                <a:cs typeface="Roboto"/>
              </a:rPr>
              <a:t>without</a:t>
            </a:r>
            <a:r>
              <a:rPr sz="1700" spc="-5" smtClean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disruption.</a:t>
            </a:r>
            <a:endParaRPr sz="1700">
              <a:latin typeface="Roboto"/>
              <a:cs typeface="Roboto"/>
            </a:endParaRPr>
          </a:p>
          <a:p>
            <a:pPr marL="371475" marR="5080" indent="-359410">
              <a:lnSpc>
                <a:spcPct val="200000"/>
              </a:lnSpc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Different</a:t>
            </a:r>
            <a:r>
              <a:rPr sz="1700" b="1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Microservices</a:t>
            </a:r>
            <a:r>
              <a:rPr sz="1700" b="1" spc="1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combines</a:t>
            </a:r>
            <a:r>
              <a:rPr sz="1700" b="1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together</a:t>
            </a:r>
            <a:r>
              <a:rPr sz="1700" b="1" spc="1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700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perform</a:t>
            </a:r>
            <a:r>
              <a:rPr sz="1700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together</a:t>
            </a:r>
            <a:r>
              <a:rPr sz="1700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as </a:t>
            </a:r>
            <a:r>
              <a:rPr sz="1700" spc="-40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Uniﬁed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application.</a:t>
            </a:r>
            <a:endParaRPr sz="17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074" y="1777326"/>
            <a:ext cx="4014925" cy="5386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30">
                <a:solidFill>
                  <a:srgbClr val="2A3890"/>
                </a:solidFill>
              </a:rPr>
              <a:t>Thank</a:t>
            </a:r>
            <a:r>
              <a:rPr sz="3400" spc="-35">
                <a:solidFill>
                  <a:srgbClr val="2A3890"/>
                </a:solidFill>
              </a:rPr>
              <a:t> </a:t>
            </a:r>
            <a:r>
              <a:rPr sz="3400" spc="-80" smtClean="0">
                <a:solidFill>
                  <a:srgbClr val="2A3890"/>
                </a:solidFill>
              </a:rPr>
              <a:t>You</a:t>
            </a:r>
            <a:r>
              <a:rPr lang="en-US" sz="3400" spc="-20" dirty="0" smtClean="0">
                <a:solidFill>
                  <a:srgbClr val="2A3890"/>
                </a:solidFill>
              </a:rPr>
              <a:t> ...!</a:t>
            </a:r>
            <a:endParaRPr sz="3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40620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Clien</a:t>
            </a:r>
            <a:r>
              <a:rPr sz="2700" spc="-10" dirty="0">
                <a:solidFill>
                  <a:srgbClr val="2A3890"/>
                </a:solidFill>
              </a:rPr>
              <a:t>t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Se</a:t>
            </a:r>
            <a:r>
              <a:rPr sz="2700" spc="5" dirty="0">
                <a:solidFill>
                  <a:srgbClr val="2A3890"/>
                </a:solidFill>
              </a:rPr>
              <a:t>r</a:t>
            </a:r>
            <a:r>
              <a:rPr sz="2700" spc="-75" dirty="0">
                <a:solidFill>
                  <a:srgbClr val="2A3890"/>
                </a:solidFill>
              </a:rPr>
              <a:t>v</a:t>
            </a:r>
            <a:r>
              <a:rPr sz="2700" spc="-15" dirty="0">
                <a:solidFill>
                  <a:srgbClr val="2A3890"/>
                </a:solidFill>
              </a:rPr>
              <a:t>e</a:t>
            </a:r>
            <a:r>
              <a:rPr sz="2700" spc="-10" dirty="0">
                <a:solidFill>
                  <a:srgbClr val="2A3890"/>
                </a:solidFill>
              </a:rPr>
              <a:t>r </a:t>
            </a:r>
            <a:r>
              <a:rPr sz="2700" spc="5" dirty="0">
                <a:solidFill>
                  <a:srgbClr val="2A3890"/>
                </a:solidFill>
              </a:rPr>
              <a:t>A</a:t>
            </a:r>
            <a:r>
              <a:rPr sz="2700" spc="-25" dirty="0">
                <a:solidFill>
                  <a:srgbClr val="2A3890"/>
                </a:solidFill>
              </a:rPr>
              <a:t>r</a:t>
            </a:r>
            <a:r>
              <a:rPr sz="2700" spc="-30" dirty="0">
                <a:solidFill>
                  <a:srgbClr val="2A3890"/>
                </a:solidFill>
              </a:rPr>
              <a:t>chitectu</a:t>
            </a:r>
            <a:r>
              <a:rPr sz="2700" spc="-50" dirty="0">
                <a:solidFill>
                  <a:srgbClr val="2A3890"/>
                </a:solidFill>
              </a:rPr>
              <a:t>r</a:t>
            </a:r>
            <a:r>
              <a:rPr sz="2700" spc="15" dirty="0">
                <a:solidFill>
                  <a:srgbClr val="2A3890"/>
                </a:solidFill>
              </a:rPr>
              <a:t>e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900" y="1159700"/>
            <a:ext cx="6419849" cy="2295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913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solidFill>
                  <a:srgbClr val="2A3890"/>
                </a:solidFill>
              </a:rPr>
              <a:t>Technologies</a:t>
            </a:r>
            <a:r>
              <a:rPr sz="2700" spc="-60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Used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90624" y="1301535"/>
            <a:ext cx="8172376" cy="1913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solidFill>
                  <a:srgbClr val="434343"/>
                </a:solidFill>
                <a:latin typeface="Roboto"/>
                <a:cs typeface="Roboto"/>
              </a:rPr>
              <a:t>Front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434343"/>
                </a:solidFill>
                <a:latin typeface="Roboto"/>
                <a:cs typeface="Roboto"/>
              </a:rPr>
              <a:t>End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-1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mtClean="0">
                <a:solidFill>
                  <a:srgbClr val="434343"/>
                </a:solidFill>
                <a:latin typeface="Roboto"/>
                <a:cs typeface="Roboto"/>
              </a:rPr>
              <a:t>Angular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Backend</a:t>
            </a:r>
            <a:r>
              <a:rPr sz="17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Java,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>
                <a:solidFill>
                  <a:srgbClr val="434343"/>
                </a:solidFill>
                <a:latin typeface="Roboto"/>
                <a:cs typeface="Roboto"/>
              </a:rPr>
              <a:t>Spring</a:t>
            </a:r>
            <a:r>
              <a:rPr sz="1750" b="1" spc="-1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smtClean="0">
                <a:solidFill>
                  <a:srgbClr val="434343"/>
                </a:solidFill>
                <a:latin typeface="Roboto"/>
                <a:cs typeface="Roboto"/>
              </a:rPr>
              <a:t>Boot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Database</a:t>
            </a:r>
            <a:r>
              <a:rPr sz="175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IN" sz="1750" b="1" spc="-5" dirty="0" err="1" smtClean="0">
                <a:solidFill>
                  <a:srgbClr val="434343"/>
                </a:solidFill>
                <a:latin typeface="Roboto"/>
                <a:cs typeface="Roboto"/>
              </a:rPr>
              <a:t>MySQL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30" dirty="0">
                <a:solidFill>
                  <a:srgbClr val="434343"/>
                </a:solidFill>
                <a:latin typeface="Roboto"/>
                <a:cs typeface="Roboto"/>
              </a:rPr>
              <a:t>Tools</a:t>
            </a:r>
            <a:r>
              <a:rPr sz="17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Spring</a:t>
            </a:r>
            <a:r>
              <a:rPr sz="1750" b="1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30" dirty="0">
                <a:solidFill>
                  <a:srgbClr val="434343"/>
                </a:solidFill>
                <a:latin typeface="Roboto"/>
                <a:cs typeface="Roboto"/>
              </a:rPr>
              <a:t>Tool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434343"/>
                </a:solidFill>
                <a:latin typeface="Roboto"/>
                <a:cs typeface="Roboto"/>
              </a:rPr>
              <a:t>Suite</a:t>
            </a:r>
            <a:r>
              <a:rPr sz="1750" b="1" spc="-1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sz="1750" b="1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20" smtClean="0">
                <a:solidFill>
                  <a:srgbClr val="434343"/>
                </a:solidFill>
                <a:latin typeface="Roboto"/>
                <a:cs typeface="Roboto"/>
              </a:rPr>
              <a:t>Swagger</a:t>
            </a:r>
            <a:r>
              <a:rPr sz="1750" b="1" spc="-5" smtClean="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sz="1750" b="1" smtClean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smtClean="0">
                <a:solidFill>
                  <a:srgbClr val="434343"/>
                </a:solidFill>
                <a:latin typeface="Roboto"/>
                <a:cs typeface="Roboto"/>
              </a:rPr>
              <a:t>Postman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3575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Working</a:t>
            </a:r>
            <a:r>
              <a:rPr sz="2700" spc="-5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Microservices: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873748" y="1382734"/>
            <a:ext cx="4993651" cy="164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Authorization</a:t>
            </a:r>
            <a:r>
              <a:rPr sz="1750" b="1" spc="-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dirty="0" smtClean="0">
                <a:solidFill>
                  <a:srgbClr val="434343"/>
                </a:solidFill>
                <a:latin typeface="Roboto"/>
                <a:cs typeface="Roboto"/>
              </a:rPr>
              <a:t>Contact </a:t>
            </a:r>
            <a:r>
              <a:rPr sz="1750" b="1" smtClean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dirty="0" smtClean="0">
                <a:solidFill>
                  <a:srgbClr val="434343"/>
                </a:solidFill>
                <a:latin typeface="Roboto"/>
                <a:cs typeface="Roboto"/>
              </a:rPr>
              <a:t>User </a:t>
            </a:r>
            <a:r>
              <a:rPr sz="1750" b="1" smtClean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428879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700" spc="-25" dirty="0" smtClean="0">
                <a:solidFill>
                  <a:srgbClr val="2A3890"/>
                </a:solidFill>
              </a:rPr>
              <a:t>Authorization </a:t>
            </a:r>
            <a:r>
              <a:rPr sz="2700" spc="-20" smtClean="0">
                <a:solidFill>
                  <a:srgbClr val="2A3890"/>
                </a:solidFill>
              </a:rPr>
              <a:t>Microservice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456674" y="1442485"/>
            <a:ext cx="6783705" cy="2451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US" sz="1750" spc="-20" dirty="0" smtClean="0">
                <a:solidFill>
                  <a:srgbClr val="08090A"/>
                </a:solidFill>
                <a:latin typeface="Roboto"/>
                <a:cs typeface="Roboto"/>
              </a:rPr>
              <a:t>Authorization </a:t>
            </a:r>
            <a:r>
              <a:rPr sz="1750" spc="-15" smtClean="0">
                <a:solidFill>
                  <a:srgbClr val="08090A"/>
                </a:solidFill>
                <a:latin typeface="Roboto"/>
                <a:cs typeface="Roboto"/>
              </a:rPr>
              <a:t>Microservice</a:t>
            </a:r>
            <a:r>
              <a:rPr sz="1750" smtClean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perform</a:t>
            </a:r>
            <a:r>
              <a:rPr sz="1750" spc="2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operations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like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: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lang="en-IN" sz="1750" b="1" spc="-10" dirty="0" smtClean="0">
                <a:solidFill>
                  <a:srgbClr val="08090A"/>
                </a:solidFill>
                <a:latin typeface="Roboto"/>
                <a:cs typeface="Roboto"/>
              </a:rPr>
              <a:t>Signup</a:t>
            </a:r>
            <a:endParaRPr lang="en-IN" sz="1750" b="1" spc="-5" dirty="0" smtClean="0">
              <a:solidFill>
                <a:srgbClr val="08090A"/>
              </a:solidFill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lang="en-US" sz="1750" b="1" spc="-10" dirty="0" smtClean="0">
                <a:solidFill>
                  <a:srgbClr val="08090A"/>
                </a:solidFill>
                <a:latin typeface="Roboto"/>
                <a:cs typeface="Roboto"/>
              </a:rPr>
              <a:t>Login</a:t>
            </a:r>
            <a:endParaRPr sz="170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-15" smtClean="0">
                <a:solidFill>
                  <a:srgbClr val="08090A"/>
                </a:solidFill>
                <a:latin typeface="Roboto"/>
                <a:cs typeface="Roboto"/>
              </a:rPr>
              <a:t>Logout</a:t>
            </a:r>
            <a:endParaRPr sz="175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Arial"/>
              <a:buChar char="●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Authentication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provide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spc="3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20" dirty="0">
                <a:solidFill>
                  <a:srgbClr val="08090A"/>
                </a:solidFill>
                <a:latin typeface="Roboto"/>
                <a:cs typeface="Roboto"/>
              </a:rPr>
              <a:t>JWT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token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after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45" dirty="0">
                <a:solidFill>
                  <a:srgbClr val="08090A"/>
                </a:solidFill>
                <a:latin typeface="Roboto"/>
                <a:cs typeface="Roboto"/>
              </a:rPr>
              <a:t>user’s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validation.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MS PGothic"/>
              <a:buChar char="❖"/>
            </a:pPr>
            <a:endParaRPr sz="170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Providing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spc="1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smtClean="0">
                <a:solidFill>
                  <a:srgbClr val="08090A"/>
                </a:solidFill>
                <a:latin typeface="Roboto"/>
                <a:cs typeface="Roboto"/>
              </a:rPr>
              <a:t>authori</a:t>
            </a:r>
            <a:r>
              <a:rPr lang="en-IN" sz="1750" b="1" spc="-10" dirty="0" smtClean="0">
                <a:solidFill>
                  <a:srgbClr val="08090A"/>
                </a:solidFill>
                <a:latin typeface="Roboto"/>
                <a:cs typeface="Roboto"/>
              </a:rPr>
              <a:t>z</a:t>
            </a:r>
            <a:r>
              <a:rPr sz="1750" b="1" spc="-10" smtClean="0">
                <a:solidFill>
                  <a:srgbClr val="08090A"/>
                </a:solidFill>
                <a:latin typeface="Roboto"/>
                <a:cs typeface="Roboto"/>
              </a:rPr>
              <a:t>ation</a:t>
            </a:r>
            <a:r>
              <a:rPr sz="1750" b="1" spc="-5" smtClean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based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on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40" dirty="0">
                <a:solidFill>
                  <a:srgbClr val="08090A"/>
                </a:solidFill>
                <a:latin typeface="Roboto"/>
                <a:cs typeface="Roboto"/>
              </a:rPr>
              <a:t>user’s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login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09550"/>
            <a:ext cx="428879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2700" spc="-25" dirty="0" smtClean="0">
                <a:solidFill>
                  <a:srgbClr val="2A3890"/>
                </a:solidFill>
              </a:rPr>
              <a:t>JWT</a:t>
            </a:r>
            <a:endParaRPr sz="2700"/>
          </a:p>
        </p:txBody>
      </p:sp>
      <p:sp>
        <p:nvSpPr>
          <p:cNvPr id="1026" name="AutoShape 2" descr="blob:https://web.whatsapp.com/21daef42-8605-4e4c-85f2-0d2bcaa75eb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19150"/>
            <a:ext cx="8077200" cy="385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6750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Authorization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5" dirty="0">
                <a:solidFill>
                  <a:srgbClr val="2A3890"/>
                </a:solidFill>
              </a:rPr>
              <a:t>request</a:t>
            </a:r>
            <a:endParaRPr sz="27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19150"/>
            <a:ext cx="8077200" cy="391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133350"/>
            <a:ext cx="837827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45" dirty="0" smtClean="0">
                <a:solidFill>
                  <a:srgbClr val="2A3890"/>
                </a:solidFill>
              </a:rPr>
              <a:t>Authorization </a:t>
            </a:r>
            <a:r>
              <a:rPr sz="2700" spc="-20" smtClean="0">
                <a:solidFill>
                  <a:srgbClr val="2A3890"/>
                </a:solidFill>
              </a:rPr>
              <a:t>Microservice</a:t>
            </a:r>
            <a:r>
              <a:rPr sz="2700" spc="-5" smtClean="0">
                <a:solidFill>
                  <a:srgbClr val="2A3890"/>
                </a:solidFill>
              </a:rPr>
              <a:t> </a:t>
            </a:r>
            <a:r>
              <a:rPr lang="en-US" sz="2700" spc="-475" dirty="0" smtClean="0">
                <a:solidFill>
                  <a:srgbClr val="2A3890"/>
                </a:solidFill>
              </a:rPr>
              <a:t>–</a:t>
            </a:r>
            <a:r>
              <a:rPr sz="2700" smtClean="0">
                <a:solidFill>
                  <a:srgbClr val="2A3890"/>
                </a:solidFill>
              </a:rPr>
              <a:t> </a:t>
            </a:r>
            <a:r>
              <a:rPr lang="en-IN" sz="2700" spc="-20" dirty="0" smtClean="0">
                <a:solidFill>
                  <a:srgbClr val="2A3890"/>
                </a:solidFill>
              </a:rPr>
              <a:t>Swagger</a:t>
            </a:r>
            <a:r>
              <a:rPr lang="en-IN" sz="2700" spc="-25" dirty="0" smtClean="0">
                <a:solidFill>
                  <a:srgbClr val="2A3890"/>
                </a:solidFill>
              </a:rPr>
              <a:t> Documentation</a:t>
            </a:r>
            <a:endParaRPr sz="27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71550"/>
            <a:ext cx="7997825" cy="356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173</Words>
  <Application>Microsoft Office PowerPoint</Application>
  <PresentationFormat>On-screen Show (16:9)</PresentationFormat>
  <Paragraphs>59</Paragraphs>
  <Slides>20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Smart  Contact  Manager</vt:lpstr>
      <vt:lpstr>Introduction</vt:lpstr>
      <vt:lpstr>Client - Server Architecture</vt:lpstr>
      <vt:lpstr>Technologies Used</vt:lpstr>
      <vt:lpstr>Working Microservices:</vt:lpstr>
      <vt:lpstr>Authorization Microservice</vt:lpstr>
      <vt:lpstr>JWT</vt:lpstr>
      <vt:lpstr>Authorization Microservice - Sample request</vt:lpstr>
      <vt:lpstr>Authorization Microservice – Swagger Documentation</vt:lpstr>
      <vt:lpstr>Authorization Microservice – Unit Testing</vt:lpstr>
      <vt:lpstr>Contact Microservice</vt:lpstr>
      <vt:lpstr>Contact Microservice - Sample request</vt:lpstr>
      <vt:lpstr>Contact Microservice – Swagger Documentation</vt:lpstr>
      <vt:lpstr>Contact Microservice – Unit Testing</vt:lpstr>
      <vt:lpstr>User Microservice</vt:lpstr>
      <vt:lpstr>User Microservice - Sample request</vt:lpstr>
      <vt:lpstr>User Microservice – Swagger Documentation</vt:lpstr>
      <vt:lpstr>User Microservice – Unit Testing</vt:lpstr>
      <vt:lpstr> Video</vt:lpstr>
      <vt:lpstr>Thank You ...!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 Management System</dc:title>
  <cp:lastModifiedBy>user</cp:lastModifiedBy>
  <cp:revision>85</cp:revision>
  <dcterms:created xsi:type="dcterms:W3CDTF">2022-07-27T04:44:28Z</dcterms:created>
  <dcterms:modified xsi:type="dcterms:W3CDTF">2022-10-13T06:19:41Z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