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4"/>
  </p:notesMasterIdLst>
  <p:sldIdLst>
    <p:sldId id="256" r:id="rId2"/>
    <p:sldId id="257" r:id="rId3"/>
    <p:sldId id="258" r:id="rId4"/>
    <p:sldId id="305" r:id="rId5"/>
    <p:sldId id="304" r:id="rId6"/>
    <p:sldId id="272" r:id="rId7"/>
    <p:sldId id="308" r:id="rId8"/>
    <p:sldId id="259" r:id="rId9"/>
    <p:sldId id="273" r:id="rId10"/>
    <p:sldId id="303" r:id="rId11"/>
    <p:sldId id="287" r:id="rId12"/>
    <p:sldId id="277" r:id="rId13"/>
    <p:sldId id="288" r:id="rId14"/>
    <p:sldId id="296" r:id="rId15"/>
    <p:sldId id="263" r:id="rId16"/>
    <p:sldId id="284" r:id="rId17"/>
    <p:sldId id="289" r:id="rId18"/>
    <p:sldId id="295" r:id="rId19"/>
    <p:sldId id="334" r:id="rId20"/>
    <p:sldId id="335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37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8" r:id="rId48"/>
    <p:sldId id="336" r:id="rId49"/>
    <p:sldId id="260" r:id="rId50"/>
    <p:sldId id="276" r:id="rId51"/>
    <p:sldId id="307" r:id="rId52"/>
    <p:sldId id="3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nabil Chakma" initials="AC" lastIdx="1" clrIdx="0">
    <p:extLst>
      <p:ext uri="{19B8F6BF-5375-455C-9EA6-DF929625EA0E}">
        <p15:presenceInfo xmlns="" xmlns:p15="http://schemas.microsoft.com/office/powerpoint/2012/main" userId="9d355752512e64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>
        <p:scale>
          <a:sx n="80" d="100"/>
          <a:sy n="80" d="100"/>
        </p:scale>
        <p:origin x="-10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5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04C3-0DCE-4B60-9E01-F9CC242DFFD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45ABE-E7AC-4F7F-9166-CF829F3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8E154D-105E-4E7B-AFE1-8954BE610EC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B48694-906A-4546-A6C6-D73539CD735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62000" y="800100"/>
            <a:ext cx="8077200" cy="1295400"/>
          </a:xfrm>
        </p:spPr>
        <p:txBody>
          <a:bodyPr>
            <a:normAutofit/>
          </a:bodyPr>
          <a:lstStyle/>
          <a:p>
            <a:r>
              <a:rPr lang="en-US" sz="2500" b="0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sz="2500" b="0" dirty="0">
                <a:solidFill>
                  <a:srgbClr val="C00000"/>
                </a:solidFill>
                <a:effectLst/>
              </a:rPr>
              <a:t>Broadcasting </a:t>
            </a:r>
            <a:r>
              <a:rPr lang="en-US" sz="2500" b="0" dirty="0" smtClean="0">
                <a:solidFill>
                  <a:srgbClr val="C00000"/>
                </a:solidFill>
                <a:effectLst/>
              </a:rPr>
              <a:t>in Ad-hoc </a:t>
            </a:r>
            <a:r>
              <a:rPr lang="en-US" sz="2500" b="0" dirty="0">
                <a:solidFill>
                  <a:srgbClr val="C00000"/>
                </a:solidFill>
                <a:effectLst/>
              </a:rPr>
              <a:t>Wireless Sensor Networks Using </a:t>
            </a:r>
            <a:r>
              <a:rPr lang="en-US" sz="2500" b="0" dirty="0" smtClean="0">
                <a:solidFill>
                  <a:srgbClr val="C00000"/>
                </a:solidFill>
                <a:effectLst/>
              </a:rPr>
              <a:t/>
            </a:r>
            <a:br>
              <a:rPr lang="en-US" sz="2500" b="0" dirty="0" smtClean="0">
                <a:solidFill>
                  <a:srgbClr val="C00000"/>
                </a:solidFill>
                <a:effectLst/>
              </a:rPr>
            </a:br>
            <a:r>
              <a:rPr lang="en-US" sz="2500" b="0" dirty="0" smtClean="0">
                <a:solidFill>
                  <a:srgbClr val="C00000"/>
                </a:solidFill>
                <a:effectLst/>
              </a:rPr>
              <a:t>4-Hop Neighbor Information</a:t>
            </a:r>
            <a:endParaRPr lang="en-US" sz="25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667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   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  Supervisor:</a:t>
            </a:r>
          </a:p>
          <a:p>
            <a:r>
              <a:rPr lang="en-US" dirty="0"/>
              <a:t>    Dr. </a:t>
            </a:r>
            <a:r>
              <a:rPr lang="en-US" dirty="0" err="1"/>
              <a:t>Sadia</a:t>
            </a:r>
            <a:r>
              <a:rPr lang="en-US" dirty="0"/>
              <a:t> </a:t>
            </a:r>
            <a:r>
              <a:rPr lang="en-US" dirty="0" err="1"/>
              <a:t>Sharmin</a:t>
            </a:r>
            <a:endParaRPr lang="en-US" dirty="0"/>
          </a:p>
          <a:p>
            <a:r>
              <a:rPr lang="en-US" dirty="0"/>
              <a:t>    Assistant Professor,</a:t>
            </a:r>
          </a:p>
          <a:p>
            <a:r>
              <a:rPr lang="en-US" dirty="0"/>
              <a:t>    Department of CSE, BUET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28194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Students’ Name:</a:t>
            </a:r>
          </a:p>
          <a:p>
            <a:endParaRPr lang="en-US" dirty="0"/>
          </a:p>
          <a:p>
            <a:r>
              <a:rPr lang="en-US" dirty="0" err="1"/>
              <a:t>Shantanu</a:t>
            </a:r>
            <a:r>
              <a:rPr lang="en-US" dirty="0"/>
              <a:t> </a:t>
            </a:r>
            <a:r>
              <a:rPr lang="en-US" dirty="0" err="1"/>
              <a:t>Dutta</a:t>
            </a:r>
            <a:r>
              <a:rPr lang="en-US" dirty="0"/>
              <a:t>   (1405092)</a:t>
            </a:r>
          </a:p>
          <a:p>
            <a:r>
              <a:rPr lang="en-US" dirty="0" err="1"/>
              <a:t>Dipto</a:t>
            </a:r>
            <a:r>
              <a:rPr lang="en-US" dirty="0"/>
              <a:t>  Roy             (1405104)</a:t>
            </a:r>
          </a:p>
          <a:p>
            <a:r>
              <a:rPr lang="en-US" dirty="0" err="1"/>
              <a:t>Aunabil</a:t>
            </a:r>
            <a:r>
              <a:rPr lang="en-US" dirty="0"/>
              <a:t> </a:t>
            </a:r>
            <a:r>
              <a:rPr lang="en-US" dirty="0" err="1"/>
              <a:t>Chakma</a:t>
            </a:r>
            <a:r>
              <a:rPr lang="en-US" dirty="0"/>
              <a:t>  (1405107)</a:t>
            </a:r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4126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DBABA48-4D83-41D9-AA66-F1535D85FFC3}"/>
              </a:ext>
            </a:extLst>
          </p:cNvPr>
          <p:cNvSpPr/>
          <p:nvPr/>
        </p:nvSpPr>
        <p:spPr>
          <a:xfrm>
            <a:off x="190500" y="914400"/>
            <a:ext cx="8763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Related Work (contending……)</a:t>
            </a:r>
          </a:p>
          <a:p>
            <a:endParaRPr lang="en-US" dirty="0"/>
          </a:p>
          <a:p>
            <a:r>
              <a:rPr lang="en-US" b="1" i="1" u="sng" dirty="0" smtClean="0">
                <a:solidFill>
                  <a:srgbClr val="002060"/>
                </a:solidFill>
              </a:rPr>
              <a:t>Congestion Detection and Avoidance</a:t>
            </a:r>
            <a:r>
              <a:rPr lang="en-US" b="1" i="1" u="sng" dirty="0" smtClean="0">
                <a:solidFill>
                  <a:srgbClr val="002060"/>
                </a:solidFill>
              </a:rPr>
              <a:t>:</a:t>
            </a:r>
            <a:endParaRPr lang="en-US" b="1" i="1" u="sng" dirty="0">
              <a:solidFill>
                <a:srgbClr val="00206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.Two heuristics approaches have been suggested named CODEM (</a:t>
            </a:r>
            <a:r>
              <a:rPr lang="en-US" dirty="0" smtClean="0"/>
              <a:t>congestion </a:t>
            </a:r>
            <a:r>
              <a:rPr lang="en-US" dirty="0"/>
              <a:t>detection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mitigation) </a:t>
            </a:r>
            <a:r>
              <a:rPr lang="en-US" dirty="0" smtClean="0"/>
              <a:t>and COTA (</a:t>
            </a:r>
            <a:r>
              <a:rPr lang="en-US" dirty="0"/>
              <a:t>congestion aware traffic </a:t>
            </a:r>
            <a:r>
              <a:rPr lang="en-US" dirty="0" smtClean="0"/>
              <a:t>allocation).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Helps in reducing traffic load in a wireless network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Increases the network reliability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b="1" i="1" u="sng" dirty="0" smtClean="0">
                <a:solidFill>
                  <a:srgbClr val="002060"/>
                </a:solidFill>
              </a:rPr>
              <a:t>Use of </a:t>
            </a:r>
            <a:r>
              <a:rPr lang="en-US" b="1" i="1" u="sng" dirty="0">
                <a:solidFill>
                  <a:srgbClr val="002060"/>
                </a:solidFill>
              </a:rPr>
              <a:t>D</a:t>
            </a:r>
            <a:r>
              <a:rPr lang="en-US" b="1" i="1" u="sng" dirty="0" smtClean="0">
                <a:solidFill>
                  <a:srgbClr val="002060"/>
                </a:solidFill>
              </a:rPr>
              <a:t>irectional Antennas: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i="1" u="sng" dirty="0">
                <a:solidFill>
                  <a:srgbClr val="002060"/>
                </a:solidFill>
              </a:rPr>
              <a:t> </a:t>
            </a:r>
            <a:r>
              <a:rPr lang="en-US" dirty="0" smtClean="0"/>
              <a:t>Three schemes are suggested-  </a:t>
            </a:r>
            <a:r>
              <a:rPr lang="en-US" dirty="0"/>
              <a:t>on/off </a:t>
            </a:r>
            <a:r>
              <a:rPr lang="en-US" dirty="0" smtClean="0"/>
              <a:t>directional broadcast</a:t>
            </a:r>
            <a:r>
              <a:rPr lang="en-US" dirty="0"/>
              <a:t>, relay-node-based directional broadcast and location-based directional broadcast.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Forwards packets in directional approach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Improves latency, coverage, reliability in the network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8534400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i="1" dirty="0">
              <a:solidFill>
                <a:srgbClr val="FF0000"/>
              </a:solidFill>
            </a:endParaRPr>
          </a:p>
          <a:p>
            <a:r>
              <a:rPr lang="en-US" sz="2800" b="1" i="1" dirty="0">
                <a:solidFill>
                  <a:srgbClr val="FF0000"/>
                </a:solidFill>
              </a:rPr>
              <a:t>Related Work (contending……)</a:t>
            </a:r>
          </a:p>
          <a:p>
            <a:endParaRPr lang="en-US" b="1" i="1" u="sng" dirty="0">
              <a:solidFill>
                <a:srgbClr val="00B050"/>
              </a:solidFill>
            </a:endParaRPr>
          </a:p>
          <a:p>
            <a:r>
              <a:rPr lang="en-US" b="1" i="1" u="sng" dirty="0" smtClean="0">
                <a:solidFill>
                  <a:srgbClr val="00B050"/>
                </a:solidFill>
              </a:rPr>
              <a:t>Total </a:t>
            </a:r>
            <a:r>
              <a:rPr lang="en-US" b="1" i="1" u="sng" dirty="0">
                <a:solidFill>
                  <a:srgbClr val="00B050"/>
                </a:solidFill>
              </a:rPr>
              <a:t>Dominant Pruning (TDP)</a:t>
            </a:r>
            <a:r>
              <a:rPr lang="en-US" u="sng" dirty="0">
                <a:solidFill>
                  <a:srgbClr val="00B050"/>
                </a:solidFill>
              </a:rPr>
              <a:t>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This method is a </a:t>
            </a:r>
            <a:r>
              <a:rPr lang="en-US" dirty="0" smtClean="0"/>
              <a:t>heuristic approximation algorithm of DP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Moreover, </a:t>
            </a:r>
            <a:r>
              <a:rPr lang="en-US" dirty="0"/>
              <a:t>it  is better than DP and uses 2-hop neighborhood </a:t>
            </a:r>
            <a:r>
              <a:rPr lang="en-US" dirty="0" smtClean="0"/>
              <a:t>information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Proposed algorithm uses the following formula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                         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U</a:t>
            </a:r>
            <a:r>
              <a:rPr lang="en-US" sz="2000" baseline="-25000" dirty="0" err="1">
                <a:solidFill>
                  <a:srgbClr val="C00000"/>
                </a:solidFill>
              </a:rPr>
              <a:t>v</a:t>
            </a:r>
            <a:r>
              <a:rPr lang="en-US" sz="2000" baseline="-25000" dirty="0">
                <a:solidFill>
                  <a:srgbClr val="C00000"/>
                </a:solidFill>
              </a:rPr>
              <a:t>=</a:t>
            </a:r>
            <a:r>
              <a:rPr lang="en-US" sz="2000" dirty="0">
                <a:solidFill>
                  <a:srgbClr val="C00000"/>
                </a:solidFill>
              </a:rPr>
              <a:t> N(N(v))- N(N(u</a:t>
            </a:r>
            <a:r>
              <a:rPr lang="en-US" sz="2000" dirty="0" smtClean="0">
                <a:solidFill>
                  <a:srgbClr val="C00000"/>
                </a:solidFill>
              </a:rPr>
              <a:t>))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Extended Dominant Pruning (</a:t>
            </a:r>
            <a:r>
              <a:rPr lang="en-US" dirty="0" err="1" smtClean="0">
                <a:solidFill>
                  <a:srgbClr val="C00000"/>
                </a:solidFill>
              </a:rPr>
              <a:t>ExDP</a:t>
            </a:r>
            <a:r>
              <a:rPr lang="en-US" dirty="0" smtClean="0">
                <a:solidFill>
                  <a:srgbClr val="C00000"/>
                </a:solidFill>
              </a:rPr>
              <a:t>):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Requires three hop neighbor information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forwards packets </a:t>
            </a:r>
            <a:r>
              <a:rPr lang="en-US" dirty="0" err="1" smtClean="0"/>
              <a:t>upto</a:t>
            </a:r>
            <a:r>
              <a:rPr lang="en-US" dirty="0" smtClean="0"/>
              <a:t> three hops instead of two hop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Reduces number of forwarding nodes, saves energy consumption, etc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ExDP</a:t>
            </a:r>
            <a:r>
              <a:rPr lang="en-US" dirty="0" smtClean="0"/>
              <a:t> uses the following formula:</a:t>
            </a:r>
          </a:p>
          <a:p>
            <a:r>
              <a:rPr lang="en-US" dirty="0" smtClean="0"/>
              <a:t>                   </a:t>
            </a:r>
            <a:endParaRPr lang="en-US" dirty="0"/>
          </a:p>
          <a:p>
            <a:r>
              <a:rPr lang="en-US" dirty="0" smtClean="0"/>
              <a:t>                    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C00000"/>
                </a:solidFill>
              </a:rPr>
              <a:t> N(N(v))- N(N(u</a:t>
            </a:r>
            <a:r>
              <a:rPr lang="en-US" dirty="0" smtClean="0">
                <a:solidFill>
                  <a:srgbClr val="C00000"/>
                </a:solidFill>
              </a:rPr>
              <a:t>)) - Qv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      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457200" indent="-457200">
              <a:buFont typeface="Wingdings" pitchFamily="2" charset="2"/>
              <a:buChar char="q"/>
            </a:pPr>
            <a:endParaRPr lang="en-US" dirty="0"/>
          </a:p>
          <a:p>
            <a:r>
              <a:rPr lang="en-US" u="sng" dirty="0">
                <a:solidFill>
                  <a:srgbClr val="00B050"/>
                </a:solidFill>
              </a:rPr>
              <a:t> </a:t>
            </a:r>
          </a:p>
          <a:p>
            <a:r>
              <a:rPr lang="en-US" u="sng" dirty="0">
                <a:solidFill>
                  <a:srgbClr val="00B050"/>
                </a:solidFill>
              </a:rPr>
              <a:t>  </a:t>
            </a:r>
            <a:r>
              <a:rPr lang="en-US" dirty="0"/>
              <a:t>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u="sng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sz="2000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4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85800"/>
            <a:ext cx="8839200" cy="864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Related Work (contending</a:t>
            </a:r>
            <a:r>
              <a:rPr lang="en-US" sz="3200" b="1" i="1" dirty="0" smtClean="0">
                <a:solidFill>
                  <a:srgbClr val="FF0000"/>
                </a:solidFill>
              </a:rPr>
              <a:t>……)</a:t>
            </a:r>
          </a:p>
          <a:p>
            <a:r>
              <a:rPr lang="en-US" sz="2400" b="1" i="1" dirty="0">
                <a:solidFill>
                  <a:schemeClr val="accent4"/>
                </a:solidFill>
              </a:rPr>
              <a:t>Neighbor Knowledge Methods</a:t>
            </a:r>
            <a:r>
              <a:rPr lang="en-US" sz="2400" b="1" i="1" dirty="0" smtClean="0">
                <a:solidFill>
                  <a:schemeClr val="accent4"/>
                </a:solidFill>
              </a:rPr>
              <a:t>:</a:t>
            </a:r>
          </a:p>
          <a:p>
            <a:r>
              <a:rPr lang="en-US" sz="1600" dirty="0" smtClean="0"/>
              <a:t>Actually, these are approximation algorithms and use </a:t>
            </a:r>
            <a:r>
              <a:rPr lang="en-US" sz="1600" dirty="0"/>
              <a:t>n</a:t>
            </a:r>
            <a:r>
              <a:rPr lang="en-US" sz="1600" dirty="0" smtClean="0"/>
              <a:t>eighborhood knowledge to broadcast data packets in a wireless sensor network.</a:t>
            </a:r>
            <a:endParaRPr lang="en-US" sz="1600" dirty="0"/>
          </a:p>
          <a:p>
            <a:r>
              <a:rPr lang="en-US" sz="3200" b="1" i="1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smtClean="0">
                <a:solidFill>
                  <a:schemeClr val="accent4"/>
                </a:solidFill>
              </a:rPr>
              <a:t>Proactive </a:t>
            </a:r>
            <a:r>
              <a:rPr lang="en-US" b="1" i="1" u="sng" dirty="0">
                <a:solidFill>
                  <a:schemeClr val="accent4"/>
                </a:solidFill>
              </a:rPr>
              <a:t>Approach: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In this approach, source node sends packets with a forwarding list to receiving node.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i="1" u="sng" dirty="0">
                <a:solidFill>
                  <a:srgbClr val="00B050"/>
                </a:solidFill>
              </a:rPr>
              <a:t>Dominant Pruning (DP)</a:t>
            </a:r>
            <a:r>
              <a:rPr lang="en-US" sz="1600" u="sng" dirty="0">
                <a:solidFill>
                  <a:srgbClr val="00B050"/>
                </a:solidFill>
              </a:rPr>
              <a:t>: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In this method, </a:t>
            </a:r>
            <a:r>
              <a:rPr lang="en-US" sz="2000" b="1" i="1" dirty="0"/>
              <a:t>Lim</a:t>
            </a:r>
            <a:r>
              <a:rPr lang="en-US" sz="2000" dirty="0"/>
              <a:t> and </a:t>
            </a:r>
            <a:r>
              <a:rPr lang="en-US" sz="2000" b="1" i="1" dirty="0"/>
              <a:t>Kim</a:t>
            </a:r>
            <a:r>
              <a:rPr lang="en-US" sz="2000" dirty="0"/>
              <a:t> propose an algorithm which helps in reducing redundant transmissions.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This method uses 2-hop neighborhood information.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Proposed algorithm uses the following formula:</a:t>
            </a:r>
          </a:p>
          <a:p>
            <a:r>
              <a:rPr lang="en-US" sz="2000" dirty="0"/>
              <a:t>                          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U</a:t>
            </a:r>
            <a:r>
              <a:rPr lang="en-US" sz="2000" baseline="-25000" dirty="0" err="1">
                <a:solidFill>
                  <a:srgbClr val="C00000"/>
                </a:solidFill>
              </a:rPr>
              <a:t>v</a:t>
            </a:r>
            <a:r>
              <a:rPr lang="en-US" sz="2000" baseline="-25000" dirty="0">
                <a:solidFill>
                  <a:srgbClr val="C00000"/>
                </a:solidFill>
              </a:rPr>
              <a:t>=</a:t>
            </a:r>
            <a:r>
              <a:rPr lang="en-US" sz="2000" dirty="0">
                <a:solidFill>
                  <a:srgbClr val="C00000"/>
                </a:solidFill>
              </a:rPr>
              <a:t> N(N(v))- N(v)-N(u)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000" dirty="0"/>
          </a:p>
          <a:p>
            <a:pPr marL="457200" indent="-457200">
              <a:buFont typeface="Wingdings" pitchFamily="2" charset="2"/>
              <a:buChar char="q"/>
            </a:pPr>
            <a:endParaRPr lang="en-US" sz="2000" dirty="0"/>
          </a:p>
          <a:p>
            <a:r>
              <a:rPr lang="en-US" sz="2000" u="sng" dirty="0">
                <a:solidFill>
                  <a:srgbClr val="00B050"/>
                </a:solidFill>
              </a:rPr>
              <a:t> </a:t>
            </a:r>
          </a:p>
          <a:p>
            <a:r>
              <a:rPr lang="en-US" sz="2000" u="sng" dirty="0">
                <a:solidFill>
                  <a:srgbClr val="00B050"/>
                </a:solidFill>
              </a:rPr>
              <a:t>  </a:t>
            </a:r>
            <a:r>
              <a:rPr lang="en-US" sz="2000" dirty="0"/>
              <a:t>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000" u="sng" dirty="0">
              <a:solidFill>
                <a:srgbClr val="00B050"/>
              </a:solidFill>
            </a:endParaRPr>
          </a:p>
          <a:p>
            <a:endParaRPr lang="en-US" sz="2000" dirty="0"/>
          </a:p>
          <a:p>
            <a:endParaRPr lang="en-US" sz="2400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043DD0E-263C-4421-80E1-DBF57FC57443}"/>
              </a:ext>
            </a:extLst>
          </p:cNvPr>
          <p:cNvSpPr/>
          <p:nvPr/>
        </p:nvSpPr>
        <p:spPr>
          <a:xfrm>
            <a:off x="7042188" y="4648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364582A3-2C20-43DB-855C-883A5DCC75F0}"/>
              </a:ext>
            </a:extLst>
          </p:cNvPr>
          <p:cNvSpPr/>
          <p:nvPr/>
        </p:nvSpPr>
        <p:spPr>
          <a:xfrm>
            <a:off x="7037566" y="59851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7DAAF24-E04E-43D1-993F-E9537CCDEEFA}"/>
              </a:ext>
            </a:extLst>
          </p:cNvPr>
          <p:cNvSpPr/>
          <p:nvPr/>
        </p:nvSpPr>
        <p:spPr>
          <a:xfrm>
            <a:off x="8050032" y="5257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F44B0F46-D74D-4508-8310-9D35E378402C}"/>
              </a:ext>
            </a:extLst>
          </p:cNvPr>
          <p:cNvSpPr/>
          <p:nvPr/>
        </p:nvSpPr>
        <p:spPr>
          <a:xfrm>
            <a:off x="5992632" y="52577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79C01FD-2B72-4D22-8F76-B279F288EDF7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7266166" y="5105398"/>
            <a:ext cx="4622" cy="87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2EF1A2B-55B1-4510-8B4F-38DB8B439E6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221232" y="5714998"/>
            <a:ext cx="816334" cy="49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913691F-A996-4303-B7CC-BC8C8005A31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467600" y="4876800"/>
            <a:ext cx="811032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1D6E493-908D-495D-8CC0-E02AC9C6040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221232" y="4876798"/>
            <a:ext cx="820956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7876C17-1FD9-4AED-994E-B26F2C314A0C}"/>
              </a:ext>
            </a:extLst>
          </p:cNvPr>
          <p:cNvCxnSpPr>
            <a:cxnSpLocks/>
            <a:stCxn id="6" idx="4"/>
            <a:endCxn id="5" idx="6"/>
          </p:cNvCxnSpPr>
          <p:nvPr/>
        </p:nvCxnSpPr>
        <p:spPr>
          <a:xfrm flipH="1">
            <a:off x="7494766" y="5714998"/>
            <a:ext cx="783866" cy="49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1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Related Work (contending……)</a:t>
            </a:r>
          </a:p>
          <a:p>
            <a:endParaRPr lang="en-US" sz="2000" b="1" i="1" dirty="0" smtClean="0">
              <a:solidFill>
                <a:schemeClr val="accent4"/>
              </a:solidFill>
            </a:endParaRPr>
          </a:p>
          <a:p>
            <a:r>
              <a:rPr lang="en-US" sz="2000" b="1" i="1" dirty="0" smtClean="0">
                <a:solidFill>
                  <a:schemeClr val="accent4"/>
                </a:solidFill>
              </a:rPr>
              <a:t>  </a:t>
            </a:r>
            <a:r>
              <a:rPr lang="en-US" sz="2000" b="1" i="1" u="sng" dirty="0" smtClean="0">
                <a:solidFill>
                  <a:schemeClr val="accent4"/>
                </a:solidFill>
              </a:rPr>
              <a:t>Reactive </a:t>
            </a:r>
            <a:r>
              <a:rPr lang="en-US" sz="2000" b="1" i="1" u="sng" dirty="0">
                <a:solidFill>
                  <a:schemeClr val="accent4"/>
                </a:solidFill>
              </a:rPr>
              <a:t>Approach: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dirty="0"/>
              <a:t>In this approach, receiving nodes take decision to forward a packet or not.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u="sng" dirty="0">
                <a:solidFill>
                  <a:srgbClr val="00B050"/>
                </a:solidFill>
              </a:rPr>
              <a:t>Self Pruning (SP)</a:t>
            </a:r>
            <a:r>
              <a:rPr lang="en-US" u="sng" dirty="0">
                <a:solidFill>
                  <a:srgbClr val="00B050"/>
                </a:solidFill>
              </a:rPr>
              <a:t>: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Proposed by </a:t>
            </a:r>
            <a:r>
              <a:rPr lang="en-US" b="1" i="1" dirty="0"/>
              <a:t>Lim</a:t>
            </a:r>
            <a:r>
              <a:rPr lang="en-US" dirty="0"/>
              <a:t> and </a:t>
            </a:r>
            <a:r>
              <a:rPr lang="en-US" b="1" i="1" dirty="0"/>
              <a:t>Kim</a:t>
            </a:r>
            <a:r>
              <a:rPr lang="en-US" dirty="0"/>
              <a:t> 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 Formula U(</a:t>
            </a:r>
            <a:r>
              <a:rPr lang="en-US" dirty="0" err="1"/>
              <a:t>u,v</a:t>
            </a:r>
            <a:r>
              <a:rPr lang="en-US" dirty="0"/>
              <a:t>)=</a:t>
            </a:r>
            <a:r>
              <a:rPr lang="en-US" dirty="0">
                <a:solidFill>
                  <a:srgbClr val="C00000"/>
                </a:solidFill>
              </a:rPr>
              <a:t>N(v) –N(u)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 Not better than DP.</a:t>
            </a: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Redundant re-transmissions may occur.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r>
              <a:rPr lang="en-US" dirty="0"/>
              <a:t>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dirty="0"/>
          </a:p>
          <a:p>
            <a:pPr marL="457200" indent="-457200">
              <a:buFont typeface="Wingdings" pitchFamily="2" charset="2"/>
              <a:buChar char="q"/>
            </a:pPr>
            <a:endParaRPr lang="en-US" dirty="0"/>
          </a:p>
          <a:p>
            <a:endParaRPr lang="en-US" u="sng" dirty="0">
              <a:solidFill>
                <a:srgbClr val="00B050"/>
              </a:solidFill>
            </a:endParaRPr>
          </a:p>
          <a:p>
            <a:r>
              <a:rPr lang="en-US" u="sng" dirty="0">
                <a:solidFill>
                  <a:srgbClr val="00B050"/>
                </a:solidFill>
              </a:rPr>
              <a:t>  </a:t>
            </a:r>
            <a:r>
              <a:rPr lang="en-US" dirty="0"/>
              <a:t>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u="sng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sz="2000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A5A2711A-1F1A-4A47-BE28-7F86328C8B28}"/>
              </a:ext>
            </a:extLst>
          </p:cNvPr>
          <p:cNvSpPr/>
          <p:nvPr/>
        </p:nvSpPr>
        <p:spPr>
          <a:xfrm>
            <a:off x="6400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33866E5B-19BC-4EA4-95AB-AAE3F1010E36}"/>
              </a:ext>
            </a:extLst>
          </p:cNvPr>
          <p:cNvSpPr/>
          <p:nvPr/>
        </p:nvSpPr>
        <p:spPr>
          <a:xfrm>
            <a:off x="6396178" y="55279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EC0B0DF-F062-4616-AB3F-E15A964125FE}"/>
              </a:ext>
            </a:extLst>
          </p:cNvPr>
          <p:cNvSpPr/>
          <p:nvPr/>
        </p:nvSpPr>
        <p:spPr>
          <a:xfrm>
            <a:off x="7408644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3F8F990-1B12-4E08-9949-8762ECE767BE}"/>
              </a:ext>
            </a:extLst>
          </p:cNvPr>
          <p:cNvSpPr/>
          <p:nvPr/>
        </p:nvSpPr>
        <p:spPr>
          <a:xfrm>
            <a:off x="5351244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0F737507-2157-4199-8665-52C0CCF75225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6624778" y="4648200"/>
            <a:ext cx="4622" cy="87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9BE49D4-2058-42C3-A9EF-87767CB671D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579844" y="5257800"/>
            <a:ext cx="816334" cy="49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B5CFC8C-F60D-45FF-A9B9-996AD4D2D15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826212" y="4419602"/>
            <a:ext cx="811032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1E517B3-AB4A-4540-9B86-1CEEF16A70C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579844" y="4419600"/>
            <a:ext cx="820956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C8D6EC8-E63B-4035-B9D9-5FEC5BB880DD}"/>
              </a:ext>
            </a:extLst>
          </p:cNvPr>
          <p:cNvCxnSpPr>
            <a:cxnSpLocks/>
            <a:stCxn id="6" idx="4"/>
            <a:endCxn id="5" idx="6"/>
          </p:cNvCxnSpPr>
          <p:nvPr/>
        </p:nvCxnSpPr>
        <p:spPr>
          <a:xfrm flipH="1">
            <a:off x="6853378" y="5257800"/>
            <a:ext cx="783866" cy="49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9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E5BC7E22-B56C-47EE-8663-1687EDE392EC}"/>
                  </a:ext>
                </a:extLst>
              </p:cNvPr>
              <p:cNvSpPr/>
              <p:nvPr/>
            </p:nvSpPr>
            <p:spPr>
              <a:xfrm>
                <a:off x="430032" y="1661515"/>
                <a:ext cx="5410200" cy="3354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b="1" i="1" u="sng" dirty="0">
                    <a:solidFill>
                      <a:srgbClr val="00B050"/>
                    </a:solidFill>
                  </a:rPr>
                  <a:t>Improved Self  Pruning (ISP)</a:t>
                </a:r>
                <a:r>
                  <a:rPr lang="en-US" u="sng" dirty="0">
                    <a:solidFill>
                      <a:srgbClr val="00B050"/>
                    </a:solidFill>
                  </a:rPr>
                  <a:t>: </a:t>
                </a:r>
              </a:p>
              <a:p>
                <a:endParaRPr lang="en-US" u="sng" dirty="0">
                  <a:solidFill>
                    <a:srgbClr val="00B050"/>
                  </a:solidFill>
                </a:endParaRPr>
              </a:p>
              <a:p>
                <a:endParaRPr lang="en-US" u="sng" dirty="0">
                  <a:solidFill>
                    <a:srgbClr val="00B050"/>
                  </a:solidFill>
                </a:endParaRP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000" dirty="0"/>
                  <a:t>This method is an improved version of SP proposed by </a:t>
                </a:r>
                <a:r>
                  <a:rPr lang="en-US" sz="2000" b="1" i="1" dirty="0"/>
                  <a:t> </a:t>
                </a:r>
                <a:r>
                  <a:rPr lang="en-US" sz="2000" b="1" i="1" dirty="0" err="1"/>
                  <a:t>Rab</a:t>
                </a:r>
                <a:r>
                  <a:rPr lang="en-US" sz="2000" b="1" i="1" dirty="0"/>
                  <a:t> </a:t>
                </a:r>
                <a:r>
                  <a:rPr lang="en-US" sz="2000" b="1" i="1" dirty="0" err="1"/>
                  <a:t>etal</a:t>
                </a:r>
                <a:r>
                  <a:rPr lang="en-US" sz="2000" b="1" i="1" dirty="0"/>
                  <a:t>.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/>
                  <a:t>  It  uses 3-hop neighborhood information.</a:t>
                </a:r>
              </a:p>
              <a:p>
                <a:endParaRPr lang="en-US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000" baseline="-25000" dirty="0"/>
                  <a:t>(</a:t>
                </a:r>
                <a:r>
                  <a:rPr lang="en-US" sz="2000" baseline="-25000" dirty="0" err="1"/>
                  <a:t>u,v</a:t>
                </a:r>
                <a:r>
                  <a:rPr lang="en-US" sz="2000" baseline="-25000" dirty="0"/>
                  <a:t>)</a:t>
                </a:r>
                <a:r>
                  <a:rPr lang="en-US" sz="2000" dirty="0"/>
                  <a:t>=N(v)-N(u)-</a:t>
                </a:r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000" baseline="-25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aseline="-25000" dirty="0">
                        <a:latin typeface="Cambria Math"/>
                      </a:rPr>
                      <m:t>x</m:t>
                    </m:r>
                    <m:r>
                      <a:rPr lang="en-US" sz="2000" baseline="-25000" dirty="0">
                        <a:latin typeface="Cambria Math"/>
                      </a:rPr>
                      <m:t> </m:t>
                    </m:r>
                    <m:r>
                      <a:rPr lang="az-Cyrl-AZ" sz="2000" i="1" baseline="-25000" dirty="0">
                        <a:latin typeface="Cambria Math"/>
                      </a:rPr>
                      <m:t>є</m:t>
                    </m:r>
                    <m:r>
                      <a:rPr lang="en-US" sz="2000" i="1" baseline="-25000" dirty="0">
                        <a:latin typeface="Cambria Math"/>
                      </a:rPr>
                      <m:t> </m:t>
                    </m:r>
                    <m:r>
                      <a:rPr lang="en-US" sz="2000" i="1" baseline="-25000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baseline="-25000" dirty="0"/>
                  <a:t>(u))^(|N(x)|&gt;N(v))</a:t>
                </a:r>
                <a:r>
                  <a:rPr lang="en-US" sz="2000" dirty="0"/>
                  <a:t> N(x)</a:t>
                </a:r>
              </a:p>
              <a:p>
                <a:r>
                  <a:rPr lang="en-US" sz="2000" dirty="0"/>
                  <a:t>                    -</a:t>
                </a:r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000" baseline="-25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aseline="-25000" dirty="0">
                        <a:latin typeface="Cambria Math"/>
                      </a:rPr>
                      <m:t>x</m:t>
                    </m:r>
                    <m:r>
                      <a:rPr lang="en-US" sz="2000" baseline="-25000" dirty="0">
                        <a:latin typeface="Cambria Math"/>
                      </a:rPr>
                      <m:t> </m:t>
                    </m:r>
                    <m:r>
                      <a:rPr lang="az-Cyrl-AZ" sz="2000" i="1" baseline="-25000" dirty="0">
                        <a:latin typeface="Cambria Math"/>
                      </a:rPr>
                      <m:t>є</m:t>
                    </m:r>
                    <m:r>
                      <a:rPr lang="en-US" sz="2000" i="1" baseline="-25000" dirty="0">
                        <a:latin typeface="Cambria Math"/>
                      </a:rPr>
                      <m:t> </m:t>
                    </m:r>
                    <m:r>
                      <a:rPr lang="en-US" sz="2000" i="1" baseline="-25000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baseline="-25000" dirty="0"/>
                  <a:t>(u))^(|N(x)|=|N(v)|)^(id(x)&lt;id(y))</a:t>
                </a:r>
                <a:r>
                  <a:rPr lang="en-US" sz="2000" dirty="0"/>
                  <a:t> N(x)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BC7E22-B56C-47EE-8663-1687EDE39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2" y="1661515"/>
                <a:ext cx="5410200" cy="3354765"/>
              </a:xfrm>
              <a:prstGeom prst="rect">
                <a:avLst/>
              </a:prstGeom>
              <a:blipFill>
                <a:blip r:embed="rId2"/>
                <a:stretch>
                  <a:fillRect l="-1015" b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6DAE30A-323D-4A4C-9545-8DEF789F3D88}"/>
              </a:ext>
            </a:extLst>
          </p:cNvPr>
          <p:cNvSpPr/>
          <p:nvPr/>
        </p:nvSpPr>
        <p:spPr>
          <a:xfrm>
            <a:off x="533400" y="914400"/>
            <a:ext cx="464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i="1" dirty="0">
                <a:solidFill>
                  <a:srgbClr val="FF0000"/>
                </a:solidFill>
              </a:rPr>
              <a:t>Related Work (contending……)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5E33DCDE-B9D4-4253-AA0B-2693681399F3}"/>
              </a:ext>
            </a:extLst>
          </p:cNvPr>
          <p:cNvSpPr/>
          <p:nvPr/>
        </p:nvSpPr>
        <p:spPr>
          <a:xfrm>
            <a:off x="7118388" y="21335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2436FAC-52FB-41AC-B7AD-54CCF095E2B2}"/>
              </a:ext>
            </a:extLst>
          </p:cNvPr>
          <p:cNvSpPr/>
          <p:nvPr/>
        </p:nvSpPr>
        <p:spPr>
          <a:xfrm>
            <a:off x="7113766" y="34705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41325E9-2532-49EB-A3F2-4C4D7410759A}"/>
              </a:ext>
            </a:extLst>
          </p:cNvPr>
          <p:cNvSpPr/>
          <p:nvPr/>
        </p:nvSpPr>
        <p:spPr>
          <a:xfrm>
            <a:off x="8126232" y="2743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8C37FDC7-6A90-4B31-AFBA-3B72C7BE6CAE}"/>
              </a:ext>
            </a:extLst>
          </p:cNvPr>
          <p:cNvSpPr/>
          <p:nvPr/>
        </p:nvSpPr>
        <p:spPr>
          <a:xfrm>
            <a:off x="6068832" y="2743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F398678-7D40-448B-BEF8-B6467F894B0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297432" y="3200398"/>
            <a:ext cx="816334" cy="49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FF0CF0E9-E8E6-4725-92C7-9AE2B3340351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43800" y="2362200"/>
            <a:ext cx="811032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55262D7-2ED0-41F1-8D7E-93E6E83C7A5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6297432" y="2362198"/>
            <a:ext cx="820956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2CAC0F98-2DBC-49A2-A2CB-7D61C6AC73E5}"/>
              </a:ext>
            </a:extLst>
          </p:cNvPr>
          <p:cNvCxnSpPr>
            <a:cxnSpLocks/>
            <a:stCxn id="14" idx="4"/>
            <a:endCxn id="13" idx="6"/>
          </p:cNvCxnSpPr>
          <p:nvPr/>
        </p:nvCxnSpPr>
        <p:spPr>
          <a:xfrm flipH="1">
            <a:off x="7570966" y="3200398"/>
            <a:ext cx="783866" cy="49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76200"/>
                <a:ext cx="8610600" cy="6482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1" dirty="0">
                    <a:solidFill>
                      <a:srgbClr val="FF0000"/>
                    </a:solidFill>
                  </a:rPr>
                  <a:t>Research Plan:</a:t>
                </a:r>
              </a:p>
              <a:p>
                <a:endParaRPr lang="en-US" b="1" i="1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Proposing a method using  4-hop neighborhood information to broadcast messages to the whole network named as </a:t>
                </a:r>
                <a:r>
                  <a:rPr lang="en-US" dirty="0" err="1"/>
                  <a:t>ExSP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b="1" i="1" u="sng" dirty="0"/>
                  <a:t>Formula of </a:t>
                </a:r>
                <a:r>
                  <a:rPr lang="en-US" b="1" i="1" u="sng" dirty="0" err="1"/>
                  <a:t>ExSP</a:t>
                </a:r>
                <a:r>
                  <a:rPr lang="en-US" b="1" i="1" u="sng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32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baseline="-25000" dirty="0"/>
                  <a:t>(</a:t>
                </a:r>
                <a:r>
                  <a:rPr lang="en-US" baseline="-25000" dirty="0" err="1"/>
                  <a:t>w,u,v</a:t>
                </a:r>
                <a:r>
                  <a:rPr lang="en-US" baseline="-25000" dirty="0"/>
                  <a:t>)</a:t>
                </a:r>
                <a:r>
                  <a:rPr lang="en-US" dirty="0"/>
                  <a:t>=N(v)-N(u)-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baseline="-25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baseline="-25000" dirty="0" smtClean="0">
                        <a:latin typeface="Cambria Math"/>
                      </a:rPr>
                      <m:t>x</m:t>
                    </m:r>
                    <m:r>
                      <a:rPr lang="en-US" b="0" i="0" baseline="-25000" dirty="0" smtClean="0">
                        <a:latin typeface="Cambria Math"/>
                      </a:rPr>
                      <m:t> </m:t>
                    </m:r>
                    <m:r>
                      <a:rPr lang="az-Cyrl-AZ" i="1" baseline="-25000" dirty="0" smtClean="0">
                        <a:latin typeface="Cambria Math"/>
                      </a:rPr>
                      <m:t>є</m:t>
                    </m:r>
                    <m:r>
                      <a:rPr lang="en-US" b="0" i="1" baseline="-25000" dirty="0" smtClean="0">
                        <a:latin typeface="Cambria Math"/>
                      </a:rPr>
                      <m:t> </m:t>
                    </m:r>
                    <m:r>
                      <a:rPr lang="en-US" b="0" i="1" baseline="-25000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aseline="-25000" dirty="0"/>
                  <a:t>(u))^(|N(x)|&gt;N(v))</a:t>
                </a:r>
                <a:r>
                  <a:rPr lang="en-US" dirty="0"/>
                  <a:t> N(x)-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baseline="-25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aseline="-25000" dirty="0">
                        <a:latin typeface="Cambria Math"/>
                      </a:rPr>
                      <m:t>x</m:t>
                    </m:r>
                    <m:r>
                      <a:rPr lang="en-US" baseline="-25000" dirty="0">
                        <a:latin typeface="Cambria Math"/>
                      </a:rPr>
                      <m:t> </m:t>
                    </m:r>
                    <m:r>
                      <a:rPr lang="az-Cyrl-AZ" i="1" baseline="-25000" dirty="0">
                        <a:latin typeface="Cambria Math"/>
                      </a:rPr>
                      <m:t>є</m:t>
                    </m:r>
                    <m:r>
                      <a:rPr lang="en-US" i="1" baseline="-25000" dirty="0">
                        <a:latin typeface="Cambria Math"/>
                      </a:rPr>
                      <m:t> </m:t>
                    </m:r>
                    <m:r>
                      <a:rPr lang="en-US" i="1" baseline="-25000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baseline="-25000" dirty="0"/>
                  <a:t>(u))^(|N(x)|=|N(v)|)^(id(x)&lt;id(y))</a:t>
                </a:r>
                <a:r>
                  <a:rPr lang="en-US" dirty="0"/>
                  <a:t> N(x)</a:t>
                </a:r>
              </a:p>
              <a:p>
                <a:pPr lvl="1"/>
                <a:r>
                  <a:rPr lang="en-US" dirty="0"/>
                  <a:t>	  -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baseline="-25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aseline="-25000" dirty="0">
                        <a:latin typeface="Cambria Math"/>
                      </a:rPr>
                      <m:t>x</m:t>
                    </m:r>
                    <m:r>
                      <a:rPr lang="en-US" baseline="-25000" dirty="0">
                        <a:latin typeface="Cambria Math"/>
                      </a:rPr>
                      <m:t> </m:t>
                    </m:r>
                    <m:r>
                      <a:rPr lang="az-Cyrl-AZ" i="1" baseline="-25000" dirty="0">
                        <a:latin typeface="Cambria Math"/>
                      </a:rPr>
                      <m:t>є</m:t>
                    </m:r>
                    <m:r>
                      <a:rPr lang="en-US" i="1" baseline="-25000" dirty="0">
                        <a:latin typeface="Cambria Math"/>
                      </a:rPr>
                      <m:t> </m:t>
                    </m:r>
                    <m:r>
                      <a:rPr lang="en-US" i="1" baseline="-25000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baseline="-25000" dirty="0"/>
                  <a:t>(u))^((|N(x)|&gt;|N(v)|)</a:t>
                </a:r>
                <a:r>
                  <a:rPr lang="en-US" dirty="0"/>
                  <a:t> </a:t>
                </a:r>
                <a:r>
                  <a:rPr lang="en-US" sz="1000" dirty="0"/>
                  <a:t>∨</a:t>
                </a:r>
                <a:r>
                  <a:rPr lang="en-US" baseline="-25000" dirty="0"/>
                  <a:t>( (|N(x)|=|N(v)|)^(id(x)&lt;id(v)))  ^(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aseline="-25000" dirty="0">
                        <a:latin typeface="Cambria Math"/>
                      </a:rPr>
                      <m:t>y</m:t>
                    </m:r>
                    <m:r>
                      <a:rPr lang="en-US" baseline="-25000" dirty="0">
                        <a:latin typeface="Cambria Math"/>
                      </a:rPr>
                      <m:t> </m:t>
                    </m:r>
                    <m:r>
                      <a:rPr lang="az-Cyrl-AZ" i="1" baseline="-25000" dirty="0">
                        <a:latin typeface="Cambria Math"/>
                      </a:rPr>
                      <m:t>є</m:t>
                    </m:r>
                    <m:r>
                      <a:rPr lang="en-US" i="1" baseline="-25000" dirty="0">
                        <a:latin typeface="Cambria Math"/>
                      </a:rPr>
                      <m:t> </m:t>
                    </m:r>
                    <m:r>
                      <a:rPr lang="en-US" i="1" baseline="-25000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baseline="-25000" dirty="0"/>
                  <a:t>(x))^((|N(y)|&gt;|N(v)|)</a:t>
                </a:r>
                <a:r>
                  <a:rPr lang="en-US" dirty="0"/>
                  <a:t> </a:t>
                </a:r>
                <a:r>
                  <a:rPr lang="en-US" sz="1000" dirty="0"/>
                  <a:t>∨</a:t>
                </a:r>
                <a:r>
                  <a:rPr lang="en-US" baseline="-25000" dirty="0"/>
                  <a:t>( 		(|N(y)|=|N(v)|)^(id(y)&lt;id(v))) </a:t>
                </a:r>
                <a:r>
                  <a:rPr lang="en-US" dirty="0"/>
                  <a:t>N(y)</a:t>
                </a:r>
              </a:p>
              <a:p>
                <a:pPr lvl="1"/>
                <a:r>
                  <a:rPr lang="en-US" dirty="0"/>
                  <a:t>	</a:t>
                </a:r>
                <a:r>
                  <a:rPr lang="en-US" sz="3200" dirty="0">
                    <a:ea typeface="Cambria Math"/>
                  </a:rPr>
                  <a:t> -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baseline="-25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aseline="-25000" dirty="0">
                        <a:latin typeface="Cambria Math"/>
                      </a:rPr>
                      <m:t>x</m:t>
                    </m:r>
                    <m:r>
                      <a:rPr lang="en-US" baseline="-25000" dirty="0">
                        <a:latin typeface="Cambria Math"/>
                      </a:rPr>
                      <m:t> </m:t>
                    </m:r>
                    <m:r>
                      <a:rPr lang="az-Cyrl-AZ" i="1" baseline="-25000" dirty="0">
                        <a:latin typeface="Cambria Math"/>
                      </a:rPr>
                      <m:t>є</m:t>
                    </m:r>
                    <m:r>
                      <a:rPr lang="en-US" i="1" baseline="-25000" dirty="0">
                        <a:latin typeface="Cambria Math"/>
                      </a:rPr>
                      <m:t> </m:t>
                    </m:r>
                    <m:r>
                      <a:rPr lang="en-US" i="1" baseline="-25000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baseline="-25000" dirty="0"/>
                  <a:t>(w))^((|N(x)|&lt;|N(u)|)</a:t>
                </a:r>
                <a:r>
                  <a:rPr lang="en-US" dirty="0"/>
                  <a:t> </a:t>
                </a:r>
                <a:r>
                  <a:rPr lang="en-US" sz="1000" dirty="0"/>
                  <a:t>∨</a:t>
                </a:r>
                <a:r>
                  <a:rPr lang="en-US" baseline="-25000" dirty="0"/>
                  <a:t>( (|N(x)|=|N(u)|)^(id(x)&gt;id(u)))^((|N(x)|&gt;|N(v)|)</a:t>
                </a:r>
                <a:r>
                  <a:rPr lang="en-US" dirty="0"/>
                  <a:t> </a:t>
                </a:r>
                <a:r>
                  <a:rPr lang="en-US" sz="1000" dirty="0"/>
                  <a:t>∨</a:t>
                </a:r>
                <a:r>
                  <a:rPr lang="en-US" baseline="-25000" dirty="0"/>
                  <a:t>( (|N(x)|=|N(v)|)^(id(x)&lt;id(v)))</a:t>
                </a:r>
                <a:r>
                  <a:rPr lang="en-US" dirty="0"/>
                  <a:t>  N(x)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"/>
                <a:ext cx="8610600" cy="6482737"/>
              </a:xfrm>
              <a:prstGeom prst="rect">
                <a:avLst/>
              </a:prstGeom>
              <a:blipFill>
                <a:blip r:embed="rId2"/>
                <a:stretch>
                  <a:fillRect l="-1769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="" xmlns:a16="http://schemas.microsoft.com/office/drawing/2014/main" id="{439E516F-32C3-40DE-92CE-3E92201511B6}"/>
              </a:ext>
            </a:extLst>
          </p:cNvPr>
          <p:cNvSpPr/>
          <p:nvPr/>
        </p:nvSpPr>
        <p:spPr>
          <a:xfrm>
            <a:off x="4894044" y="43254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5F2A29B6-F52A-4380-9559-E539022EEED5}"/>
              </a:ext>
            </a:extLst>
          </p:cNvPr>
          <p:cNvSpPr/>
          <p:nvPr/>
        </p:nvSpPr>
        <p:spPr>
          <a:xfrm>
            <a:off x="3881578" y="59851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F5F47224-D622-4E27-975F-9D7BA5ABAD10}"/>
              </a:ext>
            </a:extLst>
          </p:cNvPr>
          <p:cNvSpPr/>
          <p:nvPr/>
        </p:nvSpPr>
        <p:spPr>
          <a:xfrm>
            <a:off x="4894044" y="525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A87FDA3-5FB5-4E64-94ED-9884EA891CA6}"/>
              </a:ext>
            </a:extLst>
          </p:cNvPr>
          <p:cNvSpPr/>
          <p:nvPr/>
        </p:nvSpPr>
        <p:spPr>
          <a:xfrm>
            <a:off x="2836644" y="525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6BCD3B1-6768-438C-B293-6CF02DC49CC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065244" y="5715000"/>
            <a:ext cx="816334" cy="49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B64934A-6AED-4FF7-822B-4FB85E4D37B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22644" y="4803443"/>
            <a:ext cx="0" cy="45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917FA6D-75D9-4583-8592-2A5AE584DAB6}"/>
              </a:ext>
            </a:extLst>
          </p:cNvPr>
          <p:cNvCxnSpPr>
            <a:cxnSpLocks/>
            <a:stCxn id="6" idx="4"/>
            <a:endCxn id="4" idx="6"/>
          </p:cNvCxnSpPr>
          <p:nvPr/>
        </p:nvCxnSpPr>
        <p:spPr>
          <a:xfrm flipH="1">
            <a:off x="4338778" y="5715000"/>
            <a:ext cx="783866" cy="49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10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7851648" cy="1828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Simulation of ISP &amp; </a:t>
            </a:r>
            <a:r>
              <a:rPr lang="en-US" dirty="0" err="1">
                <a:solidFill>
                  <a:srgbClr val="FF0000"/>
                </a:solidFill>
              </a:rPr>
              <a:t>ExSP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8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A9CB6DFC-D114-4967-A091-020DE0D01189}"/>
              </a:ext>
            </a:extLst>
          </p:cNvPr>
          <p:cNvSpPr/>
          <p:nvPr/>
        </p:nvSpPr>
        <p:spPr>
          <a:xfrm>
            <a:off x="1963396" y="5558277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EE6A0F6-134B-4C2E-B6E9-D5480FC7F595}"/>
              </a:ext>
            </a:extLst>
          </p:cNvPr>
          <p:cNvSpPr/>
          <p:nvPr/>
        </p:nvSpPr>
        <p:spPr>
          <a:xfrm>
            <a:off x="2418608" y="4597493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59C0844-1F6D-41A4-A2D6-212C5ADFA3B7}"/>
              </a:ext>
            </a:extLst>
          </p:cNvPr>
          <p:cNvSpPr/>
          <p:nvPr/>
        </p:nvSpPr>
        <p:spPr>
          <a:xfrm>
            <a:off x="1511165" y="4597494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AAA9C8DF-6D1E-4ADB-A872-C701FD8C92BF}"/>
              </a:ext>
            </a:extLst>
          </p:cNvPr>
          <p:cNvSpPr/>
          <p:nvPr/>
        </p:nvSpPr>
        <p:spPr>
          <a:xfrm>
            <a:off x="2899662" y="2288966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205910A-B849-4373-87B7-D0270A4F0391}"/>
              </a:ext>
            </a:extLst>
          </p:cNvPr>
          <p:cNvSpPr/>
          <p:nvPr/>
        </p:nvSpPr>
        <p:spPr>
          <a:xfrm>
            <a:off x="1963396" y="2288966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2E5FF9A-66B0-418D-BC88-1BA140A7BF01}"/>
              </a:ext>
            </a:extLst>
          </p:cNvPr>
          <p:cNvSpPr/>
          <p:nvPr/>
        </p:nvSpPr>
        <p:spPr>
          <a:xfrm>
            <a:off x="1027129" y="2288966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D2D2AC3-8A2C-40E3-832B-9F5372BBAFE8}"/>
              </a:ext>
            </a:extLst>
          </p:cNvPr>
          <p:cNvSpPr/>
          <p:nvPr/>
        </p:nvSpPr>
        <p:spPr>
          <a:xfrm>
            <a:off x="2899662" y="3571775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EE512EC-AF13-46F5-B694-759318E59590}"/>
              </a:ext>
            </a:extLst>
          </p:cNvPr>
          <p:cNvSpPr/>
          <p:nvPr/>
        </p:nvSpPr>
        <p:spPr>
          <a:xfrm>
            <a:off x="1963396" y="3571776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B1DA7BF-A544-4585-B8E0-E77E833328B1}"/>
              </a:ext>
            </a:extLst>
          </p:cNvPr>
          <p:cNvSpPr/>
          <p:nvPr/>
        </p:nvSpPr>
        <p:spPr>
          <a:xfrm>
            <a:off x="1027129" y="3578402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F072089-0849-4AD4-964F-E2CB38A5888F}"/>
              </a:ext>
            </a:extLst>
          </p:cNvPr>
          <p:cNvCxnSpPr>
            <a:cxnSpLocks/>
            <a:stCxn id="2" idx="7"/>
            <a:endCxn id="3" idx="4"/>
          </p:cNvCxnSpPr>
          <p:nvPr/>
        </p:nvCxnSpPr>
        <p:spPr>
          <a:xfrm flipV="1">
            <a:off x="2156822" y="4907593"/>
            <a:ext cx="375093" cy="6960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A77BC7A-025E-43B7-A613-9ADFE66766F8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1253742" y="3726826"/>
            <a:ext cx="709654" cy="662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79004B0A-29D8-4D00-BE12-BF1E8DCDBB6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253742" y="2444016"/>
            <a:ext cx="70965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1EBA1B2-B482-4031-AE98-908D0C1F298E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1130245" y="2599066"/>
            <a:ext cx="10191" cy="9799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44312EF-0525-400A-86B6-42FF9366216A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2076702" y="2599067"/>
            <a:ext cx="0" cy="97270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A7CDAC9-A9C4-4772-83E6-1162B50245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190009" y="2444016"/>
            <a:ext cx="709654" cy="570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1C688F4-AA9F-4DE2-B8AE-5D0E260952F3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012968" y="2599066"/>
            <a:ext cx="0" cy="9873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E34E32E9-101F-495F-A869-B80FE8F1124E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1140435" y="3888502"/>
            <a:ext cx="399083" cy="75440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231F102-2D38-454E-805B-EEE7B525DF51}"/>
              </a:ext>
            </a:extLst>
          </p:cNvPr>
          <p:cNvCxnSpPr>
            <a:cxnSpLocks/>
            <a:stCxn id="3" idx="1"/>
            <a:endCxn id="9" idx="5"/>
          </p:cNvCxnSpPr>
          <p:nvPr/>
        </p:nvCxnSpPr>
        <p:spPr>
          <a:xfrm flipH="1" flipV="1">
            <a:off x="2156821" y="3836463"/>
            <a:ext cx="294974" cy="80644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953A99E6-C6BC-42E8-8601-9EBFF8A2FDA2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1624471" y="4907594"/>
            <a:ext cx="351677" cy="7165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AD1F6466-744F-4802-9964-BBBD847D5A8F}"/>
              </a:ext>
            </a:extLst>
          </p:cNvPr>
          <p:cNvCxnSpPr>
            <a:cxnSpLocks/>
            <a:stCxn id="3" idx="7"/>
            <a:endCxn id="8" idx="4"/>
          </p:cNvCxnSpPr>
          <p:nvPr/>
        </p:nvCxnSpPr>
        <p:spPr>
          <a:xfrm flipV="1">
            <a:off x="2612035" y="3881875"/>
            <a:ext cx="400934" cy="7610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DB55D204-34AF-47DF-A55F-AF1EC4A60684}"/>
              </a:ext>
            </a:extLst>
          </p:cNvPr>
          <p:cNvSpPr/>
          <p:nvPr/>
        </p:nvSpPr>
        <p:spPr>
          <a:xfrm>
            <a:off x="1963396" y="1257698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9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E756ACC2-E642-4B4D-8BFF-73DAA71F7291}"/>
              </a:ext>
            </a:extLst>
          </p:cNvPr>
          <p:cNvCxnSpPr>
            <a:cxnSpLocks/>
            <a:stCxn id="7" idx="0"/>
            <a:endCxn id="55" idx="2"/>
          </p:cNvCxnSpPr>
          <p:nvPr/>
        </p:nvCxnSpPr>
        <p:spPr>
          <a:xfrm flipV="1">
            <a:off x="1140436" y="1412748"/>
            <a:ext cx="822960" cy="8762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E455563F-FE2C-49D8-A1DF-5303BADE5A3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70340" y="1357410"/>
            <a:ext cx="842628" cy="9315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EC88B3B3-6862-44BF-98EF-20D27102C863}"/>
              </a:ext>
            </a:extLst>
          </p:cNvPr>
          <p:cNvSpPr/>
          <p:nvPr/>
        </p:nvSpPr>
        <p:spPr>
          <a:xfrm>
            <a:off x="5000358" y="5558277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1E1F1DA2-325D-4905-9B47-316CF7AB3C1F}"/>
              </a:ext>
            </a:extLst>
          </p:cNvPr>
          <p:cNvSpPr/>
          <p:nvPr/>
        </p:nvSpPr>
        <p:spPr>
          <a:xfrm>
            <a:off x="5455570" y="4597493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707808A8-AC4D-4FE1-94BD-08976B770F7A}"/>
              </a:ext>
            </a:extLst>
          </p:cNvPr>
          <p:cNvSpPr/>
          <p:nvPr/>
        </p:nvSpPr>
        <p:spPr>
          <a:xfrm>
            <a:off x="4548127" y="4597494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ED8DB47B-54DB-4115-8CB9-2B6746ACAD36}"/>
              </a:ext>
            </a:extLst>
          </p:cNvPr>
          <p:cNvSpPr/>
          <p:nvPr/>
        </p:nvSpPr>
        <p:spPr>
          <a:xfrm>
            <a:off x="5936624" y="2288966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37799FD2-54A2-4FBE-AE3E-B6963DBD1CC0}"/>
              </a:ext>
            </a:extLst>
          </p:cNvPr>
          <p:cNvSpPr/>
          <p:nvPr/>
        </p:nvSpPr>
        <p:spPr>
          <a:xfrm>
            <a:off x="5000358" y="2288966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768C51D1-4875-41A2-A1C5-587DFCB39830}"/>
              </a:ext>
            </a:extLst>
          </p:cNvPr>
          <p:cNvSpPr/>
          <p:nvPr/>
        </p:nvSpPr>
        <p:spPr>
          <a:xfrm>
            <a:off x="4064092" y="2288966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0B0B8B8F-E510-4D96-A6E2-5CE24AE00483}"/>
              </a:ext>
            </a:extLst>
          </p:cNvPr>
          <p:cNvSpPr/>
          <p:nvPr/>
        </p:nvSpPr>
        <p:spPr>
          <a:xfrm>
            <a:off x="5936624" y="3571775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A42EA819-281A-436B-B1FB-1961E22E8CD1}"/>
              </a:ext>
            </a:extLst>
          </p:cNvPr>
          <p:cNvSpPr/>
          <p:nvPr/>
        </p:nvSpPr>
        <p:spPr>
          <a:xfrm>
            <a:off x="5000358" y="3571776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EC61183A-0950-4D0B-AC6F-327B96AD34AD}"/>
              </a:ext>
            </a:extLst>
          </p:cNvPr>
          <p:cNvSpPr/>
          <p:nvPr/>
        </p:nvSpPr>
        <p:spPr>
          <a:xfrm>
            <a:off x="4064092" y="3578402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698D8BA3-4DEC-4FB2-9ED1-C029E0F7041D}"/>
              </a:ext>
            </a:extLst>
          </p:cNvPr>
          <p:cNvCxnSpPr>
            <a:cxnSpLocks/>
            <a:stCxn id="88" idx="7"/>
            <a:endCxn id="89" idx="4"/>
          </p:cNvCxnSpPr>
          <p:nvPr/>
        </p:nvCxnSpPr>
        <p:spPr>
          <a:xfrm flipV="1">
            <a:off x="5193784" y="4907593"/>
            <a:ext cx="375093" cy="6960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0D400DC2-CD77-4496-B1D1-9BBF31825947}"/>
              </a:ext>
            </a:extLst>
          </p:cNvPr>
          <p:cNvCxnSpPr>
            <a:cxnSpLocks/>
            <a:stCxn id="96" idx="6"/>
            <a:endCxn id="95" idx="2"/>
          </p:cNvCxnSpPr>
          <p:nvPr/>
        </p:nvCxnSpPr>
        <p:spPr>
          <a:xfrm flipV="1">
            <a:off x="4290705" y="3726826"/>
            <a:ext cx="709654" cy="662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3AEBCE10-7218-4F59-B599-C14871FC1B8D}"/>
              </a:ext>
            </a:extLst>
          </p:cNvPr>
          <p:cNvCxnSpPr>
            <a:cxnSpLocks/>
            <a:stCxn id="93" idx="6"/>
            <a:endCxn id="92" idx="2"/>
          </p:cNvCxnSpPr>
          <p:nvPr/>
        </p:nvCxnSpPr>
        <p:spPr>
          <a:xfrm>
            <a:off x="4290705" y="2444016"/>
            <a:ext cx="70965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D046EF2D-087B-45AB-ADF9-3F3D2B3881FD}"/>
              </a:ext>
            </a:extLst>
          </p:cNvPr>
          <p:cNvCxnSpPr>
            <a:cxnSpLocks/>
            <a:endCxn id="93" idx="4"/>
          </p:cNvCxnSpPr>
          <p:nvPr/>
        </p:nvCxnSpPr>
        <p:spPr>
          <a:xfrm flipV="1">
            <a:off x="4167207" y="2599066"/>
            <a:ext cx="10191" cy="9799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1DE5B2A5-5FFA-421B-AB4A-C2E389DFA53F}"/>
              </a:ext>
            </a:extLst>
          </p:cNvPr>
          <p:cNvCxnSpPr>
            <a:cxnSpLocks/>
            <a:stCxn id="95" idx="0"/>
            <a:endCxn id="92" idx="4"/>
          </p:cNvCxnSpPr>
          <p:nvPr/>
        </p:nvCxnSpPr>
        <p:spPr>
          <a:xfrm flipV="1">
            <a:off x="5113664" y="2599067"/>
            <a:ext cx="0" cy="97270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EA221E81-754A-4A70-89A4-9F30274BD14D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5226971" y="2444016"/>
            <a:ext cx="709654" cy="570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504CAED5-100B-45AF-AD78-FD5D78071EDB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6049931" y="2599066"/>
            <a:ext cx="0" cy="9873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2E006064-D399-4E25-A8C9-24B73A9C97AC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4177398" y="3888502"/>
            <a:ext cx="399083" cy="75440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FAB13777-83E1-4FC7-9E7D-971DCE2DD056}"/>
              </a:ext>
            </a:extLst>
          </p:cNvPr>
          <p:cNvCxnSpPr>
            <a:cxnSpLocks/>
            <a:stCxn id="89" idx="1"/>
            <a:endCxn id="95" idx="5"/>
          </p:cNvCxnSpPr>
          <p:nvPr/>
        </p:nvCxnSpPr>
        <p:spPr>
          <a:xfrm flipH="1" flipV="1">
            <a:off x="5193784" y="3836463"/>
            <a:ext cx="294974" cy="80644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BF9A9AF7-08A1-4311-B492-D937BBFC1BA8}"/>
              </a:ext>
            </a:extLst>
          </p:cNvPr>
          <p:cNvCxnSpPr>
            <a:cxnSpLocks/>
            <a:endCxn id="90" idx="4"/>
          </p:cNvCxnSpPr>
          <p:nvPr/>
        </p:nvCxnSpPr>
        <p:spPr>
          <a:xfrm flipH="1" flipV="1">
            <a:off x="4661434" y="4907594"/>
            <a:ext cx="351677" cy="7165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7B5BB965-E64C-48BB-91DB-821C876928A2}"/>
              </a:ext>
            </a:extLst>
          </p:cNvPr>
          <p:cNvCxnSpPr>
            <a:cxnSpLocks/>
            <a:stCxn id="89" idx="7"/>
            <a:endCxn id="94" idx="4"/>
          </p:cNvCxnSpPr>
          <p:nvPr/>
        </p:nvCxnSpPr>
        <p:spPr>
          <a:xfrm flipV="1">
            <a:off x="5648997" y="3881875"/>
            <a:ext cx="400934" cy="7610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DB3602E7-C092-4D98-A1B7-E4CC368AF538}"/>
              </a:ext>
            </a:extLst>
          </p:cNvPr>
          <p:cNvSpPr/>
          <p:nvPr/>
        </p:nvSpPr>
        <p:spPr>
          <a:xfrm>
            <a:off x="5000358" y="1257698"/>
            <a:ext cx="226613" cy="31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55784534-F2B9-4A94-A33F-F279419322C1}"/>
              </a:ext>
            </a:extLst>
          </p:cNvPr>
          <p:cNvCxnSpPr>
            <a:cxnSpLocks/>
            <a:stCxn id="93" idx="0"/>
            <a:endCxn id="110" idx="2"/>
          </p:cNvCxnSpPr>
          <p:nvPr/>
        </p:nvCxnSpPr>
        <p:spPr>
          <a:xfrm flipV="1">
            <a:off x="4177398" y="1412748"/>
            <a:ext cx="822960" cy="8762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B72562F3-5322-4551-A6CF-FA42F731ACE0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5207303" y="1357410"/>
            <a:ext cx="842628" cy="9315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71224E28-1061-4F35-9EED-49AE683B08BF}"/>
              </a:ext>
            </a:extLst>
          </p:cNvPr>
          <p:cNvSpPr txBox="1"/>
          <p:nvPr/>
        </p:nvSpPr>
        <p:spPr>
          <a:xfrm>
            <a:off x="1901654" y="62423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3FC12E50-9D0B-4FC2-AD1D-B0055D8326EC}"/>
              </a:ext>
            </a:extLst>
          </p:cNvPr>
          <p:cNvSpPr txBox="1"/>
          <p:nvPr/>
        </p:nvSpPr>
        <p:spPr>
          <a:xfrm>
            <a:off x="4576550" y="6244646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Extended ISP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A87DF25E-ABF2-4E65-A16A-2065B07AE6C0}"/>
              </a:ext>
            </a:extLst>
          </p:cNvPr>
          <p:cNvSpPr/>
          <p:nvPr/>
        </p:nvSpPr>
        <p:spPr>
          <a:xfrm>
            <a:off x="7172058" y="1257698"/>
            <a:ext cx="275602" cy="1550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F2B2BD34-1085-4E44-8A55-A9B666D8A869}"/>
              </a:ext>
            </a:extLst>
          </p:cNvPr>
          <p:cNvSpPr/>
          <p:nvPr/>
        </p:nvSpPr>
        <p:spPr>
          <a:xfrm>
            <a:off x="7172058" y="1695806"/>
            <a:ext cx="275602" cy="1550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6671BC33-6DB2-4CF1-A7F2-55097D9ECEC5}"/>
              </a:ext>
            </a:extLst>
          </p:cNvPr>
          <p:cNvSpPr/>
          <p:nvPr/>
        </p:nvSpPr>
        <p:spPr>
          <a:xfrm>
            <a:off x="7172058" y="2133915"/>
            <a:ext cx="275602" cy="1550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4F991F0D-86FB-400B-8C2B-8FD65FDFA67C}"/>
              </a:ext>
            </a:extLst>
          </p:cNvPr>
          <p:cNvSpPr txBox="1"/>
          <p:nvPr/>
        </p:nvSpPr>
        <p:spPr>
          <a:xfrm>
            <a:off x="7447660" y="1172744"/>
            <a:ext cx="123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Unvisited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65DE9C85-A733-4BCA-AA2D-50A543AD208A}"/>
              </a:ext>
            </a:extLst>
          </p:cNvPr>
          <p:cNvSpPr txBox="1"/>
          <p:nvPr/>
        </p:nvSpPr>
        <p:spPr>
          <a:xfrm>
            <a:off x="7497413" y="1588665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3D72100A-5B2C-45C3-8432-32E0CB3A55CB}"/>
              </a:ext>
            </a:extLst>
          </p:cNvPr>
          <p:cNvSpPr txBox="1"/>
          <p:nvPr/>
        </p:nvSpPr>
        <p:spPr>
          <a:xfrm>
            <a:off x="7486682" y="2026774"/>
            <a:ext cx="167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Non-forwarder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A22B121B-8563-44F0-95FB-00BB9F9BC7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56822" y="2555759"/>
            <a:ext cx="776027" cy="106142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26BACA21-DAE8-4EFB-8455-4FEA91126E64}"/>
              </a:ext>
            </a:extLst>
          </p:cNvPr>
          <p:cNvCxnSpPr>
            <a:cxnSpLocks/>
          </p:cNvCxnSpPr>
          <p:nvPr/>
        </p:nvCxnSpPr>
        <p:spPr>
          <a:xfrm>
            <a:off x="5201159" y="2548949"/>
            <a:ext cx="776027" cy="106142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A9CB6DFC-D114-4967-A091-020DE0D01189}"/>
              </a:ext>
            </a:extLst>
          </p:cNvPr>
          <p:cNvSpPr/>
          <p:nvPr/>
        </p:nvSpPr>
        <p:spPr>
          <a:xfrm>
            <a:off x="1963396" y="5558277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EE6A0F6-134B-4C2E-B6E9-D5480FC7F595}"/>
              </a:ext>
            </a:extLst>
          </p:cNvPr>
          <p:cNvSpPr/>
          <p:nvPr/>
        </p:nvSpPr>
        <p:spPr>
          <a:xfrm>
            <a:off x="2418608" y="4597493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59C0844-1F6D-41A4-A2D6-212C5ADFA3B7}"/>
              </a:ext>
            </a:extLst>
          </p:cNvPr>
          <p:cNvSpPr/>
          <p:nvPr/>
        </p:nvSpPr>
        <p:spPr>
          <a:xfrm>
            <a:off x="1511165" y="4597494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AAA9C8DF-6D1E-4ADB-A872-C701FD8C92BF}"/>
              </a:ext>
            </a:extLst>
          </p:cNvPr>
          <p:cNvSpPr/>
          <p:nvPr/>
        </p:nvSpPr>
        <p:spPr>
          <a:xfrm>
            <a:off x="2899662" y="2288966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205910A-B849-4373-87B7-D0270A4F0391}"/>
              </a:ext>
            </a:extLst>
          </p:cNvPr>
          <p:cNvSpPr/>
          <p:nvPr/>
        </p:nvSpPr>
        <p:spPr>
          <a:xfrm>
            <a:off x="1963396" y="2288966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2E5FF9A-66B0-418D-BC88-1BA140A7BF01}"/>
              </a:ext>
            </a:extLst>
          </p:cNvPr>
          <p:cNvSpPr/>
          <p:nvPr/>
        </p:nvSpPr>
        <p:spPr>
          <a:xfrm>
            <a:off x="1027129" y="2288966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D2D2AC3-8A2C-40E3-832B-9F5372BBAFE8}"/>
              </a:ext>
            </a:extLst>
          </p:cNvPr>
          <p:cNvSpPr/>
          <p:nvPr/>
        </p:nvSpPr>
        <p:spPr>
          <a:xfrm>
            <a:off x="2899662" y="3571775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EE512EC-AF13-46F5-B694-759318E59590}"/>
              </a:ext>
            </a:extLst>
          </p:cNvPr>
          <p:cNvSpPr/>
          <p:nvPr/>
        </p:nvSpPr>
        <p:spPr>
          <a:xfrm>
            <a:off x="1963396" y="3571776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B1DA7BF-A544-4585-B8E0-E77E833328B1}"/>
              </a:ext>
            </a:extLst>
          </p:cNvPr>
          <p:cNvSpPr/>
          <p:nvPr/>
        </p:nvSpPr>
        <p:spPr>
          <a:xfrm>
            <a:off x="1027129" y="3578402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F072089-0849-4AD4-964F-E2CB38A5888F}"/>
              </a:ext>
            </a:extLst>
          </p:cNvPr>
          <p:cNvCxnSpPr>
            <a:cxnSpLocks/>
            <a:stCxn id="2" idx="7"/>
            <a:endCxn id="3" idx="4"/>
          </p:cNvCxnSpPr>
          <p:nvPr/>
        </p:nvCxnSpPr>
        <p:spPr>
          <a:xfrm flipV="1">
            <a:off x="2156822" y="4907593"/>
            <a:ext cx="375093" cy="6960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A77BC7A-025E-43B7-A613-9ADFE66766F8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1253742" y="3726826"/>
            <a:ext cx="709654" cy="662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79004B0A-29D8-4D00-BE12-BF1E8DCDBB6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253742" y="2444016"/>
            <a:ext cx="70965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1EBA1B2-B482-4031-AE98-908D0C1F298E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1130245" y="2599066"/>
            <a:ext cx="10191" cy="9799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44312EF-0525-400A-86B6-42FF9366216A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2076702" y="2599067"/>
            <a:ext cx="0" cy="97270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A7CDAC9-A9C4-4772-83E6-1162B50245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190009" y="2444016"/>
            <a:ext cx="709654" cy="570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1C688F4-AA9F-4DE2-B8AE-5D0E260952F3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012968" y="2599066"/>
            <a:ext cx="0" cy="9873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E34E32E9-101F-495F-A869-B80FE8F1124E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1140435" y="3888502"/>
            <a:ext cx="399083" cy="75440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231F102-2D38-454E-805B-EEE7B525DF51}"/>
              </a:ext>
            </a:extLst>
          </p:cNvPr>
          <p:cNvCxnSpPr>
            <a:cxnSpLocks/>
            <a:stCxn id="3" idx="1"/>
            <a:endCxn id="9" idx="5"/>
          </p:cNvCxnSpPr>
          <p:nvPr/>
        </p:nvCxnSpPr>
        <p:spPr>
          <a:xfrm flipH="1" flipV="1">
            <a:off x="2156821" y="3836463"/>
            <a:ext cx="294974" cy="80644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953A99E6-C6BC-42E8-8601-9EBFF8A2FDA2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1624471" y="4907594"/>
            <a:ext cx="351677" cy="7165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AD1F6466-744F-4802-9964-BBBD847D5A8F}"/>
              </a:ext>
            </a:extLst>
          </p:cNvPr>
          <p:cNvCxnSpPr>
            <a:cxnSpLocks/>
            <a:stCxn id="3" idx="7"/>
            <a:endCxn id="8" idx="4"/>
          </p:cNvCxnSpPr>
          <p:nvPr/>
        </p:nvCxnSpPr>
        <p:spPr>
          <a:xfrm flipV="1">
            <a:off x="2612035" y="3881875"/>
            <a:ext cx="400934" cy="7610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DB55D204-34AF-47DF-A55F-AF1EC4A60684}"/>
              </a:ext>
            </a:extLst>
          </p:cNvPr>
          <p:cNvSpPr/>
          <p:nvPr/>
        </p:nvSpPr>
        <p:spPr>
          <a:xfrm>
            <a:off x="1963396" y="1257698"/>
            <a:ext cx="226613" cy="3101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E756ACC2-E642-4B4D-8BFF-73DAA71F7291}"/>
              </a:ext>
            </a:extLst>
          </p:cNvPr>
          <p:cNvCxnSpPr>
            <a:cxnSpLocks/>
            <a:stCxn id="7" idx="0"/>
            <a:endCxn id="55" idx="2"/>
          </p:cNvCxnSpPr>
          <p:nvPr/>
        </p:nvCxnSpPr>
        <p:spPr>
          <a:xfrm flipV="1">
            <a:off x="1140436" y="1412748"/>
            <a:ext cx="822960" cy="8762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E455563F-FE2C-49D8-A1DF-5303BADE5A3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70340" y="1357410"/>
            <a:ext cx="842628" cy="9315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EC88B3B3-6862-44BF-98EF-20D27102C863}"/>
              </a:ext>
            </a:extLst>
          </p:cNvPr>
          <p:cNvSpPr/>
          <p:nvPr/>
        </p:nvSpPr>
        <p:spPr>
          <a:xfrm>
            <a:off x="5000358" y="5558277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1E1F1DA2-325D-4905-9B47-316CF7AB3C1F}"/>
              </a:ext>
            </a:extLst>
          </p:cNvPr>
          <p:cNvSpPr/>
          <p:nvPr/>
        </p:nvSpPr>
        <p:spPr>
          <a:xfrm>
            <a:off x="5455570" y="4597493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707808A8-AC4D-4FE1-94BD-08976B770F7A}"/>
              </a:ext>
            </a:extLst>
          </p:cNvPr>
          <p:cNvSpPr/>
          <p:nvPr/>
        </p:nvSpPr>
        <p:spPr>
          <a:xfrm>
            <a:off x="4548127" y="4597494"/>
            <a:ext cx="226613" cy="3101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ED8DB47B-54DB-4115-8CB9-2B6746ACAD36}"/>
              </a:ext>
            </a:extLst>
          </p:cNvPr>
          <p:cNvSpPr/>
          <p:nvPr/>
        </p:nvSpPr>
        <p:spPr>
          <a:xfrm>
            <a:off x="5936624" y="2288966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37799FD2-54A2-4FBE-AE3E-B6963DBD1CC0}"/>
              </a:ext>
            </a:extLst>
          </p:cNvPr>
          <p:cNvSpPr/>
          <p:nvPr/>
        </p:nvSpPr>
        <p:spPr>
          <a:xfrm>
            <a:off x="5000358" y="2288966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768C51D1-4875-41A2-A1C5-587DFCB39830}"/>
              </a:ext>
            </a:extLst>
          </p:cNvPr>
          <p:cNvSpPr/>
          <p:nvPr/>
        </p:nvSpPr>
        <p:spPr>
          <a:xfrm>
            <a:off x="4064092" y="2288966"/>
            <a:ext cx="226613" cy="3101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0B0B8B8F-E510-4D96-A6E2-5CE24AE00483}"/>
              </a:ext>
            </a:extLst>
          </p:cNvPr>
          <p:cNvSpPr/>
          <p:nvPr/>
        </p:nvSpPr>
        <p:spPr>
          <a:xfrm>
            <a:off x="5936624" y="3571775"/>
            <a:ext cx="226613" cy="3101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A42EA819-281A-436B-B1FB-1961E22E8CD1}"/>
              </a:ext>
            </a:extLst>
          </p:cNvPr>
          <p:cNvSpPr/>
          <p:nvPr/>
        </p:nvSpPr>
        <p:spPr>
          <a:xfrm>
            <a:off x="5000358" y="3571776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EC61183A-0950-4D0B-AC6F-327B96AD34AD}"/>
              </a:ext>
            </a:extLst>
          </p:cNvPr>
          <p:cNvSpPr/>
          <p:nvPr/>
        </p:nvSpPr>
        <p:spPr>
          <a:xfrm>
            <a:off x="4064092" y="3578402"/>
            <a:ext cx="226613" cy="310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698D8BA3-4DEC-4FB2-9ED1-C029E0F7041D}"/>
              </a:ext>
            </a:extLst>
          </p:cNvPr>
          <p:cNvCxnSpPr>
            <a:cxnSpLocks/>
            <a:stCxn id="88" idx="7"/>
            <a:endCxn id="89" idx="4"/>
          </p:cNvCxnSpPr>
          <p:nvPr/>
        </p:nvCxnSpPr>
        <p:spPr>
          <a:xfrm flipV="1">
            <a:off x="5193784" y="4907593"/>
            <a:ext cx="375093" cy="6960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0D400DC2-CD77-4496-B1D1-9BBF31825947}"/>
              </a:ext>
            </a:extLst>
          </p:cNvPr>
          <p:cNvCxnSpPr>
            <a:cxnSpLocks/>
            <a:stCxn id="96" idx="6"/>
            <a:endCxn id="95" idx="2"/>
          </p:cNvCxnSpPr>
          <p:nvPr/>
        </p:nvCxnSpPr>
        <p:spPr>
          <a:xfrm flipV="1">
            <a:off x="4290705" y="3726826"/>
            <a:ext cx="709654" cy="662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3AEBCE10-7218-4F59-B599-C14871FC1B8D}"/>
              </a:ext>
            </a:extLst>
          </p:cNvPr>
          <p:cNvCxnSpPr>
            <a:cxnSpLocks/>
            <a:stCxn id="93" idx="6"/>
            <a:endCxn id="92" idx="2"/>
          </p:cNvCxnSpPr>
          <p:nvPr/>
        </p:nvCxnSpPr>
        <p:spPr>
          <a:xfrm>
            <a:off x="4290705" y="2444016"/>
            <a:ext cx="70965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D046EF2D-087B-45AB-ADF9-3F3D2B3881FD}"/>
              </a:ext>
            </a:extLst>
          </p:cNvPr>
          <p:cNvCxnSpPr>
            <a:cxnSpLocks/>
            <a:endCxn id="93" idx="4"/>
          </p:cNvCxnSpPr>
          <p:nvPr/>
        </p:nvCxnSpPr>
        <p:spPr>
          <a:xfrm flipV="1">
            <a:off x="4167207" y="2599066"/>
            <a:ext cx="10191" cy="9799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1DE5B2A5-5FFA-421B-AB4A-C2E389DFA53F}"/>
              </a:ext>
            </a:extLst>
          </p:cNvPr>
          <p:cNvCxnSpPr>
            <a:cxnSpLocks/>
            <a:stCxn id="95" idx="0"/>
            <a:endCxn id="92" idx="4"/>
          </p:cNvCxnSpPr>
          <p:nvPr/>
        </p:nvCxnSpPr>
        <p:spPr>
          <a:xfrm flipV="1">
            <a:off x="5113664" y="2599067"/>
            <a:ext cx="0" cy="97270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EA221E81-754A-4A70-89A4-9F30274BD14D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5226971" y="2444016"/>
            <a:ext cx="709654" cy="570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504CAED5-100B-45AF-AD78-FD5D78071EDB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6049931" y="2599066"/>
            <a:ext cx="0" cy="9873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2E006064-D399-4E25-A8C9-24B73A9C97AC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4177398" y="3888502"/>
            <a:ext cx="399083" cy="75440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FAB13777-83E1-4FC7-9E7D-971DCE2DD056}"/>
              </a:ext>
            </a:extLst>
          </p:cNvPr>
          <p:cNvCxnSpPr>
            <a:cxnSpLocks/>
            <a:stCxn id="89" idx="1"/>
            <a:endCxn id="95" idx="5"/>
          </p:cNvCxnSpPr>
          <p:nvPr/>
        </p:nvCxnSpPr>
        <p:spPr>
          <a:xfrm flipH="1" flipV="1">
            <a:off x="5193784" y="3836463"/>
            <a:ext cx="294974" cy="80644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BF9A9AF7-08A1-4311-B492-D937BBFC1BA8}"/>
              </a:ext>
            </a:extLst>
          </p:cNvPr>
          <p:cNvCxnSpPr>
            <a:cxnSpLocks/>
            <a:endCxn id="90" idx="4"/>
          </p:cNvCxnSpPr>
          <p:nvPr/>
        </p:nvCxnSpPr>
        <p:spPr>
          <a:xfrm flipH="1" flipV="1">
            <a:off x="4661434" y="4907594"/>
            <a:ext cx="351677" cy="7165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7B5BB965-E64C-48BB-91DB-821C876928A2}"/>
              </a:ext>
            </a:extLst>
          </p:cNvPr>
          <p:cNvCxnSpPr>
            <a:cxnSpLocks/>
            <a:stCxn id="89" idx="7"/>
            <a:endCxn id="94" idx="4"/>
          </p:cNvCxnSpPr>
          <p:nvPr/>
        </p:nvCxnSpPr>
        <p:spPr>
          <a:xfrm flipV="1">
            <a:off x="5648997" y="3881875"/>
            <a:ext cx="400934" cy="7610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DB3602E7-C092-4D98-A1B7-E4CC368AF538}"/>
              </a:ext>
            </a:extLst>
          </p:cNvPr>
          <p:cNvSpPr/>
          <p:nvPr/>
        </p:nvSpPr>
        <p:spPr>
          <a:xfrm>
            <a:off x="5000358" y="1257698"/>
            <a:ext cx="226613" cy="3101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55784534-F2B9-4A94-A33F-F279419322C1}"/>
              </a:ext>
            </a:extLst>
          </p:cNvPr>
          <p:cNvCxnSpPr>
            <a:cxnSpLocks/>
            <a:stCxn id="93" idx="0"/>
            <a:endCxn id="110" idx="2"/>
          </p:cNvCxnSpPr>
          <p:nvPr/>
        </p:nvCxnSpPr>
        <p:spPr>
          <a:xfrm flipV="1">
            <a:off x="4177398" y="1412748"/>
            <a:ext cx="822960" cy="8762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B72562F3-5322-4551-A6CF-FA42F731ACE0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5207303" y="1357410"/>
            <a:ext cx="842628" cy="9315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71224E28-1061-4F35-9EED-49AE683B08BF}"/>
              </a:ext>
            </a:extLst>
          </p:cNvPr>
          <p:cNvSpPr txBox="1"/>
          <p:nvPr/>
        </p:nvSpPr>
        <p:spPr>
          <a:xfrm>
            <a:off x="1901654" y="62423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3FC12E50-9D0B-4FC2-AD1D-B0055D8326EC}"/>
              </a:ext>
            </a:extLst>
          </p:cNvPr>
          <p:cNvSpPr txBox="1"/>
          <p:nvPr/>
        </p:nvSpPr>
        <p:spPr>
          <a:xfrm>
            <a:off x="4576550" y="6244646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Extended ISP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A1DE843E-55E5-4125-A4E8-AFEC15445889}"/>
              </a:ext>
            </a:extLst>
          </p:cNvPr>
          <p:cNvCxnSpPr>
            <a:cxnSpLocks/>
          </p:cNvCxnSpPr>
          <p:nvPr/>
        </p:nvCxnSpPr>
        <p:spPr>
          <a:xfrm>
            <a:off x="2156822" y="2555759"/>
            <a:ext cx="776027" cy="106142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AE3460B2-5755-4C16-A8F6-2272D1464F43}"/>
              </a:ext>
            </a:extLst>
          </p:cNvPr>
          <p:cNvCxnSpPr>
            <a:cxnSpLocks/>
          </p:cNvCxnSpPr>
          <p:nvPr/>
        </p:nvCxnSpPr>
        <p:spPr>
          <a:xfrm>
            <a:off x="5201159" y="2548949"/>
            <a:ext cx="776027" cy="106142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B531E6F7-075B-42B8-8926-07A9A9EF8A5E}"/>
              </a:ext>
            </a:extLst>
          </p:cNvPr>
          <p:cNvSpPr/>
          <p:nvPr/>
        </p:nvSpPr>
        <p:spPr>
          <a:xfrm>
            <a:off x="7172058" y="1257698"/>
            <a:ext cx="275602" cy="1550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A161494C-7E43-41F8-9483-2DF9CCC93570}"/>
              </a:ext>
            </a:extLst>
          </p:cNvPr>
          <p:cNvSpPr/>
          <p:nvPr/>
        </p:nvSpPr>
        <p:spPr>
          <a:xfrm>
            <a:off x="7172058" y="1695806"/>
            <a:ext cx="275602" cy="1550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73D6B18-0937-4805-B341-2DAAC8ABEEEE}"/>
              </a:ext>
            </a:extLst>
          </p:cNvPr>
          <p:cNvSpPr/>
          <p:nvPr/>
        </p:nvSpPr>
        <p:spPr>
          <a:xfrm>
            <a:off x="7172058" y="2133915"/>
            <a:ext cx="275602" cy="1550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8FCFC31-FF98-4094-B14F-AC2B31822CB5}"/>
              </a:ext>
            </a:extLst>
          </p:cNvPr>
          <p:cNvSpPr txBox="1"/>
          <p:nvPr/>
        </p:nvSpPr>
        <p:spPr>
          <a:xfrm>
            <a:off x="7447660" y="1172744"/>
            <a:ext cx="123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Unvisited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761AA16-8FF3-4E41-B934-97B4DCF014AC}"/>
              </a:ext>
            </a:extLst>
          </p:cNvPr>
          <p:cNvSpPr txBox="1"/>
          <p:nvPr/>
        </p:nvSpPr>
        <p:spPr>
          <a:xfrm>
            <a:off x="7497413" y="1588665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ABFC45-16EC-433A-92CD-60E826658EAA}"/>
              </a:ext>
            </a:extLst>
          </p:cNvPr>
          <p:cNvSpPr txBox="1"/>
          <p:nvPr/>
        </p:nvSpPr>
        <p:spPr>
          <a:xfrm>
            <a:off x="7486682" y="2026774"/>
            <a:ext cx="167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Non-forwarder</a:t>
            </a:r>
          </a:p>
        </p:txBody>
      </p:sp>
    </p:spTree>
    <p:extLst>
      <p:ext uri="{BB962C8B-B14F-4D97-AF65-F5344CB8AC3E}">
        <p14:creationId xmlns:p14="http://schemas.microsoft.com/office/powerpoint/2010/main" val="131178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534400" cy="5334000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solidFill>
                  <a:srgbClr val="FF0000"/>
                </a:solidFill>
              </a:rPr>
              <a:t>Experimental Domains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An ideal MAC layer was assumed i.e. there is no contention and collision</a:t>
            </a:r>
          </a:p>
          <a:p>
            <a:pPr algn="l"/>
            <a:endParaRPr lang="en-US" sz="2000" dirty="0" smtClean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/>
              <a:t>Deployed random networks distributed over  650 m X 650m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/>
              <a:t>Transmission range was from 120 m to 240m</a:t>
            </a:r>
          </a:p>
          <a:p>
            <a:pPr algn="l"/>
            <a:endParaRPr lang="en-US" sz="2000" dirty="0" smtClean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Data packet size – 1000 byte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Transmission rate -2 Mbps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Average values were taken from 10 scenarios for each case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4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n-US" sz="3200" b="1" i="1" dirty="0">
                <a:solidFill>
                  <a:srgbClr val="FF0000"/>
                </a:solidFill>
              </a:rPr>
              <a:t>Outline</a:t>
            </a:r>
            <a:r>
              <a:rPr lang="en-US" sz="3200" b="1" i="1" dirty="0">
                <a:solidFill>
                  <a:srgbClr val="C00000"/>
                </a:solidFill>
              </a:rPr>
              <a:t>:</a:t>
            </a:r>
          </a:p>
          <a:p>
            <a:pPr algn="l"/>
            <a:endParaRPr lang="en-US" sz="3600" dirty="0"/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/>
              <a:t>Introduction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/>
              <a:t>Technical Terms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/>
              <a:t>Related </a:t>
            </a:r>
            <a:r>
              <a:rPr lang="en-US" sz="2400" dirty="0" smtClean="0"/>
              <a:t>Work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 smtClean="0"/>
              <a:t>Present State of the Problem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 smtClean="0"/>
              <a:t>Proposed Methodology</a:t>
            </a:r>
            <a:endParaRPr lang="en-US" sz="2400" dirty="0"/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 smtClean="0"/>
              <a:t>Experimental Analysis</a:t>
            </a: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/>
              <a:t> Conclusion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144673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7854696" cy="1752600"/>
          </a:xfrm>
        </p:spPr>
        <p:txBody>
          <a:bodyPr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Experimental </a:t>
            </a:r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</a:t>
            </a:r>
          </a:p>
          <a:p>
            <a:pPr algn="ctr"/>
            <a:r>
              <a:rPr lang="en-US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ExSP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9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Performance Comparison between  ISP and </a:t>
            </a:r>
            <a:r>
              <a:rPr lang="en-US" sz="2400" b="1" i="1" dirty="0" err="1">
                <a:solidFill>
                  <a:srgbClr val="FF0000"/>
                </a:solidFill>
              </a:rPr>
              <a:t>ExISP</a:t>
            </a:r>
            <a:r>
              <a:rPr lang="en-US" sz="2400" b="1" i="1" dirty="0">
                <a:solidFill>
                  <a:srgbClr val="FF0000"/>
                </a:solidFill>
              </a:rPr>
              <a:t>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596902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</a:t>
            </a:r>
            <a:r>
              <a:rPr lang="en-US" b="1" i="1" dirty="0"/>
              <a:t>Performance Comparison between  ISP and </a:t>
            </a:r>
            <a:r>
              <a:rPr lang="en-US" b="1" i="1" dirty="0" err="1"/>
              <a:t>ExISP</a:t>
            </a:r>
            <a:r>
              <a:rPr lang="en-US" b="1" i="1" dirty="0"/>
              <a:t> for 100 nodes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66" y="1286143"/>
            <a:ext cx="7266667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35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Performance Comparison between  ISP and </a:t>
            </a:r>
            <a:r>
              <a:rPr lang="en-US" sz="2400" b="1" i="1" dirty="0" err="1">
                <a:solidFill>
                  <a:srgbClr val="FF0000"/>
                </a:solidFill>
              </a:rPr>
              <a:t>ExISP</a:t>
            </a:r>
            <a:r>
              <a:rPr lang="en-US" sz="2400" b="1" i="1" dirty="0">
                <a:solidFill>
                  <a:srgbClr val="FF0000"/>
                </a:solidFill>
              </a:rPr>
              <a:t>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596902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</a:t>
            </a:r>
            <a:r>
              <a:rPr lang="en-US" b="1" i="1" dirty="0"/>
              <a:t>Performance Comparison between  ISP and </a:t>
            </a:r>
            <a:r>
              <a:rPr lang="en-US" b="1" i="1" dirty="0" err="1"/>
              <a:t>ExISP</a:t>
            </a:r>
            <a:r>
              <a:rPr lang="en-US" b="1" i="1" dirty="0"/>
              <a:t> </a:t>
            </a:r>
            <a:r>
              <a:rPr lang="en-US" b="1" i="1"/>
              <a:t>for </a:t>
            </a:r>
            <a:r>
              <a:rPr lang="en-US" b="1" i="1" smtClean="0"/>
              <a:t>300 </a:t>
            </a:r>
            <a:r>
              <a:rPr lang="en-US" b="1" i="1" dirty="0"/>
              <a:t>nodes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443285"/>
            <a:ext cx="7514286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0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Performance Comparison between  ISP and ExISP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596902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</a:t>
            </a:r>
            <a:r>
              <a:rPr lang="en-US" b="1" i="1" dirty="0"/>
              <a:t>Performance Comparison between  ISP and </a:t>
            </a:r>
            <a:r>
              <a:rPr lang="en-US" b="1" i="1" dirty="0" err="1"/>
              <a:t>ExISP</a:t>
            </a:r>
            <a:r>
              <a:rPr lang="en-US" b="1" i="1" dirty="0"/>
              <a:t> </a:t>
            </a:r>
            <a:r>
              <a:rPr lang="en-US" b="1" i="1"/>
              <a:t>for </a:t>
            </a:r>
            <a:r>
              <a:rPr lang="en-US" b="1" i="1" smtClean="0"/>
              <a:t>500 </a:t>
            </a:r>
            <a:r>
              <a:rPr lang="en-US" b="1" i="1" dirty="0"/>
              <a:t>nodes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3" y="1462333"/>
            <a:ext cx="7485714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ISP and ExSP on 100 node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3" y="1467095"/>
            <a:ext cx="7533333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84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ISP and ExSP on 200 node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71" y="1467095"/>
            <a:ext cx="7542857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ISP and ExSP on 300 node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9" y="1452809"/>
            <a:ext cx="7552381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8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ISP and ExSP on 100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50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Saved Rebroadcast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6" y="1811368"/>
            <a:ext cx="7609524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2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ISP and ExSP on 300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50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Saved Rebroadcast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4" y="1888452"/>
            <a:ext cx="7619048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ISP and ExSP on 500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50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Saved Rebroadcast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0" y="1878929"/>
            <a:ext cx="7590476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235696" cy="6400800"/>
          </a:xfrm>
        </p:spPr>
        <p:txBody>
          <a:bodyPr>
            <a:noAutofit/>
          </a:bodyPr>
          <a:lstStyle/>
          <a:p>
            <a:pPr algn="l"/>
            <a:r>
              <a:rPr lang="en-US" sz="3200" b="1" i="1" dirty="0">
                <a:solidFill>
                  <a:srgbClr val="FF0000"/>
                </a:solidFill>
              </a:rPr>
              <a:t>Introduction:</a:t>
            </a:r>
          </a:p>
          <a:p>
            <a:pPr algn="l"/>
            <a:endParaRPr lang="en-US" sz="2000" b="1" i="1" dirty="0">
              <a:solidFill>
                <a:srgbClr val="FFC000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/>
              <a:t>Broadcasting of packets in </a:t>
            </a:r>
            <a:r>
              <a:rPr lang="en-US" sz="2000" dirty="0" smtClean="0"/>
              <a:t>mobile ad-hoc wireless networks (MANETs) </a:t>
            </a:r>
            <a:r>
              <a:rPr lang="en-US" sz="2000" dirty="0"/>
              <a:t>without proper framework of network infrastructure is one kind of major </a:t>
            </a:r>
            <a:r>
              <a:rPr lang="en-US" sz="2000" dirty="0" smtClean="0"/>
              <a:t>challenges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Without fixed infrastructure, mobile hosts may not communicate with each other in the network in a single hop fashion </a:t>
            </a:r>
          </a:p>
          <a:p>
            <a:pPr algn="l"/>
            <a:endParaRPr lang="en-US" sz="2000" dirty="0" smtClean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While forwarding packets many problems may occur like more power consumption, increase of bandwidth overhead, redundant transmissions, etc.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 algn="l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Therefore, it is necessary to build multi-hop wireless networks to maintain communication among mobile hosts using intermediate nodes as routers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6221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ISP and ExSP on 100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0" y="1834539"/>
            <a:ext cx="7628571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7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ISP and ExSP on 300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4" y="1864643"/>
            <a:ext cx="7619048" cy="3961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93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ISP and ExSP on 500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4" y="1856183"/>
            <a:ext cx="7571428" cy="393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4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node density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node density over ISP and ExSP on Transmission Range(150m)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</a:t>
            </a:r>
            <a:endParaRPr lang="en-US" b="1" i="1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6" y="1883691"/>
            <a:ext cx="7609524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91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node density over ISP and ExSP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node density over ISP and ExSP on Transmission Range(200)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</a:t>
            </a:r>
            <a:endParaRPr lang="en-US" b="1" i="1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8" y="1874167"/>
            <a:ext cx="7600000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0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" y="1662333"/>
            <a:ext cx="7609524" cy="3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0167" y="2967335"/>
            <a:ext cx="73636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Experimental Result Of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6227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ExDP and IDP on 100 node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1471857"/>
            <a:ext cx="7600000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36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ExDP and IDP on 200 node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457571"/>
            <a:ext cx="7619048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21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ExDP and ISP on 300 node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4" y="1452809"/>
            <a:ext cx="7580952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9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975" y="457200"/>
            <a:ext cx="7854696" cy="1752600"/>
          </a:xfrm>
        </p:spPr>
        <p:txBody>
          <a:bodyPr/>
          <a:lstStyle/>
          <a:p>
            <a:pPr algn="l"/>
            <a:r>
              <a:rPr lang="en-US" sz="2800" b="1" i="1" dirty="0">
                <a:solidFill>
                  <a:srgbClr val="FF0000"/>
                </a:solidFill>
              </a:rPr>
              <a:t>Background Studies:</a:t>
            </a:r>
          </a:p>
          <a:p>
            <a:pPr algn="l"/>
            <a:endParaRPr lang="en-US" dirty="0"/>
          </a:p>
        </p:txBody>
      </p:sp>
      <p:sp>
        <p:nvSpPr>
          <p:cNvPr id="4" name="AutoShape 2" descr="Image result for mobile  ad hoc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mobile  ad hoc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990601"/>
            <a:ext cx="4741216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975" y="4324183"/>
            <a:ext cx="349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MANET: Mobile Ad-hoc Network</a:t>
            </a:r>
            <a:endParaRPr lang="en-US" dirty="0"/>
          </a:p>
        </p:txBody>
      </p:sp>
      <p:pic>
        <p:nvPicPr>
          <p:cNvPr id="1030" name="Picture 6" descr="Image result for blind floo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09688"/>
            <a:ext cx="36480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000" y="411477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Blind Flooding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375" y="5029200"/>
            <a:ext cx="2882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No fixed Base Station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Demand based Network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Host Mobility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4044" y="4696277"/>
            <a:ext cx="3799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Every node forwards packet  to all</a:t>
            </a:r>
          </a:p>
          <a:p>
            <a:r>
              <a:rPr lang="en-US" dirty="0"/>
              <a:t>o</a:t>
            </a:r>
            <a:r>
              <a:rPr lang="en-US" dirty="0" smtClean="0"/>
              <a:t>f its neighbors multiple times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Causes redundant transmissions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ExDP and IDP on 100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50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Saved Rebroadcast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8" y="1893214"/>
            <a:ext cx="7600000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9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ExDP and IDP on 300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50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Saved Rebroadcast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8" y="1883691"/>
            <a:ext cx="7600000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48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ExDP and IDP on 100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0" y="1859881"/>
            <a:ext cx="7619048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38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ExDP and IDP on 200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2" y="1878929"/>
            <a:ext cx="7514286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transmission range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transmission range over ExDP and IDP on 300 node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7" y="1878929"/>
            <a:ext cx="7552381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node density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node density over ExDP and IDP on Transmission Range(150)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</a:t>
            </a:r>
            <a:endParaRPr lang="en-US" b="1" i="1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64" y="1878929"/>
            <a:ext cx="7571428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6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8" y="6858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Effect of node density over ExDP and IDP :</a:t>
            </a:r>
          </a:p>
          <a:p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4478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/>
              <a:t>: </a:t>
            </a:r>
            <a:r>
              <a:rPr lang="en-US" b="1" i="1" smtClean="0"/>
              <a:t>Effect of node density over ExDP and IDP on Transmission Range(200)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478" y="1378259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</a:t>
            </a:r>
            <a:endParaRPr lang="en-US" b="1" i="1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478" y="1378259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smtClean="0">
                <a:solidFill>
                  <a:schemeClr val="tx2"/>
                </a:solidFill>
              </a:rPr>
              <a:t>Energy Consumption for Data Packet</a:t>
            </a:r>
            <a:endParaRPr lang="en-US" b="1" i="1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0" y="1970322"/>
            <a:ext cx="7590476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7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7" y="1481381"/>
            <a:ext cx="7561905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6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"/>
            <a:ext cx="7854696" cy="4724400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solidFill>
                  <a:srgbClr val="FF0000"/>
                </a:solidFill>
              </a:rPr>
              <a:t>Future work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/>
              <a:t>Neighbor knowledge method can be extended from 4-hop to k-hop.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18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/>
              <a:t>Although our approaches require more time complexity and overhead, further research is possible to reduce in a better way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18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/>
              <a:t>Information may  be stolen . </a:t>
            </a:r>
            <a:r>
              <a:rPr lang="en-US" sz="1800" dirty="0"/>
              <a:t>S</a:t>
            </a:r>
            <a:r>
              <a:rPr lang="en-US" sz="1800" dirty="0" smtClean="0"/>
              <a:t>o security steps need to be taken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18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/>
              <a:t>Trying to develop approaches using 4-hop neighbor knowledge for dynamic and unconnected network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18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dirty="0" smtClean="0"/>
              <a:t> More better approaches may be discovered to forward data packets in a </a:t>
            </a:r>
            <a:r>
              <a:rPr lang="en-US" sz="1800" smtClean="0"/>
              <a:t>wireless network</a:t>
            </a:r>
            <a:endParaRPr lang="en-US" sz="1800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25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Conclusion:</a:t>
            </a:r>
          </a:p>
          <a:p>
            <a:endParaRPr lang="en-US" sz="2000" b="1" i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Broadcasting packets in a wireless sensor network becomes challenging due to broadcast storm problem.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Previous schemes and techniques are not too much effective to lessen the storm problem, number of forwarding nodes, resource consumption, etc.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 number of work on Self-Pruning and Dominant Pruning methods based on </a:t>
            </a:r>
            <a:r>
              <a:rPr lang="en-US" sz="2000" dirty="0" err="1"/>
              <a:t>upto</a:t>
            </a:r>
            <a:r>
              <a:rPr lang="en-US" sz="2000" dirty="0"/>
              <a:t> 3-hop neighborhood information while we use the 4-hop neighborhood information.  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Our developed algorithms work far better than previous developed research work to broadcast messages. </a:t>
            </a:r>
          </a:p>
        </p:txBody>
      </p:sp>
    </p:spTree>
    <p:extLst>
      <p:ext uri="{BB962C8B-B14F-4D97-AF65-F5344CB8AC3E}">
        <p14:creationId xmlns:p14="http://schemas.microsoft.com/office/powerpoint/2010/main" val="8346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429000" y="324020"/>
            <a:ext cx="7854696" cy="1752600"/>
          </a:xfrm>
        </p:spPr>
        <p:txBody>
          <a:bodyPr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Background Studies: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0" y="990600"/>
            <a:ext cx="33528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BB</a:t>
            </a:r>
            <a:r>
              <a:rPr lang="en-US" sz="2400" dirty="0" err="1" smtClean="0">
                <a:solidFill>
                  <a:schemeClr val="tx1"/>
                </a:solidFill>
              </a:rPr>
              <a:t>Blind</a:t>
            </a:r>
            <a:r>
              <a:rPr lang="en-US" sz="2400" dirty="0" smtClean="0">
                <a:solidFill>
                  <a:schemeClr val="tx1"/>
                </a:solidFill>
              </a:rPr>
              <a:t> Flooding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3962400" y="1828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62200" y="2792627"/>
            <a:ext cx="34290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</a:t>
            </a:r>
            <a:r>
              <a:rPr lang="en-US" sz="2400" dirty="0" err="1">
                <a:solidFill>
                  <a:schemeClr val="tx1"/>
                </a:solidFill>
              </a:rPr>
              <a:t>B</a:t>
            </a:r>
            <a:r>
              <a:rPr lang="en-US" sz="2400" dirty="0" err="1" smtClean="0">
                <a:solidFill>
                  <a:schemeClr val="tx1"/>
                </a:solidFill>
              </a:rPr>
              <a:t>roadcast</a:t>
            </a:r>
            <a:r>
              <a:rPr lang="en-US" sz="2400" dirty="0" smtClean="0">
                <a:solidFill>
                  <a:schemeClr val="tx1"/>
                </a:solidFill>
              </a:rPr>
              <a:t> Storm Problem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076700" y="2101334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Leads to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25" idx="0"/>
          </p:cNvCxnSpPr>
          <p:nvPr/>
        </p:nvCxnSpPr>
        <p:spPr>
          <a:xfrm flipH="1">
            <a:off x="2057400" y="3554627"/>
            <a:ext cx="1905000" cy="1133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554627"/>
            <a:ext cx="1828800" cy="1093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62400" y="3554627"/>
            <a:ext cx="0" cy="1093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219200" y="4688359"/>
            <a:ext cx="1676400" cy="757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Contention</a:t>
            </a:r>
            <a:r>
              <a:rPr lang="en-US" sz="1600" dirty="0" err="1" smtClean="0">
                <a:solidFill>
                  <a:schemeClr val="tx1"/>
                </a:solidFill>
              </a:rPr>
              <a:t>Contention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3124200" y="4681151"/>
            <a:ext cx="1676400" cy="8382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Redundancy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09327" y="4648200"/>
            <a:ext cx="1772473" cy="764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Collision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6200"/>
            <a:ext cx="8839200" cy="167640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12800" b="1" i="1" dirty="0" smtClean="0">
              <a:solidFill>
                <a:srgbClr val="FF0000"/>
              </a:solidFill>
            </a:endParaRPr>
          </a:p>
          <a:p>
            <a:pPr algn="l"/>
            <a:r>
              <a:rPr lang="en-US" sz="12800" b="1" i="1" dirty="0" smtClean="0">
                <a:solidFill>
                  <a:srgbClr val="FF0000"/>
                </a:solidFill>
              </a:rPr>
              <a:t>References</a:t>
            </a:r>
            <a:r>
              <a:rPr lang="en-US" sz="12800" b="1" i="1" dirty="0">
                <a:solidFill>
                  <a:srgbClr val="FF0000"/>
                </a:solidFill>
              </a:rPr>
              <a:t>:</a:t>
            </a:r>
          </a:p>
          <a:p>
            <a:pPr algn="l"/>
            <a:endParaRPr lang="en-US" sz="3600" b="1" i="1" dirty="0">
              <a:solidFill>
                <a:srgbClr val="FFC000"/>
              </a:solidFill>
            </a:endParaRPr>
          </a:p>
          <a:p>
            <a:pPr algn="l"/>
            <a:r>
              <a:rPr lang="en-US" sz="5500" dirty="0">
                <a:solidFill>
                  <a:srgbClr val="FFC000"/>
                </a:solidFill>
              </a:rPr>
              <a:t>  </a:t>
            </a:r>
            <a:r>
              <a:rPr lang="en-US" sz="6400" dirty="0" smtClean="0"/>
              <a:t>[</a:t>
            </a:r>
            <a:r>
              <a:rPr lang="en-US" sz="6400" dirty="0"/>
              <a:t>1] H. Lim and C. Kim, “Flooding in wireless ad hoc networks,” </a:t>
            </a:r>
            <a:r>
              <a:rPr lang="en-US" sz="6400" i="1" dirty="0"/>
              <a:t>Computer Communications</a:t>
            </a:r>
            <a:r>
              <a:rPr lang="en-US" sz="6400" dirty="0"/>
              <a:t>, vol. 24, no. 3, pp. 353–363, 2001. 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  [2] A </a:t>
            </a:r>
            <a:r>
              <a:rPr lang="en-US" sz="6400" dirty="0" err="1"/>
              <a:t>A</a:t>
            </a:r>
            <a:r>
              <a:rPr lang="en-US" sz="6400" dirty="0"/>
              <a:t>. </a:t>
            </a:r>
            <a:r>
              <a:rPr lang="en-US" sz="6400" dirty="0" err="1"/>
              <a:t>Rahman</a:t>
            </a:r>
            <a:r>
              <a:rPr lang="en-US" sz="6400" dirty="0"/>
              <a:t>, M. E. </a:t>
            </a:r>
            <a:r>
              <a:rPr lang="en-US" sz="6400" dirty="0" err="1"/>
              <a:t>Hoque</a:t>
            </a:r>
            <a:r>
              <a:rPr lang="en-US" sz="6400" dirty="0"/>
              <a:t>, F. </a:t>
            </a:r>
            <a:r>
              <a:rPr lang="en-US" sz="6400" dirty="0" err="1"/>
              <a:t>Rahman</a:t>
            </a:r>
            <a:r>
              <a:rPr lang="en-US" sz="6400" dirty="0"/>
              <a:t>, S. K. </a:t>
            </a:r>
            <a:r>
              <a:rPr lang="en-US" sz="6400" dirty="0" err="1"/>
              <a:t>Kundu</a:t>
            </a:r>
            <a:r>
              <a:rPr lang="en-US" sz="6400" dirty="0"/>
              <a:t>, and P. </a:t>
            </a:r>
            <a:r>
              <a:rPr lang="en-US" sz="6400" dirty="0" err="1"/>
              <a:t>Gburzynski</a:t>
            </a:r>
            <a:r>
              <a:rPr lang="en-US" sz="6400" dirty="0"/>
              <a:t>, “Enhanced partial dominant pruning (EPDP) based broadcasting in ad hoc wireless networks.,” </a:t>
            </a:r>
            <a:r>
              <a:rPr lang="en-US" sz="6400" i="1" dirty="0"/>
              <a:t>Journal of Networks</a:t>
            </a:r>
            <a:r>
              <a:rPr lang="en-US" sz="6400" dirty="0"/>
              <a:t>, vol. 4, no. 9, pp. 895–904, 2009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   [3] K. </a:t>
            </a:r>
            <a:r>
              <a:rPr lang="en-US" sz="6400" dirty="0" err="1"/>
              <a:t>Utsu</a:t>
            </a:r>
            <a:r>
              <a:rPr lang="en-US" sz="6400" dirty="0"/>
              <a:t> and H. Ishii, “Load-aware flooding over ad hoc networks enabling high message reachability and traffic reduction,” in </a:t>
            </a:r>
            <a:r>
              <a:rPr lang="en-US" sz="6400" i="1" dirty="0"/>
              <a:t>International conference on mobile computing and ubiquitous networking (ICMU) Seattle, U.S.A April 26-28</a:t>
            </a:r>
            <a:r>
              <a:rPr lang="en-US" sz="6400" dirty="0"/>
              <a:t>, 2010. 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  [4] I. </a:t>
            </a:r>
            <a:r>
              <a:rPr lang="en-US" sz="6400" dirty="0" err="1"/>
              <a:t>Hur</a:t>
            </a:r>
            <a:r>
              <a:rPr lang="en-US" sz="6400" dirty="0"/>
              <a:t>, T.-D. Le, M.-H. Jo, and H.-S. </a:t>
            </a:r>
            <a:r>
              <a:rPr lang="en-US" sz="6400" dirty="0" err="1"/>
              <a:t>Choo</a:t>
            </a:r>
            <a:r>
              <a:rPr lang="en-US" sz="6400" dirty="0"/>
              <a:t>, “Regular tiling based flooding scheme for</a:t>
            </a:r>
            <a:br>
              <a:rPr lang="en-US" sz="6400" dirty="0"/>
            </a:br>
            <a:r>
              <a:rPr lang="en-US" sz="6400" dirty="0"/>
              <a:t>energy efficiency in wireless ad hoc networks,” </a:t>
            </a:r>
            <a:r>
              <a:rPr lang="en-US" sz="6400" i="1" dirty="0"/>
              <a:t>Journal of Internet Technology</a:t>
            </a:r>
            <a:r>
              <a:rPr lang="en-US" sz="6400" dirty="0"/>
              <a:t>, vol. 13,</a:t>
            </a:r>
            <a:br>
              <a:rPr lang="en-US" sz="6400" dirty="0"/>
            </a:br>
            <a:r>
              <a:rPr lang="en-US" sz="6400" dirty="0"/>
              <a:t>no. 2, pp. 257–271, 2012. 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  [5] G.-X. </a:t>
            </a:r>
            <a:r>
              <a:rPr lang="en-US" sz="6400" dirty="0" err="1"/>
              <a:t>Kok</a:t>
            </a:r>
            <a:r>
              <a:rPr lang="en-US" sz="6400" dirty="0"/>
              <a:t>, C.-O. Chow, and H. Ishii, “Reducing broadcast redundancy in wireless ad-hoc networks with implicit coordination among forwarding nodes,” </a:t>
            </a:r>
            <a:r>
              <a:rPr lang="en-US" sz="6400" i="1" dirty="0"/>
              <a:t>Wireless Personal Communications</a:t>
            </a:r>
            <a:r>
              <a:rPr lang="en-US" sz="6400" dirty="0"/>
              <a:t>, vol. 81, no. 1, pp. 253–278, 2015. 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 [6] R. </a:t>
            </a:r>
            <a:r>
              <a:rPr lang="en-US" sz="6400" dirty="0" err="1"/>
              <a:t>Rab</a:t>
            </a:r>
            <a:r>
              <a:rPr lang="en-US" sz="6400" dirty="0"/>
              <a:t>, S. A. D. </a:t>
            </a:r>
            <a:r>
              <a:rPr lang="en-US" sz="6400" dirty="0" err="1"/>
              <a:t>Sagar</a:t>
            </a:r>
            <a:r>
              <a:rPr lang="en-US" sz="6400" dirty="0"/>
              <a:t>, N. </a:t>
            </a:r>
            <a:r>
              <a:rPr lang="en-US" sz="6400" dirty="0" err="1"/>
              <a:t>Sakib</a:t>
            </a:r>
            <a:r>
              <a:rPr lang="en-US" sz="6400" dirty="0"/>
              <a:t>, A. </a:t>
            </a:r>
            <a:r>
              <a:rPr lang="en-US" sz="6400" dirty="0" err="1"/>
              <a:t>Haque</a:t>
            </a:r>
            <a:r>
              <a:rPr lang="en-US" sz="6400" dirty="0"/>
              <a:t>, M. Islam, and A. </a:t>
            </a:r>
            <a:r>
              <a:rPr lang="en-US" sz="6400" dirty="0" err="1"/>
              <a:t>Rahman</a:t>
            </a:r>
            <a:r>
              <a:rPr lang="en-US" sz="6400" dirty="0"/>
              <a:t>, “Improved </a:t>
            </a:r>
            <a:r>
              <a:rPr lang="en-US" sz="6400" dirty="0" err="1"/>
              <a:t>selfpruning</a:t>
            </a:r>
            <a:r>
              <a:rPr lang="en-US" sz="6400" dirty="0"/>
              <a:t> for broadcasting in ad hoc wireless networks,” </a:t>
            </a:r>
            <a:r>
              <a:rPr lang="en-US" sz="6400" i="1" dirty="0"/>
              <a:t>Wireless Sensor Network</a:t>
            </a:r>
            <a:r>
              <a:rPr lang="en-US" sz="6400" dirty="0"/>
              <a:t>, vol. 9, 2017.</a:t>
            </a:r>
            <a:br>
              <a:rPr lang="en-US" sz="6400" dirty="0"/>
            </a:br>
            <a:r>
              <a:rPr lang="en-US" sz="6400" dirty="0"/>
              <a:t/>
            </a:r>
            <a:br>
              <a:rPr lang="en-US" sz="6400" dirty="0"/>
            </a:br>
            <a:r>
              <a:rPr lang="en-US" sz="6400" dirty="0"/>
              <a:t/>
            </a:r>
            <a:br>
              <a:rPr lang="en-US" sz="6400" dirty="0"/>
            </a:br>
            <a:r>
              <a:rPr lang="en-US" sz="8000" dirty="0"/>
              <a:t/>
            </a:r>
            <a:br>
              <a:rPr lang="en-US" sz="80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  <a:p>
            <a:pPr algn="l"/>
            <a:endParaRPr lang="en-US" sz="2300" dirty="0"/>
          </a:p>
          <a:p>
            <a:pPr algn="l"/>
            <a:r>
              <a:rPr lang="en-US" sz="2300" dirty="0"/>
              <a:t/>
            </a:r>
            <a:br>
              <a:rPr lang="en-US" sz="2300" dirty="0"/>
            </a:br>
            <a:endParaRPr lang="en-US" sz="2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458200" cy="6477000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sz="2800" b="1" i="1" dirty="0" smtClean="0">
              <a:solidFill>
                <a:srgbClr val="FF0000"/>
              </a:solidFill>
            </a:endParaRPr>
          </a:p>
          <a:p>
            <a:pPr algn="l"/>
            <a:endParaRPr lang="en-US" sz="2800" b="1" i="1" dirty="0">
              <a:solidFill>
                <a:srgbClr val="FF0000"/>
              </a:solidFill>
            </a:endParaRPr>
          </a:p>
          <a:p>
            <a:pPr algn="l"/>
            <a:r>
              <a:rPr lang="en-US" sz="5100" b="1" i="1" dirty="0" smtClean="0">
                <a:solidFill>
                  <a:srgbClr val="FF0000"/>
                </a:solidFill>
              </a:rPr>
              <a:t>References:</a:t>
            </a:r>
          </a:p>
          <a:p>
            <a:pPr algn="l"/>
            <a:endParaRPr lang="en-US" sz="1800" b="1" i="1" dirty="0" smtClean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/>
              <a:t>[</a:t>
            </a:r>
            <a:r>
              <a:rPr lang="en-US" sz="2900" dirty="0" smtClean="0"/>
              <a:t>7]  D</a:t>
            </a:r>
            <a:r>
              <a:rPr lang="en-US" sz="2900" dirty="0"/>
              <a:t>. B. J. D. A. </a:t>
            </a:r>
            <a:r>
              <a:rPr lang="en-US" sz="2900" dirty="0" err="1"/>
              <a:t>Maltz</a:t>
            </a:r>
            <a:r>
              <a:rPr lang="en-US" sz="2900" dirty="0"/>
              <a:t> and J. </a:t>
            </a:r>
            <a:r>
              <a:rPr lang="en-US" sz="2900" dirty="0" err="1"/>
              <a:t>Broch</a:t>
            </a:r>
            <a:r>
              <a:rPr lang="en-US" sz="2900" dirty="0"/>
              <a:t>, “</a:t>
            </a:r>
            <a:r>
              <a:rPr lang="en-US" sz="2900" dirty="0" err="1"/>
              <a:t>Dsr</a:t>
            </a:r>
            <a:r>
              <a:rPr lang="en-US" sz="2900" dirty="0"/>
              <a:t>: The dynamic source routing protocol for </a:t>
            </a:r>
            <a:r>
              <a:rPr lang="en-US" sz="2900" dirty="0" err="1"/>
              <a:t>multihop</a:t>
            </a:r>
            <a:r>
              <a:rPr lang="en-US" sz="2900" dirty="0"/>
              <a:t> wireless ad hoc networks,” </a:t>
            </a:r>
            <a:r>
              <a:rPr lang="en-US" sz="2900" i="1" dirty="0"/>
              <a:t>Computer Science Department Carnegie Mellon University Pittsburgh, PA</a:t>
            </a:r>
            <a:r>
              <a:rPr lang="en-US" sz="2900" dirty="0"/>
              <a:t>, pp. 15213–3891, 2001.</a:t>
            </a:r>
            <a:r>
              <a:rPr lang="en-US" sz="2900" dirty="0"/>
              <a:t> </a:t>
            </a:r>
            <a:endParaRPr lang="en-US" sz="2900" dirty="0" smtClean="0"/>
          </a:p>
          <a:p>
            <a:pPr algn="l"/>
            <a:endParaRPr lang="en-US" sz="2900" dirty="0" smtClean="0"/>
          </a:p>
          <a:p>
            <a:pPr algn="l"/>
            <a:r>
              <a:rPr lang="en-US" sz="2900" dirty="0" smtClean="0"/>
              <a:t>[8]M</a:t>
            </a:r>
            <a:r>
              <a:rPr lang="en-US" sz="2900" dirty="0"/>
              <a:t>. T. Thai, F. Wang, D. Liu, S. Zhu, and D.-Z. Du, “Connected dominating sets in wireless</a:t>
            </a:r>
            <a:br>
              <a:rPr lang="en-US" sz="2900" dirty="0"/>
            </a:br>
            <a:r>
              <a:rPr lang="en-US" sz="2900" dirty="0"/>
              <a:t>networks with different transmission ranges,” </a:t>
            </a:r>
            <a:r>
              <a:rPr lang="en-US" sz="2900" i="1" dirty="0"/>
              <a:t>IEEE transactions on mobile computing</a:t>
            </a:r>
            <a:r>
              <a:rPr lang="en-US" sz="2900" dirty="0"/>
              <a:t>,</a:t>
            </a:r>
            <a:br>
              <a:rPr lang="en-US" sz="2900" dirty="0"/>
            </a:br>
            <a:r>
              <a:rPr lang="en-US" sz="2900" dirty="0"/>
              <a:t>vol. 6, no. 7, pp. 721–730, 2007.</a:t>
            </a:r>
            <a:r>
              <a:rPr lang="en-US" sz="2900" dirty="0"/>
              <a:t> </a:t>
            </a:r>
            <a:endParaRPr lang="en-US" sz="2900" dirty="0" smtClean="0"/>
          </a:p>
          <a:p>
            <a:pPr algn="l"/>
            <a:endParaRPr lang="en-US" sz="2900" dirty="0" smtClean="0"/>
          </a:p>
          <a:p>
            <a:pPr algn="l"/>
            <a:r>
              <a:rPr lang="en-US" sz="2900" dirty="0" smtClean="0"/>
              <a:t>[9] </a:t>
            </a:r>
            <a:r>
              <a:rPr lang="en-US" sz="2900" dirty="0"/>
              <a:t>L. </a:t>
            </a:r>
            <a:r>
              <a:rPr lang="en-US" sz="2900" dirty="0" err="1"/>
              <a:t>Shanshan</a:t>
            </a:r>
            <a:r>
              <a:rPr lang="en-US" sz="2900" dirty="0"/>
              <a:t>, L. </a:t>
            </a:r>
            <a:r>
              <a:rPr lang="en-US" sz="2900" dirty="0" err="1"/>
              <a:t>Xiangke</a:t>
            </a:r>
            <a:r>
              <a:rPr lang="en-US" sz="2900" dirty="0"/>
              <a:t>, Z. </a:t>
            </a:r>
            <a:r>
              <a:rPr lang="en-US" sz="2900" dirty="0" err="1"/>
              <a:t>Peidong</a:t>
            </a:r>
            <a:r>
              <a:rPr lang="en-US" sz="2900" dirty="0"/>
              <a:t>, and X. </a:t>
            </a:r>
            <a:r>
              <a:rPr lang="en-US" sz="2900" dirty="0" err="1"/>
              <a:t>Nong</a:t>
            </a:r>
            <a:r>
              <a:rPr lang="en-US" sz="2900" dirty="0"/>
              <a:t>, “Congestion avoidance, detection and</a:t>
            </a:r>
            <a:br>
              <a:rPr lang="en-US" sz="2900" dirty="0"/>
            </a:br>
            <a:r>
              <a:rPr lang="en-US" sz="2900" dirty="0"/>
              <a:t>mitigation in wireless sensor networks,” </a:t>
            </a:r>
            <a:r>
              <a:rPr lang="en-US" sz="2900" i="1" dirty="0"/>
              <a:t>Journal of Computer Research and Development</a:t>
            </a:r>
            <a:r>
              <a:rPr lang="en-US" sz="2900" dirty="0"/>
              <a:t>,</a:t>
            </a:r>
            <a:br>
              <a:rPr lang="en-US" sz="2900" dirty="0"/>
            </a:br>
            <a:r>
              <a:rPr lang="en-US" sz="2900" dirty="0"/>
              <a:t>vol. 44, no. 8, pp. 1348–1356, 2007.</a:t>
            </a:r>
            <a:r>
              <a:rPr lang="en-US" sz="2900" dirty="0"/>
              <a:t> </a:t>
            </a:r>
            <a:endParaRPr lang="en-US" sz="2900" dirty="0" smtClean="0"/>
          </a:p>
          <a:p>
            <a:pPr algn="l"/>
            <a:endParaRPr lang="en-US" sz="2900" dirty="0" smtClean="0"/>
          </a:p>
          <a:p>
            <a:pPr algn="l"/>
            <a:r>
              <a:rPr lang="en-US" sz="2900" dirty="0" smtClean="0"/>
              <a:t>[10] </a:t>
            </a:r>
            <a:r>
              <a:rPr lang="en-US" sz="2900" dirty="0"/>
              <a:t>T. J. Kwon and M. </a:t>
            </a:r>
            <a:r>
              <a:rPr lang="en-US" sz="2900" dirty="0" err="1"/>
              <a:t>Gerla</a:t>
            </a:r>
            <a:r>
              <a:rPr lang="en-US" sz="2900" dirty="0"/>
              <a:t>, “Efficient flooding with passive clustering (pc) in ad hoc networks,” </a:t>
            </a:r>
            <a:r>
              <a:rPr lang="en-US" sz="2900" i="1" dirty="0"/>
              <a:t>ACM SIGCOMM Computer Communication Review</a:t>
            </a:r>
            <a:r>
              <a:rPr lang="en-US" sz="2900" dirty="0"/>
              <a:t>, vol. 32, no. 1, pp. 44–56,</a:t>
            </a:r>
            <a:br>
              <a:rPr lang="en-US" sz="2900" dirty="0"/>
            </a:br>
            <a:r>
              <a:rPr lang="en-US" sz="2900" dirty="0"/>
              <a:t>2002</a:t>
            </a:r>
            <a:r>
              <a:rPr lang="en-US" sz="2900" dirty="0"/>
              <a:t> </a:t>
            </a:r>
            <a:endParaRPr lang="en-US" sz="2900" dirty="0" smtClean="0"/>
          </a:p>
          <a:p>
            <a:pPr algn="l"/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 smtClean="0"/>
              <a:t>[11] </a:t>
            </a:r>
            <a:r>
              <a:rPr lang="en-US" sz="2900" dirty="0"/>
              <a:t>T. T. </a:t>
            </a:r>
            <a:r>
              <a:rPr lang="en-US" sz="2900" dirty="0" err="1"/>
              <a:t>Anannya</a:t>
            </a:r>
            <a:r>
              <a:rPr lang="en-US" sz="2900" dirty="0"/>
              <a:t> and A. </a:t>
            </a:r>
            <a:r>
              <a:rPr lang="en-US" sz="2900" dirty="0" err="1"/>
              <a:t>Rahman</a:t>
            </a:r>
            <a:r>
              <a:rPr lang="en-US" sz="2900" dirty="0"/>
              <a:t>, “Extended neighborhood knowledge based dominant pruning (</a:t>
            </a:r>
            <a:r>
              <a:rPr lang="en-US" sz="2900" dirty="0" err="1"/>
              <a:t>exdp</a:t>
            </a:r>
            <a:r>
              <a:rPr lang="en-US" sz="2900" dirty="0"/>
              <a:t>),” in </a:t>
            </a:r>
            <a:r>
              <a:rPr lang="en-US" sz="2900" i="1" dirty="0"/>
              <a:t>2018 5th International Conference on Networking, Systems and Security</a:t>
            </a:r>
            <a:br>
              <a:rPr lang="en-US" sz="2900" i="1" dirty="0"/>
            </a:br>
            <a:r>
              <a:rPr lang="en-US" sz="2900" i="1" dirty="0"/>
              <a:t>(</a:t>
            </a:r>
            <a:r>
              <a:rPr lang="en-US" sz="2900" i="1" dirty="0" err="1"/>
              <a:t>NSysS</a:t>
            </a:r>
            <a:r>
              <a:rPr lang="en-US" sz="2900" i="1" dirty="0"/>
              <a:t>)</a:t>
            </a:r>
            <a:r>
              <a:rPr lang="en-US" sz="2900" dirty="0"/>
              <a:t>, pp. 1–9, IEEE, </a:t>
            </a:r>
            <a:r>
              <a:rPr lang="en-US" sz="2900" dirty="0" smtClean="0"/>
              <a:t>2018.</a:t>
            </a:r>
          </a:p>
          <a:p>
            <a:pPr algn="l"/>
            <a:endParaRPr lang="en-US" sz="2900" dirty="0"/>
          </a:p>
          <a:p>
            <a:pPr algn="l"/>
            <a:r>
              <a:rPr lang="en-US" sz="2900" dirty="0" smtClean="0"/>
              <a:t>[12 ] </a:t>
            </a:r>
            <a:r>
              <a:rPr lang="en-US" sz="2900" dirty="0"/>
              <a:t>M. Q. </a:t>
            </a:r>
            <a:r>
              <a:rPr lang="en-US" sz="2900" dirty="0" err="1"/>
              <a:t>Rieck</a:t>
            </a:r>
            <a:r>
              <a:rPr lang="en-US" sz="2900" dirty="0"/>
              <a:t> and S. </a:t>
            </a:r>
            <a:r>
              <a:rPr lang="en-US" sz="2900" dirty="0" err="1"/>
              <a:t>Dhar</a:t>
            </a:r>
            <a:r>
              <a:rPr lang="en-US" sz="2900" dirty="0"/>
              <a:t>, “A new pruning method for efficient broadcasting in ad hoc</a:t>
            </a:r>
            <a:br>
              <a:rPr lang="en-US" sz="2900" dirty="0"/>
            </a:br>
            <a:r>
              <a:rPr lang="en-US" sz="2900" dirty="0"/>
              <a:t>networks,” </a:t>
            </a:r>
            <a:r>
              <a:rPr lang="en-US" sz="2900" i="1" dirty="0"/>
              <a:t>International Journal of Mobile Network Design and Innovation</a:t>
            </a:r>
            <a:r>
              <a:rPr lang="en-US" sz="2900" dirty="0"/>
              <a:t>, vol. 3, no. 4,</a:t>
            </a:r>
            <a:br>
              <a:rPr lang="en-US" sz="2900" dirty="0"/>
            </a:br>
            <a:r>
              <a:rPr lang="en-US" sz="2900" dirty="0"/>
              <a:t>pp. 209–217, 2011</a:t>
            </a:r>
            <a:r>
              <a:rPr lang="en-US" sz="2900" dirty="0"/>
              <a:t> </a:t>
            </a:r>
            <a:endParaRPr lang="en-US" sz="2900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algn="l"/>
            <a:endParaRPr lang="en-US" sz="2000" b="1" i="1" dirty="0">
              <a:solidFill>
                <a:srgbClr val="FF0000"/>
              </a:solidFill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91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effectLst/>
              </a:rPr>
              <a:t>Thank you </a:t>
            </a:r>
            <a:r>
              <a:rPr lang="en-US" sz="4400" dirty="0" smtClean="0">
                <a:effectLst/>
                <a:sym typeface="Wingdings" pitchFamily="2" charset="2"/>
              </a:rPr>
              <a:t> 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Question and Answer Session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838200"/>
            <a:ext cx="7851648" cy="1828800"/>
          </a:xfrm>
        </p:spPr>
        <p:txBody>
          <a:bodyPr>
            <a:normAutofit/>
          </a:bodyPr>
          <a:lstStyle/>
          <a:p>
            <a:pPr algn="l"/>
            <a:r>
              <a:rPr lang="en-US" sz="3200" i="1" dirty="0">
                <a:solidFill>
                  <a:srgbClr val="FFC000"/>
                </a:solidFill>
              </a:rPr>
              <a:t/>
            </a:r>
            <a:br>
              <a:rPr lang="en-US" sz="3200" i="1" dirty="0">
                <a:solidFill>
                  <a:srgbClr val="FFC000"/>
                </a:solidFill>
              </a:rPr>
            </a:br>
            <a:endParaRPr lang="en-US" sz="3200" i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458200" cy="2819400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1800" b="1" i="1" dirty="0">
                <a:solidFill>
                  <a:schemeClr val="tx2"/>
                </a:solidFill>
              </a:rPr>
              <a:t>Ad-hoc Network </a:t>
            </a:r>
            <a:r>
              <a:rPr lang="en-US" sz="1800" i="1" dirty="0">
                <a:solidFill>
                  <a:schemeClr val="tx2"/>
                </a:solidFill>
              </a:rPr>
              <a:t>: </a:t>
            </a:r>
            <a:r>
              <a:rPr lang="en-US" sz="1800" dirty="0"/>
              <a:t>Mobile hosts can communicate among them forming a temporary network known as ad-hoc network.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18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i="1" dirty="0">
                <a:solidFill>
                  <a:schemeClr val="tx2"/>
                </a:solidFill>
              </a:rPr>
              <a:t>Hop</a:t>
            </a:r>
            <a:r>
              <a:rPr lang="en-US" sz="1800" i="1" dirty="0">
                <a:solidFill>
                  <a:schemeClr val="tx2"/>
                </a:solidFill>
              </a:rPr>
              <a:t>: </a:t>
            </a:r>
            <a:r>
              <a:rPr lang="en-US" sz="1800" dirty="0"/>
              <a:t>One portion of the path between source and destination.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1800" i="1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i="1" dirty="0">
                <a:solidFill>
                  <a:schemeClr val="tx2"/>
                </a:solidFill>
              </a:rPr>
              <a:t>Forwarding Nodes:  </a:t>
            </a:r>
            <a:r>
              <a:rPr lang="en-US" sz="1800" dirty="0"/>
              <a:t>Nodes those can forward messages.</a:t>
            </a:r>
          </a:p>
          <a:p>
            <a:pPr algn="l"/>
            <a:endParaRPr lang="en-US" sz="18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b="1" i="1" dirty="0">
                <a:solidFill>
                  <a:schemeClr val="tx2"/>
                </a:solidFill>
              </a:rPr>
              <a:t>U(</a:t>
            </a:r>
            <a:r>
              <a:rPr lang="en-US" sz="1800" b="1" i="1" dirty="0" err="1">
                <a:solidFill>
                  <a:schemeClr val="tx2"/>
                </a:solidFill>
              </a:rPr>
              <a:t>u,v</a:t>
            </a:r>
            <a:r>
              <a:rPr lang="en-US" sz="1800" b="1" i="1" dirty="0">
                <a:solidFill>
                  <a:schemeClr val="tx2"/>
                </a:solidFill>
              </a:rPr>
              <a:t>):  </a:t>
            </a:r>
            <a:r>
              <a:rPr lang="en-US" sz="1800" dirty="0"/>
              <a:t>Set of </a:t>
            </a:r>
            <a:r>
              <a:rPr lang="en-US" sz="1800" dirty="0" smtClean="0"/>
              <a:t>nodes </a:t>
            </a:r>
            <a:r>
              <a:rPr lang="en-US" sz="1800" dirty="0"/>
              <a:t>that v will forward packet</a:t>
            </a:r>
            <a:r>
              <a:rPr lang="en-US" sz="1800" dirty="0" smtClean="0"/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18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i="1" dirty="0">
                <a:solidFill>
                  <a:schemeClr val="tx2"/>
                </a:solidFill>
              </a:rPr>
              <a:t>N(N(v)): </a:t>
            </a:r>
            <a:r>
              <a:rPr lang="en-US" sz="1800" dirty="0"/>
              <a:t>All the nodes that are within the 2 –hop from v.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i="1" dirty="0" smtClean="0">
                <a:solidFill>
                  <a:schemeClr val="tx2"/>
                </a:solidFill>
              </a:rPr>
              <a:t>N(N(N(v</a:t>
            </a:r>
            <a:r>
              <a:rPr lang="en-US" sz="1800" b="1" i="1" dirty="0">
                <a:solidFill>
                  <a:schemeClr val="tx2"/>
                </a:solidFill>
              </a:rPr>
              <a:t>))): </a:t>
            </a:r>
            <a:r>
              <a:rPr lang="en-US" sz="1800" dirty="0"/>
              <a:t>All the nodes that are within the 3 –hop from v.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marL="342900" indent="-342900" algn="l">
              <a:buFont typeface="Wingdings" pitchFamily="2" charset="2"/>
              <a:buChar char="Ø"/>
            </a:pPr>
            <a:endParaRPr lang="en-US" sz="1800" dirty="0"/>
          </a:p>
          <a:p>
            <a:pPr marL="342900" indent="-342900" algn="l">
              <a:buFont typeface="Wingdings" pitchFamily="2" charset="2"/>
              <a:buChar char="Ø"/>
            </a:pPr>
            <a:endParaRPr lang="en-US" sz="1800" dirty="0"/>
          </a:p>
          <a:p>
            <a:pPr marL="457200" indent="-457200" algn="l"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9600" y="698212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Technical Terms:</a:t>
            </a:r>
          </a:p>
        </p:txBody>
      </p:sp>
    </p:spTree>
    <p:extLst>
      <p:ext uri="{BB962C8B-B14F-4D97-AF65-F5344CB8AC3E}">
        <p14:creationId xmlns:p14="http://schemas.microsoft.com/office/powerpoint/2010/main" val="28462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7854696" cy="1752600"/>
          </a:xfrm>
        </p:spPr>
        <p:txBody>
          <a:bodyPr/>
          <a:lstStyle/>
          <a:p>
            <a:pPr algn="l"/>
            <a:r>
              <a:rPr lang="en-US" sz="2800" b="1" i="1" dirty="0">
                <a:solidFill>
                  <a:srgbClr val="FF0000"/>
                </a:solidFill>
              </a:rPr>
              <a:t>Technical Terms</a:t>
            </a:r>
            <a:r>
              <a:rPr lang="en-US" sz="2800" b="1" i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endParaRPr lang="en-US" sz="2800" dirty="0" smtClean="0">
              <a:solidFill>
                <a:srgbClr val="FF0000"/>
              </a:solidFill>
            </a:endParaRPr>
          </a:p>
          <a:p>
            <a:pPr algn="l"/>
            <a:endParaRPr lang="en-US" sz="2800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4600"/>
            <a:ext cx="4953000" cy="31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14400"/>
            <a:ext cx="9144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Related Work:</a:t>
            </a:r>
          </a:p>
          <a:p>
            <a:endParaRPr lang="en-US" b="1" i="1" dirty="0"/>
          </a:p>
          <a:p>
            <a:r>
              <a:rPr lang="en-US" sz="2400" b="1" i="1" u="sng" dirty="0">
                <a:solidFill>
                  <a:srgbClr val="7030A0"/>
                </a:solidFill>
              </a:rPr>
              <a:t>Blind Flooding: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Firstly, flooding technique proposed by </a:t>
            </a:r>
            <a:r>
              <a:rPr lang="en-US" sz="2000" b="1" i="1" dirty="0"/>
              <a:t>Tseng </a:t>
            </a:r>
            <a:r>
              <a:rPr lang="en-US" sz="2000" b="1" i="1" dirty="0" err="1"/>
              <a:t>etal</a:t>
            </a:r>
            <a:r>
              <a:rPr lang="en-US" sz="2000" b="1" i="1" dirty="0"/>
              <a:t>. </a:t>
            </a:r>
            <a:r>
              <a:rPr lang="en-US" sz="2000" dirty="0"/>
              <a:t>was performed blindly to broadcast information to all of the nodes of an entire </a:t>
            </a:r>
            <a:r>
              <a:rPr lang="en-US" sz="2000" dirty="0" smtClean="0"/>
              <a:t>network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Leads to broadcast storm problems like contention, collision, redundancy, </a:t>
            </a:r>
            <a:r>
              <a:rPr lang="en-US" sz="2000" dirty="0" err="1" smtClean="0"/>
              <a:t>etc</a:t>
            </a:r>
            <a:r>
              <a:rPr lang="en-US" sz="2000" dirty="0" smtClean="0"/>
              <a:t> </a:t>
            </a: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Moreover, resource consumptions are occurred </a:t>
            </a:r>
            <a:r>
              <a:rPr lang="en-US" sz="2000" dirty="0" smtClean="0"/>
              <a:t>frequently</a:t>
            </a: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 order to mitigate those situations, researchers have proposed a number of schemes which are bit capable for solving the problems.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16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914400"/>
            <a:ext cx="8763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Related Work (contending……)</a:t>
            </a:r>
          </a:p>
          <a:p>
            <a:endParaRPr lang="en-US" b="1" i="1" u="sng" dirty="0">
              <a:solidFill>
                <a:srgbClr val="FFFF00"/>
              </a:solidFill>
            </a:endParaRPr>
          </a:p>
          <a:p>
            <a:r>
              <a:rPr lang="en-US" b="1" i="1" u="sng" dirty="0">
                <a:solidFill>
                  <a:srgbClr val="7030A0"/>
                </a:solidFill>
              </a:rPr>
              <a:t>Cluster Based Scheme: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this method, </a:t>
            </a:r>
            <a:r>
              <a:rPr lang="en-US" b="1" i="1" dirty="0"/>
              <a:t>M. </a:t>
            </a:r>
            <a:r>
              <a:rPr lang="en-US" b="1" i="1" dirty="0" err="1"/>
              <a:t>Gerla</a:t>
            </a:r>
            <a:r>
              <a:rPr lang="en-US" b="1" i="1" dirty="0"/>
              <a:t> </a:t>
            </a:r>
            <a:r>
              <a:rPr lang="en-US" dirty="0"/>
              <a:t>and </a:t>
            </a:r>
            <a:r>
              <a:rPr lang="en-US" b="1" i="1" dirty="0"/>
              <a:t>J. Kwon </a:t>
            </a:r>
            <a:r>
              <a:rPr lang="en-US" dirty="0"/>
              <a:t>have proposed that there is a formation of cluster in the network having several nodes.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cluster head with lowest ID is selected and member nodes of  a cluster can maintain communication through a gateway number.</a:t>
            </a:r>
          </a:p>
          <a:p>
            <a:r>
              <a:rPr lang="en-US" dirty="0"/>
              <a:t>  </a:t>
            </a:r>
          </a:p>
          <a:p>
            <a:r>
              <a:rPr lang="en-US" b="1" i="1" u="sng" dirty="0">
                <a:solidFill>
                  <a:srgbClr val="7030A0"/>
                </a:solidFill>
              </a:rPr>
              <a:t>Counter Based Scheme: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i="1" dirty="0"/>
              <a:t>K. </a:t>
            </a:r>
            <a:r>
              <a:rPr lang="en-US" b="1" i="1" dirty="0" err="1"/>
              <a:t>Utsu</a:t>
            </a:r>
            <a:r>
              <a:rPr lang="en-US" b="1" i="1" dirty="0"/>
              <a:t> </a:t>
            </a:r>
            <a:r>
              <a:rPr lang="en-US" dirty="0"/>
              <a:t>and </a:t>
            </a:r>
            <a:r>
              <a:rPr lang="en-US" b="1" i="1" dirty="0" err="1"/>
              <a:t>H.Ishii</a:t>
            </a:r>
            <a:r>
              <a:rPr lang="en-US" dirty="0"/>
              <a:t> propose  a timer is considered to determine how many times the same packets has been received.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This method helps reduce  the redundant transmissions and works for 1-hop neighbor information.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3838</TotalTime>
  <Words>2106</Words>
  <Application>Microsoft Office PowerPoint</Application>
  <PresentationFormat>On-screen Show (4:3)</PresentationFormat>
  <Paragraphs>414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Flow</vt:lpstr>
      <vt:lpstr> Broadcasting in Ad-hoc Wireless Sensor Networks Using  4-Hop Neighbor Information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of ISP &amp; ExSP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Broadcasting in Ad-hoc Wireless Sensor Networks Using 4-Hop Neighbor Information</dc:title>
  <dc:creator>Inter_Wave</dc:creator>
  <cp:lastModifiedBy>Inter_Wave</cp:lastModifiedBy>
  <cp:revision>198</cp:revision>
  <dcterms:created xsi:type="dcterms:W3CDTF">2018-11-13T02:49:57Z</dcterms:created>
  <dcterms:modified xsi:type="dcterms:W3CDTF">2019-04-26T22:09:04Z</dcterms:modified>
</cp:coreProperties>
</file>