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1" r:id="rId4"/>
    <p:sldId id="304" r:id="rId5"/>
    <p:sldId id="295" r:id="rId6"/>
    <p:sldId id="262" r:id="rId7"/>
    <p:sldId id="263" r:id="rId8"/>
    <p:sldId id="264" r:id="rId9"/>
    <p:sldId id="303" r:id="rId10"/>
    <p:sldId id="301" r:id="rId11"/>
    <p:sldId id="300" r:id="rId12"/>
    <p:sldId id="305" r:id="rId13"/>
    <p:sldId id="296" r:id="rId14"/>
    <p:sldId id="297" r:id="rId15"/>
    <p:sldId id="298" r:id="rId16"/>
    <p:sldId id="299" r:id="rId17"/>
    <p:sldId id="270" r:id="rId1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pace Grotesk" panose="020B0604020202020204" charset="0"/>
      <p:regular r:id="rId25"/>
      <p:bold r:id="rId26"/>
    </p:embeddedFont>
    <p:embeddedFont>
      <p:font typeface="Space Grotesk Light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09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mag.com/encyclopedia/term/simputer" TargetMode="External"/><Relationship Id="rId2" Type="http://schemas.openxmlformats.org/officeDocument/2006/relationships/hyperlink" Target="https://cupdf.com/document/simputer-document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pdf.com/document/simputer-technolo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46945-2A76-4F26-836E-2803AAA7A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5" r="3185"/>
          <a:stretch/>
        </p:blipFill>
        <p:spPr>
          <a:xfrm>
            <a:off x="1588280" y="246447"/>
            <a:ext cx="6326009" cy="1083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341B039-3A10-4A1F-AD03-7D8764076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007" y="1330327"/>
            <a:ext cx="6747641" cy="3663457"/>
          </a:xfrm>
        </p:spPr>
        <p:txBody>
          <a:bodyPr anchor="t">
            <a:normAutofit fontScale="90000"/>
          </a:bodyPr>
          <a:lstStyle/>
          <a:p>
            <a:r>
              <a:rPr lang="en-IN" sz="4900" b="1" dirty="0">
                <a:latin typeface="Times New Roman" pitchFamily="18" charset="0"/>
                <a:cs typeface="Times New Roman" pitchFamily="18" charset="0"/>
              </a:rPr>
              <a:t>SIMPUTER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latin typeface="Times New Roman"/>
                <a:ea typeface="MS Mincho"/>
              </a:rPr>
            </a:br>
            <a:r>
              <a:rPr lang="en-US" sz="2000" b="1" dirty="0">
                <a:latin typeface="Times New Roman"/>
                <a:ea typeface="MS Mincho"/>
              </a:rPr>
              <a:t>Delivered By:</a:t>
            </a:r>
            <a:br>
              <a:rPr lang="en-US" sz="2000" b="1" dirty="0">
                <a:latin typeface="Times New Roman"/>
                <a:ea typeface="MS Mincho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/>
              </a:rPr>
              <a:t>SHANTANU P. POTDAR</a:t>
            </a: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Department of Computer Engineering</a:t>
            </a:r>
            <a:br>
              <a:rPr lang="en-US" sz="1800" b="1" dirty="0"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Bajaj Institute of Technology, Wardha.</a:t>
            </a: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Under Supervision of: </a:t>
            </a:r>
            <a:br>
              <a:rPr lang="en-US" sz="1800" b="1" dirty="0"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Miss. U. N. </a:t>
            </a:r>
            <a:r>
              <a:rPr lang="en-US" sz="1800" b="1" dirty="0" err="1">
                <a:latin typeface="Times New Roman"/>
                <a:ea typeface="MS Mincho"/>
              </a:rPr>
              <a:t>Pote</a:t>
            </a:r>
            <a:r>
              <a:rPr lang="en-US" sz="1800" b="1" dirty="0">
                <a:latin typeface="Times New Roman"/>
                <a:ea typeface="MS Mincho"/>
              </a:rPr>
              <a:t> </a:t>
            </a:r>
            <a:br>
              <a:rPr lang="en-US" sz="1800" b="1" dirty="0">
                <a:solidFill>
                  <a:srgbClr val="FF0000"/>
                </a:solidFill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Assistant Professor</a:t>
            </a: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Computer Engineering Department, </a:t>
            </a:r>
            <a:r>
              <a:rPr lang="en-US" sz="1800" b="1" dirty="0">
                <a:latin typeface="Times New Roman"/>
                <a:ea typeface="MS Mincho"/>
              </a:rPr>
              <a:t>BIT, Wardha</a:t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600" dirty="0">
                <a:latin typeface="Times New Roman"/>
                <a:ea typeface="MS Mincho"/>
              </a:rPr>
            </a:b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CA85A-313E-496C-A54C-B11F4484AB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98" b="95146" l="3620" r="95928">
                        <a14:foregroundMark x1="87783" y1="10194" x2="87783" y2="10194"/>
                        <a14:foregroundMark x1="77828" y1="22330" x2="77828" y2="22330"/>
                        <a14:foregroundMark x1="78733" y1="20388" x2="78733" y2="20388"/>
                        <a14:foregroundMark x1="71493" y1="19417" x2="81900" y2="32039"/>
                        <a14:foregroundMark x1="80543" y1="23786" x2="86425" y2="36408"/>
                        <a14:foregroundMark x1="80995" y1="27184" x2="64706" y2="80097"/>
                        <a14:foregroundMark x1="64706" y1="80097" x2="17647" y2="47573"/>
                        <a14:foregroundMark x1="17647" y1="47573" x2="65611" y2="17961"/>
                        <a14:foregroundMark x1="65611" y1="17961" x2="69231" y2="19903"/>
                        <a14:foregroundMark x1="85973" y1="42233" x2="90498" y2="51942"/>
                        <a14:foregroundMark x1="7240" y1="32039" x2="46606" y2="5340"/>
                        <a14:foregroundMark x1="41629" y1="5340" x2="81448" y2="17961"/>
                        <a14:foregroundMark x1="83258" y1="18932" x2="94118" y2="37379"/>
                        <a14:foregroundMark x1="93665" y1="32524" x2="85520" y2="76699"/>
                        <a14:foregroundMark x1="71493" y1="86893" x2="44796" y2="95146"/>
                        <a14:foregroundMark x1="4072" y1="60680" x2="4072" y2="43204"/>
                        <a14:foregroundMark x1="63801" y1="32039" x2="56561" y2="67476"/>
                        <a14:foregroundMark x1="94118" y1="43204" x2="95023" y2="57282"/>
                        <a14:foregroundMark x1="95928" y1="58252" x2="95928" y2="44660"/>
                        <a14:foregroundMark x1="60633" y1="3883" x2="43439" y2="3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7" y="360345"/>
            <a:ext cx="918823" cy="8560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93AE-2A1A-4045-877D-7E1EF851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8" y="340528"/>
            <a:ext cx="6699000" cy="396300"/>
          </a:xfrm>
        </p:spPr>
        <p:txBody>
          <a:bodyPr/>
          <a:lstStyle/>
          <a:p>
            <a:r>
              <a:rPr lang="en-IN" sz="3600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AE9DF-CDC8-4CF6-BEEF-C87F84AC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068" y="795607"/>
            <a:ext cx="8190533" cy="43279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Abadi" panose="020B0604020104020204" pitchFamily="34" charset="0"/>
              </a:rPr>
              <a:t>INTERNET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  Internet Browser ,Email ,Headlines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Abadi" panose="020B0604020104020204" pitchFamily="34" charset="0"/>
              </a:rPr>
              <a:t>PLAY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  MP3 Music Player ,Photo Album ,Games , E-</a:t>
            </a:r>
            <a:r>
              <a:rPr lang="en-IN" sz="2000" dirty="0" err="1">
                <a:latin typeface="Abadi" panose="020B0604020104020204" pitchFamily="34" charset="0"/>
              </a:rPr>
              <a:t>LibraryEducation</a:t>
            </a:r>
            <a:endParaRPr lang="en-IN" sz="2000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Abadi" panose="020B0604020104020204" pitchFamily="34" charset="0"/>
              </a:rPr>
              <a:t>WORK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  </a:t>
            </a:r>
            <a:r>
              <a:rPr lang="en-IN" sz="2000" dirty="0" err="1">
                <a:latin typeface="Abadi" panose="020B0604020104020204" pitchFamily="34" charset="0"/>
              </a:rPr>
              <a:t>Khatha</a:t>
            </a:r>
            <a:r>
              <a:rPr lang="en-IN" sz="2000" dirty="0">
                <a:latin typeface="Abadi" panose="020B0604020104020204" pitchFamily="34" charset="0"/>
              </a:rPr>
              <a:t> ,Paper ,Notebook ,Bhasha Notebook ,Voice Recorder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Abadi" panose="020B0604020104020204" pitchFamily="34" charset="0"/>
              </a:rPr>
              <a:t>TOOLS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1. Calendar                  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2. </a:t>
            </a:r>
            <a:r>
              <a:rPr lang="en-IN" sz="2000" dirty="0" err="1">
                <a:latin typeface="Abadi" panose="020B0604020104020204" pitchFamily="34" charset="0"/>
              </a:rPr>
              <a:t>Panchanga</a:t>
            </a:r>
            <a:endParaRPr lang="en-IN" sz="2000" dirty="0">
              <a:latin typeface="Abadi" panose="020B0604020104020204" pitchFamily="34" charset="0"/>
            </a:endParaRP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3. Smart Card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4. Health Manager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</a:t>
            </a:r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5. Conversion Calculator </a:t>
            </a:r>
          </a:p>
          <a:p>
            <a:pPr marL="127000" indent="0">
              <a:buNone/>
            </a:pPr>
            <a:endParaRPr lang="en-IN" sz="2000" dirty="0">
              <a:latin typeface="Abadi" panose="020B06040201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83F4-F2D2-4CF6-9C71-13D25374ED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4232" y="459119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3987B-4AD3-4A05-8B92-30BE5E992416}"/>
              </a:ext>
            </a:extLst>
          </p:cNvPr>
          <p:cNvSpPr txBox="1"/>
          <p:nvPr/>
        </p:nvSpPr>
        <p:spPr>
          <a:xfrm>
            <a:off x="4329181" y="3353574"/>
            <a:ext cx="3427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6. World Clock </a:t>
            </a:r>
          </a:p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7. Stop Clock </a:t>
            </a:r>
          </a:p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8. Address book </a:t>
            </a:r>
          </a:p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9. Calculator </a:t>
            </a:r>
          </a:p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10. Network</a:t>
            </a:r>
          </a:p>
        </p:txBody>
      </p:sp>
    </p:spTree>
    <p:extLst>
      <p:ext uri="{BB962C8B-B14F-4D97-AF65-F5344CB8AC3E}">
        <p14:creationId xmlns:p14="http://schemas.microsoft.com/office/powerpoint/2010/main" val="123179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09E4-63C3-4F7A-89E4-BEBB26C2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80" y="756745"/>
            <a:ext cx="6699000" cy="617445"/>
          </a:xfrm>
        </p:spPr>
        <p:txBody>
          <a:bodyPr/>
          <a:lstStyle/>
          <a:p>
            <a:r>
              <a:rPr lang="en-IN" sz="4000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E400A-C96C-4B8A-BE57-253C7EC1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189" y="1539727"/>
            <a:ext cx="8631621" cy="3863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The architecture of the </a:t>
            </a:r>
            <a:r>
              <a:rPr lang="en-US" sz="1800" dirty="0" err="1">
                <a:solidFill>
                  <a:schemeClr val="tx1"/>
                </a:solidFill>
              </a:rPr>
              <a:t>Simputer</a:t>
            </a:r>
            <a:r>
              <a:rPr lang="en-US" sz="1800" dirty="0">
                <a:solidFill>
                  <a:schemeClr val="tx1"/>
                </a:solidFill>
              </a:rPr>
              <a:t> integrates various devices such as Smart Card reader, a Modem, a Touch Screen, a Multi-lingual </a:t>
            </a:r>
            <a:r>
              <a:rPr lang="en-US" sz="1800" dirty="0" err="1">
                <a:solidFill>
                  <a:schemeClr val="tx1"/>
                </a:solidFill>
              </a:rPr>
              <a:t>Texto</a:t>
            </a:r>
            <a:r>
              <a:rPr lang="en-US" sz="1800" dirty="0">
                <a:solidFill>
                  <a:schemeClr val="tx1"/>
                </a:solidFill>
              </a:rPr>
              <a:t>-Speech system. This makes </a:t>
            </a:r>
            <a:r>
              <a:rPr lang="en-US" sz="1800" dirty="0" err="1">
                <a:solidFill>
                  <a:schemeClr val="tx1"/>
                </a:solidFill>
              </a:rPr>
              <a:t>Simputer</a:t>
            </a:r>
            <a:r>
              <a:rPr lang="en-US" sz="1800" dirty="0">
                <a:solidFill>
                  <a:schemeClr val="tx1"/>
                </a:solidFill>
              </a:rPr>
              <a:t> an ideal device for: e-governance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Smart Card enabled citizen services(Voter IDs, driving license, ration card, etc.)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Data collection and processing Land and revenue records Education, health care and information access e-mail device.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A Smart Card pass book Synchronizing transactional details through modem connectivity Interactive multi-lingual transaction log book Human error eliminated, increasing the integrity of the calculations.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E620-7D33-4E61-B8E2-D7E0789870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85397" y="4575425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918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3D8F-8A1B-4870-A840-456A3619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93" y="307427"/>
            <a:ext cx="6699000" cy="940638"/>
          </a:xfrm>
        </p:spPr>
        <p:txBody>
          <a:bodyPr/>
          <a:lstStyle/>
          <a:p>
            <a:r>
              <a:rPr lang="en-US" dirty="0"/>
              <a:t>What Makes </a:t>
            </a:r>
            <a:r>
              <a:rPr lang="en-US" dirty="0" err="1"/>
              <a:t>Simputer</a:t>
            </a:r>
            <a:r>
              <a:rPr lang="en-US" dirty="0"/>
              <a:t> Different From Regular PCs?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4F7F-9F0D-4B24-9102-F0795EF603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22809" y="4624841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59FFB98-DE53-4490-A6E0-886E302E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56736"/>
              </p:ext>
            </p:extLst>
          </p:nvPr>
        </p:nvGraphicFramePr>
        <p:xfrm>
          <a:off x="346841" y="1321012"/>
          <a:ext cx="7394028" cy="3537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6">
                  <a:extLst>
                    <a:ext uri="{9D8B030D-6E8A-4147-A177-3AD203B41FA5}">
                      <a16:colId xmlns:a16="http://schemas.microsoft.com/office/drawing/2014/main" val="1639812589"/>
                    </a:ext>
                  </a:extLst>
                </a:gridCol>
                <a:gridCol w="3100021">
                  <a:extLst>
                    <a:ext uri="{9D8B030D-6E8A-4147-A177-3AD203B41FA5}">
                      <a16:colId xmlns:a16="http://schemas.microsoft.com/office/drawing/2014/main" val="3334492790"/>
                    </a:ext>
                  </a:extLst>
                </a:gridCol>
                <a:gridCol w="3619051">
                  <a:extLst>
                    <a:ext uri="{9D8B030D-6E8A-4147-A177-3AD203B41FA5}">
                      <a16:colId xmlns:a16="http://schemas.microsoft.com/office/drawing/2014/main" val="1506930161"/>
                    </a:ext>
                  </a:extLst>
                </a:gridCol>
              </a:tblGrid>
              <a:tr h="46250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SR</a:t>
                      </a:r>
                    </a:p>
                    <a:p>
                      <a:pPr algn="ctr"/>
                      <a:r>
                        <a:rPr lang="en-IN" sz="16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SIMPUTER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7186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r>
                        <a:rPr lang="en-IN" sz="1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not a personal computer.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a personal computer.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5429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r>
                        <a:rPr lang="en-IN" sz="18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Simputer</a:t>
                      </a:r>
                      <a:r>
                        <a:rPr lang="en-IN" sz="1800" dirty="0"/>
                        <a:t> can handle or carry in pockets.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It can not be carry.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5669"/>
                  </a:ext>
                </a:extLst>
              </a:tr>
              <a:tr h="398433">
                <a:tc>
                  <a:txBody>
                    <a:bodyPr/>
                    <a:lstStyle/>
                    <a:p>
                      <a:r>
                        <a:rPr lang="en-IN" sz="18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It has low cost in the market.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It is expensive.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7336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r>
                        <a:rPr lang="en-IN" sz="18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It have </a:t>
                      </a:r>
                      <a:r>
                        <a:rPr lang="en-IN" sz="1800" dirty="0" err="1"/>
                        <a:t>linux</a:t>
                      </a:r>
                      <a:r>
                        <a:rPr lang="en-IN" sz="1800" dirty="0"/>
                        <a:t> operating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It having </a:t>
                      </a:r>
                      <a:r>
                        <a:rPr lang="en-IN" sz="1800" dirty="0" err="1"/>
                        <a:t>wintel</a:t>
                      </a:r>
                      <a:r>
                        <a:rPr lang="en-IN" sz="1800" dirty="0"/>
                        <a:t>(window +intel)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5792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r>
                        <a:rPr lang="en-IN" sz="18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It is easy to available ,also buy.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It is not easy to buy.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1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0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C629-34CF-4482-8075-F30AB2DC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2520"/>
            <a:ext cx="6699000" cy="396300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AE03-925B-498F-90FB-C669B56A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15129"/>
            <a:ext cx="8008882" cy="3714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 err="1"/>
              <a:t>Simputer</a:t>
            </a:r>
            <a:r>
              <a:rPr lang="en-IN" sz="2000" dirty="0"/>
              <a:t> is a small, cheap device, similar to personal digital assistant.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Simple to </a:t>
            </a:r>
            <a:r>
              <a:rPr lang="en-IN" sz="2000" dirty="0" err="1"/>
              <a:t>use,perceptual</a:t>
            </a:r>
            <a:r>
              <a:rPr lang="en-IN" sz="2000" dirty="0"/>
              <a:t> computing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radical simplicity of universal access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Rich in interfaces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Soft modem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Smart card 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Infra red data access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USB port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Audio port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C260-F998-4870-A346-7EC29D66225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7499" y="4660513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66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0556-DCBC-454C-AFDE-8658812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7" y="1198607"/>
            <a:ext cx="6699000" cy="396300"/>
          </a:xfrm>
        </p:spPr>
        <p:txBody>
          <a:bodyPr/>
          <a:lstStyle/>
          <a:p>
            <a:r>
              <a:rPr lang="en-IN" sz="4000" dirty="0"/>
              <a:t>DISADVANTAGE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73F1-3B37-4A7E-B220-0C5DC58D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919" y="1925100"/>
            <a:ext cx="5513835" cy="3218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Data inaccuracy.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Require Training Of Maintenance Staff.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Information Overload. 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Software unreliability.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A1DC-4E52-4476-8050-39D9B147CF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5381" y="4575425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84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B435-B0B7-4D58-98E7-33057EB6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9" y="457199"/>
            <a:ext cx="6699000" cy="467673"/>
          </a:xfrm>
        </p:spPr>
        <p:txBody>
          <a:bodyPr/>
          <a:lstStyle/>
          <a:p>
            <a:r>
              <a:rPr lang="en-IN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7C55-2740-4C49-9C40-9D958B35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029" y="924872"/>
            <a:ext cx="7953702" cy="3644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err="1"/>
              <a:t>Simputer</a:t>
            </a:r>
            <a:r>
              <a:rPr lang="en-US" sz="1800" dirty="0"/>
              <a:t> holds promise for bringing low cost computing to poor countries.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Given the high illiteracy rates in developing countries, the devices uses image and sound as primary outputs and touch as its primary input.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It employs Unicode and so it support multilingual text along with text to speech capabilities.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Developers said the </a:t>
            </a:r>
            <a:r>
              <a:rPr lang="en-US" sz="1800" dirty="0" err="1"/>
              <a:t>simputer</a:t>
            </a:r>
            <a:r>
              <a:rPr lang="en-US" sz="1800" dirty="0"/>
              <a:t> is somewhere between a personal digital assistant and a PC given its power, storage capacity, display size and smart card based connectivity.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production began in March 2001 the final product is available on the market on the end of 2002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2C18-28DD-4207-9771-A8110FDC858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5381" y="4660513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476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B313-E41D-4043-89F5-A1B656BE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14" y="803770"/>
            <a:ext cx="6699000" cy="396300"/>
          </a:xfrm>
        </p:spPr>
        <p:txBody>
          <a:bodyPr/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967EC-3E25-4DF7-8704-C88C0579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614" y="1466193"/>
            <a:ext cx="7985234" cy="3306032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https://en.wikipedia.org/wiki/Simputer</a:t>
            </a:r>
          </a:p>
          <a:p>
            <a:r>
              <a:rPr lang="en-IN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https://cupdf.com/document/simputer-document.html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  <a:hlinkClick r:id="rId3"/>
              </a:rPr>
              <a:t>https://www.pcmag.com/encyclopedia/term/simputer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http://www.123seminarsonly.com/Seminar-Reports/005/Simputer.html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B4FC-C86C-44D5-92AE-82C1FA9553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7498" y="4644748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6949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700" scaled="0"/>
        </a:grad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D027A-3001-4F8F-8C8E-A8945BFEBEC8}"/>
              </a:ext>
            </a:extLst>
          </p:cNvPr>
          <p:cNvSpPr txBox="1"/>
          <p:nvPr/>
        </p:nvSpPr>
        <p:spPr>
          <a:xfrm>
            <a:off x="826491" y="1781505"/>
            <a:ext cx="6340134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613829" y="457200"/>
            <a:ext cx="6409107" cy="5425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INDEX</a:t>
            </a:r>
            <a:endParaRPr sz="4000" dirty="0"/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8105022" y="45961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40DDF-C168-4E21-B4D5-DF316876ACA5}"/>
              </a:ext>
            </a:extLst>
          </p:cNvPr>
          <p:cNvSpPr txBox="1"/>
          <p:nvPr/>
        </p:nvSpPr>
        <p:spPr>
          <a:xfrm>
            <a:off x="557885" y="999762"/>
            <a:ext cx="82235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Literature Review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System architecture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Features/Advantages/Disadvantages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Comparison</a:t>
            </a:r>
            <a:endParaRPr lang="en-US" sz="2600" b="1" dirty="0">
              <a:solidFill>
                <a:schemeClr val="tx1"/>
              </a:solidFill>
              <a:latin typeface="Abadi" panose="020B0604020202020204" pitchFamily="34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Applications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Conclusion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References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cellphone, phone, indoor, old&#10;&#10;Description automatically generated">
            <a:extLst>
              <a:ext uri="{FF2B5EF4-FFF2-40B4-BE49-F238E27FC236}">
                <a16:creationId xmlns:a16="http://schemas.microsoft.com/office/drawing/2014/main" id="{656ECE65-F147-4CED-9F11-D83CF6E6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115" y="310656"/>
            <a:ext cx="3391642" cy="226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260131" y="433821"/>
            <a:ext cx="6240900" cy="6016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INTRODUTION</a:t>
            </a:r>
            <a:endParaRPr sz="4000" dirty="0"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338959" y="1232838"/>
            <a:ext cx="8032531" cy="3561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A </a:t>
            </a:r>
            <a:r>
              <a:rPr lang="en-US" dirty="0" err="1">
                <a:latin typeface="+mn-lt"/>
              </a:rPr>
              <a:t>Simputer</a:t>
            </a:r>
            <a:r>
              <a:rPr lang="en-US" dirty="0">
                <a:latin typeface="+mn-lt"/>
              </a:rPr>
              <a:t> is a multilingual, mass access, low cost,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+mn-lt"/>
              </a:rPr>
              <a:t>     portable alternative to PC’s by which the benefits of IT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+mn-lt"/>
              </a:rPr>
              <a:t>     can reach the common man.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irst released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on 21 April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2001.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IN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Dr.</a:t>
            </a:r>
            <a:r>
              <a:rPr lang="en-IN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0645AD"/>
                </a:solidFill>
                <a:latin typeface="Arial" panose="020B0604020202020204" pitchFamily="34" charset="0"/>
              </a:rPr>
              <a:t>Swami Manohar was leader.(Group of seven scientist)</a:t>
            </a:r>
            <a:r>
              <a:rPr lang="en-US" dirty="0">
                <a:latin typeface="+mn-lt"/>
              </a:rPr>
              <a:t>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It has a special role in the third world war because it is ensures that illiteracy is no longer barrier in handling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+mn-lt"/>
              </a:rPr>
              <a:t>     a computer.</a:t>
            </a:r>
            <a:endParaRPr lang="en-US" i="0" dirty="0">
              <a:solidFill>
                <a:srgbClr val="202122"/>
              </a:solidFill>
              <a:effectLst/>
              <a:latin typeface="+mn-lt"/>
            </a:endParaRPr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8183850" y="457936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8AE6-A686-4712-9C4D-50DA5147E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AF7B668-6FBC-42DC-AFB0-747E6034F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" t="3153" r="992" b="5058"/>
          <a:stretch/>
        </p:blipFill>
        <p:spPr>
          <a:xfrm>
            <a:off x="1001109" y="670034"/>
            <a:ext cx="5391807" cy="42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3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70BE-DBE0-4F47-976B-317F4CAF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80" y="425669"/>
            <a:ext cx="6240900" cy="596916"/>
          </a:xfrm>
        </p:spPr>
        <p:txBody>
          <a:bodyPr/>
          <a:lstStyle/>
          <a:p>
            <a:r>
              <a:rPr lang="en-IN" sz="4000" dirty="0"/>
              <a:t>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3B4D-2D17-43DB-85E7-C5036037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483" y="1103586"/>
            <a:ext cx="8308427" cy="36260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invention of </a:t>
            </a:r>
            <a:r>
              <a:rPr lang="en-US" dirty="0" err="1"/>
              <a:t>simputer</a:t>
            </a:r>
            <a:r>
              <a:rPr lang="en-US" dirty="0"/>
              <a:t> was announced in 2001. 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Simputer</a:t>
            </a:r>
            <a:r>
              <a:rPr lang="en-US" dirty="0"/>
              <a:t> inventors professors at Bangalores Indian Institute of  Science formed </a:t>
            </a:r>
            <a:r>
              <a:rPr lang="en-US" dirty="0" err="1"/>
              <a:t>PicoPeta</a:t>
            </a:r>
            <a:r>
              <a:rPr lang="en-US" dirty="0"/>
              <a:t> </a:t>
            </a:r>
            <a:r>
              <a:rPr lang="en-US" dirty="0" err="1"/>
              <a:t>Simputers</a:t>
            </a:r>
            <a:r>
              <a:rPr lang="en-US" dirty="0"/>
              <a:t> Pvt. Ltd. 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uses Microsoft's Windows XP operating system.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Other computers are weighed several kilos, but </a:t>
            </a:r>
            <a:r>
              <a:rPr lang="en-US" dirty="0" err="1"/>
              <a:t>Simputer</a:t>
            </a:r>
            <a:r>
              <a:rPr lang="en-US" dirty="0"/>
              <a:t> fit snugly your shirt pocket and your wallet 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the first time in history, a computer was designed in the third world war, to be used by people in all worlds. 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have now </a:t>
            </a:r>
            <a:r>
              <a:rPr lang="en-US" dirty="0" err="1"/>
              <a:t>Amida</a:t>
            </a:r>
            <a:r>
              <a:rPr lang="en-US" dirty="0"/>
              <a:t> </a:t>
            </a:r>
            <a:r>
              <a:rPr lang="en-US" dirty="0" err="1"/>
              <a:t>Semputer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E2CA4-D17F-4573-A5BB-8BF7AE47DB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1162" y="4589511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54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601682" y="552518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OBJECTIVE</a:t>
            </a:r>
            <a:endParaRPr sz="6000" dirty="0"/>
          </a:p>
        </p:txBody>
      </p:sp>
      <p:sp>
        <p:nvSpPr>
          <p:cNvPr id="919" name="Google Shape;919;p19"/>
          <p:cNvSpPr txBox="1">
            <a:spLocks noGrp="1"/>
          </p:cNvSpPr>
          <p:nvPr>
            <p:ph type="subTitle" idx="4294967295"/>
          </p:nvPr>
        </p:nvSpPr>
        <p:spPr>
          <a:xfrm>
            <a:off x="601682" y="2256567"/>
            <a:ext cx="7934970" cy="23955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Even the poorest of the poor will pay for the service ,if that service improves in some way their quality of life.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Several corporates are now addressing rural markets and they have the need for information and communication infrastructure in remote location.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6808855" y="801665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8288700" y="457558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3083058" y="-1089061"/>
            <a:ext cx="711327" cy="5783682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0"/>
          <p:cNvSpPr txBox="1">
            <a:spLocks noGrp="1"/>
          </p:cNvSpPr>
          <p:nvPr>
            <p:ph type="body" idx="1"/>
          </p:nvPr>
        </p:nvSpPr>
        <p:spPr>
          <a:xfrm>
            <a:off x="496614" y="943087"/>
            <a:ext cx="7937938" cy="3904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400" dirty="0"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38502" y="465266"/>
            <a:ext cx="6599586" cy="578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Abadi" panose="020B0604020202020204" pitchFamily="34" charset="0"/>
                <a:cs typeface="Times New Roman" pitchFamily="18" charset="0"/>
              </a:rPr>
              <a:t>LITERATURE REVIEW</a:t>
            </a:r>
            <a:endParaRPr sz="40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8160202" y="461435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aphicFrame>
        <p:nvGraphicFramePr>
          <p:cNvPr id="5" name="Google Shape;1009;p25">
            <a:extLst>
              <a:ext uri="{FF2B5EF4-FFF2-40B4-BE49-F238E27FC236}">
                <a16:creationId xmlns:a16="http://schemas.microsoft.com/office/drawing/2014/main" id="{24036B84-F6FC-4518-8D0A-68652CF9D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692337"/>
              </p:ext>
            </p:extLst>
          </p:nvPr>
        </p:nvGraphicFramePr>
        <p:xfrm>
          <a:off x="496613" y="1144296"/>
          <a:ext cx="7299435" cy="3479401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60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Space Grotesk"/>
                        </a:rPr>
                        <a:t>Sr. no.</a:t>
                      </a: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sym typeface="Space Grotesk"/>
                        </a:rPr>
                        <a:t>Topics</a:t>
                      </a:r>
                      <a:endParaRPr sz="20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sym typeface="Space Grotesk"/>
                        </a:rPr>
                        <a:t>Information get from</a:t>
                      </a:r>
                      <a:endParaRPr sz="20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5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sym typeface="Space Grotesk"/>
                        </a:rPr>
                        <a:t>1.</a:t>
                      </a:r>
                      <a:endParaRPr sz="11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pace Grotesk"/>
                        </a:rPr>
                        <a:t>Introduction and History</a:t>
                      </a:r>
                      <a:endParaRPr sz="16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sym typeface="Space Grotesk"/>
                        </a:rPr>
                        <a:t>https://en.wikipedia.org/wiki/Simputer</a:t>
                      </a: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939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sym typeface="Space Grotesk"/>
                        </a:rPr>
                        <a:t>2.</a:t>
                      </a:r>
                      <a:endParaRPr sz="11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System architecture/ 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Features/Advantages/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Disadvantages/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Applications</a:t>
                      </a: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http://www.123seminarsonly.com/Seminar-Reports/005/Simputer.html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93507971"/>
                  </a:ext>
                </a:extLst>
              </a:tr>
              <a:tr h="90952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sym typeface="Space Grotesk"/>
                        </a:rPr>
                        <a:t>3.</a:t>
                      </a:r>
                      <a:endParaRPr sz="11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dirty="0">
                          <a:solidFill>
                            <a:schemeClr val="tx1"/>
                          </a:solidFill>
                          <a:sym typeface="Space Grotesk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https://cupdf.com/document/simputer technology</a:t>
                      </a:r>
                      <a:r>
                        <a:rPr lang="en-IN" sz="1800" u="none" dirty="0">
                          <a:solidFill>
                            <a:schemeClr val="tx1"/>
                          </a:solidFill>
                          <a:sym typeface="Space Grotesk"/>
                        </a:rPr>
                        <a:t> 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  <a:sym typeface="Space Grotesk"/>
                        </a:rPr>
                        <a:t>ppt.html?page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sym typeface="Space Grotesk"/>
                        </a:rPr>
                        <a:t>=5</a:t>
                      </a:r>
                      <a:endParaRPr lang="en-IN"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504497" y="289628"/>
            <a:ext cx="6939445" cy="5553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adi" panose="020B0604020202020204" pitchFamily="34" charset="0"/>
                <a:cs typeface="Times New Roman" pitchFamily="18" charset="0"/>
              </a:rPr>
              <a:t>SYSTEM ARCHITECTURE</a:t>
            </a:r>
            <a:endParaRPr sz="3600" b="1" dirty="0"/>
          </a:p>
        </p:txBody>
      </p:sp>
      <p:sp>
        <p:nvSpPr>
          <p:cNvPr id="956" name="Google Shape;956;p21"/>
          <p:cNvSpPr txBox="1">
            <a:spLocks noGrp="1"/>
          </p:cNvSpPr>
          <p:nvPr>
            <p:ph type="sldNum" idx="12"/>
          </p:nvPr>
        </p:nvSpPr>
        <p:spPr>
          <a:xfrm>
            <a:off x="8182304" y="4596142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5495C-DF13-42F1-8CFB-EE33C5F3F7D2}"/>
              </a:ext>
            </a:extLst>
          </p:cNvPr>
          <p:cNvSpPr txBox="1"/>
          <p:nvPr/>
        </p:nvSpPr>
        <p:spPr>
          <a:xfrm>
            <a:off x="504497" y="882869"/>
            <a:ext cx="7843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tx1"/>
                </a:solidFill>
              </a:rPr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 CPU 32 bit.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 64MB of DRAM.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 24MB flash for permanent storage.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 Display I/F 32 x 240 monochrome LCD display panel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tx1"/>
                </a:solidFill>
              </a:rPr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Touch panel overlay on LCD Display used with a plastic stylus (pen).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Speaker, Microphone, MIC jacks, Smart card connector.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RJ-II telephone jack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USB connector.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tx1"/>
                </a:solidFill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Approximately 8cm x 13cm x 2cm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Power supply 3AAA sized batteries.</a:t>
            </a:r>
          </a:p>
        </p:txBody>
      </p:sp>
      <p:pic>
        <p:nvPicPr>
          <p:cNvPr id="3" name="Picture 2" descr="A picture containing text, person, holding, hand&#10;&#10;Description automatically generated">
            <a:extLst>
              <a:ext uri="{FF2B5EF4-FFF2-40B4-BE49-F238E27FC236}">
                <a16:creationId xmlns:a16="http://schemas.microsoft.com/office/drawing/2014/main" id="{42FCDCD4-2BE6-400F-BCFC-F0D27F9A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48" y="259146"/>
            <a:ext cx="1910255" cy="22564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314D-BF68-48E3-9385-CB07FB2255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91733" y="4605333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42C35-E9E6-4A36-A072-147E198C307A}"/>
              </a:ext>
            </a:extLst>
          </p:cNvPr>
          <p:cNvSpPr txBox="1"/>
          <p:nvPr/>
        </p:nvSpPr>
        <p:spPr>
          <a:xfrm>
            <a:off x="567558" y="2458722"/>
            <a:ext cx="61485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Application Software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 Internet Access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 Music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 PIM Applications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89585-78FB-41C2-A95A-DF7E0C5FFBD9}"/>
              </a:ext>
            </a:extLst>
          </p:cNvPr>
          <p:cNvSpPr txBox="1"/>
          <p:nvPr/>
        </p:nvSpPr>
        <p:spPr>
          <a:xfrm>
            <a:off x="567558" y="653453"/>
            <a:ext cx="55284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System 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Linux kernel(2.4.18 kernel as of july2005)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Alchemy windows manager</a:t>
            </a:r>
            <a:endParaRPr lang="en-IN" sz="1800" dirty="0">
              <a:solidFill>
                <a:schemeClr val="tx1"/>
              </a:solidFill>
              <a:latin typeface="Space Grotesk Light" panose="020B0604020202020204" charset="0"/>
              <a:cs typeface="Space Grotesk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66733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983</Words>
  <Application>Microsoft Office PowerPoint</Application>
  <PresentationFormat>On-screen Show (16:9)</PresentationFormat>
  <Paragraphs>152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</vt:lpstr>
      <vt:lpstr>Space Grotesk</vt:lpstr>
      <vt:lpstr>Times New Roman</vt:lpstr>
      <vt:lpstr>Abadi</vt:lpstr>
      <vt:lpstr>Arial</vt:lpstr>
      <vt:lpstr>Calibri</vt:lpstr>
      <vt:lpstr>Space Grotesk Light</vt:lpstr>
      <vt:lpstr>Bianca template</vt:lpstr>
      <vt:lpstr>SIMPUTER  Delivered By: SHANTANU P. POTDAR  Department of Computer Engineering Bajaj Institute of Technology, Wardha.  Under Supervision of:  Miss. U. N. Pote  Assistant Professor  Computer Engineering Department, BIT, Wardha     </vt:lpstr>
      <vt:lpstr>INDEX</vt:lpstr>
      <vt:lpstr>INTRODUTION</vt:lpstr>
      <vt:lpstr>PowerPoint Presentation</vt:lpstr>
      <vt:lpstr>HISTORY</vt:lpstr>
      <vt:lpstr>OBJECTIVE</vt:lpstr>
      <vt:lpstr>LITERATURE REVIEW</vt:lpstr>
      <vt:lpstr>SYSTEM ARCHITECTURE</vt:lpstr>
      <vt:lpstr>PowerPoint Presentation</vt:lpstr>
      <vt:lpstr>FEATURES</vt:lpstr>
      <vt:lpstr>APPLICATION</vt:lpstr>
      <vt:lpstr>What Makes Simputer Different From Regular PCs?</vt:lpstr>
      <vt:lpstr>ADVANTAGES</vt:lpstr>
      <vt:lpstr>DISADVANTAGE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resentation Title</dc:title>
  <dc:creator>Shantanu</dc:creator>
  <cp:lastModifiedBy>shantanu potdar</cp:lastModifiedBy>
  <cp:revision>30</cp:revision>
  <dcterms:modified xsi:type="dcterms:W3CDTF">2022-04-07T17:06:08Z</dcterms:modified>
</cp:coreProperties>
</file>