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61" r:id="rId4"/>
    <p:sldId id="304" r:id="rId5"/>
    <p:sldId id="295" r:id="rId6"/>
    <p:sldId id="262" r:id="rId7"/>
    <p:sldId id="263" r:id="rId8"/>
    <p:sldId id="264" r:id="rId9"/>
    <p:sldId id="303" r:id="rId10"/>
    <p:sldId id="301" r:id="rId11"/>
    <p:sldId id="300" r:id="rId12"/>
    <p:sldId id="302" r:id="rId13"/>
    <p:sldId id="296" r:id="rId14"/>
    <p:sldId id="297" r:id="rId15"/>
    <p:sldId id="298" r:id="rId16"/>
    <p:sldId id="299" r:id="rId17"/>
    <p:sldId id="270" r:id="rId18"/>
  </p:sldIdLst>
  <p:sldSz cx="9144000" cy="5143500" type="screen16x9"/>
  <p:notesSz cx="6858000" cy="9144000"/>
  <p:embeddedFontLst>
    <p:embeddedFont>
      <p:font typeface="Abadi" panose="020B0604020104020204" pitchFamily="3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Space Grotesk" panose="020B0604020202020204" charset="0"/>
      <p:regular r:id="rId25"/>
      <p:bold r:id="rId26"/>
    </p:embeddedFont>
    <p:embeddedFont>
      <p:font typeface="Space Grotesk Light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1E8972-68E6-47C6-8168-9DFCAA21A1EE}">
  <a:tblStyle styleId="{B71E8972-68E6-47C6-8168-9DFCAA21A1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38F8498-D9A7-4CEC-A156-9DC165E34A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2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55775" y="50550"/>
            <a:ext cx="10626641" cy="5092950"/>
            <a:chOff x="-255775" y="50550"/>
            <a:chExt cx="10626641" cy="5092950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" y="2296764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6399" y="4023846"/>
              <a:ext cx="2849303" cy="97045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934697" y="3181522"/>
              <a:ext cx="2412605" cy="11051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121250" y="2581589"/>
              <a:ext cx="2282313" cy="777338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436987" y="3060039"/>
              <a:ext cx="3817064" cy="1638977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45777" y="3669781"/>
              <a:ext cx="2700819" cy="1029253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-1" y="3060048"/>
              <a:ext cx="1483687" cy="67965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498024" y="34877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-255775" y="4169299"/>
              <a:ext cx="1995230" cy="679560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5924561" y="4366325"/>
              <a:ext cx="1696564" cy="777166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6348583" y="24691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2"/>
            <p:cNvGrpSpPr/>
            <p:nvPr/>
          </p:nvGrpSpPr>
          <p:grpSpPr>
            <a:xfrm>
              <a:off x="352648" y="1509651"/>
              <a:ext cx="408036" cy="3633849"/>
              <a:chOff x="967895" y="415018"/>
              <a:chExt cx="628714" cy="5600014"/>
            </a:xfrm>
          </p:grpSpPr>
          <p:sp>
            <p:nvSpPr>
              <p:cNvPr id="57" name="Google Shape;57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" name="Google Shape;58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9" name="Google Shape;59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7" name="Google Shape;67;p2"/>
            <p:cNvGrpSpPr/>
            <p:nvPr/>
          </p:nvGrpSpPr>
          <p:grpSpPr>
            <a:xfrm>
              <a:off x="1127772" y="2465013"/>
              <a:ext cx="300714" cy="2678487"/>
              <a:chOff x="967895" y="415018"/>
              <a:chExt cx="628714" cy="5600014"/>
            </a:xfrm>
          </p:grpSpPr>
          <p:sp>
            <p:nvSpPr>
              <p:cNvPr id="68" name="Google Shape;68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" name="Google Shape;69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0" name="Google Shape;70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8" name="Google Shape;78;p2"/>
            <p:cNvGrpSpPr/>
            <p:nvPr/>
          </p:nvGrpSpPr>
          <p:grpSpPr>
            <a:xfrm>
              <a:off x="7817748" y="622548"/>
              <a:ext cx="408036" cy="4520952"/>
              <a:chOff x="967895" y="415018"/>
              <a:chExt cx="628714" cy="6967101"/>
            </a:xfrm>
          </p:grpSpPr>
          <p:sp>
            <p:nvSpPr>
              <p:cNvPr id="79" name="Google Shape;79;p2"/>
              <p:cNvSpPr/>
              <p:nvPr/>
            </p:nvSpPr>
            <p:spPr>
              <a:xfrm>
                <a:off x="1207111" y="963619"/>
                <a:ext cx="150300" cy="64185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" name="Google Shape;80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81" name="Google Shape;81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9" name="Google Shape;89;p2"/>
            <p:cNvGrpSpPr/>
            <p:nvPr/>
          </p:nvGrpSpPr>
          <p:grpSpPr>
            <a:xfrm>
              <a:off x="7200036" y="3261372"/>
              <a:ext cx="284493" cy="1882128"/>
              <a:chOff x="967895" y="415018"/>
              <a:chExt cx="628714" cy="4159398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1207123" y="963617"/>
                <a:ext cx="150300" cy="3610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" name="Google Shape;91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92" name="Google Shape;92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0" name="Google Shape;100;p2"/>
            <p:cNvGrpSpPr/>
            <p:nvPr/>
          </p:nvGrpSpPr>
          <p:grpSpPr>
            <a:xfrm>
              <a:off x="8299552" y="2676669"/>
              <a:ext cx="333219" cy="2466831"/>
              <a:chOff x="967895" y="415018"/>
              <a:chExt cx="628714" cy="4654398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1207136" y="963616"/>
                <a:ext cx="150300" cy="4105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" name="Google Shape;102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03" name="Google Shape;103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11" name="Google Shape;111;p2"/>
          <p:cNvSpPr txBox="1">
            <a:spLocks noGrp="1"/>
          </p:cNvSpPr>
          <p:nvPr>
            <p:ph type="ctrTitle"/>
          </p:nvPr>
        </p:nvSpPr>
        <p:spPr>
          <a:xfrm>
            <a:off x="1735675" y="1991825"/>
            <a:ext cx="5672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5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316" name="Google Shape;316;p5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5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325" name="Google Shape;325;p5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6" name="Google Shape;326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27" name="Google Shape;327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35" name="Google Shape;335;p5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336" name="Google Shape;336;p5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7" name="Google Shape;337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38" name="Google Shape;338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" name="Google Shape;343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" name="Google Shape;345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46" name="Google Shape;346;p5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347" name="Google Shape;347;p5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8" name="Google Shape;348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49" name="Google Shape;349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" name="Google Shape;352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57" name="Google Shape;357;p5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358" name="Google Shape;358;p5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59" name="Google Shape;359;p5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1" name="Google Shape;361;p5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2" name="Google Shape;362;p5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3" name="Google Shape;363;p5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4" name="Google Shape;364;p5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5" name="Google Shape;365;p5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6" name="Google Shape;366;p5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7" name="Google Shape;367;p5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8" name="Google Shape;368;p5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9" name="Google Shape;369;p5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0" name="Google Shape;370;p5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1" name="Google Shape;371;p5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5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5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5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5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7" name="Google Shape;377;p5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8" name="Google Shape;378;p5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9" name="Google Shape;379;p5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0" name="Google Shape;380;p5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1" name="Google Shape;381;p5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2" name="Google Shape;382;p5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3" name="Google Shape;383;p5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4" name="Google Shape;384;p5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5" name="Google Shape;385;p5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5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7" name="Google Shape;387;p5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8" name="Google Shape;388;p5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9" name="Google Shape;389;p5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90" name="Google Shape;390;p5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391" name="Google Shape;391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5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➢"/>
              <a:defRPr/>
            </a:lvl1pPr>
            <a:lvl2pPr marL="914400" lvl="1" indent="-368300" rtl="0">
              <a:spcBef>
                <a:spcPts val="800"/>
              </a:spcBef>
              <a:spcAft>
                <a:spcPts val="0"/>
              </a:spcAft>
              <a:buSzPts val="2200"/>
              <a:buChar char="▻"/>
              <a:defRPr/>
            </a:lvl2pPr>
            <a:lvl3pPr marL="1371600" lvl="2" indent="-3683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800"/>
              </a:spcBef>
              <a:spcAft>
                <a:spcPts val="8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93" name="Google Shape;393;p5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6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396" name="Google Shape;396;p6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6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6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4" name="Google Shape;404;p6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405" name="Google Shape;405;p6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6" name="Google Shape;406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07" name="Google Shape;407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" name="Google Shape;412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" name="Google Shape;413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15" name="Google Shape;415;p6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416" name="Google Shape;416;p6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7" name="Google Shape;417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18" name="Google Shape;418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Google Shape;419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Google Shape;420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Google Shape;421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2" name="Google Shape;422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423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" name="Google Shape;424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Google Shape;425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26" name="Google Shape;426;p6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427" name="Google Shape;427;p6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8" name="Google Shape;428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29" name="Google Shape;429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430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433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" name="Google Shape;434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" name="Google Shape;435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" name="Google Shape;436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37" name="Google Shape;437;p6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438" name="Google Shape;438;p6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39" name="Google Shape;439;p6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0" name="Google Shape;440;p6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1" name="Google Shape;441;p6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2" name="Google Shape;442;p6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3" name="Google Shape;443;p6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4" name="Google Shape;444;p6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5" name="Google Shape;445;p6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6" name="Google Shape;446;p6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7" name="Google Shape;447;p6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8" name="Google Shape;448;p6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9" name="Google Shape;449;p6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0" name="Google Shape;450;p6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1" name="Google Shape;451;p6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6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6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6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6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6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7" name="Google Shape;457;p6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70" name="Google Shape;470;p6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471" name="Google Shape;471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6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2932500" cy="29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3" name="Google Shape;473;p6"/>
          <p:cNvSpPr txBox="1">
            <a:spLocks noGrp="1"/>
          </p:cNvSpPr>
          <p:nvPr>
            <p:ph type="body" idx="2"/>
          </p:nvPr>
        </p:nvSpPr>
        <p:spPr>
          <a:xfrm>
            <a:off x="4199271" y="1553825"/>
            <a:ext cx="2932500" cy="29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4" name="Google Shape;474;p6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7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477" name="Google Shape;477;p7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7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7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5" name="Google Shape;485;p7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486" name="Google Shape;486;p7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7" name="Google Shape;487;p7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88" name="Google Shape;488;p7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7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0" name="Google Shape;490;p7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1" name="Google Shape;491;p7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2" name="Google Shape;492;p7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3" name="Google Shape;493;p7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7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5" name="Google Shape;495;p7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96" name="Google Shape;496;p7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497" name="Google Shape;497;p7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8" name="Google Shape;498;p7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99" name="Google Shape;499;p7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0" name="Google Shape;500;p7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1" name="Google Shape;501;p7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7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503;p7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4" name="Google Shape;504;p7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5" name="Google Shape;505;p7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6" name="Google Shape;506;p7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07" name="Google Shape;507;p7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508" name="Google Shape;508;p7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09" name="Google Shape;509;p7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0" name="Google Shape;510;p7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1" name="Google Shape;511;p7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2" name="Google Shape;512;p7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3" name="Google Shape;513;p7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4" name="Google Shape;514;p7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5" name="Google Shape;515;p7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6" name="Google Shape;516;p7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7" name="Google Shape;517;p7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8" name="Google Shape;518;p7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9" name="Google Shape;519;p7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0" name="Google Shape;520;p7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1" name="Google Shape;521;p7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7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7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7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7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7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7" name="Google Shape;527;p7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8" name="Google Shape;528;p7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1" name="Google Shape;531;p7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2" name="Google Shape;532;p7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3" name="Google Shape;533;p7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5" name="Google Shape;535;p7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7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9" name="Google Shape;539;p7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40" name="Google Shape;540;p7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541" name="Google Shape;541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699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7"/>
          <p:cNvSpPr txBox="1">
            <a:spLocks noGrp="1"/>
          </p:cNvSpPr>
          <p:nvPr>
            <p:ph type="body" idx="1"/>
          </p:nvPr>
        </p:nvSpPr>
        <p:spPr>
          <a:xfrm>
            <a:off x="855434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3" name="Google Shape;543;p7"/>
          <p:cNvSpPr txBox="1">
            <a:spLocks noGrp="1"/>
          </p:cNvSpPr>
          <p:nvPr>
            <p:ph type="body" idx="2"/>
          </p:nvPr>
        </p:nvSpPr>
        <p:spPr>
          <a:xfrm>
            <a:off x="3161403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4" name="Google Shape;544;p7"/>
          <p:cNvSpPr txBox="1">
            <a:spLocks noGrp="1"/>
          </p:cNvSpPr>
          <p:nvPr>
            <p:ph type="body" idx="3"/>
          </p:nvPr>
        </p:nvSpPr>
        <p:spPr>
          <a:xfrm>
            <a:off x="5467372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5" name="Google Shape;545;p7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1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52" name="Google Shape;752;p11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753" name="Google Shape;753;p11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1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1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1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1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1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1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1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1" name="Google Shape;761;p11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762" name="Google Shape;762;p11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3" name="Google Shape;763;p11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64" name="Google Shape;764;p11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5" name="Google Shape;765;p11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6" name="Google Shape;766;p11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7" name="Google Shape;767;p11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8" name="Google Shape;768;p11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9" name="Google Shape;769;p11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0" name="Google Shape;770;p11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1" name="Google Shape;771;p11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72" name="Google Shape;772;p11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773" name="Google Shape;773;p11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74" name="Google Shape;774;p11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75" name="Google Shape;775;p11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6" name="Google Shape;776;p11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7" name="Google Shape;777;p11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8" name="Google Shape;778;p11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9" name="Google Shape;779;p11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0" name="Google Shape;780;p11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1" name="Google Shape;781;p11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2" name="Google Shape;782;p11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83" name="Google Shape;783;p11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784" name="Google Shape;784;p11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85" name="Google Shape;785;p11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86" name="Google Shape;786;p11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7" name="Google Shape;787;p11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8" name="Google Shape;788;p11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9" name="Google Shape;789;p11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Google Shape;790;p11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Google Shape;791;p11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2" name="Google Shape;792;p11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p11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94" name="Google Shape;794;p11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795" name="Google Shape;795;p11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6" name="Google Shape;796;p11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7" name="Google Shape;797;p11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8" name="Google Shape;798;p11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9" name="Google Shape;799;p11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0" name="Google Shape;800;p11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1" name="Google Shape;801;p11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2" name="Google Shape;802;p11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3" name="Google Shape;803;p11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4" name="Google Shape;804;p11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5" name="Google Shape;805;p11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6" name="Google Shape;806;p11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7" name="Google Shape;807;p11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8" name="Google Shape;808;p11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1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1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1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1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1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4" name="Google Shape;814;p11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5" name="Google Shape;815;p11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6" name="Google Shape;816;p11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7" name="Google Shape;817;p11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8" name="Google Shape;818;p11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9" name="Google Shape;819;p11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0" name="Google Shape;820;p11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1" name="Google Shape;821;p11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2" name="Google Shape;822;p11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1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4" name="Google Shape;824;p11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5" name="Google Shape;825;p11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6" name="Google Shape;826;p11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7" name="Google Shape;827;p11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louds only">
  <p:cSld name="BLANK_1"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12"/>
          <p:cNvGrpSpPr/>
          <p:nvPr/>
        </p:nvGrpSpPr>
        <p:grpSpPr>
          <a:xfrm>
            <a:off x="-52200" y="50550"/>
            <a:ext cx="9256075" cy="5245735"/>
            <a:chOff x="-52200" y="50550"/>
            <a:chExt cx="9256075" cy="5245735"/>
          </a:xfrm>
        </p:grpSpPr>
        <p:sp>
          <p:nvSpPr>
            <p:cNvPr id="830" name="Google Shape;830;p12"/>
            <p:cNvSpPr/>
            <p:nvPr/>
          </p:nvSpPr>
          <p:spPr>
            <a:xfrm>
              <a:off x="-52200" y="2990532"/>
              <a:ext cx="3584483" cy="1539111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12"/>
            <p:cNvSpPr/>
            <p:nvPr/>
          </p:nvSpPr>
          <p:spPr>
            <a:xfrm>
              <a:off x="2567033" y="3780191"/>
              <a:ext cx="2154572" cy="9869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12"/>
            <p:cNvSpPr/>
            <p:nvPr/>
          </p:nvSpPr>
          <p:spPr>
            <a:xfrm>
              <a:off x="3626041" y="3244742"/>
              <a:ext cx="2038292" cy="694227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12"/>
            <p:cNvSpPr/>
            <p:nvPr/>
          </p:nvSpPr>
          <p:spPr>
            <a:xfrm>
              <a:off x="3907840" y="3671766"/>
              <a:ext cx="3406627" cy="1462743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12"/>
            <p:cNvSpPr/>
            <p:nvPr/>
          </p:nvSpPr>
          <p:spPr>
            <a:xfrm>
              <a:off x="434903" y="4215970"/>
              <a:ext cx="2406853" cy="917225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12"/>
            <p:cNvSpPr/>
            <p:nvPr/>
          </p:nvSpPr>
          <p:spPr>
            <a:xfrm flipH="1">
              <a:off x="-50423" y="3671774"/>
              <a:ext cx="1322417" cy="605776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2"/>
            <p:cNvSpPr/>
            <p:nvPr/>
          </p:nvSpPr>
          <p:spPr>
            <a:xfrm>
              <a:off x="5747332" y="4053480"/>
              <a:ext cx="3261193" cy="1242805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2"/>
            <p:cNvSpPr/>
            <p:nvPr/>
          </p:nvSpPr>
          <p:spPr>
            <a:xfrm flipH="1">
              <a:off x="5619392" y="3144412"/>
              <a:ext cx="3584483" cy="1539111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8" name="Google Shape;838;p12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839" name="Google Shape;839;p12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0" name="Google Shape;840;p12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1" name="Google Shape;841;p12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2" name="Google Shape;842;p12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3" name="Google Shape;843;p12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4" name="Google Shape;844;p12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5" name="Google Shape;845;p12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6" name="Google Shape;846;p12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7" name="Google Shape;847;p12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8" name="Google Shape;848;p12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9" name="Google Shape;849;p12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0" name="Google Shape;850;p12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1" name="Google Shape;851;p12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2" name="Google Shape;852;p12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2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2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2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2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2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8" name="Google Shape;858;p12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9" name="Google Shape;859;p12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0" name="Google Shape;860;p12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1" name="Google Shape;861;p12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2" name="Google Shape;862;p12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3" name="Google Shape;863;p12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4" name="Google Shape;864;p12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5" name="Google Shape;865;p12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6" name="Google Shape;866;p12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2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8" name="Google Shape;868;p12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9" name="Google Shape;869;p12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70" name="Google Shape;870;p12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71" name="Google Shape;871;p12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872" name="Google Shape;872;p12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33000">
              <a:schemeClr val="accent2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➢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L="914400" lvl="1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▻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cmag.com/encyclopedia/term/simputer" TargetMode="External"/><Relationship Id="rId2" Type="http://schemas.openxmlformats.org/officeDocument/2006/relationships/hyperlink" Target="https://cupdf.com/document/simputer-document.html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updf.com/document/simputer-technolog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346945-2A76-4F26-836E-2803AAA7AB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5" r="3185"/>
          <a:stretch/>
        </p:blipFill>
        <p:spPr>
          <a:xfrm>
            <a:off x="1588280" y="246447"/>
            <a:ext cx="6326009" cy="108388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341B039-3A10-4A1F-AD03-7D8764076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7007" y="1330327"/>
            <a:ext cx="6747641" cy="3663457"/>
          </a:xfrm>
        </p:spPr>
        <p:txBody>
          <a:bodyPr anchor="t">
            <a:normAutofit fontScale="90000"/>
          </a:bodyPr>
          <a:lstStyle/>
          <a:p>
            <a:r>
              <a:rPr lang="en-IN" sz="4900" b="1" dirty="0">
                <a:latin typeface="Times New Roman" pitchFamily="18" charset="0"/>
                <a:cs typeface="Times New Roman" pitchFamily="18" charset="0"/>
              </a:rPr>
              <a:t>SIMPUTER</a:t>
            </a:r>
            <a:br>
              <a:rPr lang="en-IN" sz="24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b="1" dirty="0">
                <a:latin typeface="Times New Roman"/>
                <a:ea typeface="MS Mincho"/>
              </a:rPr>
            </a:br>
            <a:r>
              <a:rPr lang="en-US" sz="2000" b="1" dirty="0">
                <a:latin typeface="Times New Roman"/>
                <a:ea typeface="MS Mincho"/>
              </a:rPr>
              <a:t>Delivered By:</a:t>
            </a:r>
            <a:br>
              <a:rPr lang="en-US" sz="2000" b="1" dirty="0">
                <a:latin typeface="Times New Roman"/>
                <a:ea typeface="MS Mincho"/>
              </a:rPr>
            </a:br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/>
              </a:rPr>
              <a:t>SHANTANU P. POTDAR</a:t>
            </a:r>
            <a:br>
              <a:rPr lang="en-US" sz="1800" b="1" dirty="0">
                <a:latin typeface="Times New Roman"/>
                <a:ea typeface="MS Mincho"/>
              </a:rPr>
            </a:br>
            <a:br>
              <a:rPr lang="en-US" sz="1800" b="1" dirty="0">
                <a:latin typeface="Times New Roman"/>
                <a:ea typeface="MS Mincho"/>
              </a:rPr>
            </a:br>
            <a:r>
              <a:rPr lang="en-US" sz="1800" b="1" dirty="0">
                <a:latin typeface="Times New Roman"/>
                <a:ea typeface="MS Mincho"/>
              </a:rPr>
              <a:t>Department of Computer Engineering</a:t>
            </a:r>
            <a:br>
              <a:rPr lang="en-US" sz="1800" b="1" dirty="0">
                <a:latin typeface="Times New Roman"/>
                <a:ea typeface="MS Mincho"/>
              </a:rPr>
            </a:br>
            <a:r>
              <a:rPr lang="en-US" sz="1800" b="1" dirty="0">
                <a:latin typeface="Times New Roman"/>
                <a:ea typeface="MS Mincho"/>
              </a:rPr>
              <a:t>Bajaj Institute of Technology, Wardha.</a:t>
            </a:r>
            <a:br>
              <a:rPr lang="en-US" sz="1800" b="1" dirty="0">
                <a:latin typeface="Times New Roman"/>
                <a:ea typeface="MS Mincho"/>
              </a:rPr>
            </a:br>
            <a:br>
              <a:rPr lang="en-US" sz="1800" b="1" dirty="0">
                <a:latin typeface="Times New Roman"/>
                <a:ea typeface="MS Mincho"/>
              </a:rPr>
            </a:br>
            <a:r>
              <a:rPr lang="en-US" sz="1800" b="1" dirty="0">
                <a:latin typeface="Times New Roman"/>
                <a:ea typeface="MS Mincho"/>
              </a:rPr>
              <a:t>Under Supervision of: </a:t>
            </a:r>
            <a:br>
              <a:rPr lang="en-US" sz="1800" b="1" dirty="0">
                <a:latin typeface="Times New Roman"/>
                <a:ea typeface="MS Mincho"/>
              </a:rPr>
            </a:br>
            <a:r>
              <a:rPr lang="en-US" sz="1800" b="1" dirty="0">
                <a:latin typeface="Times New Roman"/>
                <a:ea typeface="MS Mincho"/>
              </a:rPr>
              <a:t>Miss. U. N. </a:t>
            </a:r>
            <a:r>
              <a:rPr lang="en-US" sz="1800" b="1" dirty="0" err="1">
                <a:latin typeface="Times New Roman"/>
                <a:ea typeface="MS Mincho"/>
              </a:rPr>
              <a:t>Pote</a:t>
            </a:r>
            <a:r>
              <a:rPr lang="en-US" sz="1800" b="1" dirty="0">
                <a:latin typeface="Times New Roman"/>
                <a:ea typeface="MS Mincho"/>
              </a:rPr>
              <a:t> </a:t>
            </a:r>
            <a:br>
              <a:rPr lang="en-US" sz="1800" b="1" dirty="0">
                <a:solidFill>
                  <a:srgbClr val="FF0000"/>
                </a:solidFill>
                <a:latin typeface="Times New Roman"/>
                <a:ea typeface="MS Mincho"/>
              </a:rPr>
            </a:br>
            <a:r>
              <a:rPr lang="en-US" sz="1800" b="1" dirty="0">
                <a:latin typeface="Times New Roman"/>
                <a:ea typeface="MS Mincho"/>
              </a:rPr>
              <a:t>Assistant Professor</a:t>
            </a:r>
            <a:br>
              <a:rPr lang="en-US" sz="1800" b="1" dirty="0">
                <a:latin typeface="Times New Roman"/>
                <a:ea typeface="MS Mincho"/>
              </a:rPr>
            </a:br>
            <a:br>
              <a:rPr lang="en-US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Computer Engineering Department, </a:t>
            </a:r>
            <a:r>
              <a:rPr lang="en-US" sz="1800" b="1" dirty="0">
                <a:latin typeface="Times New Roman"/>
                <a:ea typeface="MS Mincho"/>
              </a:rPr>
              <a:t>BIT, Wardha</a:t>
            </a:r>
            <a:br>
              <a:rPr lang="en-US" sz="1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1800" b="1" dirty="0">
                <a:latin typeface="Times New Roman"/>
                <a:ea typeface="MS Mincho"/>
              </a:rPr>
            </a:br>
            <a:br>
              <a:rPr lang="en-US" sz="1800" b="1" dirty="0">
                <a:latin typeface="Times New Roman"/>
                <a:ea typeface="MS Mincho"/>
              </a:rPr>
            </a:br>
            <a:br>
              <a:rPr lang="en-US" sz="1800" b="1" dirty="0">
                <a:latin typeface="Times New Roman"/>
                <a:ea typeface="MS Mincho"/>
              </a:rPr>
            </a:br>
            <a:br>
              <a:rPr lang="en-US" sz="1600" dirty="0">
                <a:latin typeface="Times New Roman"/>
                <a:ea typeface="MS Mincho"/>
              </a:rPr>
            </a:b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FCA85A-313E-496C-A54C-B11F4484AB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398" b="95146" l="3620" r="95928">
                        <a14:foregroundMark x1="87783" y1="10194" x2="87783" y2="10194"/>
                        <a14:foregroundMark x1="77828" y1="22330" x2="77828" y2="22330"/>
                        <a14:foregroundMark x1="78733" y1="20388" x2="78733" y2="20388"/>
                        <a14:foregroundMark x1="71493" y1="19417" x2="81900" y2="32039"/>
                        <a14:foregroundMark x1="80543" y1="23786" x2="86425" y2="36408"/>
                        <a14:foregroundMark x1="80995" y1="27184" x2="64706" y2="80097"/>
                        <a14:foregroundMark x1="64706" y1="80097" x2="17647" y2="47573"/>
                        <a14:foregroundMark x1="17647" y1="47573" x2="65611" y2="17961"/>
                        <a14:foregroundMark x1="65611" y1="17961" x2="69231" y2="19903"/>
                        <a14:foregroundMark x1="85973" y1="42233" x2="90498" y2="51942"/>
                        <a14:foregroundMark x1="7240" y1="32039" x2="46606" y2="5340"/>
                        <a14:foregroundMark x1="41629" y1="5340" x2="81448" y2="17961"/>
                        <a14:foregroundMark x1="83258" y1="18932" x2="94118" y2="37379"/>
                        <a14:foregroundMark x1="93665" y1="32524" x2="85520" y2="76699"/>
                        <a14:foregroundMark x1="71493" y1="86893" x2="44796" y2="95146"/>
                        <a14:foregroundMark x1="4072" y1="60680" x2="4072" y2="43204"/>
                        <a14:foregroundMark x1="63801" y1="32039" x2="56561" y2="67476"/>
                        <a14:foregroundMark x1="94118" y1="43204" x2="95023" y2="57282"/>
                        <a14:foregroundMark x1="95928" y1="58252" x2="95928" y2="44660"/>
                        <a14:foregroundMark x1="60633" y1="3883" x2="43439" y2="3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47" y="360345"/>
            <a:ext cx="918823" cy="8560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93AE-2A1A-4045-877D-7E1EF8512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68" y="340528"/>
            <a:ext cx="6699000" cy="396300"/>
          </a:xfrm>
        </p:spPr>
        <p:txBody>
          <a:bodyPr/>
          <a:lstStyle/>
          <a:p>
            <a:r>
              <a:rPr lang="en-IN" sz="3600" dirty="0"/>
              <a:t>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AE9DF-CDC8-4CF6-BEEF-C87F84ACB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068" y="795607"/>
            <a:ext cx="8190533" cy="43279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b="1" dirty="0">
                <a:latin typeface="Abadi" panose="020B0604020104020204" pitchFamily="34" charset="0"/>
              </a:rPr>
              <a:t>INTERNET </a:t>
            </a:r>
          </a:p>
          <a:p>
            <a:pPr marL="127000" indent="0">
              <a:buNone/>
            </a:pPr>
            <a:r>
              <a:rPr lang="en-IN" sz="2000" dirty="0">
                <a:latin typeface="Abadi" panose="020B0604020104020204" pitchFamily="34" charset="0"/>
              </a:rPr>
              <a:t>        Internet Browser ,Email ,Headlines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dirty="0">
                <a:latin typeface="Abadi" panose="020B0604020104020204" pitchFamily="34" charset="0"/>
              </a:rPr>
              <a:t>PLAY</a:t>
            </a:r>
          </a:p>
          <a:p>
            <a:pPr marL="127000" indent="0">
              <a:buNone/>
            </a:pPr>
            <a:r>
              <a:rPr lang="en-IN" sz="2000" dirty="0">
                <a:latin typeface="Abadi" panose="020B0604020104020204" pitchFamily="34" charset="0"/>
              </a:rPr>
              <a:t>        MP3 Music Player ,Photo Album ,Games , E-</a:t>
            </a:r>
            <a:r>
              <a:rPr lang="en-IN" sz="2000" dirty="0" err="1">
                <a:latin typeface="Abadi" panose="020B0604020104020204" pitchFamily="34" charset="0"/>
              </a:rPr>
              <a:t>LibraryEducation</a:t>
            </a:r>
            <a:endParaRPr lang="en-IN" sz="2000" dirty="0">
              <a:latin typeface="Abadi" panose="020B0604020104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dirty="0">
                <a:latin typeface="Abadi" panose="020B0604020104020204" pitchFamily="34" charset="0"/>
              </a:rPr>
              <a:t>WORK </a:t>
            </a:r>
          </a:p>
          <a:p>
            <a:pPr marL="127000" indent="0">
              <a:buNone/>
            </a:pPr>
            <a:r>
              <a:rPr lang="en-IN" sz="2000" dirty="0">
                <a:latin typeface="Abadi" panose="020B0604020104020204" pitchFamily="34" charset="0"/>
              </a:rPr>
              <a:t>        </a:t>
            </a:r>
            <a:r>
              <a:rPr lang="en-IN" sz="2000" dirty="0" err="1">
                <a:latin typeface="Abadi" panose="020B0604020104020204" pitchFamily="34" charset="0"/>
              </a:rPr>
              <a:t>Khatha</a:t>
            </a:r>
            <a:r>
              <a:rPr lang="en-IN" sz="2000" dirty="0">
                <a:latin typeface="Abadi" panose="020B0604020104020204" pitchFamily="34" charset="0"/>
              </a:rPr>
              <a:t> ,Paper ,Notebook ,Bhasha Notebook ,Voice Recorder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dirty="0">
                <a:latin typeface="Abadi" panose="020B0604020104020204" pitchFamily="34" charset="0"/>
              </a:rPr>
              <a:t>TOOLS </a:t>
            </a:r>
          </a:p>
          <a:p>
            <a:pPr marL="127000" indent="0">
              <a:buNone/>
            </a:pPr>
            <a:r>
              <a:rPr lang="en-IN" sz="2000" dirty="0">
                <a:latin typeface="Abadi" panose="020B0604020104020204" pitchFamily="34" charset="0"/>
              </a:rPr>
              <a:t>      1. Calendar                   </a:t>
            </a:r>
          </a:p>
          <a:p>
            <a:pPr marL="127000" indent="0">
              <a:buNone/>
            </a:pPr>
            <a:r>
              <a:rPr lang="en-IN" sz="2000" dirty="0">
                <a:latin typeface="Abadi" panose="020B0604020104020204" pitchFamily="34" charset="0"/>
              </a:rPr>
              <a:t>      2. </a:t>
            </a:r>
            <a:r>
              <a:rPr lang="en-IN" sz="2000" dirty="0" err="1">
                <a:latin typeface="Abadi" panose="020B0604020104020204" pitchFamily="34" charset="0"/>
              </a:rPr>
              <a:t>Panchanga</a:t>
            </a:r>
            <a:endParaRPr lang="en-IN" sz="2000" dirty="0">
              <a:latin typeface="Abadi" panose="020B0604020104020204" pitchFamily="34" charset="0"/>
            </a:endParaRPr>
          </a:p>
          <a:p>
            <a:pPr marL="127000" indent="0">
              <a:buNone/>
            </a:pPr>
            <a:r>
              <a:rPr lang="en-IN" sz="2000" dirty="0">
                <a:latin typeface="Abadi" panose="020B0604020104020204" pitchFamily="34" charset="0"/>
              </a:rPr>
              <a:t>      3. Smart Card </a:t>
            </a:r>
          </a:p>
          <a:p>
            <a:pPr marL="127000" indent="0">
              <a:buNone/>
            </a:pPr>
            <a:r>
              <a:rPr lang="en-IN" sz="2000" dirty="0">
                <a:latin typeface="Abadi" panose="020B0604020104020204" pitchFamily="34" charset="0"/>
              </a:rPr>
              <a:t>      4. Health Manager</a:t>
            </a:r>
          </a:p>
          <a:p>
            <a:pPr marL="127000" indent="0">
              <a:buNone/>
            </a:pPr>
            <a:r>
              <a:rPr lang="en-IN" sz="2000" dirty="0">
                <a:latin typeface="Abadi" panose="020B0604020104020204" pitchFamily="34" charset="0"/>
              </a:rPr>
              <a:t>      </a:t>
            </a:r>
            <a:r>
              <a:rPr lang="en-IN" sz="2000" dirty="0">
                <a:solidFill>
                  <a:schemeClr val="tx1"/>
                </a:solidFill>
                <a:latin typeface="Abadi" panose="020B0604020104020204" pitchFamily="34" charset="0"/>
              </a:rPr>
              <a:t>5. Conversion Calculator </a:t>
            </a:r>
          </a:p>
          <a:p>
            <a:pPr marL="127000" indent="0">
              <a:buNone/>
            </a:pPr>
            <a:endParaRPr lang="en-IN" sz="2000" dirty="0">
              <a:latin typeface="Abadi" panose="020B0604020104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483F4-F2D2-4CF6-9C71-13D25374EDC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204232" y="4591190"/>
            <a:ext cx="5487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3987B-4AD3-4A05-8B92-30BE5E992416}"/>
              </a:ext>
            </a:extLst>
          </p:cNvPr>
          <p:cNvSpPr txBox="1"/>
          <p:nvPr/>
        </p:nvSpPr>
        <p:spPr>
          <a:xfrm>
            <a:off x="4329181" y="3353574"/>
            <a:ext cx="34274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Abadi" panose="020B0604020104020204" pitchFamily="34" charset="0"/>
              </a:rPr>
              <a:t>6. World Clock </a:t>
            </a:r>
          </a:p>
          <a:p>
            <a:r>
              <a:rPr lang="en-IN" sz="2000" dirty="0">
                <a:solidFill>
                  <a:schemeClr val="tx1"/>
                </a:solidFill>
                <a:latin typeface="Abadi" panose="020B0604020104020204" pitchFamily="34" charset="0"/>
              </a:rPr>
              <a:t>7. Stop Clock </a:t>
            </a:r>
          </a:p>
          <a:p>
            <a:r>
              <a:rPr lang="en-IN" sz="2000" dirty="0">
                <a:solidFill>
                  <a:schemeClr val="tx1"/>
                </a:solidFill>
                <a:latin typeface="Abadi" panose="020B0604020104020204" pitchFamily="34" charset="0"/>
              </a:rPr>
              <a:t>8. Address book </a:t>
            </a:r>
          </a:p>
          <a:p>
            <a:r>
              <a:rPr lang="en-IN" sz="2000" dirty="0">
                <a:solidFill>
                  <a:schemeClr val="tx1"/>
                </a:solidFill>
                <a:latin typeface="Abadi" panose="020B0604020104020204" pitchFamily="34" charset="0"/>
              </a:rPr>
              <a:t>9. Calculator </a:t>
            </a:r>
          </a:p>
          <a:p>
            <a:r>
              <a:rPr lang="en-IN" sz="2000" dirty="0">
                <a:solidFill>
                  <a:schemeClr val="tx1"/>
                </a:solidFill>
                <a:latin typeface="Abadi" panose="020B0604020104020204" pitchFamily="34" charset="0"/>
              </a:rPr>
              <a:t>10. Network</a:t>
            </a:r>
          </a:p>
        </p:txBody>
      </p:sp>
    </p:spTree>
    <p:extLst>
      <p:ext uri="{BB962C8B-B14F-4D97-AF65-F5344CB8AC3E}">
        <p14:creationId xmlns:p14="http://schemas.microsoft.com/office/powerpoint/2010/main" val="1231796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09E4-63C3-4F7A-89E4-BEBB26C27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28" y="291662"/>
            <a:ext cx="6699000" cy="617445"/>
          </a:xfrm>
        </p:spPr>
        <p:txBody>
          <a:bodyPr/>
          <a:lstStyle/>
          <a:p>
            <a:r>
              <a:rPr lang="en-IN" sz="4000" dirty="0"/>
              <a:t>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E400A-C96C-4B8A-BE57-253C7EC12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655" y="909107"/>
            <a:ext cx="8631621" cy="38631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The architecture of the </a:t>
            </a:r>
            <a:r>
              <a:rPr lang="en-US" sz="1800" dirty="0" err="1">
                <a:solidFill>
                  <a:schemeClr val="tx1"/>
                </a:solidFill>
              </a:rPr>
              <a:t>Simputer</a:t>
            </a:r>
            <a:r>
              <a:rPr lang="en-US" sz="1800" dirty="0">
                <a:solidFill>
                  <a:schemeClr val="tx1"/>
                </a:solidFill>
              </a:rPr>
              <a:t> integrates various devices such as Smart Card reader, a Modem, a Touch Screen, a Multi-lingual </a:t>
            </a:r>
            <a:r>
              <a:rPr lang="en-US" sz="1800" dirty="0" err="1">
                <a:solidFill>
                  <a:schemeClr val="tx1"/>
                </a:solidFill>
              </a:rPr>
              <a:t>Texto</a:t>
            </a:r>
            <a:r>
              <a:rPr lang="en-US" sz="1800" dirty="0">
                <a:solidFill>
                  <a:schemeClr val="tx1"/>
                </a:solidFill>
              </a:rPr>
              <a:t>-Speech system. This makes </a:t>
            </a:r>
            <a:r>
              <a:rPr lang="en-US" sz="1800" dirty="0" err="1">
                <a:solidFill>
                  <a:schemeClr val="tx1"/>
                </a:solidFill>
              </a:rPr>
              <a:t>Simputer</a:t>
            </a:r>
            <a:r>
              <a:rPr lang="en-US" sz="1800" dirty="0">
                <a:solidFill>
                  <a:schemeClr val="tx1"/>
                </a:solidFill>
              </a:rPr>
              <a:t> an ideal device for: e-governance 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Smart Card enabled citizen </a:t>
            </a:r>
            <a:r>
              <a:rPr lang="en-US" sz="1800">
                <a:solidFill>
                  <a:schemeClr val="tx1"/>
                </a:solidFill>
              </a:rPr>
              <a:t>services(Voter </a:t>
            </a:r>
            <a:r>
              <a:rPr lang="en-US" sz="1800" dirty="0">
                <a:solidFill>
                  <a:schemeClr val="tx1"/>
                </a:solidFill>
              </a:rPr>
              <a:t>IDs, driving license, ration card, </a:t>
            </a:r>
            <a:r>
              <a:rPr lang="en-US" sz="1800">
                <a:solidFill>
                  <a:schemeClr val="tx1"/>
                </a:solidFill>
              </a:rPr>
              <a:t>etc.) </a:t>
            </a:r>
            <a:r>
              <a:rPr lang="en-US" sz="1800" dirty="0">
                <a:solidFill>
                  <a:schemeClr val="tx1"/>
                </a:solidFill>
              </a:rPr>
              <a:t>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Data collection and processing Land and revenue records Education, health care and information access e-mail device 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Micro banking 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A Smart Card pass book Synchronizing transactional details through modem connectivity Interactive multi-lingual transaction log book Human error eliminated, increasing the integrity of the calculations.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E620-7D33-4E61-B8E2-D7E07898706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185397" y="4575425"/>
            <a:ext cx="5487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39182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167B-AA25-4A0F-AFAB-CEBBCB6FE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19" y="223487"/>
            <a:ext cx="8568559" cy="1001023"/>
          </a:xfrm>
        </p:spPr>
        <p:txBody>
          <a:bodyPr/>
          <a:lstStyle/>
          <a:p>
            <a:r>
              <a:rPr lang="en-US" dirty="0"/>
              <a:t>What Makes </a:t>
            </a:r>
            <a:r>
              <a:rPr lang="en-US" dirty="0" err="1"/>
              <a:t>Simputer</a:t>
            </a:r>
            <a:r>
              <a:rPr lang="en-US" dirty="0"/>
              <a:t> Different From Regular PCs?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65A62-9B1E-4154-864C-501A95BF1BF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6711" y="1287391"/>
            <a:ext cx="8568560" cy="37036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 err="1"/>
              <a:t>Simputer</a:t>
            </a:r>
            <a:r>
              <a:rPr lang="en-US" sz="1800" dirty="0"/>
              <a:t> is not a personal co </a:t>
            </a:r>
            <a:r>
              <a:rPr lang="en-US" sz="1800" dirty="0" err="1"/>
              <a:t>mputer</a:t>
            </a:r>
            <a:r>
              <a:rPr lang="en-US" sz="1800" dirty="0"/>
              <a:t>. 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It could however be a pocket computer. 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It is much more powerful than a Palm, with screen size (320 x 240)touch    </a:t>
            </a:r>
            <a:r>
              <a:rPr lang="en-US" sz="1800"/>
              <a:t>screen ,USB </a:t>
            </a:r>
            <a:r>
              <a:rPr lang="en-US" sz="1800" dirty="0"/>
              <a:t>keyboard and memory capability (64MB RAM).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The Wintel (Windows + Intel) architecture of the  factor standard PC is quite unsuitable for deployment on the low cost mass market. The entry barrier due to software licensing is just too high. 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While the Wintel PC provides a factor level  standardization, it is not an open architecture. 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The </a:t>
            </a:r>
            <a:r>
              <a:rPr lang="en-US" sz="1800" dirty="0" err="1"/>
              <a:t>Simputer</a:t>
            </a:r>
            <a:r>
              <a:rPr lang="en-US" sz="1800" dirty="0"/>
              <a:t> mean while is centered around Linux which is freely available, open and modular. </a:t>
            </a:r>
            <a:endParaRPr lang="en-IN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6172F-BB24-425B-9177-B967EF1D3CF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207498" y="4660332"/>
            <a:ext cx="5487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21945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C629-34CF-4482-8075-F30AB2DC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92520"/>
            <a:ext cx="6699000" cy="396300"/>
          </a:xfrm>
        </p:spPr>
        <p:txBody>
          <a:bodyPr/>
          <a:lstStyle/>
          <a:p>
            <a:r>
              <a:rPr lang="en-IN" sz="4000" dirty="0">
                <a:solidFill>
                  <a:schemeClr val="tx1"/>
                </a:solidFill>
              </a:rPr>
              <a:t>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DAE03-925B-498F-90FB-C669B56A5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015129"/>
            <a:ext cx="8008882" cy="37145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 err="1"/>
              <a:t>Simputer</a:t>
            </a:r>
            <a:r>
              <a:rPr lang="en-IN" sz="2000" dirty="0"/>
              <a:t> is a small, cheap device, similar to personal digital assistant. 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The Simple to </a:t>
            </a:r>
            <a:r>
              <a:rPr lang="en-IN" sz="2000" dirty="0" err="1"/>
              <a:t>use,perceptual</a:t>
            </a:r>
            <a:r>
              <a:rPr lang="en-IN" sz="2000" dirty="0"/>
              <a:t> computing 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The radical simplicity of universal access 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Rich in interfaces 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Soft modem 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Smart card 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Infra red data access 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USB port ,Audio port 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Designed to be shared(smart card personalizer)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FC260-F998-4870-A346-7EC29D66225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207499" y="4660513"/>
            <a:ext cx="5487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5668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30556-DCBC-454C-AFDE-8658812B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24" y="607400"/>
            <a:ext cx="6699000" cy="396300"/>
          </a:xfrm>
        </p:spPr>
        <p:txBody>
          <a:bodyPr/>
          <a:lstStyle/>
          <a:p>
            <a:r>
              <a:rPr lang="en-IN" sz="4000" dirty="0"/>
              <a:t>DISADVANTAGE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373F1-3B37-4A7E-B220-0C5DC58DE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224" y="1357025"/>
            <a:ext cx="5513835" cy="3218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Data inaccuracy. 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Require Training Of Maintenance Staff.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Information </a:t>
            </a:r>
            <a:r>
              <a:rPr lang="en-IN" sz="2000" dirty="0" err="1"/>
              <a:t>Overlad</a:t>
            </a:r>
            <a:r>
              <a:rPr lang="en-IN" sz="2000" dirty="0"/>
              <a:t>. 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Software unreliability.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8A1DC-4E52-4476-8050-39D9B147CF2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215381" y="4575425"/>
            <a:ext cx="5487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5849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B435-B0B7-4D58-98E7-33057EB60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029" y="457199"/>
            <a:ext cx="6699000" cy="467673"/>
          </a:xfrm>
        </p:spPr>
        <p:txBody>
          <a:bodyPr/>
          <a:lstStyle/>
          <a:p>
            <a:r>
              <a:rPr lang="en-IN" sz="4000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17C55-2740-4C49-9C40-9D958B351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029" y="924872"/>
            <a:ext cx="7953702" cy="36449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 err="1"/>
              <a:t>Simputer</a:t>
            </a:r>
            <a:r>
              <a:rPr lang="en-US" sz="1800" dirty="0"/>
              <a:t> holds promise for bringing low cost computing to poor countries.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Given the high illiteracy rates in developing countries, the devices uses image and sound as primary outputs and touch as its primary input.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It employs Unicode and so it support multilingual text along with text to speech capabilities.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Developers said the </a:t>
            </a:r>
            <a:r>
              <a:rPr lang="en-US" sz="1800" dirty="0" err="1"/>
              <a:t>simputer</a:t>
            </a:r>
            <a:r>
              <a:rPr lang="en-US" sz="1800" dirty="0"/>
              <a:t> is somewhere between a personal digital assistant and a PC given its power, storage capacity, display size and smart card based connectivity.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The production began in March 2001 the final product is available on the market on the end of 2002</a:t>
            </a:r>
            <a:endParaRPr lang="en-IN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F2C18-28DD-4207-9771-A8110FDC858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215381" y="4660513"/>
            <a:ext cx="5487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47682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B313-E41D-4043-89F5-A1B656BE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614" y="803770"/>
            <a:ext cx="6699000" cy="396300"/>
          </a:xfrm>
        </p:spPr>
        <p:txBody>
          <a:bodyPr/>
          <a:lstStyle/>
          <a:p>
            <a:r>
              <a:rPr lang="en-IN" sz="3600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967EC-3E25-4DF7-8704-C88C05799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614" y="1466193"/>
            <a:ext cx="7985234" cy="3306032"/>
          </a:xfrm>
        </p:spPr>
        <p:txBody>
          <a:bodyPr/>
          <a:lstStyle/>
          <a:p>
            <a:r>
              <a:rPr lang="en-IN" sz="20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https://en.wikipedia.org/wiki/Simputer</a:t>
            </a:r>
          </a:p>
          <a:p>
            <a:r>
              <a:rPr lang="en-IN" sz="20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https://cupdf.com/document/simputer-document.html</a:t>
            </a:r>
            <a:endParaRPr lang="en-IN" sz="2000" dirty="0">
              <a:solidFill>
                <a:schemeClr val="tx1"/>
              </a:solidFill>
            </a:endParaRPr>
          </a:p>
          <a:p>
            <a:r>
              <a:rPr lang="en-IN" sz="2000" dirty="0">
                <a:solidFill>
                  <a:schemeClr val="tx1"/>
                </a:solidFill>
                <a:hlinkClick r:id="rId3"/>
              </a:rPr>
              <a:t>https://www.pcmag.com/encyclopedia/term/simputer</a:t>
            </a:r>
            <a:endParaRPr lang="en-IN" sz="2000" dirty="0">
              <a:solidFill>
                <a:schemeClr val="tx1"/>
              </a:solidFill>
            </a:endParaRPr>
          </a:p>
          <a:p>
            <a:r>
              <a:rPr lang="en-IN" sz="2000" dirty="0">
                <a:solidFill>
                  <a:schemeClr val="tx1"/>
                </a:solidFill>
              </a:rPr>
              <a:t>http://www.123seminarsonly.com/Seminar-Reports/005/Simputer.html</a:t>
            </a:r>
          </a:p>
          <a:p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EB4FC-C86C-44D5-92AE-82C1FA95536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207498" y="4644748"/>
            <a:ext cx="5487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69492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778C5"/>
            </a:gs>
            <a:gs pos="72000">
              <a:srgbClr val="F8C2C2"/>
            </a:gs>
            <a:gs pos="100000">
              <a:srgbClr val="FFE599"/>
            </a:gs>
          </a:gsLst>
          <a:lin ang="5400700" scaled="0"/>
        </a:gradFill>
        <a:effectLst/>
      </p:bgPr>
    </p:bg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27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4D027A-3001-4F8F-8C8E-A8945BFEBEC8}"/>
              </a:ext>
            </a:extLst>
          </p:cNvPr>
          <p:cNvSpPr txBox="1"/>
          <p:nvPr/>
        </p:nvSpPr>
        <p:spPr>
          <a:xfrm>
            <a:off x="826491" y="1781505"/>
            <a:ext cx="6340134" cy="1323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8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4"/>
          <p:cNvSpPr txBox="1">
            <a:spLocks noGrp="1"/>
          </p:cNvSpPr>
          <p:nvPr>
            <p:ph type="title"/>
          </p:nvPr>
        </p:nvSpPr>
        <p:spPr>
          <a:xfrm>
            <a:off x="613829" y="457200"/>
            <a:ext cx="6409107" cy="5425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INDEX</a:t>
            </a:r>
            <a:endParaRPr sz="4000" dirty="0"/>
          </a:p>
        </p:txBody>
      </p:sp>
      <p:sp>
        <p:nvSpPr>
          <p:cNvPr id="886" name="Google Shape;886;p14"/>
          <p:cNvSpPr txBox="1">
            <a:spLocks noGrp="1"/>
          </p:cNvSpPr>
          <p:nvPr>
            <p:ph type="sldNum" idx="12"/>
          </p:nvPr>
        </p:nvSpPr>
        <p:spPr>
          <a:xfrm>
            <a:off x="8105022" y="45961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540DDF-C168-4E21-B4D5-DF316876ACA5}"/>
              </a:ext>
            </a:extLst>
          </p:cNvPr>
          <p:cNvSpPr txBox="1"/>
          <p:nvPr/>
        </p:nvSpPr>
        <p:spPr>
          <a:xfrm>
            <a:off x="557885" y="999762"/>
            <a:ext cx="822350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600" dirty="0">
                <a:solidFill>
                  <a:schemeClr val="tx1"/>
                </a:solidFill>
                <a:latin typeface="Abadi" panose="020B0604020202020204" pitchFamily="34" charset="0"/>
                <a:cs typeface="Times New Roman" pitchFamily="18" charset="0"/>
              </a:rPr>
              <a:t>Introduction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Abadi" panose="020B0604020202020204" pitchFamily="34" charset="0"/>
                <a:cs typeface="Times New Roman" pitchFamily="18" charset="0"/>
              </a:rPr>
              <a:t>  Objectives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Abadi" panose="020B0604020202020204" pitchFamily="34" charset="0"/>
                <a:cs typeface="Times New Roman" pitchFamily="18" charset="0"/>
              </a:rPr>
              <a:t>  Literature Review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Abadi" panose="020B0604020202020204" pitchFamily="34" charset="0"/>
                <a:cs typeface="Times New Roman" pitchFamily="18" charset="0"/>
              </a:rPr>
              <a:t>  System architecture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Abadi" panose="020B0604020202020204" pitchFamily="34" charset="0"/>
                <a:cs typeface="Times New Roman" pitchFamily="18" charset="0"/>
              </a:rPr>
              <a:t>  Features/Advantages/Disadvantages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Abadi" panose="020B0604020202020204" pitchFamily="34" charset="0"/>
                <a:cs typeface="Times New Roman" pitchFamily="18" charset="0"/>
              </a:rPr>
              <a:t>  Comparison</a:t>
            </a:r>
            <a:endParaRPr lang="en-US" sz="2600" b="1" dirty="0">
              <a:solidFill>
                <a:schemeClr val="tx1"/>
              </a:solidFill>
              <a:latin typeface="Abadi" panose="020B0604020202020204" pitchFamily="34" charset="0"/>
              <a:cs typeface="Times New Roman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Abadi" panose="020B0604020202020204" pitchFamily="34" charset="0"/>
                <a:cs typeface="Times New Roman" pitchFamily="18" charset="0"/>
              </a:rPr>
              <a:t>  Applications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Abadi" panose="020B0604020202020204" pitchFamily="34" charset="0"/>
                <a:cs typeface="Times New Roman" pitchFamily="18" charset="0"/>
              </a:rPr>
              <a:t>  Conclusion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Abadi" panose="020B0604020202020204" pitchFamily="34" charset="0"/>
                <a:cs typeface="Times New Roman" pitchFamily="18" charset="0"/>
              </a:rPr>
              <a:t>  References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 descr="A picture containing cellphone, phone, indoor, old&#10;&#10;Description automatically generated">
            <a:extLst>
              <a:ext uri="{FF2B5EF4-FFF2-40B4-BE49-F238E27FC236}">
                <a16:creationId xmlns:a16="http://schemas.microsoft.com/office/drawing/2014/main" id="{656ECE65-F147-4CED-9F11-D83CF6E61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115" y="310656"/>
            <a:ext cx="3391642" cy="2261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8"/>
          <p:cNvSpPr txBox="1">
            <a:spLocks noGrp="1"/>
          </p:cNvSpPr>
          <p:nvPr>
            <p:ph type="title"/>
          </p:nvPr>
        </p:nvSpPr>
        <p:spPr>
          <a:xfrm>
            <a:off x="260131" y="433821"/>
            <a:ext cx="6240900" cy="60167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INTRODUTION</a:t>
            </a:r>
            <a:endParaRPr sz="4000" dirty="0"/>
          </a:p>
        </p:txBody>
      </p:sp>
      <p:sp>
        <p:nvSpPr>
          <p:cNvPr id="912" name="Google Shape;912;p18"/>
          <p:cNvSpPr txBox="1">
            <a:spLocks noGrp="1"/>
          </p:cNvSpPr>
          <p:nvPr>
            <p:ph type="body" idx="1"/>
          </p:nvPr>
        </p:nvSpPr>
        <p:spPr>
          <a:xfrm>
            <a:off x="338959" y="1232838"/>
            <a:ext cx="8032531" cy="35619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dirty="0">
                <a:latin typeface="+mn-lt"/>
              </a:rPr>
              <a:t>A </a:t>
            </a:r>
            <a:r>
              <a:rPr lang="en-US" dirty="0" err="1">
                <a:latin typeface="+mn-lt"/>
              </a:rPr>
              <a:t>Simputer</a:t>
            </a:r>
            <a:r>
              <a:rPr lang="en-US" dirty="0">
                <a:latin typeface="+mn-lt"/>
              </a:rPr>
              <a:t> is a multilingual, mass access, low cost, 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>
                <a:latin typeface="+mn-lt"/>
              </a:rPr>
              <a:t>     portable alternative to PC’s by which the benefits of IT 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>
                <a:latin typeface="+mn-lt"/>
              </a:rPr>
              <a:t>     can reach the common man.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F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irst released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on 21 April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2001.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IN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Dr.</a:t>
            </a:r>
            <a:r>
              <a:rPr lang="en-IN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dirty="0">
                <a:solidFill>
                  <a:srgbClr val="0645AD"/>
                </a:solidFill>
                <a:latin typeface="Arial" panose="020B0604020202020204" pitchFamily="34" charset="0"/>
              </a:rPr>
              <a:t>Swami Manohar was leader.(Group of seven scientist)</a:t>
            </a:r>
            <a:r>
              <a:rPr lang="en-US" dirty="0">
                <a:latin typeface="+mn-lt"/>
              </a:rPr>
              <a:t>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dirty="0">
                <a:latin typeface="+mn-lt"/>
              </a:rPr>
              <a:t>It has a special role in the third world war because it is ensures that illiteracy is no longer barrier in handling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>
                <a:latin typeface="+mn-lt"/>
              </a:rPr>
              <a:t>     a computer.</a:t>
            </a:r>
            <a:endParaRPr lang="en-US" i="0" dirty="0">
              <a:solidFill>
                <a:srgbClr val="202122"/>
              </a:solidFill>
              <a:effectLst/>
              <a:latin typeface="+mn-lt"/>
            </a:endParaRPr>
          </a:p>
        </p:txBody>
      </p:sp>
      <p:sp>
        <p:nvSpPr>
          <p:cNvPr id="913" name="Google Shape;913;p18"/>
          <p:cNvSpPr txBox="1">
            <a:spLocks noGrp="1"/>
          </p:cNvSpPr>
          <p:nvPr>
            <p:ph type="sldNum" idx="12"/>
          </p:nvPr>
        </p:nvSpPr>
        <p:spPr>
          <a:xfrm>
            <a:off x="8183850" y="4579365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88AE6-A686-4712-9C4D-50DA5147E8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DAF7B668-6FBC-42DC-AFB0-747E6034F8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7" t="3153" r="992" b="5058"/>
          <a:stretch/>
        </p:blipFill>
        <p:spPr>
          <a:xfrm>
            <a:off x="1001109" y="670034"/>
            <a:ext cx="5391807" cy="421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3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70BE-DBE0-4F47-976B-317F4CAF5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380" y="425669"/>
            <a:ext cx="6240900" cy="596916"/>
          </a:xfrm>
        </p:spPr>
        <p:txBody>
          <a:bodyPr/>
          <a:lstStyle/>
          <a:p>
            <a:r>
              <a:rPr lang="en-IN" sz="4000" dirty="0"/>
              <a:t>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B3B4D-2D17-43DB-85E7-C50360373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6483" y="1103586"/>
            <a:ext cx="8308427" cy="362606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invention of </a:t>
            </a:r>
            <a:r>
              <a:rPr lang="en-US" dirty="0" err="1"/>
              <a:t>simputer</a:t>
            </a:r>
            <a:r>
              <a:rPr lang="en-US" dirty="0"/>
              <a:t> was announced in 2001. 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Simputer</a:t>
            </a:r>
            <a:r>
              <a:rPr lang="en-US" dirty="0"/>
              <a:t> inventors professors at Bangalores Indian Institute of  Science formed </a:t>
            </a:r>
            <a:r>
              <a:rPr lang="en-US" dirty="0" err="1"/>
              <a:t>PicoPeta</a:t>
            </a:r>
            <a:r>
              <a:rPr lang="en-US" dirty="0"/>
              <a:t> </a:t>
            </a:r>
            <a:r>
              <a:rPr lang="en-US" dirty="0" err="1"/>
              <a:t>Simputers</a:t>
            </a:r>
            <a:r>
              <a:rPr lang="en-US" dirty="0"/>
              <a:t> Pvt. Ltd. 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 uses Microsoft's Windows XP operating system.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Other computers are weighed several kilos, but </a:t>
            </a:r>
            <a:r>
              <a:rPr lang="en-US" dirty="0" err="1"/>
              <a:t>Simputer</a:t>
            </a:r>
            <a:r>
              <a:rPr lang="en-US" dirty="0"/>
              <a:t> fit snugly your shirt pocket and your wallet 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For the first time in history, a computer was designed in the third world war, to be used by people in all worlds. 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have now </a:t>
            </a:r>
            <a:r>
              <a:rPr lang="en-US" dirty="0" err="1"/>
              <a:t>Amida</a:t>
            </a:r>
            <a:r>
              <a:rPr lang="en-US" dirty="0"/>
              <a:t> </a:t>
            </a:r>
            <a:r>
              <a:rPr lang="en-US" dirty="0" err="1"/>
              <a:t>Semputer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E2CA4-D17F-4573-A5BB-8BF7AE47DB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201162" y="4589511"/>
            <a:ext cx="5487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5543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9"/>
          <p:cNvSpPr txBox="1">
            <a:spLocks noGrp="1"/>
          </p:cNvSpPr>
          <p:nvPr>
            <p:ph type="ctrTitle" idx="4294967295"/>
          </p:nvPr>
        </p:nvSpPr>
        <p:spPr>
          <a:xfrm>
            <a:off x="440959" y="577834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OBJECTIVE</a:t>
            </a:r>
            <a:endParaRPr sz="6000" dirty="0"/>
          </a:p>
        </p:txBody>
      </p:sp>
      <p:sp>
        <p:nvSpPr>
          <p:cNvPr id="919" name="Google Shape;919;p19"/>
          <p:cNvSpPr txBox="1">
            <a:spLocks noGrp="1"/>
          </p:cNvSpPr>
          <p:nvPr>
            <p:ph type="subTitle" idx="4294967295"/>
          </p:nvPr>
        </p:nvSpPr>
        <p:spPr>
          <a:xfrm>
            <a:off x="601682" y="2256567"/>
            <a:ext cx="7934970" cy="23955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</a:rPr>
              <a:t>Even the poorest of the poor will pay for the service ,if that service improves in some way their quality of life.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</a:rPr>
              <a:t>Several corporates are now addressing rural markets and they have the need for information and communication infrastructure in remote location.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20" name="Google Shape;920;p19"/>
          <p:cNvSpPr/>
          <p:nvPr/>
        </p:nvSpPr>
        <p:spPr>
          <a:xfrm>
            <a:off x="5659688" y="2561584"/>
            <a:ext cx="198765" cy="1897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1" name="Google Shape;921;p19"/>
          <p:cNvGrpSpPr/>
          <p:nvPr/>
        </p:nvGrpSpPr>
        <p:grpSpPr>
          <a:xfrm>
            <a:off x="6808855" y="801665"/>
            <a:ext cx="1512402" cy="1512781"/>
            <a:chOff x="6654650" y="3665275"/>
            <a:chExt cx="409100" cy="409125"/>
          </a:xfrm>
        </p:grpSpPr>
        <p:sp>
          <p:nvSpPr>
            <p:cNvPr id="922" name="Google Shape;922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4" name="Google Shape;924;p19"/>
          <p:cNvSpPr/>
          <p:nvPr/>
        </p:nvSpPr>
        <p:spPr>
          <a:xfrm rot="2466855">
            <a:off x="4650530" y="701259"/>
            <a:ext cx="276136" cy="26366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19"/>
          <p:cNvSpPr/>
          <p:nvPr/>
        </p:nvSpPr>
        <p:spPr>
          <a:xfrm rot="-1609135">
            <a:off x="5050683" y="1057826"/>
            <a:ext cx="198710" cy="18973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19"/>
          <p:cNvSpPr/>
          <p:nvPr/>
        </p:nvSpPr>
        <p:spPr>
          <a:xfrm rot="2925883">
            <a:off x="6612543" y="1861803"/>
            <a:ext cx="148820" cy="1420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19"/>
          <p:cNvSpPr/>
          <p:nvPr/>
        </p:nvSpPr>
        <p:spPr>
          <a:xfrm rot="-1609533">
            <a:off x="5692051" y="666347"/>
            <a:ext cx="134065" cy="1280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19"/>
          <p:cNvSpPr txBox="1">
            <a:spLocks noGrp="1"/>
          </p:cNvSpPr>
          <p:nvPr>
            <p:ph type="sldNum" idx="12"/>
          </p:nvPr>
        </p:nvSpPr>
        <p:spPr>
          <a:xfrm>
            <a:off x="8288700" y="4575580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grpSp>
        <p:nvGrpSpPr>
          <p:cNvPr id="929" name="Google Shape;929;p19"/>
          <p:cNvGrpSpPr/>
          <p:nvPr/>
        </p:nvGrpSpPr>
        <p:grpSpPr>
          <a:xfrm rot="5400000">
            <a:off x="3083058" y="-1089061"/>
            <a:ext cx="711327" cy="5783682"/>
            <a:chOff x="967895" y="415018"/>
            <a:chExt cx="628714" cy="3926280"/>
          </a:xfrm>
        </p:grpSpPr>
        <p:sp>
          <p:nvSpPr>
            <p:cNvPr id="930" name="Google Shape;930;p19"/>
            <p:cNvSpPr/>
            <p:nvPr/>
          </p:nvSpPr>
          <p:spPr>
            <a:xfrm>
              <a:off x="1207102" y="963599"/>
              <a:ext cx="150300" cy="3377700"/>
            </a:xfrm>
            <a:prstGeom prst="trapezoid">
              <a:avLst>
                <a:gd name="adj" fmla="val 25183"/>
              </a:avLst>
            </a:prstGeom>
            <a:gradFill>
              <a:gsLst>
                <a:gs pos="0">
                  <a:srgbClr val="FFFFFF">
                    <a:alpha val="50588"/>
                    <a:alpha val="16200"/>
                  </a:srgbClr>
                </a:gs>
                <a:gs pos="100000">
                  <a:srgbClr val="FFFFFF">
                    <a:alpha val="0"/>
                    <a:alpha val="162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1" name="Google Shape;931;p19"/>
            <p:cNvGrpSpPr/>
            <p:nvPr/>
          </p:nvGrpSpPr>
          <p:grpSpPr>
            <a:xfrm>
              <a:off x="967895" y="415018"/>
              <a:ext cx="628714" cy="801374"/>
              <a:chOff x="1774126" y="766200"/>
              <a:chExt cx="1582467" cy="2017050"/>
            </a:xfrm>
          </p:grpSpPr>
          <p:sp>
            <p:nvSpPr>
              <p:cNvPr id="932" name="Google Shape;932;p19"/>
              <p:cNvSpPr/>
              <p:nvPr/>
            </p:nvSpPr>
            <p:spPr>
              <a:xfrm>
                <a:off x="2394628" y="2579744"/>
                <a:ext cx="341579" cy="203506"/>
              </a:xfrm>
              <a:custGeom>
                <a:avLst/>
                <a:gdLst/>
                <a:ahLst/>
                <a:cxnLst/>
                <a:rect l="l" t="t" r="r" b="b"/>
                <a:pathLst>
                  <a:path w="273811" h="163131" extrusionOk="0">
                    <a:moveTo>
                      <a:pt x="20002" y="0"/>
                    </a:moveTo>
                    <a:lnTo>
                      <a:pt x="0" y="120967"/>
                    </a:lnTo>
                    <a:cubicBezTo>
                      <a:pt x="0" y="120967"/>
                      <a:pt x="34798" y="163132"/>
                      <a:pt x="136906" y="163132"/>
                    </a:cubicBezTo>
                    <a:cubicBezTo>
                      <a:pt x="239014" y="163132"/>
                      <a:pt x="273812" y="120967"/>
                      <a:pt x="273812" y="120967"/>
                    </a:cubicBezTo>
                    <a:lnTo>
                      <a:pt x="25381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CAD"/>
                  </a:gs>
                  <a:gs pos="100000">
                    <a:srgbClr val="A7AFCB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1774126" y="1886912"/>
                <a:ext cx="638562" cy="840960"/>
              </a:xfrm>
              <a:custGeom>
                <a:avLst/>
                <a:gdLst/>
                <a:ahLst/>
                <a:cxnLst/>
                <a:rect l="l" t="t" r="r" b="b"/>
                <a:pathLst>
                  <a:path w="511873" h="674116" extrusionOk="0">
                    <a:moveTo>
                      <a:pt x="436626" y="414528"/>
                    </a:moveTo>
                    <a:lnTo>
                      <a:pt x="0" y="674116"/>
                    </a:lnTo>
                    <a:cubicBezTo>
                      <a:pt x="0" y="674116"/>
                      <a:pt x="55118" y="297752"/>
                      <a:pt x="230759" y="183261"/>
                    </a:cubicBezTo>
                    <a:lnTo>
                      <a:pt x="511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2718110" y="1886912"/>
                <a:ext cx="638483" cy="840960"/>
              </a:xfrm>
              <a:custGeom>
                <a:avLst/>
                <a:gdLst/>
                <a:ahLst/>
                <a:cxnLst/>
                <a:rect l="l" t="t" r="r" b="b"/>
                <a:pathLst>
                  <a:path w="511810" h="674116" extrusionOk="0">
                    <a:moveTo>
                      <a:pt x="75248" y="414528"/>
                    </a:moveTo>
                    <a:lnTo>
                      <a:pt x="511810" y="674116"/>
                    </a:lnTo>
                    <a:cubicBezTo>
                      <a:pt x="511810" y="674116"/>
                      <a:pt x="456755" y="297752"/>
                      <a:pt x="281114" y="1832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2187286" y="766200"/>
                <a:ext cx="756210" cy="1882078"/>
              </a:xfrm>
              <a:custGeom>
                <a:avLst/>
                <a:gdLst/>
                <a:ahLst/>
                <a:cxnLst/>
                <a:rect l="l" t="t" r="r" b="b"/>
                <a:pathLst>
                  <a:path w="606180" h="1508680" extrusionOk="0">
                    <a:moveTo>
                      <a:pt x="366146" y="30147"/>
                    </a:moveTo>
                    <a:cubicBezTo>
                      <a:pt x="336237" y="-10049"/>
                      <a:pt x="269943" y="-10049"/>
                      <a:pt x="239971" y="30147"/>
                    </a:cubicBezTo>
                    <a:cubicBezTo>
                      <a:pt x="140276" y="164005"/>
                      <a:pt x="-38095" y="453882"/>
                      <a:pt x="7244" y="765794"/>
                    </a:cubicBezTo>
                    <a:lnTo>
                      <a:pt x="84968" y="1391460"/>
                    </a:lnTo>
                    <a:cubicBezTo>
                      <a:pt x="84968" y="1391460"/>
                      <a:pt x="140403" y="1508681"/>
                      <a:pt x="303090" y="1508681"/>
                    </a:cubicBezTo>
                    <a:cubicBezTo>
                      <a:pt x="465777" y="1508681"/>
                      <a:pt x="521213" y="1391460"/>
                      <a:pt x="521213" y="1391460"/>
                    </a:cubicBezTo>
                    <a:lnTo>
                      <a:pt x="598937" y="765794"/>
                    </a:lnTo>
                    <a:cubicBezTo>
                      <a:pt x="644276" y="453882"/>
                      <a:pt x="465904" y="164005"/>
                      <a:pt x="366146" y="30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>
                <a:off x="2568529" y="766497"/>
                <a:ext cx="375239" cy="1881623"/>
              </a:xfrm>
              <a:custGeom>
                <a:avLst/>
                <a:gdLst/>
                <a:ahLst/>
                <a:cxnLst/>
                <a:rect l="l" t="t" r="r" b="b"/>
                <a:pathLst>
                  <a:path w="300793" h="1508315" extrusionOk="0">
                    <a:moveTo>
                      <a:pt x="60579" y="29909"/>
                    </a:moveTo>
                    <a:cubicBezTo>
                      <a:pt x="46025" y="11195"/>
                      <a:pt x="23705" y="178"/>
                      <a:pt x="0" y="0"/>
                    </a:cubicBezTo>
                    <a:lnTo>
                      <a:pt x="0" y="1508316"/>
                    </a:lnTo>
                    <a:cubicBezTo>
                      <a:pt x="160718" y="1507109"/>
                      <a:pt x="215900" y="1391222"/>
                      <a:pt x="215900" y="1391222"/>
                    </a:cubicBezTo>
                    <a:lnTo>
                      <a:pt x="293624" y="765556"/>
                    </a:lnTo>
                    <a:cubicBezTo>
                      <a:pt x="338709" y="453644"/>
                      <a:pt x="160338" y="163766"/>
                      <a:pt x="60579" y="29909"/>
                    </a:cubicBezTo>
                    <a:close/>
                  </a:path>
                </a:pathLst>
              </a:custGeom>
              <a:solidFill>
                <a:srgbClr val="FFFFFF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2353668" y="1074766"/>
                <a:ext cx="423489" cy="184811"/>
              </a:xfrm>
              <a:custGeom>
                <a:avLst/>
                <a:gdLst/>
                <a:ahLst/>
                <a:cxnLst/>
                <a:rect l="l" t="t" r="r" b="b"/>
                <a:pathLst>
                  <a:path w="339470" h="148145" extrusionOk="0">
                    <a:moveTo>
                      <a:pt x="169736" y="78295"/>
                    </a:moveTo>
                    <a:cubicBezTo>
                      <a:pt x="233236" y="78295"/>
                      <a:pt x="292036" y="104457"/>
                      <a:pt x="339471" y="148145"/>
                    </a:cubicBezTo>
                    <a:cubicBezTo>
                      <a:pt x="301752" y="58610"/>
                      <a:pt x="239839" y="0"/>
                      <a:pt x="169736" y="0"/>
                    </a:cubicBezTo>
                    <a:cubicBezTo>
                      <a:pt x="99632" y="0"/>
                      <a:pt x="37719" y="58610"/>
                      <a:pt x="0" y="148145"/>
                    </a:cubicBezTo>
                    <a:cubicBezTo>
                      <a:pt x="47371" y="104457"/>
                      <a:pt x="106045" y="78295"/>
                      <a:pt x="169736" y="782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2568529" y="1074924"/>
                <a:ext cx="208654" cy="184732"/>
              </a:xfrm>
              <a:custGeom>
                <a:avLst/>
                <a:gdLst/>
                <a:ahLst/>
                <a:cxnLst/>
                <a:rect l="l" t="t" r="r" b="b"/>
                <a:pathLst>
                  <a:path w="167258" h="148082" extrusionOk="0">
                    <a:moveTo>
                      <a:pt x="0" y="78232"/>
                    </a:moveTo>
                    <a:cubicBezTo>
                      <a:pt x="62738" y="78867"/>
                      <a:pt x="120650" y="104839"/>
                      <a:pt x="167259" y="148082"/>
                    </a:cubicBezTo>
                    <a:cubicBezTo>
                      <a:pt x="129985" y="59563"/>
                      <a:pt x="69088" y="1333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2513864" y="1953303"/>
                <a:ext cx="103138" cy="765386"/>
              </a:xfrm>
              <a:custGeom>
                <a:avLst/>
                <a:gdLst/>
                <a:ahLst/>
                <a:cxnLst/>
                <a:rect l="l" t="t" r="r" b="b"/>
                <a:pathLst>
                  <a:path w="82676" h="613536" extrusionOk="0">
                    <a:moveTo>
                      <a:pt x="82677" y="414782"/>
                    </a:moveTo>
                    <a:cubicBezTo>
                      <a:pt x="82677" y="584200"/>
                      <a:pt x="41339" y="613537"/>
                      <a:pt x="41339" y="613537"/>
                    </a:cubicBezTo>
                    <a:cubicBezTo>
                      <a:pt x="41339" y="613537"/>
                      <a:pt x="0" y="584200"/>
                      <a:pt x="0" y="414782"/>
                    </a:cubicBezTo>
                    <a:cubicBezTo>
                      <a:pt x="0" y="245364"/>
                      <a:pt x="41339" y="0"/>
                      <a:pt x="41339" y="0"/>
                    </a:cubicBezTo>
                    <a:cubicBezTo>
                      <a:pt x="41339" y="0"/>
                      <a:pt x="82677" y="245364"/>
                      <a:pt x="82677" y="4147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8B1B1"/>
                  </a:gs>
                  <a:gs pos="100000">
                    <a:srgbClr val="E83F3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20"/>
          <p:cNvSpPr txBox="1">
            <a:spLocks noGrp="1"/>
          </p:cNvSpPr>
          <p:nvPr>
            <p:ph type="body" idx="1"/>
          </p:nvPr>
        </p:nvSpPr>
        <p:spPr>
          <a:xfrm>
            <a:off x="496614" y="943087"/>
            <a:ext cx="7937938" cy="390481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IN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sz="2400" dirty="0"/>
          </a:p>
        </p:txBody>
      </p:sp>
      <p:sp>
        <p:nvSpPr>
          <p:cNvPr id="945" name="Google Shape;945;p20"/>
          <p:cNvSpPr txBox="1">
            <a:spLocks noGrp="1"/>
          </p:cNvSpPr>
          <p:nvPr>
            <p:ph type="title"/>
          </p:nvPr>
        </p:nvSpPr>
        <p:spPr>
          <a:xfrm>
            <a:off x="638502" y="465266"/>
            <a:ext cx="6599586" cy="5784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Abadi" panose="020B0604020202020204" pitchFamily="34" charset="0"/>
                <a:cs typeface="Times New Roman" pitchFamily="18" charset="0"/>
              </a:rPr>
              <a:t>LITERATURE REVIEW</a:t>
            </a:r>
            <a:endParaRPr sz="4000" dirty="0"/>
          </a:p>
        </p:txBody>
      </p:sp>
      <p:sp>
        <p:nvSpPr>
          <p:cNvPr id="947" name="Google Shape;947;p20"/>
          <p:cNvSpPr txBox="1">
            <a:spLocks noGrp="1"/>
          </p:cNvSpPr>
          <p:nvPr>
            <p:ph type="sldNum" idx="12"/>
          </p:nvPr>
        </p:nvSpPr>
        <p:spPr>
          <a:xfrm>
            <a:off x="8160202" y="4614350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graphicFrame>
        <p:nvGraphicFramePr>
          <p:cNvPr id="5" name="Google Shape;1009;p25">
            <a:extLst>
              <a:ext uri="{FF2B5EF4-FFF2-40B4-BE49-F238E27FC236}">
                <a16:creationId xmlns:a16="http://schemas.microsoft.com/office/drawing/2014/main" id="{24036B84-F6FC-4518-8D0A-68652CF9DC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5692337"/>
              </p:ext>
            </p:extLst>
          </p:nvPr>
        </p:nvGraphicFramePr>
        <p:xfrm>
          <a:off x="496613" y="1144296"/>
          <a:ext cx="7299435" cy="3479401"/>
        </p:xfrm>
        <a:graphic>
          <a:graphicData uri="http://schemas.openxmlformats.org/drawingml/2006/table">
            <a:tbl>
              <a:tblPr bandCol="1">
                <a:tableStyleId>{69CF1AB2-1976-4502-BF36-3FF5EA218861}</a:tableStyleId>
              </a:tblPr>
              <a:tblGrid>
                <a:gridCol w="60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3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7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96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sym typeface="Space Grotesk"/>
                        </a:rPr>
                        <a:t>Sr. no.</a:t>
                      </a:r>
                      <a:endParaRPr sz="1800" dirty="0">
                        <a:solidFill>
                          <a:schemeClr val="tx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  <a:sym typeface="Space Grotesk"/>
                        </a:rPr>
                        <a:t>Topics</a:t>
                      </a:r>
                      <a:endParaRPr sz="2000" dirty="0">
                        <a:solidFill>
                          <a:schemeClr val="tx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  <a:sym typeface="Space Grotesk"/>
                        </a:rPr>
                        <a:t>Information get from</a:t>
                      </a:r>
                      <a:endParaRPr sz="2000" dirty="0">
                        <a:solidFill>
                          <a:schemeClr val="tx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65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sym typeface="Space Grotesk"/>
                        </a:rPr>
                        <a:t>1.</a:t>
                      </a:r>
                      <a:endParaRPr sz="1100" dirty="0">
                        <a:solidFill>
                          <a:schemeClr val="tx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sym typeface="Space Grotesk"/>
                        </a:rPr>
                        <a:t>Introduction and History</a:t>
                      </a:r>
                      <a:endParaRPr sz="1600" dirty="0">
                        <a:solidFill>
                          <a:schemeClr val="tx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sym typeface="Space Grotesk"/>
                        </a:rPr>
                        <a:t>https://en.wikipedia.org/wiki/Simputer</a:t>
                      </a:r>
                      <a:endParaRPr sz="1800" dirty="0">
                        <a:solidFill>
                          <a:schemeClr val="tx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9391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sym typeface="Space Grotesk"/>
                        </a:rPr>
                        <a:t>2.</a:t>
                      </a:r>
                      <a:endParaRPr sz="1100" dirty="0">
                        <a:solidFill>
                          <a:schemeClr val="tx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System architecture/ 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Features/Advantages/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Disadvantages/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Applications</a:t>
                      </a:r>
                      <a:endParaRPr sz="1800" dirty="0">
                        <a:solidFill>
                          <a:schemeClr val="tx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http://www.123seminarsonly.com/Seminar-Reports/005/Simputer.html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tx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293507971"/>
                  </a:ext>
                </a:extLst>
              </a:tr>
              <a:tr h="90952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sym typeface="Space Grotesk"/>
                        </a:rPr>
                        <a:t>3.</a:t>
                      </a:r>
                      <a:endParaRPr sz="1100" dirty="0">
                        <a:solidFill>
                          <a:schemeClr val="tx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Comparison</a:t>
                      </a:r>
                      <a:endParaRPr sz="1800" dirty="0">
                        <a:solidFill>
                          <a:schemeClr val="tx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dirty="0">
                          <a:solidFill>
                            <a:schemeClr val="tx1"/>
                          </a:solidFill>
                          <a:sym typeface="Space Grotesk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https://cupdf.com/document/simputer technology</a:t>
                      </a:r>
                      <a:r>
                        <a:rPr lang="en-IN" sz="1800" u="none" dirty="0">
                          <a:solidFill>
                            <a:schemeClr val="tx1"/>
                          </a:solidFill>
                          <a:sym typeface="Space Grotesk"/>
                        </a:rPr>
                        <a:t> </a:t>
                      </a:r>
                      <a:r>
                        <a:rPr lang="en-IN" sz="1800" dirty="0" err="1">
                          <a:solidFill>
                            <a:schemeClr val="tx1"/>
                          </a:solidFill>
                          <a:sym typeface="Space Grotesk"/>
                        </a:rPr>
                        <a:t>ppt.html?page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  <a:sym typeface="Space Grotesk"/>
                        </a:rPr>
                        <a:t>=5</a:t>
                      </a:r>
                      <a:endParaRPr lang="en-IN" sz="1800" dirty="0">
                        <a:solidFill>
                          <a:schemeClr val="tx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21"/>
          <p:cNvSpPr txBox="1">
            <a:spLocks noGrp="1"/>
          </p:cNvSpPr>
          <p:nvPr>
            <p:ph type="title"/>
          </p:nvPr>
        </p:nvSpPr>
        <p:spPr>
          <a:xfrm>
            <a:off x="504497" y="289628"/>
            <a:ext cx="6939445" cy="55536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Abadi" panose="020B0604020202020204" pitchFamily="34" charset="0"/>
                <a:cs typeface="Times New Roman" pitchFamily="18" charset="0"/>
              </a:rPr>
              <a:t>SYSTEM ARCHITECTURE</a:t>
            </a:r>
            <a:endParaRPr sz="3600" b="1" dirty="0"/>
          </a:p>
        </p:txBody>
      </p:sp>
      <p:sp>
        <p:nvSpPr>
          <p:cNvPr id="956" name="Google Shape;956;p21"/>
          <p:cNvSpPr txBox="1">
            <a:spLocks noGrp="1"/>
          </p:cNvSpPr>
          <p:nvPr>
            <p:ph type="sldNum" idx="12"/>
          </p:nvPr>
        </p:nvSpPr>
        <p:spPr>
          <a:xfrm>
            <a:off x="8182304" y="4596142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05495C-DF13-42F1-8CFB-EE33C5F3F7D2}"/>
              </a:ext>
            </a:extLst>
          </p:cNvPr>
          <p:cNvSpPr txBox="1"/>
          <p:nvPr/>
        </p:nvSpPr>
        <p:spPr>
          <a:xfrm>
            <a:off x="504497" y="882869"/>
            <a:ext cx="78433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b="1" dirty="0">
                <a:solidFill>
                  <a:schemeClr val="tx1"/>
                </a:solidFill>
              </a:rPr>
              <a:t>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       CPU 32 bit.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       64MB of DRAM.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       24MB flash for permanent storage.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       Display I/F 32 x 240 monochrome LCD display panel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b="1" dirty="0">
                <a:solidFill>
                  <a:schemeClr val="tx1"/>
                </a:solidFill>
              </a:rPr>
              <a:t>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      Touch panel overlay on LCD Display used with a plastic stylus (pen).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      Speaker, Microphone, MIC jacks, Smart card connector.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      RJ-II telephone jack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      USB connector.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b="1" dirty="0">
                <a:solidFill>
                  <a:schemeClr val="tx1"/>
                </a:solidFill>
              </a:rPr>
              <a:t>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      Approximately 8cm x 13cm x 2cm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      Power supply 3AAA sized batteries.</a:t>
            </a:r>
          </a:p>
        </p:txBody>
      </p:sp>
      <p:pic>
        <p:nvPicPr>
          <p:cNvPr id="3" name="Picture 2" descr="A picture containing text, person, holding, hand&#10;&#10;Description automatically generated">
            <a:extLst>
              <a:ext uri="{FF2B5EF4-FFF2-40B4-BE49-F238E27FC236}">
                <a16:creationId xmlns:a16="http://schemas.microsoft.com/office/drawing/2014/main" id="{42FCDCD4-2BE6-400F-BCFC-F0D27F9A0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248" y="259146"/>
            <a:ext cx="1910255" cy="22564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7314D-BF68-48E3-9385-CB07FB2255A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191733" y="4605333"/>
            <a:ext cx="5487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D42C35-E9E6-4A36-A072-147E198C307A}"/>
              </a:ext>
            </a:extLst>
          </p:cNvPr>
          <p:cNvSpPr txBox="1"/>
          <p:nvPr/>
        </p:nvSpPr>
        <p:spPr>
          <a:xfrm>
            <a:off x="567558" y="2458722"/>
            <a:ext cx="614855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tx1"/>
                </a:solidFill>
                <a:latin typeface="Space Grotesk Light" panose="020B0604020202020204" charset="0"/>
                <a:cs typeface="Space Grotesk Light" panose="020B0604020202020204" charset="0"/>
              </a:rPr>
              <a:t>Application Software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tx1"/>
                </a:solidFill>
                <a:latin typeface="Space Grotesk Light" panose="020B0604020202020204" charset="0"/>
                <a:cs typeface="Space Grotesk Light" panose="020B0604020202020204" charset="0"/>
              </a:rPr>
              <a:t> Internet Access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tx1"/>
                </a:solidFill>
                <a:latin typeface="Space Grotesk Light" panose="020B0604020202020204" charset="0"/>
                <a:cs typeface="Space Grotesk Light" panose="020B0604020202020204" charset="0"/>
              </a:rPr>
              <a:t> Music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tx1"/>
                </a:solidFill>
                <a:latin typeface="Space Grotesk Light" panose="020B0604020202020204" charset="0"/>
                <a:cs typeface="Space Grotesk Light" panose="020B0604020202020204" charset="0"/>
              </a:rPr>
              <a:t> PIM Applications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789585-78FB-41C2-A95A-DF7E0C5FFBD9}"/>
              </a:ext>
            </a:extLst>
          </p:cNvPr>
          <p:cNvSpPr txBox="1"/>
          <p:nvPr/>
        </p:nvSpPr>
        <p:spPr>
          <a:xfrm>
            <a:off x="567558" y="653453"/>
            <a:ext cx="552844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tx1"/>
                </a:solidFill>
                <a:latin typeface="Space Grotesk Light" panose="020B0604020202020204" charset="0"/>
                <a:cs typeface="Space Grotesk Light" panose="020B0604020202020204" charset="0"/>
              </a:rPr>
              <a:t>System Software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Space Grotesk Light" panose="020B0604020202020204" charset="0"/>
                <a:cs typeface="Space Grotesk Light" panose="020B0604020202020204" charset="0"/>
              </a:rPr>
              <a:t>Linux kernel(2.4.18 kernel as of july2005)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Space Grotesk Light" panose="020B0604020202020204" charset="0"/>
                <a:cs typeface="Space Grotesk Light" panose="020B0604020202020204" charset="0"/>
              </a:rPr>
              <a:t>Alchemy windows manager</a:t>
            </a:r>
            <a:endParaRPr lang="en-IN" sz="1800" dirty="0">
              <a:solidFill>
                <a:schemeClr val="tx1"/>
              </a:solidFill>
              <a:latin typeface="Space Grotesk Light" panose="020B0604020202020204" charset="0"/>
              <a:cs typeface="Space Grotesk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366733"/>
      </p:ext>
    </p:extLst>
  </p:cSld>
  <p:clrMapOvr>
    <a:masterClrMapping/>
  </p:clrMapOvr>
</p:sld>
</file>

<file path=ppt/theme/theme1.xml><?xml version="1.0" encoding="utf-8"?>
<a:theme xmlns:a="http://schemas.openxmlformats.org/drawingml/2006/main" name="Bianca template">
  <a:themeElements>
    <a:clrScheme name="Custom 347">
      <a:dk1>
        <a:srgbClr val="192D49"/>
      </a:dk1>
      <a:lt1>
        <a:srgbClr val="FFFFFF"/>
      </a:lt1>
      <a:dk2>
        <a:srgbClr val="9199A0"/>
      </a:dk2>
      <a:lt2>
        <a:srgbClr val="E0E8F0"/>
      </a:lt2>
      <a:accent1>
        <a:srgbClr val="5B87C8"/>
      </a:accent1>
      <a:accent2>
        <a:srgbClr val="9DC0EA"/>
      </a:accent2>
      <a:accent3>
        <a:srgbClr val="C5E0FE"/>
      </a:accent3>
      <a:accent4>
        <a:srgbClr val="F8DB51"/>
      </a:accent4>
      <a:accent5>
        <a:srgbClr val="F7A479"/>
      </a:accent5>
      <a:accent6>
        <a:srgbClr val="F37474"/>
      </a:accent6>
      <a:hlink>
        <a:srgbClr val="224C8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1030</Words>
  <Application>Microsoft Office PowerPoint</Application>
  <PresentationFormat>On-screen Show (16:9)</PresentationFormat>
  <Paragraphs>140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Space Grotesk Light</vt:lpstr>
      <vt:lpstr>Arial</vt:lpstr>
      <vt:lpstr>Abadi</vt:lpstr>
      <vt:lpstr>Times New Roman</vt:lpstr>
      <vt:lpstr>Space Grotesk</vt:lpstr>
      <vt:lpstr>Wingdings</vt:lpstr>
      <vt:lpstr>Calibri</vt:lpstr>
      <vt:lpstr>Bianca template</vt:lpstr>
      <vt:lpstr>SIMPUTER  Delivered By: SHANTANU P. POTDAR  Department of Computer Engineering Bajaj Institute of Technology, Wardha.  Under Supervision of:  Miss. U. N. Pote  Assistant Professor  Computer Engineering Department, BIT, Wardha     </vt:lpstr>
      <vt:lpstr>INDEX</vt:lpstr>
      <vt:lpstr>INTRODUTION</vt:lpstr>
      <vt:lpstr>PowerPoint Presentation</vt:lpstr>
      <vt:lpstr>HISTORY</vt:lpstr>
      <vt:lpstr>OBJECTIVE</vt:lpstr>
      <vt:lpstr>LITERATURE REVIEW</vt:lpstr>
      <vt:lpstr>SYSTEM ARCHITECTURE</vt:lpstr>
      <vt:lpstr>PowerPoint Presentation</vt:lpstr>
      <vt:lpstr>FEATURES</vt:lpstr>
      <vt:lpstr>APPLICATION</vt:lpstr>
      <vt:lpstr>What Makes Simputer Different From Regular PCs?</vt:lpstr>
      <vt:lpstr>ADVANTAGES</vt:lpstr>
      <vt:lpstr>DISADVANTAGE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resentation Title</dc:title>
  <dc:creator>Shantanu</dc:creator>
  <cp:lastModifiedBy>shantanu potdar</cp:lastModifiedBy>
  <cp:revision>29</cp:revision>
  <dcterms:modified xsi:type="dcterms:W3CDTF">2022-03-25T17:14:14Z</dcterms:modified>
</cp:coreProperties>
</file>